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2"/>
  </p:notesMasterIdLst>
  <p:sldIdLst>
    <p:sldId id="256" r:id="rId2"/>
    <p:sldId id="258" r:id="rId3"/>
    <p:sldId id="259" r:id="rId4"/>
    <p:sldId id="262" r:id="rId5"/>
    <p:sldId id="263" r:id="rId6"/>
    <p:sldId id="264" r:id="rId7"/>
    <p:sldId id="265" r:id="rId8"/>
    <p:sldId id="266" r:id="rId9"/>
    <p:sldId id="260" r:id="rId10"/>
    <p:sldId id="267" r:id="rId11"/>
    <p:sldId id="268" r:id="rId12"/>
    <p:sldId id="270" r:id="rId13"/>
    <p:sldId id="272" r:id="rId14"/>
    <p:sldId id="319" r:id="rId15"/>
    <p:sldId id="274" r:id="rId16"/>
    <p:sldId id="320" r:id="rId17"/>
    <p:sldId id="322" r:id="rId18"/>
    <p:sldId id="280" r:id="rId19"/>
    <p:sldId id="281" r:id="rId20"/>
    <p:sldId id="282" r:id="rId21"/>
    <p:sldId id="283" r:id="rId22"/>
    <p:sldId id="261" r:id="rId23"/>
    <p:sldId id="285" r:id="rId24"/>
    <p:sldId id="286" r:id="rId25"/>
    <p:sldId id="287" r:id="rId26"/>
    <p:sldId id="288" r:id="rId27"/>
    <p:sldId id="289" r:id="rId28"/>
    <p:sldId id="325" r:id="rId29"/>
    <p:sldId id="326" r:id="rId30"/>
    <p:sldId id="324" r:id="rId31"/>
    <p:sldId id="327" r:id="rId32"/>
    <p:sldId id="328" r:id="rId33"/>
    <p:sldId id="329" r:id="rId34"/>
    <p:sldId id="257" r:id="rId35"/>
    <p:sldId id="292" r:id="rId36"/>
    <p:sldId id="295" r:id="rId37"/>
    <p:sldId id="297" r:id="rId38"/>
    <p:sldId id="300" r:id="rId39"/>
    <p:sldId id="330" r:id="rId40"/>
    <p:sldId id="338" r:id="rId41"/>
    <p:sldId id="335" r:id="rId42"/>
    <p:sldId id="339" r:id="rId43"/>
    <p:sldId id="341" r:id="rId44"/>
    <p:sldId id="342" r:id="rId45"/>
    <p:sldId id="343" r:id="rId46"/>
    <p:sldId id="344" r:id="rId47"/>
    <p:sldId id="302" r:id="rId48"/>
    <p:sldId id="307" r:id="rId49"/>
    <p:sldId id="309" r:id="rId50"/>
    <p:sldId id="345" r:id="rId51"/>
    <p:sldId id="346" r:id="rId52"/>
    <p:sldId id="312" r:id="rId53"/>
    <p:sldId id="347" r:id="rId54"/>
    <p:sldId id="313" r:id="rId55"/>
    <p:sldId id="348" r:id="rId56"/>
    <p:sldId id="350" r:id="rId57"/>
    <p:sldId id="352" r:id="rId58"/>
    <p:sldId id="353" r:id="rId59"/>
    <p:sldId id="354" r:id="rId60"/>
    <p:sldId id="349" r:id="rId61"/>
  </p:sldIdLst>
  <p:sldSz cx="12192000" cy="6858000"/>
  <p:notesSz cx="6858000" cy="9144000"/>
  <p:embeddedFontLst>
    <p:embeddedFont>
      <p:font typeface="Hind Siliguri" panose="02000000000000000000" pitchFamily="2" charset="0"/>
      <p:regular r:id="rId63"/>
      <p:bold r:id="rId64"/>
    </p:embeddedFont>
    <p:embeddedFont>
      <p:font typeface="Hind Siliguri SemiBold" panose="02000000000000000000" pitchFamily="2" charset="0"/>
      <p:regular r:id="rId65"/>
      <p:bold r:id="rId66"/>
    </p:embeddedFont>
    <p:embeddedFont>
      <p:font typeface="Nirmala UI" panose="020B0502040204020203" pitchFamily="34" charset="0"/>
      <p:regular r:id="rId67"/>
      <p:bold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5E9"/>
    <a:srgbClr val="EDF1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53F8987-2C46-4586-AED7-5B5B09085D58}">
  <a:tblStyle styleId="{A53F8987-2C46-4586-AED7-5B5B09085D5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99"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33" name="Google Shape;33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1" name="Google Shape;44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C8307F51-0E58-EAAB-DAF2-FC3B21698901}"/>
            </a:ext>
          </a:extLst>
        </p:cNvPr>
        <p:cNvGrpSpPr/>
        <p:nvPr/>
      </p:nvGrpSpPr>
      <p:grpSpPr>
        <a:xfrm>
          <a:off x="0" y="0"/>
          <a:ext cx="0" cy="0"/>
          <a:chOff x="0" y="0"/>
          <a:chExt cx="0" cy="0"/>
        </a:xfrm>
      </p:grpSpPr>
      <p:sp>
        <p:nvSpPr>
          <p:cNvPr id="484" name="Google Shape;484;p19:notes">
            <a:extLst>
              <a:ext uri="{FF2B5EF4-FFF2-40B4-BE49-F238E27FC236}">
                <a16:creationId xmlns:a16="http://schemas.microsoft.com/office/drawing/2014/main" id="{BA321553-1639-B6BD-148F-D4D80D7B21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5" name="Google Shape;485;p19:notes">
            <a:extLst>
              <a:ext uri="{FF2B5EF4-FFF2-40B4-BE49-F238E27FC236}">
                <a16:creationId xmlns:a16="http://schemas.microsoft.com/office/drawing/2014/main" id="{99B8FC3B-3447-727D-743D-5361409369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3493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522A7763-173D-BF18-FF6F-E62BE5EDB625}"/>
            </a:ext>
          </a:extLst>
        </p:cNvPr>
        <p:cNvGrpSpPr/>
        <p:nvPr/>
      </p:nvGrpSpPr>
      <p:grpSpPr>
        <a:xfrm>
          <a:off x="0" y="0"/>
          <a:ext cx="0" cy="0"/>
          <a:chOff x="0" y="0"/>
          <a:chExt cx="0" cy="0"/>
        </a:xfrm>
      </p:grpSpPr>
      <p:sp>
        <p:nvSpPr>
          <p:cNvPr id="484" name="Google Shape;484;p19:notes">
            <a:extLst>
              <a:ext uri="{FF2B5EF4-FFF2-40B4-BE49-F238E27FC236}">
                <a16:creationId xmlns:a16="http://schemas.microsoft.com/office/drawing/2014/main" id="{3939F7E3-3423-BCC1-88C0-102C9501B0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p19:notes">
            <a:extLst>
              <a:ext uri="{FF2B5EF4-FFF2-40B4-BE49-F238E27FC236}">
                <a16:creationId xmlns:a16="http://schemas.microsoft.com/office/drawing/2014/main" id="{532235A6-40FE-7C6E-6FA5-1B5095CC3D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6514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159B2A9A-8FE0-DF75-B144-4F5DD0FA57E9}"/>
            </a:ext>
          </a:extLst>
        </p:cNvPr>
        <p:cNvGrpSpPr/>
        <p:nvPr/>
      </p:nvGrpSpPr>
      <p:grpSpPr>
        <a:xfrm>
          <a:off x="0" y="0"/>
          <a:ext cx="0" cy="0"/>
          <a:chOff x="0" y="0"/>
          <a:chExt cx="0" cy="0"/>
        </a:xfrm>
      </p:grpSpPr>
      <p:sp>
        <p:nvSpPr>
          <p:cNvPr id="484" name="Google Shape;484;p19:notes">
            <a:extLst>
              <a:ext uri="{FF2B5EF4-FFF2-40B4-BE49-F238E27FC236}">
                <a16:creationId xmlns:a16="http://schemas.microsoft.com/office/drawing/2014/main" id="{3F5C20F1-EA36-75C3-3238-823EE8536A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5" name="Google Shape;485;p19:notes">
            <a:extLst>
              <a:ext uri="{FF2B5EF4-FFF2-40B4-BE49-F238E27FC236}">
                <a16:creationId xmlns:a16="http://schemas.microsoft.com/office/drawing/2014/main" id="{9D822E5B-5242-87D8-D914-50B4366E2D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4642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2" name="Google Shape;61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1" name="Google Shape;63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0" name="Google Shape;20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a:extLst>
            <a:ext uri="{FF2B5EF4-FFF2-40B4-BE49-F238E27FC236}">
              <a16:creationId xmlns:a16="http://schemas.microsoft.com/office/drawing/2014/main" id="{E34B4C6A-C990-4302-4003-AEBD5A14DDDB}"/>
            </a:ext>
          </a:extLst>
        </p:cNvPr>
        <p:cNvGrpSpPr/>
        <p:nvPr/>
      </p:nvGrpSpPr>
      <p:grpSpPr>
        <a:xfrm>
          <a:off x="0" y="0"/>
          <a:ext cx="0" cy="0"/>
          <a:chOff x="0" y="0"/>
          <a:chExt cx="0" cy="0"/>
        </a:xfrm>
      </p:grpSpPr>
      <p:sp>
        <p:nvSpPr>
          <p:cNvPr id="271" name="Google Shape;271;p12:notes">
            <a:extLst>
              <a:ext uri="{FF2B5EF4-FFF2-40B4-BE49-F238E27FC236}">
                <a16:creationId xmlns:a16="http://schemas.microsoft.com/office/drawing/2014/main" id="{0F77F313-E1F6-E9A0-0D33-ADE7215F00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2:notes">
            <a:extLst>
              <a:ext uri="{FF2B5EF4-FFF2-40B4-BE49-F238E27FC236}">
                <a16:creationId xmlns:a16="http://schemas.microsoft.com/office/drawing/2014/main" id="{6A93E6A3-37BA-67C4-53BA-DFF6348A657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649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5063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AA536633-7DA5-F98D-4810-40C96EB63C11}"/>
            </a:ext>
          </a:extLst>
        </p:cNvPr>
        <p:cNvGrpSpPr/>
        <p:nvPr/>
      </p:nvGrpSpPr>
      <p:grpSpPr>
        <a:xfrm>
          <a:off x="0" y="0"/>
          <a:ext cx="0" cy="0"/>
          <a:chOff x="0" y="0"/>
          <a:chExt cx="0" cy="0"/>
        </a:xfrm>
      </p:grpSpPr>
      <p:sp>
        <p:nvSpPr>
          <p:cNvPr id="113" name="Google Shape;113;p3:notes">
            <a:extLst>
              <a:ext uri="{FF2B5EF4-FFF2-40B4-BE49-F238E27FC236}">
                <a16:creationId xmlns:a16="http://schemas.microsoft.com/office/drawing/2014/main" id="{98F5121C-BF36-5D27-206B-69716F31AF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3:notes">
            <a:extLst>
              <a:ext uri="{FF2B5EF4-FFF2-40B4-BE49-F238E27FC236}">
                <a16:creationId xmlns:a16="http://schemas.microsoft.com/office/drawing/2014/main" id="{6818B020-6F9E-AAB5-6F24-92AE7EB591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37853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59E91F3A-3CE7-2451-8BD8-82CF355D31A1}"/>
            </a:ext>
          </a:extLst>
        </p:cNvPr>
        <p:cNvGrpSpPr/>
        <p:nvPr/>
      </p:nvGrpSpPr>
      <p:grpSpPr>
        <a:xfrm>
          <a:off x="0" y="0"/>
          <a:ext cx="0" cy="0"/>
          <a:chOff x="0" y="0"/>
          <a:chExt cx="0" cy="0"/>
        </a:xfrm>
      </p:grpSpPr>
      <p:sp>
        <p:nvSpPr>
          <p:cNvPr id="136" name="Google Shape;136;p4:notes">
            <a:extLst>
              <a:ext uri="{FF2B5EF4-FFF2-40B4-BE49-F238E27FC236}">
                <a16:creationId xmlns:a16="http://schemas.microsoft.com/office/drawing/2014/main" id="{C854C06B-64C6-8159-1D04-226715F961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a:extLst>
              <a:ext uri="{FF2B5EF4-FFF2-40B4-BE49-F238E27FC236}">
                <a16:creationId xmlns:a16="http://schemas.microsoft.com/office/drawing/2014/main" id="{86202307-7F33-DC67-CCDD-3999E18124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94117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latin typeface="Arial" panose="020B0604020202020204" pitchFamily="34" charset="0"/>
                <a:cs typeface="Arial" panose="020B0604020202020204" pitchFamily="34" charset="0"/>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dirty="0"/>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latin typeface="Arial" panose="020B0604020202020204" pitchFamily="34" charset="0"/>
                <a:cs typeface="Arial" panose="020B0604020202020204" pitchFamily="34" charset="0"/>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dirty="0"/>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dirty="0"/>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dirty="0"/>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dirty="0"/>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dirty="0"/>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atin typeface="Arial" panose="020B0604020202020204" pitchFamily="34" charset="0"/>
                <a:cs typeface="Arial" panose="020B0604020202020204" pitchFamily="34" charset="0"/>
              </a:defRPr>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dirty="0"/>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dirty="0"/>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r="-22000" b="-9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panose="020B0604020202020204" pitchFamily="34" charset="0"/>
                <a:ea typeface="Arial" panose="020B0604020202020204" pitchFamily="34" charset="0"/>
                <a:cs typeface="Arial" panose="020B0604020202020204"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panose="020B0604020202020204" pitchFamily="34" charset="0"/>
                <a:ea typeface="Arial" panose="020B0604020202020204" pitchFamily="34" charset="0"/>
                <a:cs typeface="Arial" panose="020B0604020202020204" pitchFamily="34" charset="0"/>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 name="Picture 2">
            <a:extLst>
              <a:ext uri="{FF2B5EF4-FFF2-40B4-BE49-F238E27FC236}">
                <a16:creationId xmlns:a16="http://schemas.microsoft.com/office/drawing/2014/main" id="{3B8B1AF7-3F9D-B374-37E8-E7C0BBBD499A}"/>
              </a:ext>
            </a:extLst>
          </p:cNvPr>
          <p:cNvPicPr>
            <a:picLocks noChangeAspect="1"/>
          </p:cNvPicPr>
          <p:nvPr userDrawn="1"/>
        </p:nvPicPr>
        <p:blipFill>
          <a:blip r:embed="rId14"/>
          <a:stretch>
            <a:fillRect/>
          </a:stretch>
        </p:blipFill>
        <p:spPr>
          <a:xfrm>
            <a:off x="10605786" y="5920"/>
            <a:ext cx="1586214" cy="498524"/>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8.png"/><Relationship Id="rId7"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7.png"/><Relationship Id="rId10" Type="http://schemas.openxmlformats.org/officeDocument/2006/relationships/image" Target="../media/image73.emf"/><Relationship Id="rId4" Type="http://schemas.openxmlformats.org/officeDocument/2006/relationships/image" Target="../media/image69.png"/><Relationship Id="rId9" Type="http://schemas.openxmlformats.org/officeDocument/2006/relationships/image" Target="../media/image72.png"/></Relationships>
</file>

<file path=ppt/slides/_rels/slide1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5.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4.png"/><Relationship Id="rId4" Type="http://schemas.openxmlformats.org/officeDocument/2006/relationships/image" Target="../media/image86.png"/></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9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84.png"/><Relationship Id="rId4" Type="http://schemas.openxmlformats.org/officeDocument/2006/relationships/image" Target="../media/image86.png"/></Relationships>
</file>

<file path=ppt/slides/_rels/slide17.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86.png"/><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19.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2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06.png"/><Relationship Id="rId4" Type="http://schemas.openxmlformats.org/officeDocument/2006/relationships/image" Target="../media/image105.png"/></Relationships>
</file>

<file path=ppt/slides/_rels/slide2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114.png"/></Relationships>
</file>

<file path=ppt/slides/_rels/slide2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06.png"/><Relationship Id="rId4" Type="http://schemas.openxmlformats.org/officeDocument/2006/relationships/image" Target="../media/image105.png"/></Relationships>
</file>

<file path=ppt/slides/_rels/slide2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13.png"/><Relationship Id="rId4" Type="http://schemas.openxmlformats.org/officeDocument/2006/relationships/image" Target="../media/image105.png"/></Relationships>
</file>

<file path=ppt/slides/_rels/slide2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19.png"/><Relationship Id="rId4" Type="http://schemas.openxmlformats.org/officeDocument/2006/relationships/image" Target="../media/image118.png"/></Relationships>
</file>

<file path=ppt/slides/_rels/slide2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2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24.png"/></Relationships>
</file>

<file path=ppt/slides/_rels/slide2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26.png"/></Relationships>
</file>

<file path=ppt/slides/_rels/slide2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29.jpg"/><Relationship Id="rId4" Type="http://schemas.openxmlformats.org/officeDocument/2006/relationships/image" Target="../media/image128.png"/></Relationships>
</file>

<file path=ppt/slides/_rels/slide30.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32.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png"/><Relationship Id="rId3" Type="http://schemas.openxmlformats.org/officeDocument/2006/relationships/image" Target="../media/image131.png"/><Relationship Id="rId7" Type="http://schemas.openxmlformats.org/officeDocument/2006/relationships/image" Target="../media/image141.png"/><Relationship Id="rId12" Type="http://schemas.openxmlformats.org/officeDocument/2006/relationships/image" Target="../media/image146.png"/><Relationship Id="rId17" Type="http://schemas.openxmlformats.org/officeDocument/2006/relationships/image" Target="../media/image151.png"/><Relationship Id="rId2" Type="http://schemas.openxmlformats.org/officeDocument/2006/relationships/notesSlide" Target="../notesSlides/notesSlide31.xml"/><Relationship Id="rId16"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145.png"/><Relationship Id="rId5" Type="http://schemas.openxmlformats.org/officeDocument/2006/relationships/image" Target="../media/image139.png"/><Relationship Id="rId15" Type="http://schemas.openxmlformats.org/officeDocument/2006/relationships/image" Target="../media/image149.pn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s>
</file>

<file path=ppt/slides/_rels/slide33.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3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60.png"/></Relationships>
</file>

<file path=ppt/slides/_rels/slide35.xml.rels><?xml version="1.0" encoding="UTF-8" standalone="yes"?>
<Relationships xmlns="http://schemas.openxmlformats.org/package/2006/relationships"><Relationship Id="rId8" Type="http://schemas.openxmlformats.org/officeDocument/2006/relationships/image" Target="../media/image166.png"/><Relationship Id="rId13" Type="http://schemas.openxmlformats.org/officeDocument/2006/relationships/image" Target="../media/image171.png"/><Relationship Id="rId3" Type="http://schemas.openxmlformats.org/officeDocument/2006/relationships/image" Target="../media/image161.png"/><Relationship Id="rId7" Type="http://schemas.openxmlformats.org/officeDocument/2006/relationships/image" Target="../media/image165.png"/><Relationship Id="rId12" Type="http://schemas.openxmlformats.org/officeDocument/2006/relationships/image" Target="../media/image170.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64.png"/><Relationship Id="rId11" Type="http://schemas.openxmlformats.org/officeDocument/2006/relationships/image" Target="../media/image169.png"/><Relationship Id="rId5" Type="http://schemas.openxmlformats.org/officeDocument/2006/relationships/image" Target="../media/image163.png"/><Relationship Id="rId10" Type="http://schemas.openxmlformats.org/officeDocument/2006/relationships/image" Target="../media/image168.png"/><Relationship Id="rId4" Type="http://schemas.openxmlformats.org/officeDocument/2006/relationships/image" Target="../media/image162.png"/><Relationship Id="rId9" Type="http://schemas.openxmlformats.org/officeDocument/2006/relationships/image" Target="../media/image167.png"/></Relationships>
</file>

<file path=ppt/slides/_rels/slide36.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82.png"/><Relationship Id="rId3" Type="http://schemas.openxmlformats.org/officeDocument/2006/relationships/image" Target="../media/image172.png"/><Relationship Id="rId7" Type="http://schemas.openxmlformats.org/officeDocument/2006/relationships/image" Target="../media/image176.png"/><Relationship Id="rId12" Type="http://schemas.openxmlformats.org/officeDocument/2006/relationships/image" Target="../media/image18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75.png"/><Relationship Id="rId11" Type="http://schemas.openxmlformats.org/officeDocument/2006/relationships/image" Target="../media/image180.png"/><Relationship Id="rId5" Type="http://schemas.openxmlformats.org/officeDocument/2006/relationships/image" Target="../media/image174.png"/><Relationship Id="rId10" Type="http://schemas.openxmlformats.org/officeDocument/2006/relationships/image" Target="../media/image179.png"/><Relationship Id="rId4" Type="http://schemas.openxmlformats.org/officeDocument/2006/relationships/image" Target="../media/image173.png"/><Relationship Id="rId9" Type="http://schemas.openxmlformats.org/officeDocument/2006/relationships/image" Target="../media/image178.png"/></Relationships>
</file>

<file path=ppt/slides/_rels/slide3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85.jpg"/><Relationship Id="rId5" Type="http://schemas.openxmlformats.org/officeDocument/2006/relationships/image" Target="../media/image184.png"/><Relationship Id="rId4" Type="http://schemas.openxmlformats.org/officeDocument/2006/relationships/image" Target="../media/image183.png"/></Relationships>
</file>

<file path=ppt/slides/_rels/slide38.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159.png"/><Relationship Id="rId7" Type="http://schemas.openxmlformats.org/officeDocument/2006/relationships/image" Target="../media/image189.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88.png"/><Relationship Id="rId5" Type="http://schemas.openxmlformats.org/officeDocument/2006/relationships/image" Target="../media/image187.png"/><Relationship Id="rId10" Type="http://schemas.openxmlformats.org/officeDocument/2006/relationships/image" Target="../media/image192.jpg"/><Relationship Id="rId4" Type="http://schemas.openxmlformats.org/officeDocument/2006/relationships/image" Target="../media/image186.png"/><Relationship Id="rId9" Type="http://schemas.openxmlformats.org/officeDocument/2006/relationships/image" Target="../media/image191.png"/></Relationships>
</file>

<file path=ppt/slides/_rels/slide39.xml.rels><?xml version="1.0" encoding="UTF-8" standalone="yes"?>
<Relationships xmlns="http://schemas.openxmlformats.org/package/2006/relationships"><Relationship Id="rId8" Type="http://schemas.openxmlformats.org/officeDocument/2006/relationships/image" Target="../media/image198.png"/><Relationship Id="rId13" Type="http://schemas.openxmlformats.org/officeDocument/2006/relationships/image" Target="../media/image203.png"/><Relationship Id="rId18" Type="http://schemas.openxmlformats.org/officeDocument/2006/relationships/image" Target="../media/image208.png"/><Relationship Id="rId3" Type="http://schemas.openxmlformats.org/officeDocument/2006/relationships/image" Target="../media/image193.png"/><Relationship Id="rId7" Type="http://schemas.openxmlformats.org/officeDocument/2006/relationships/image" Target="../media/image197.png"/><Relationship Id="rId12" Type="http://schemas.openxmlformats.org/officeDocument/2006/relationships/image" Target="../media/image202.png"/><Relationship Id="rId17" Type="http://schemas.openxmlformats.org/officeDocument/2006/relationships/image" Target="../media/image207.png"/><Relationship Id="rId2" Type="http://schemas.openxmlformats.org/officeDocument/2006/relationships/notesSlide" Target="../notesSlides/notesSlide37.xml"/><Relationship Id="rId16" Type="http://schemas.openxmlformats.org/officeDocument/2006/relationships/image" Target="../media/image206.png"/><Relationship Id="rId1" Type="http://schemas.openxmlformats.org/officeDocument/2006/relationships/slideLayout" Target="../slideLayouts/slideLayout1.xml"/><Relationship Id="rId6" Type="http://schemas.openxmlformats.org/officeDocument/2006/relationships/image" Target="../media/image196.png"/><Relationship Id="rId11" Type="http://schemas.openxmlformats.org/officeDocument/2006/relationships/image" Target="../media/image201.png"/><Relationship Id="rId5" Type="http://schemas.openxmlformats.org/officeDocument/2006/relationships/image" Target="../media/image195.png"/><Relationship Id="rId15" Type="http://schemas.openxmlformats.org/officeDocument/2006/relationships/image" Target="../media/image20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 Id="rId14" Type="http://schemas.openxmlformats.org/officeDocument/2006/relationships/image" Target="../media/image204.png"/></Relationships>
</file>

<file path=ppt/slides/_rels/slide40.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image" Target="../media/image210.png"/><Relationship Id="rId7" Type="http://schemas.openxmlformats.org/officeDocument/2006/relationships/image" Target="../media/image214.png"/><Relationship Id="rId2" Type="http://schemas.openxmlformats.org/officeDocument/2006/relationships/image" Target="../media/image209.png"/><Relationship Id="rId1" Type="http://schemas.openxmlformats.org/officeDocument/2006/relationships/slideLayout" Target="../slideLayouts/slideLayout2.xml"/><Relationship Id="rId6" Type="http://schemas.openxmlformats.org/officeDocument/2006/relationships/image" Target="../media/image213.png"/><Relationship Id="rId5" Type="http://schemas.openxmlformats.org/officeDocument/2006/relationships/image" Target="../media/image212.png"/><Relationship Id="rId4" Type="http://schemas.openxmlformats.org/officeDocument/2006/relationships/image" Target="../media/image211.png"/><Relationship Id="rId9" Type="http://schemas.openxmlformats.org/officeDocument/2006/relationships/image" Target="../media/image216.png"/></Relationships>
</file>

<file path=ppt/slides/_rels/slide41.xml.rels><?xml version="1.0" encoding="UTF-8" standalone="yes"?>
<Relationships xmlns="http://schemas.openxmlformats.org/package/2006/relationships"><Relationship Id="rId8" Type="http://schemas.openxmlformats.org/officeDocument/2006/relationships/image" Target="../media/image222.png"/><Relationship Id="rId13" Type="http://schemas.openxmlformats.org/officeDocument/2006/relationships/image" Target="../media/image226.png"/><Relationship Id="rId18" Type="http://schemas.openxmlformats.org/officeDocument/2006/relationships/image" Target="../media/image230.emf"/><Relationship Id="rId3" Type="http://schemas.openxmlformats.org/officeDocument/2006/relationships/image" Target="../media/image217.png"/><Relationship Id="rId7" Type="http://schemas.openxmlformats.org/officeDocument/2006/relationships/image" Target="../media/image221.png"/><Relationship Id="rId12" Type="http://schemas.openxmlformats.org/officeDocument/2006/relationships/image" Target="../media/image225.png"/><Relationship Id="rId17" Type="http://schemas.openxmlformats.org/officeDocument/2006/relationships/oleObject" Target="../embeddings/oleObject1.bin"/><Relationship Id="rId2" Type="http://schemas.openxmlformats.org/officeDocument/2006/relationships/notesSlide" Target="../notesSlides/notesSlide38.xml"/><Relationship Id="rId16" Type="http://schemas.openxmlformats.org/officeDocument/2006/relationships/image" Target="../media/image229.png"/><Relationship Id="rId1" Type="http://schemas.openxmlformats.org/officeDocument/2006/relationships/slideLayout" Target="../slideLayouts/slideLayout1.xml"/><Relationship Id="rId6" Type="http://schemas.openxmlformats.org/officeDocument/2006/relationships/image" Target="../media/image220.png"/><Relationship Id="rId11" Type="http://schemas.openxmlformats.org/officeDocument/2006/relationships/image" Target="../media/image203.png"/><Relationship Id="rId5" Type="http://schemas.openxmlformats.org/officeDocument/2006/relationships/image" Target="../media/image219.png"/><Relationship Id="rId15" Type="http://schemas.openxmlformats.org/officeDocument/2006/relationships/image" Target="../media/image228.png"/><Relationship Id="rId10" Type="http://schemas.openxmlformats.org/officeDocument/2006/relationships/image" Target="../media/image224.png"/><Relationship Id="rId4" Type="http://schemas.openxmlformats.org/officeDocument/2006/relationships/image" Target="../media/image218.png"/><Relationship Id="rId9" Type="http://schemas.openxmlformats.org/officeDocument/2006/relationships/image" Target="../media/image223.png"/><Relationship Id="rId14" Type="http://schemas.openxmlformats.org/officeDocument/2006/relationships/image" Target="../media/image227.png"/></Relationships>
</file>

<file path=ppt/slides/_rels/slide42.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image" Target="../media/image231.png"/><Relationship Id="rId7" Type="http://schemas.openxmlformats.org/officeDocument/2006/relationships/image" Target="../media/image235.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234.png"/><Relationship Id="rId5" Type="http://schemas.openxmlformats.org/officeDocument/2006/relationships/image" Target="../media/image233.png"/><Relationship Id="rId10" Type="http://schemas.openxmlformats.org/officeDocument/2006/relationships/image" Target="../media/image238.png"/><Relationship Id="rId4" Type="http://schemas.openxmlformats.org/officeDocument/2006/relationships/image" Target="../media/image232.png"/><Relationship Id="rId9" Type="http://schemas.openxmlformats.org/officeDocument/2006/relationships/image" Target="../media/image237.png"/></Relationships>
</file>

<file path=ppt/slides/_rels/slide43.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42.png"/></Relationships>
</file>

<file path=ppt/slides/_rels/slide46.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247.png"/><Relationship Id="rId5" Type="http://schemas.openxmlformats.org/officeDocument/2006/relationships/image" Target="../media/image246.png"/><Relationship Id="rId4" Type="http://schemas.openxmlformats.org/officeDocument/2006/relationships/image" Target="../media/image245.png"/></Relationships>
</file>

<file path=ppt/slides/_rels/slide48.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252.png"/><Relationship Id="rId5" Type="http://schemas.openxmlformats.org/officeDocument/2006/relationships/image" Target="../media/image251.png"/><Relationship Id="rId4" Type="http://schemas.openxmlformats.org/officeDocument/2006/relationships/image" Target="../media/image250.png"/></Relationships>
</file>

<file path=ppt/slides/_rels/slide50.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image" Target="../media/image253.png"/><Relationship Id="rId7" Type="http://schemas.openxmlformats.org/officeDocument/2006/relationships/image" Target="../media/image257.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256.png"/><Relationship Id="rId11" Type="http://schemas.openxmlformats.org/officeDocument/2006/relationships/image" Target="../media/image261.png"/><Relationship Id="rId5" Type="http://schemas.openxmlformats.org/officeDocument/2006/relationships/image" Target="../media/image255.png"/><Relationship Id="rId10" Type="http://schemas.openxmlformats.org/officeDocument/2006/relationships/image" Target="../media/image260.png"/><Relationship Id="rId4" Type="http://schemas.openxmlformats.org/officeDocument/2006/relationships/image" Target="../media/image254.png"/><Relationship Id="rId9" Type="http://schemas.openxmlformats.org/officeDocument/2006/relationships/image" Target="../media/image259.png"/></Relationships>
</file>

<file path=ppt/slides/_rels/slide51.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image" Target="../media/image262.png"/><Relationship Id="rId7" Type="http://schemas.openxmlformats.org/officeDocument/2006/relationships/image" Target="../media/image266.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271.png"/><Relationship Id="rId5" Type="http://schemas.openxmlformats.org/officeDocument/2006/relationships/image" Target="../media/image270.png"/><Relationship Id="rId4" Type="http://schemas.openxmlformats.org/officeDocument/2006/relationships/image" Target="../media/image26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277.png"/><Relationship Id="rId13" Type="http://schemas.openxmlformats.org/officeDocument/2006/relationships/image" Target="../media/image282.png"/><Relationship Id="rId3" Type="http://schemas.openxmlformats.org/officeDocument/2006/relationships/image" Target="../media/image272.png"/><Relationship Id="rId7" Type="http://schemas.openxmlformats.org/officeDocument/2006/relationships/image" Target="../media/image276.png"/><Relationship Id="rId12" Type="http://schemas.openxmlformats.org/officeDocument/2006/relationships/image" Target="../media/image28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275.png"/><Relationship Id="rId11" Type="http://schemas.openxmlformats.org/officeDocument/2006/relationships/image" Target="../media/image280.png"/><Relationship Id="rId5" Type="http://schemas.openxmlformats.org/officeDocument/2006/relationships/image" Target="../media/image274.png"/><Relationship Id="rId10" Type="http://schemas.openxmlformats.org/officeDocument/2006/relationships/image" Target="../media/image279.png"/><Relationship Id="rId4" Type="http://schemas.openxmlformats.org/officeDocument/2006/relationships/image" Target="../media/image273.png"/><Relationship Id="rId9" Type="http://schemas.openxmlformats.org/officeDocument/2006/relationships/image" Target="../media/image278.png"/></Relationships>
</file>

<file path=ppt/slides/_rels/slide57.xml.rels><?xml version="1.0" encoding="UTF-8" standalone="yes"?>
<Relationships xmlns="http://schemas.openxmlformats.org/package/2006/relationships"><Relationship Id="rId3" Type="http://schemas.openxmlformats.org/officeDocument/2006/relationships/image" Target="../media/image283.png"/><Relationship Id="rId7" Type="http://schemas.openxmlformats.org/officeDocument/2006/relationships/image" Target="../media/image287.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286.png"/><Relationship Id="rId5" Type="http://schemas.openxmlformats.org/officeDocument/2006/relationships/image" Target="../media/image285.png"/><Relationship Id="rId4" Type="http://schemas.openxmlformats.org/officeDocument/2006/relationships/image" Target="../media/image284.png"/></Relationships>
</file>

<file path=ppt/slides/_rels/slide58.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291.png"/><Relationship Id="rId5" Type="http://schemas.openxmlformats.org/officeDocument/2006/relationships/image" Target="../media/image290.png"/><Relationship Id="rId4" Type="http://schemas.openxmlformats.org/officeDocument/2006/relationships/image" Target="../media/image289.png"/></Relationships>
</file>

<file path=ppt/slides/_rels/slide59.xml.rels><?xml version="1.0" encoding="UTF-8" standalone="yes"?>
<Relationships xmlns="http://schemas.openxmlformats.org/package/2006/relationships"><Relationship Id="rId3" Type="http://schemas.openxmlformats.org/officeDocument/2006/relationships/image" Target="../media/image292.png"/><Relationship Id="rId7" Type="http://schemas.openxmlformats.org/officeDocument/2006/relationships/image" Target="../media/image296.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295.png"/><Relationship Id="rId5" Type="http://schemas.openxmlformats.org/officeDocument/2006/relationships/image" Target="../media/image294.png"/><Relationship Id="rId4" Type="http://schemas.openxmlformats.org/officeDocument/2006/relationships/image" Target="../media/image293.png"/></Relationships>
</file>

<file path=ppt/slides/_rels/slide60.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273.png"/><Relationship Id="rId7" Type="http://schemas.openxmlformats.org/officeDocument/2006/relationships/image" Target="../media/image277.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276.png"/><Relationship Id="rId11" Type="http://schemas.openxmlformats.org/officeDocument/2006/relationships/image" Target="../media/image299.png"/><Relationship Id="rId5" Type="http://schemas.openxmlformats.org/officeDocument/2006/relationships/image" Target="../media/image275.png"/><Relationship Id="rId10" Type="http://schemas.openxmlformats.org/officeDocument/2006/relationships/image" Target="../media/image298.png"/><Relationship Id="rId4" Type="http://schemas.openxmlformats.org/officeDocument/2006/relationships/image" Target="../media/image274.png"/><Relationship Id="rId9" Type="http://schemas.openxmlformats.org/officeDocument/2006/relationships/image" Target="../media/image29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6" name="Google Shape;126;p15" descr="image.png"/>
          <p:cNvPicPr preferRelativeResize="0"/>
          <p:nvPr/>
        </p:nvPicPr>
        <p:blipFill rotWithShape="1">
          <a:blip r:embed="rId3">
            <a:alphaModFix/>
          </a:blip>
          <a:srcRect/>
          <a:stretch/>
        </p:blipFill>
        <p:spPr>
          <a:xfrm>
            <a:off x="523875" y="4672012"/>
            <a:ext cx="11144250" cy="590550"/>
          </a:xfrm>
          <a:prstGeom prst="rect">
            <a:avLst/>
          </a:prstGeom>
          <a:noFill/>
          <a:ln>
            <a:noFill/>
          </a:ln>
        </p:spPr>
      </p:pic>
      <p:pic>
        <p:nvPicPr>
          <p:cNvPr id="127" name="Google Shape;127;p15" descr="image.png"/>
          <p:cNvPicPr preferRelativeResize="0"/>
          <p:nvPr/>
        </p:nvPicPr>
        <p:blipFill rotWithShape="1">
          <a:blip r:embed="rId4">
            <a:alphaModFix/>
          </a:blip>
          <a:srcRect/>
          <a:stretch/>
        </p:blipFill>
        <p:spPr>
          <a:xfrm>
            <a:off x="523875" y="1826417"/>
            <a:ext cx="5476875" cy="23850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8" name="Google Shape;128;p15" descr="image.png"/>
          <p:cNvPicPr preferRelativeResize="0"/>
          <p:nvPr/>
        </p:nvPicPr>
        <p:blipFill rotWithShape="1">
          <a:blip r:embed="rId5">
            <a:alphaModFix/>
          </a:blip>
          <a:srcRect/>
          <a:stretch/>
        </p:blipFill>
        <p:spPr>
          <a:xfrm>
            <a:off x="6191250" y="1826417"/>
            <a:ext cx="5476875" cy="23850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9" name="Google Shape;129;p15" descr="image.png"/>
          <p:cNvPicPr preferRelativeResize="0"/>
          <p:nvPr/>
        </p:nvPicPr>
        <p:blipFill rotWithShape="1">
          <a:blip r:embed="rId6">
            <a:alphaModFix/>
          </a:blip>
          <a:srcRect/>
          <a:stretch/>
        </p:blipFill>
        <p:spPr>
          <a:xfrm>
            <a:off x="523875" y="547687"/>
            <a:ext cx="285750" cy="285750"/>
          </a:xfrm>
          <a:prstGeom prst="rect">
            <a:avLst/>
          </a:prstGeom>
          <a:noFill/>
          <a:ln>
            <a:noFill/>
          </a:ln>
        </p:spPr>
      </p:pic>
      <p:sp>
        <p:nvSpPr>
          <p:cNvPr id="130" name="Google Shape;130;p15"/>
          <p:cNvSpPr txBox="1"/>
          <p:nvPr/>
        </p:nvSpPr>
        <p:spPr>
          <a:xfrm>
            <a:off x="666750" y="4814887"/>
            <a:ext cx="10858500" cy="23083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মূল</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সিদ্ধান্ত</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কোষকে</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জীবদেহের</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কার্যপরিচালনার</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একক</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বলে</a:t>
            </a:r>
            <a:r>
              <a:rPr lang="en-US" sz="15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endParaRPr dirty="0"/>
          </a:p>
        </p:txBody>
      </p:sp>
      <p:sp>
        <p:nvSpPr>
          <p:cNvPr id="131" name="Google Shape;131;p15"/>
          <p:cNvSpPr txBox="1"/>
          <p:nvPr/>
        </p:nvSpPr>
        <p:spPr>
          <a:xfrm>
            <a:off x="1047750" y="2082477"/>
            <a:ext cx="497062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গাঠনিক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একক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সূচনা</a:t>
            </a:r>
            <a:endParaRPr dirty="0"/>
          </a:p>
        </p:txBody>
      </p:sp>
      <p:sp>
        <p:nvSpPr>
          <p:cNvPr id="132" name="Google Shape;132;p15"/>
          <p:cNvSpPr txBox="1"/>
          <p:nvPr/>
        </p:nvSpPr>
        <p:spPr>
          <a:xfrm>
            <a:off x="781050" y="2445543"/>
            <a:ext cx="5000625" cy="96949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জীবের</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পৃথিবীতে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বিরাজমান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অ্যামিবা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বটবৃক্ষ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(Cell)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নামক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নির্দিষ্ট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সমন্বয়ে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33" name="Google Shape;133;p15"/>
          <p:cNvSpPr txBox="1"/>
          <p:nvPr/>
        </p:nvSpPr>
        <p:spPr>
          <a:xfrm>
            <a:off x="781050" y="3450914"/>
            <a:ext cx="5000625"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জীবনের</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সূচনা</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জীবই</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একটিমাত্র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জীবদেহ</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ছাড়া</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34" name="Google Shape;134;p15"/>
          <p:cNvSpPr txBox="1"/>
          <p:nvPr/>
        </p:nvSpPr>
        <p:spPr>
          <a:xfrm>
            <a:off x="6762750" y="2082477"/>
            <a:ext cx="4920615"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প্রকারভেদ</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শারীরবৃত্ত</a:t>
            </a:r>
            <a:endParaRPr dirty="0"/>
          </a:p>
        </p:txBody>
      </p:sp>
      <p:sp>
        <p:nvSpPr>
          <p:cNvPr id="135" name="Google Shape;135;p15"/>
          <p:cNvSpPr txBox="1"/>
          <p:nvPr/>
        </p:nvSpPr>
        <p:spPr>
          <a:xfrm>
            <a:off x="6456045" y="2361227"/>
            <a:ext cx="5000625"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এককোষী</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একটিমাত্র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কাজ</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পরিচালিত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36" name="Google Shape;136;p15"/>
          <p:cNvSpPr txBox="1"/>
          <p:nvPr/>
        </p:nvSpPr>
        <p:spPr>
          <a:xfrm>
            <a:off x="6463665" y="2929163"/>
            <a:ext cx="5000625"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বহুকোষী</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প্রথম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সৃষ্ট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দেহ</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37" name="Google Shape;137;p15"/>
          <p:cNvSpPr txBox="1"/>
          <p:nvPr/>
        </p:nvSpPr>
        <p:spPr>
          <a:xfrm>
            <a:off x="6448425" y="3497099"/>
            <a:ext cx="5000625"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বায়োকেমিক্যাল</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প্রক্রিয়া</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শালোকসংশ্লেষণ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শ্বসন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প্রোটিন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DNA,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হরমোন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এনজাইম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সংশ্লেষণ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ভেতরেই</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ঘটে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138" name="Google Shape;138;p15" descr="image.png"/>
          <p:cNvPicPr preferRelativeResize="0"/>
          <p:nvPr/>
        </p:nvPicPr>
        <p:blipFill rotWithShape="1">
          <a:blip r:embed="rId7">
            <a:alphaModFix/>
          </a:blip>
          <a:srcRect/>
          <a:stretch/>
        </p:blipFill>
        <p:spPr>
          <a:xfrm>
            <a:off x="781050" y="2102643"/>
            <a:ext cx="190500" cy="190500"/>
          </a:xfrm>
          <a:prstGeom prst="rect">
            <a:avLst/>
          </a:prstGeom>
          <a:noFill/>
          <a:ln>
            <a:noFill/>
          </a:ln>
        </p:spPr>
      </p:pic>
      <p:pic>
        <p:nvPicPr>
          <p:cNvPr id="139" name="Google Shape;139;p15" descr="image.png"/>
          <p:cNvPicPr preferRelativeResize="0"/>
          <p:nvPr/>
        </p:nvPicPr>
        <p:blipFill rotWithShape="1">
          <a:blip r:embed="rId8">
            <a:alphaModFix/>
          </a:blip>
          <a:srcRect/>
          <a:stretch/>
        </p:blipFill>
        <p:spPr>
          <a:xfrm>
            <a:off x="6448425" y="2102643"/>
            <a:ext cx="238125" cy="190500"/>
          </a:xfrm>
          <a:prstGeom prst="rect">
            <a:avLst/>
          </a:prstGeom>
          <a:noFill/>
          <a:ln>
            <a:noFill/>
          </a:ln>
        </p:spPr>
      </p:pic>
      <p:sp>
        <p:nvSpPr>
          <p:cNvPr id="140" name="Google Shape;140;p15"/>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ভূমিকা</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(Introduction to Cell)</a:t>
            </a:r>
            <a:endParaRPr dirty="0"/>
          </a:p>
        </p:txBody>
      </p:sp>
      <p:sp>
        <p:nvSpPr>
          <p:cNvPr id="141" name="Google Shape;141;p15"/>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7" name="Google Shape;147;p16" descr="image.png"/>
          <p:cNvPicPr preferRelativeResize="0"/>
          <p:nvPr/>
        </p:nvPicPr>
        <p:blipFill rotWithShape="1">
          <a:blip r:embed="rId3">
            <a:alphaModFix/>
          </a:blip>
          <a:srcRect/>
          <a:stretch/>
        </p:blipFill>
        <p:spPr>
          <a:xfrm>
            <a:off x="476250" y="1812131"/>
            <a:ext cx="5143500" cy="348138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48" name="Google Shape;148;p16"/>
          <p:cNvSpPr txBox="1"/>
          <p:nvPr/>
        </p:nvSpPr>
        <p:spPr>
          <a:xfrm>
            <a:off x="876300" y="495642"/>
            <a:ext cx="4980622" cy="32316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1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আবিষ্কারের</a:t>
            </a:r>
            <a:r>
              <a:rPr lang="en-US" sz="21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1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ইতিহাস</a:t>
            </a:r>
            <a:r>
              <a:rPr lang="en-US" sz="21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endParaRPr dirty="0"/>
          </a:p>
        </p:txBody>
      </p:sp>
      <p:pic>
        <p:nvPicPr>
          <p:cNvPr id="151" name="Google Shape;151;p16" descr="image.png"/>
          <p:cNvPicPr preferRelativeResize="0"/>
          <p:nvPr/>
        </p:nvPicPr>
        <p:blipFill rotWithShape="1">
          <a:blip r:embed="rId4">
            <a:alphaModFix/>
          </a:blip>
          <a:srcRect/>
          <a:stretch/>
        </p:blipFill>
        <p:spPr>
          <a:xfrm>
            <a:off x="476250" y="500062"/>
            <a:ext cx="285750" cy="285750"/>
          </a:xfrm>
          <a:prstGeom prst="rect">
            <a:avLst/>
          </a:prstGeom>
          <a:noFill/>
          <a:ln>
            <a:noFill/>
          </a:ln>
        </p:spPr>
      </p:pic>
      <p:sp>
        <p:nvSpPr>
          <p:cNvPr id="152" name="Google Shape;152;p16"/>
          <p:cNvSpPr txBox="1"/>
          <p:nvPr/>
        </p:nvSpPr>
        <p:spPr>
          <a:xfrm>
            <a:off x="3028438" y="5736933"/>
            <a:ext cx="6745532" cy="1731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প্রকৃত</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সত্য</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রবার্ট</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হুক</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মূলত</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মৃত</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কোষ</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তথা</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কেবল</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কোষ</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প্রাচীর</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পরিবেষ্টিত</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প্রকোষ্ঠ</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EF4444"/>
                </a:solidFill>
                <a:latin typeface="Arial" panose="020B0604020202020204" pitchFamily="34" charset="0"/>
                <a:ea typeface="Hind Siliguri"/>
                <a:cs typeface="Arial" panose="020B0604020202020204" pitchFamily="34" charset="0"/>
                <a:sym typeface="Hind Siliguri"/>
              </a:rPr>
              <a:t>দেখেছিলেন</a:t>
            </a:r>
            <a:r>
              <a:rPr lang="en-US" sz="1125" b="1" i="0" u="none" strike="noStrike" cap="none" dirty="0">
                <a:solidFill>
                  <a:srgbClr val="EF4444"/>
                </a:solidFill>
                <a:latin typeface="Arial" panose="020B0604020202020204" pitchFamily="34" charset="0"/>
                <a:ea typeface="Hind Siliguri"/>
                <a:cs typeface="Arial" panose="020B0604020202020204" pitchFamily="34" charset="0"/>
                <a:sym typeface="Hind Siliguri"/>
              </a:rPr>
              <a:t>।</a:t>
            </a:r>
            <a:endParaRPr dirty="0"/>
          </a:p>
        </p:txBody>
      </p:sp>
      <p:sp>
        <p:nvSpPr>
          <p:cNvPr id="153" name="Google Shape;153;p16"/>
          <p:cNvSpPr txBox="1"/>
          <p:nvPr/>
        </p:nvSpPr>
        <p:spPr>
          <a:xfrm>
            <a:off x="733425" y="2068190"/>
            <a:ext cx="4900612"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রবার্ট</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হুক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(Robert Hooke, 1635–1703)</a:t>
            </a:r>
            <a:endParaRPr dirty="0"/>
          </a:p>
        </p:txBody>
      </p:sp>
      <p:sp>
        <p:nvSpPr>
          <p:cNvPr id="154" name="Google Shape;154;p16"/>
          <p:cNvSpPr txBox="1"/>
          <p:nvPr/>
        </p:nvSpPr>
        <p:spPr>
          <a:xfrm>
            <a:off x="1038225" y="2431256"/>
            <a:ext cx="43624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১৬৬৫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রয়্যাল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সোসাইটি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লন্ডনে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অনুবীক্ষণ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যন্ত্র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5" name="Google Shape;155;p16"/>
          <p:cNvSpPr txBox="1"/>
          <p:nvPr/>
        </p:nvSpPr>
        <p:spPr>
          <a:xfrm>
            <a:off x="1038225" y="3031331"/>
            <a:ext cx="43624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কাঠের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ছিপি</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(Cork)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সেকশন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6" name="Google Shape;156;p16"/>
          <p:cNvSpPr txBox="1"/>
          <p:nvPr/>
        </p:nvSpPr>
        <p:spPr>
          <a:xfrm>
            <a:off x="1038225" y="3631406"/>
            <a:ext cx="43624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মৌমাছির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কুঠুরী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প্রকোষ্ঠ</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(Little boxes)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7" name="Google Shape;157;p16"/>
          <p:cNvSpPr txBox="1"/>
          <p:nvPr/>
        </p:nvSpPr>
        <p:spPr>
          <a:xfrm>
            <a:off x="1038225" y="4231481"/>
            <a:ext cx="43624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সন্ন্যাসী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কয়েদিদের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অনুপ্রাণিত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Cell</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লাতিন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1"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Cellula</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ক্ষুদ্র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প্রকোষ্ঠ</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8" name="Google Shape;158;p16"/>
          <p:cNvSpPr txBox="1"/>
          <p:nvPr/>
        </p:nvSpPr>
        <p:spPr>
          <a:xfrm>
            <a:off x="1038225" y="4831556"/>
            <a:ext cx="4362450"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পর্যবেক্ষণসমূহ</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বিখ্যাত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Micrographia</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গ্রন্থে</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প্রকাশ</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59" name="Google Shape;159;p16" descr="image.png"/>
          <p:cNvPicPr preferRelativeResize="0"/>
          <p:nvPr/>
        </p:nvPicPr>
        <p:blipFill rotWithShape="1">
          <a:blip r:embed="rId5">
            <a:alphaModFix/>
          </a:blip>
          <a:srcRect/>
          <a:stretch/>
        </p:blipFill>
        <p:spPr>
          <a:xfrm>
            <a:off x="733425" y="2464593"/>
            <a:ext cx="152400" cy="180975"/>
          </a:xfrm>
          <a:prstGeom prst="rect">
            <a:avLst/>
          </a:prstGeom>
          <a:noFill/>
          <a:ln>
            <a:noFill/>
          </a:ln>
        </p:spPr>
      </p:pic>
      <p:pic>
        <p:nvPicPr>
          <p:cNvPr id="160" name="Google Shape;160;p16" descr="image.png"/>
          <p:cNvPicPr preferRelativeResize="0"/>
          <p:nvPr/>
        </p:nvPicPr>
        <p:blipFill rotWithShape="1">
          <a:blip r:embed="rId5">
            <a:alphaModFix/>
          </a:blip>
          <a:srcRect/>
          <a:stretch/>
        </p:blipFill>
        <p:spPr>
          <a:xfrm>
            <a:off x="733425" y="3064668"/>
            <a:ext cx="152400" cy="180975"/>
          </a:xfrm>
          <a:prstGeom prst="rect">
            <a:avLst/>
          </a:prstGeom>
          <a:noFill/>
          <a:ln>
            <a:noFill/>
          </a:ln>
        </p:spPr>
      </p:pic>
      <p:pic>
        <p:nvPicPr>
          <p:cNvPr id="161" name="Google Shape;161;p16" descr="image.png"/>
          <p:cNvPicPr preferRelativeResize="0"/>
          <p:nvPr/>
        </p:nvPicPr>
        <p:blipFill rotWithShape="1">
          <a:blip r:embed="rId5">
            <a:alphaModFix/>
          </a:blip>
          <a:srcRect/>
          <a:stretch/>
        </p:blipFill>
        <p:spPr>
          <a:xfrm>
            <a:off x="733425" y="3664743"/>
            <a:ext cx="152400" cy="180975"/>
          </a:xfrm>
          <a:prstGeom prst="rect">
            <a:avLst/>
          </a:prstGeom>
          <a:noFill/>
          <a:ln>
            <a:noFill/>
          </a:ln>
        </p:spPr>
      </p:pic>
      <p:pic>
        <p:nvPicPr>
          <p:cNvPr id="162" name="Google Shape;162;p16" descr="image.png"/>
          <p:cNvPicPr preferRelativeResize="0"/>
          <p:nvPr/>
        </p:nvPicPr>
        <p:blipFill rotWithShape="1">
          <a:blip r:embed="rId5">
            <a:alphaModFix/>
          </a:blip>
          <a:srcRect/>
          <a:stretch/>
        </p:blipFill>
        <p:spPr>
          <a:xfrm>
            <a:off x="733425" y="4264818"/>
            <a:ext cx="152400" cy="180975"/>
          </a:xfrm>
          <a:prstGeom prst="rect">
            <a:avLst/>
          </a:prstGeom>
          <a:noFill/>
          <a:ln>
            <a:noFill/>
          </a:ln>
        </p:spPr>
      </p:pic>
      <p:pic>
        <p:nvPicPr>
          <p:cNvPr id="163" name="Google Shape;163;p16" descr="image.png"/>
          <p:cNvPicPr preferRelativeResize="0"/>
          <p:nvPr/>
        </p:nvPicPr>
        <p:blipFill rotWithShape="1">
          <a:blip r:embed="rId5">
            <a:alphaModFix/>
          </a:blip>
          <a:srcRect/>
          <a:stretch/>
        </p:blipFill>
        <p:spPr>
          <a:xfrm>
            <a:off x="733425" y="4864893"/>
            <a:ext cx="152400" cy="180975"/>
          </a:xfrm>
          <a:prstGeom prst="rect">
            <a:avLst/>
          </a:prstGeom>
          <a:noFill/>
          <a:ln>
            <a:noFill/>
          </a:ln>
        </p:spPr>
      </p:pic>
      <p:pic>
        <p:nvPicPr>
          <p:cNvPr id="2" name="Google Shape;170;p17" descr="image.png">
            <a:extLst>
              <a:ext uri="{FF2B5EF4-FFF2-40B4-BE49-F238E27FC236}">
                <a16:creationId xmlns:a16="http://schemas.microsoft.com/office/drawing/2014/main" id="{69DA8F00-DE14-4492-0988-0D606128AECE}"/>
              </a:ext>
            </a:extLst>
          </p:cNvPr>
          <p:cNvPicPr preferRelativeResize="0"/>
          <p:nvPr/>
        </p:nvPicPr>
        <p:blipFill rotWithShape="1">
          <a:blip r:embed="rId6">
            <a:alphaModFix/>
          </a:blip>
          <a:srcRect/>
          <a:stretch/>
        </p:blipFill>
        <p:spPr>
          <a:xfrm>
            <a:off x="6144029" y="1992686"/>
            <a:ext cx="5571721" cy="161686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Google Shape;171;p17" descr="image.png">
            <a:extLst>
              <a:ext uri="{FF2B5EF4-FFF2-40B4-BE49-F238E27FC236}">
                <a16:creationId xmlns:a16="http://schemas.microsoft.com/office/drawing/2014/main" id="{A269076B-4011-060A-CDA7-03B8989D3B32}"/>
              </a:ext>
            </a:extLst>
          </p:cNvPr>
          <p:cNvPicPr preferRelativeResize="0"/>
          <p:nvPr/>
        </p:nvPicPr>
        <p:blipFill rotWithShape="1">
          <a:blip r:embed="rId7">
            <a:alphaModFix/>
          </a:blip>
          <a:srcRect/>
          <a:stretch/>
        </p:blipFill>
        <p:spPr>
          <a:xfrm>
            <a:off x="6146047" y="3885781"/>
            <a:ext cx="5571721" cy="1295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Google Shape;174;p17">
            <a:extLst>
              <a:ext uri="{FF2B5EF4-FFF2-40B4-BE49-F238E27FC236}">
                <a16:creationId xmlns:a16="http://schemas.microsoft.com/office/drawing/2014/main" id="{1D4EDC4C-030F-DE0B-39A1-4F14EFF91CA2}"/>
              </a:ext>
            </a:extLst>
          </p:cNvPr>
          <p:cNvSpPr txBox="1"/>
          <p:nvPr/>
        </p:nvSpPr>
        <p:spPr>
          <a:xfrm>
            <a:off x="6715529" y="2248746"/>
            <a:ext cx="514350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অন্যান্য</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বিজ্ঞানীদের</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অবদান</a:t>
            </a:r>
            <a:endParaRPr dirty="0"/>
          </a:p>
        </p:txBody>
      </p:sp>
      <p:sp>
        <p:nvSpPr>
          <p:cNvPr id="5" name="Google Shape;175;p17">
            <a:extLst>
              <a:ext uri="{FF2B5EF4-FFF2-40B4-BE49-F238E27FC236}">
                <a16:creationId xmlns:a16="http://schemas.microsoft.com/office/drawing/2014/main" id="{2A3CAEB2-EB86-8A82-78E6-E95CA75DA147}"/>
              </a:ext>
            </a:extLst>
          </p:cNvPr>
          <p:cNvSpPr txBox="1"/>
          <p:nvPr/>
        </p:nvSpPr>
        <p:spPr>
          <a:xfrm>
            <a:off x="6401205" y="2611812"/>
            <a:ext cx="5166210" cy="8309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(1682),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উল্ফ</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(1759),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(1802),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ওকেন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(1805),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ল্যামার্ক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(1809)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দুত্রোচেট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(1824)—</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তাঁদের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উদ্ভিদ</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প্রাণীর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দেহ</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কাজের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ব্যাপারে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স্বনির্ভর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6" name="Google Shape;176;p17">
            <a:extLst>
              <a:ext uri="{FF2B5EF4-FFF2-40B4-BE49-F238E27FC236}">
                <a16:creationId xmlns:a16="http://schemas.microsoft.com/office/drawing/2014/main" id="{065C7BE7-52F3-25E4-7D7D-4913B1065263}"/>
              </a:ext>
            </a:extLst>
          </p:cNvPr>
          <p:cNvSpPr txBox="1"/>
          <p:nvPr/>
        </p:nvSpPr>
        <p:spPr>
          <a:xfrm>
            <a:off x="6698498" y="4141840"/>
            <a:ext cx="5160532"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অ্যান্টনি</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ভ্যান</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লিউয়েনহুক</a:t>
            </a:r>
            <a:endParaRPr dirty="0"/>
          </a:p>
        </p:txBody>
      </p:sp>
      <p:sp>
        <p:nvSpPr>
          <p:cNvPr id="7" name="Google Shape;177;p17">
            <a:extLst>
              <a:ext uri="{FF2B5EF4-FFF2-40B4-BE49-F238E27FC236}">
                <a16:creationId xmlns:a16="http://schemas.microsoft.com/office/drawing/2014/main" id="{8E81C123-FFB1-F942-754F-9A3905074CB8}"/>
              </a:ext>
            </a:extLst>
          </p:cNvPr>
          <p:cNvSpPr txBox="1"/>
          <p:nvPr/>
        </p:nvSpPr>
        <p:spPr>
          <a:xfrm>
            <a:off x="6401204" y="4336821"/>
            <a:ext cx="5166210" cy="8309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Antony Van Leeuwenhoek (১৬৭৪):</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অনুবীক্ষণ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যন্ত্রের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উন্নতির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প্রথম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প্রাচীর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ছাড়াও</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ভেতরে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পূর্ণাঙ্গ</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দ্রব্যসহ</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পর্যবেক্ষণ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8" name="Google Shape;178;p17" descr="image.png">
            <a:extLst>
              <a:ext uri="{FF2B5EF4-FFF2-40B4-BE49-F238E27FC236}">
                <a16:creationId xmlns:a16="http://schemas.microsoft.com/office/drawing/2014/main" id="{AEC1FE15-BB81-BDCB-D5F2-A6125976A577}"/>
              </a:ext>
            </a:extLst>
          </p:cNvPr>
          <p:cNvPicPr preferRelativeResize="0"/>
          <p:nvPr/>
        </p:nvPicPr>
        <p:blipFill rotWithShape="1">
          <a:blip r:embed="rId8">
            <a:alphaModFix/>
          </a:blip>
          <a:srcRect/>
          <a:stretch/>
        </p:blipFill>
        <p:spPr>
          <a:xfrm>
            <a:off x="6401204" y="2268912"/>
            <a:ext cx="202755" cy="190500"/>
          </a:xfrm>
          <a:prstGeom prst="rect">
            <a:avLst/>
          </a:prstGeom>
          <a:noFill/>
          <a:ln>
            <a:noFill/>
          </a:ln>
        </p:spPr>
      </p:pic>
      <p:pic>
        <p:nvPicPr>
          <p:cNvPr id="9" name="Google Shape;179;p17" descr="image.png">
            <a:extLst>
              <a:ext uri="{FF2B5EF4-FFF2-40B4-BE49-F238E27FC236}">
                <a16:creationId xmlns:a16="http://schemas.microsoft.com/office/drawing/2014/main" id="{7EC0BFE1-BC06-2FE5-8D4C-90E4CBB55B8F}"/>
              </a:ext>
            </a:extLst>
          </p:cNvPr>
          <p:cNvPicPr preferRelativeResize="0"/>
          <p:nvPr/>
        </p:nvPicPr>
        <p:blipFill rotWithShape="1">
          <a:blip r:embed="rId9">
            <a:alphaModFix/>
          </a:blip>
          <a:srcRect/>
          <a:stretch/>
        </p:blipFill>
        <p:spPr>
          <a:xfrm>
            <a:off x="6403222" y="4162006"/>
            <a:ext cx="186535" cy="190500"/>
          </a:xfrm>
          <a:prstGeom prst="rect">
            <a:avLst/>
          </a:prstGeom>
          <a:noFill/>
          <a:ln>
            <a:noFill/>
          </a:ln>
        </p:spPr>
      </p:pic>
      <p:sp>
        <p:nvSpPr>
          <p:cNvPr id="10" name="Google Shape;181;p17">
            <a:extLst>
              <a:ext uri="{FF2B5EF4-FFF2-40B4-BE49-F238E27FC236}">
                <a16:creationId xmlns:a16="http://schemas.microsoft.com/office/drawing/2014/main" id="{2CC2B532-9058-04CD-DB18-7DBC40A4F0F8}"/>
              </a:ext>
            </a:extLst>
          </p:cNvPr>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1" name="Google Shape;211;p19" descr="image.png"/>
          <p:cNvPicPr preferRelativeResize="0"/>
          <p:nvPr/>
        </p:nvPicPr>
        <p:blipFill rotWithShape="1">
          <a:blip r:embed="rId3">
            <a:alphaModFix/>
          </a:blip>
          <a:srcRect/>
          <a:stretch/>
        </p:blipFill>
        <p:spPr>
          <a:xfrm>
            <a:off x="523875" y="547687"/>
            <a:ext cx="361950" cy="285750"/>
          </a:xfrm>
          <a:prstGeom prst="rect">
            <a:avLst/>
          </a:prstGeom>
          <a:noFill/>
          <a:ln>
            <a:noFill/>
          </a:ln>
        </p:spPr>
      </p:pic>
      <p:graphicFrame>
        <p:nvGraphicFramePr>
          <p:cNvPr id="213" name="Google Shape;213;p19"/>
          <p:cNvGraphicFramePr/>
          <p:nvPr>
            <p:extLst>
              <p:ext uri="{D42A27DB-BD31-4B8C-83A1-F6EECF244321}">
                <p14:modId xmlns:p14="http://schemas.microsoft.com/office/powerpoint/2010/main" val="3237604203"/>
              </p:ext>
            </p:extLst>
          </p:nvPr>
        </p:nvGraphicFramePr>
        <p:xfrm>
          <a:off x="523875" y="1413382"/>
          <a:ext cx="11144250" cy="4031236"/>
        </p:xfrm>
        <a:graphic>
          <a:graphicData uri="http://schemas.openxmlformats.org/drawingml/2006/table">
            <a:tbl>
              <a:tblPr firstRow="1" bandRow="1">
                <a:tableStyleId>{1E171933-4619-4E11-9A3F-F7608DF75F80}</a:tableStyleId>
              </a:tblPr>
              <a:tblGrid>
                <a:gridCol w="1062775">
                  <a:extLst>
                    <a:ext uri="{9D8B030D-6E8A-4147-A177-3AD203B41FA5}">
                      <a16:colId xmlns:a16="http://schemas.microsoft.com/office/drawing/2014/main" val="20000"/>
                    </a:ext>
                  </a:extLst>
                </a:gridCol>
                <a:gridCol w="3826075">
                  <a:extLst>
                    <a:ext uri="{9D8B030D-6E8A-4147-A177-3AD203B41FA5}">
                      <a16:colId xmlns:a16="http://schemas.microsoft.com/office/drawing/2014/main" val="20001"/>
                    </a:ext>
                  </a:extLst>
                </a:gridCol>
                <a:gridCol w="6255400">
                  <a:extLst>
                    <a:ext uri="{9D8B030D-6E8A-4147-A177-3AD203B41FA5}">
                      <a16:colId xmlns:a16="http://schemas.microsoft.com/office/drawing/2014/main" val="20002"/>
                    </a:ext>
                  </a:extLst>
                </a:gridCol>
              </a:tblGrid>
              <a:tr h="503901">
                <a:tc>
                  <a:txBody>
                    <a:bodyPr/>
                    <a:lstStyle/>
                    <a:p>
                      <a:pPr marL="0" marR="0" lvl="0" indent="0" algn="ctr" rtl="0">
                        <a:spcBef>
                          <a:spcPts val="0"/>
                        </a:spcBef>
                        <a:spcAft>
                          <a:spcPts val="0"/>
                        </a:spcAft>
                        <a:buNone/>
                      </a:pPr>
                      <a:r>
                        <a:rPr lang="en-US" sz="1200" b="0" u="none" strike="noStrike" cap="none">
                          <a:solidFill>
                            <a:srgbClr val="FFFFFF"/>
                          </a:solidFill>
                          <a:sym typeface="Hind Siliguri SemiBold"/>
                        </a:rPr>
                        <a:t>সাল</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200" b="0" u="none" strike="noStrike" cap="none">
                          <a:solidFill>
                            <a:srgbClr val="FFFFFF"/>
                          </a:solidFill>
                          <a:sym typeface="Hind Siliguri SemiBold"/>
                        </a:rPr>
                        <a:t>বিজ্ঞানী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200" b="0" u="none" strike="noStrike" cap="none">
                          <a:solidFill>
                            <a:srgbClr val="FFFFFF"/>
                          </a:solidFill>
                          <a:sym typeface="Hind Siliguri SemiBold"/>
                        </a:rPr>
                        <a:t>অবদান / আবিষ্কার</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১৭৮১</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ফেলিস ফন্টানা (Felice Fontana)</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কোষের মধ্যে নিউক্লিয়াসের অস্তিত্ব অনুমান করেন।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১৮৩৩</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রবার্ট ব্রাউন (Robert Brown)</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উদ্ভিদকোষে সুস্পষ্ট গোলাকার নিউক্লিয়াস আবিষ্কার করেন।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১৮৩৫</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ফেলিক্স দুজারডিন (Felix Dujardin)</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কোষের ভেতরের জেলির ন্যায় পদার্থকে সারকোড (Sarcode) নাম দেন।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১৮৪০</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পারকিনজে (Johannes Purkinje)</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সজীব তরল পদার্থের নাম দেন প্রোটোপ্লাজম (Protoplasm)।</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১৯৩১</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ম্যাক্স নল ও আর্নস্ট রুস্কা</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ইলেকট্রন অনুবীক্ষণ যন্ত্র আবিষ্কার (কোষের সূক্ষ্ম গঠন জানা সম্ভব হয়)।</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03901">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১৯৫৩</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ওয়াটসন ও ক্রিক (Watson &amp; Crick)</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DNA-এর ত্রিমাত্রিক ও দ্বিসূত্রী মডেল উপস্থাপন করেন।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03929">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২০১৬</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ইয়াশিনোরি ওসুমি (Yoshinori Ohsumi)</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125" b="0" u="none" strike="noStrike" cap="none" dirty="0" err="1">
                          <a:solidFill>
                            <a:srgbClr val="334155"/>
                          </a:solidFill>
                          <a:sym typeface="Hind Siliguri"/>
                        </a:rPr>
                        <a:t>কোষের</a:t>
                      </a:r>
                      <a:r>
                        <a:rPr lang="en-US" sz="1125" b="0" u="none" strike="noStrike" cap="none" dirty="0">
                          <a:solidFill>
                            <a:srgbClr val="334155"/>
                          </a:solidFill>
                          <a:sym typeface="Hind Siliguri"/>
                        </a:rPr>
                        <a:t> </a:t>
                      </a:r>
                      <a:r>
                        <a:rPr lang="en-US" sz="1125" b="0" u="none" strike="noStrike" cap="none" dirty="0" err="1">
                          <a:solidFill>
                            <a:srgbClr val="334155"/>
                          </a:solidFill>
                          <a:sym typeface="Hind Siliguri"/>
                        </a:rPr>
                        <a:t>অটোফ্যাজি</a:t>
                      </a:r>
                      <a:r>
                        <a:rPr lang="en-US" sz="1125" b="0" u="none" strike="noStrike" cap="none" dirty="0">
                          <a:solidFill>
                            <a:srgbClr val="334155"/>
                          </a:solidFill>
                          <a:sym typeface="Hind Siliguri"/>
                        </a:rPr>
                        <a:t> (Autophagy) </a:t>
                      </a:r>
                      <a:r>
                        <a:rPr lang="en-US" sz="1125" b="0" u="none" strike="noStrike" cap="none" dirty="0" err="1">
                          <a:solidFill>
                            <a:srgbClr val="334155"/>
                          </a:solidFill>
                          <a:sym typeface="Hind Siliguri"/>
                        </a:rPr>
                        <a:t>কৌশল</a:t>
                      </a:r>
                      <a:r>
                        <a:rPr lang="en-US" sz="1125" b="0" u="none" strike="noStrike" cap="none" dirty="0">
                          <a:solidFill>
                            <a:srgbClr val="334155"/>
                          </a:solidFill>
                          <a:sym typeface="Hind Siliguri"/>
                        </a:rPr>
                        <a:t> </a:t>
                      </a:r>
                      <a:r>
                        <a:rPr lang="en-US" sz="1125" b="0" u="none" strike="noStrike" cap="none" dirty="0" err="1">
                          <a:solidFill>
                            <a:srgbClr val="334155"/>
                          </a:solidFill>
                          <a:sym typeface="Hind Siliguri"/>
                        </a:rPr>
                        <a:t>আবিষ্কার</a:t>
                      </a:r>
                      <a:r>
                        <a:rPr lang="en-US" sz="1125" b="0" u="none" strike="noStrike" cap="none" dirty="0">
                          <a:solidFill>
                            <a:srgbClr val="334155"/>
                          </a:solidFill>
                          <a:sym typeface="Hind Siliguri"/>
                        </a:rPr>
                        <a:t> </a:t>
                      </a:r>
                      <a:r>
                        <a:rPr lang="en-US" sz="1125" b="0" u="none" strike="noStrike" cap="none" dirty="0" err="1">
                          <a:solidFill>
                            <a:srgbClr val="334155"/>
                          </a:solidFill>
                          <a:sym typeface="Hind Siliguri"/>
                        </a:rPr>
                        <a:t>করেন</a:t>
                      </a:r>
                      <a:r>
                        <a:rPr lang="en-US" sz="1125" b="0" u="none" strike="noStrike" cap="none" dirty="0">
                          <a:solidFill>
                            <a:srgbClr val="334155"/>
                          </a:solidFill>
                          <a:sym typeface="Hind Siliguri"/>
                        </a:rPr>
                        <a:t>।</a:t>
                      </a:r>
                      <a:endParaRPr dirty="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235" name="Google Shape;235;p19"/>
          <p:cNvSpPr txBox="1"/>
          <p:nvPr/>
        </p:nvSpPr>
        <p:spPr>
          <a:xfrm>
            <a:off x="1000125" y="508642"/>
            <a:ext cx="111918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গবেষণায়</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গুরুত্বপূর্ণ</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মাইলফলক</a:t>
            </a:r>
            <a:endParaRPr dirty="0"/>
          </a:p>
        </p:txBody>
      </p:sp>
      <p:sp>
        <p:nvSpPr>
          <p:cNvPr id="236" name="Google Shape;236;p19"/>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2" name="Google Shape;242;p20" descr="image.png"/>
          <p:cNvPicPr preferRelativeResize="0"/>
          <p:nvPr/>
        </p:nvPicPr>
        <p:blipFill rotWithShape="1">
          <a:blip r:embed="rId3">
            <a:alphaModFix/>
          </a:blip>
          <a:srcRect/>
          <a:stretch/>
        </p:blipFill>
        <p:spPr>
          <a:xfrm>
            <a:off x="523875" y="1707356"/>
            <a:ext cx="11144250" cy="9525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43" name="Google Shape;243;p20" descr="image.png"/>
          <p:cNvPicPr preferRelativeResize="0"/>
          <p:nvPr/>
        </p:nvPicPr>
        <p:blipFill rotWithShape="1">
          <a:blip r:embed="rId4">
            <a:alphaModFix/>
          </a:blip>
          <a:srcRect/>
          <a:stretch/>
        </p:blipFill>
        <p:spPr>
          <a:xfrm>
            <a:off x="523875" y="3167062"/>
            <a:ext cx="5476875" cy="1295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44" name="Google Shape;244;p20" descr="image.png"/>
          <p:cNvPicPr preferRelativeResize="0"/>
          <p:nvPr/>
        </p:nvPicPr>
        <p:blipFill rotWithShape="1">
          <a:blip r:embed="rId5">
            <a:alphaModFix/>
          </a:blip>
          <a:srcRect/>
          <a:stretch/>
        </p:blipFill>
        <p:spPr>
          <a:xfrm>
            <a:off x="6191250" y="3167062"/>
            <a:ext cx="5476875" cy="1295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45" name="Google Shape;245;p20" descr="image.png"/>
          <p:cNvPicPr preferRelativeResize="0"/>
          <p:nvPr/>
        </p:nvPicPr>
        <p:blipFill rotWithShape="1">
          <a:blip r:embed="rId6">
            <a:alphaModFix/>
          </a:blip>
          <a:srcRect/>
          <a:stretch/>
        </p:blipFill>
        <p:spPr>
          <a:xfrm>
            <a:off x="523875" y="4652962"/>
            <a:ext cx="5476875" cy="10668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46" name="Google Shape;246;p20" descr="image.png"/>
          <p:cNvPicPr preferRelativeResize="0"/>
          <p:nvPr/>
        </p:nvPicPr>
        <p:blipFill rotWithShape="1">
          <a:blip r:embed="rId7">
            <a:alphaModFix/>
          </a:blip>
          <a:srcRect/>
          <a:stretch/>
        </p:blipFill>
        <p:spPr>
          <a:xfrm>
            <a:off x="6191250" y="4652962"/>
            <a:ext cx="5476875" cy="10668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47" name="Google Shape;247;p20" descr="image.png"/>
          <p:cNvPicPr preferRelativeResize="0"/>
          <p:nvPr/>
        </p:nvPicPr>
        <p:blipFill rotWithShape="1">
          <a:blip r:embed="rId8">
            <a:alphaModFix/>
          </a:blip>
          <a:srcRect/>
          <a:stretch/>
        </p:blipFill>
        <p:spPr>
          <a:xfrm>
            <a:off x="523875" y="547687"/>
            <a:ext cx="247650" cy="285750"/>
          </a:xfrm>
          <a:prstGeom prst="rect">
            <a:avLst/>
          </a:prstGeom>
          <a:noFill/>
          <a:ln>
            <a:noFill/>
          </a:ln>
        </p:spPr>
      </p:pic>
      <p:sp>
        <p:nvSpPr>
          <p:cNvPr id="248" name="Google Shape;248;p20"/>
          <p:cNvSpPr txBox="1"/>
          <p:nvPr/>
        </p:nvSpPr>
        <p:spPr>
          <a:xfrm>
            <a:off x="781050" y="1926431"/>
            <a:ext cx="106680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সাধারণ</a:t>
            </a:r>
            <a:r>
              <a:rPr lang="en-US" sz="1350" b="0"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সংজ্ঞা</a:t>
            </a:r>
            <a:r>
              <a:rPr lang="en-US" sz="1350" b="0"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বৈষম্যভেদ্য</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ঝিল্লি</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দ্বারা</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পরিবেষ্টিত</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নির্দিষ্ট</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পরিমাণ</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প্রোটোপ্লাজম</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নিয়ে</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গঠিত</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স্বনির্ভর</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আত্ম-প্রজননশীল</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এবং</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জীবদেহের</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গঠনগত</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ও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কার্যগত</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একককে</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কোষ</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35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বলে</a:t>
            </a:r>
            <a:r>
              <a:rPr lang="en-US" sz="135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a:t>
            </a:r>
            <a:endParaRPr dirty="0"/>
          </a:p>
        </p:txBody>
      </p:sp>
      <p:sp>
        <p:nvSpPr>
          <p:cNvPr id="249" name="Google Shape;249;p20"/>
          <p:cNvSpPr txBox="1"/>
          <p:nvPr/>
        </p:nvSpPr>
        <p:spPr>
          <a:xfrm>
            <a:off x="742950" y="3423121"/>
            <a:ext cx="529066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A.G. Loewy &amp; P.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Siekevitz</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(1963)</a:t>
            </a:r>
            <a:endParaRPr dirty="0"/>
          </a:p>
        </p:txBody>
      </p:sp>
      <p:sp>
        <p:nvSpPr>
          <p:cNvPr id="250" name="Google Shape;250;p20"/>
          <p:cNvSpPr txBox="1"/>
          <p:nvPr/>
        </p:nvSpPr>
        <p:spPr>
          <a:xfrm>
            <a:off x="742950" y="3786187"/>
            <a:ext cx="5038725"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অর্ধভেদ্য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পর্দা</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দ্বারা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আবৃত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ছাড়াই</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আত্মপ্রজননে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সক্ষম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ক্রিয়াকলাপের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251" name="Google Shape;251;p20"/>
          <p:cNvSpPr txBox="1"/>
          <p:nvPr/>
        </p:nvSpPr>
        <p:spPr>
          <a:xfrm>
            <a:off x="6410325" y="3423121"/>
            <a:ext cx="529066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C.P. Hickman (1970)</a:t>
            </a:r>
            <a:endParaRPr dirty="0"/>
          </a:p>
        </p:txBody>
      </p:sp>
      <p:sp>
        <p:nvSpPr>
          <p:cNvPr id="252" name="Google Shape;252;p20"/>
          <p:cNvSpPr txBox="1"/>
          <p:nvPr/>
        </p:nvSpPr>
        <p:spPr>
          <a:xfrm>
            <a:off x="6410325" y="3786187"/>
            <a:ext cx="5038725"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কাজের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এটাই</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ন্যূনতম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নিজের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নিয়ন্ত্রণ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প্রজননে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সক্ষম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253" name="Google Shape;253;p20"/>
          <p:cNvSpPr txBox="1"/>
          <p:nvPr/>
        </p:nvSpPr>
        <p:spPr>
          <a:xfrm>
            <a:off x="742950" y="4909021"/>
            <a:ext cx="529066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Swanson &amp; Webster (1978)</a:t>
            </a:r>
            <a:endParaRPr dirty="0"/>
          </a:p>
        </p:txBody>
      </p:sp>
      <p:sp>
        <p:nvSpPr>
          <p:cNvPr id="254" name="Google Shape;254;p20"/>
          <p:cNvSpPr txBox="1"/>
          <p:nvPr/>
        </p:nvSpPr>
        <p:spPr>
          <a:xfrm>
            <a:off x="742950" y="5272087"/>
            <a:ext cx="50387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সত্তার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মৌলিক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255" name="Google Shape;255;p20"/>
          <p:cNvSpPr txBox="1"/>
          <p:nvPr/>
        </p:nvSpPr>
        <p:spPr>
          <a:xfrm>
            <a:off x="6410325" y="4909021"/>
            <a:ext cx="529066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De Robertis (1979 &amp; 1981)</a:t>
            </a:r>
            <a:endParaRPr dirty="0"/>
          </a:p>
        </p:txBody>
      </p:sp>
      <p:sp>
        <p:nvSpPr>
          <p:cNvPr id="256" name="Google Shape;256;p20"/>
          <p:cNvSpPr txBox="1"/>
          <p:nvPr/>
        </p:nvSpPr>
        <p:spPr>
          <a:xfrm>
            <a:off x="6410325" y="5133587"/>
            <a:ext cx="5038725" cy="553998"/>
          </a:xfrm>
          <a:prstGeom prst="rect">
            <a:avLst/>
          </a:prstGeom>
          <a:noFill/>
          <a:ln>
            <a:noFill/>
          </a:ln>
        </p:spPr>
        <p:txBody>
          <a:bodyPr spcFirstLastPara="1" wrap="square" lIns="0" tIns="0" rIns="0" bIns="0" anchor="t" anchorCtr="0">
            <a:spAutoFit/>
          </a:bodyPr>
          <a:lstStyle/>
          <a:p>
            <a:pPr lvl="0">
              <a:lnSpc>
                <a:spcPct val="150000"/>
              </a:lnSpc>
            </a:pP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Arial" panose="020B0604020202020204" pitchFamily="34" charset="0"/>
                <a:sym typeface="Hind Siliguri"/>
              </a:rPr>
              <a:t>জীবের</a:t>
            </a:r>
            <a:r>
              <a:rPr lang="en-US" sz="1200"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মৌলিক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গঠনগত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কার্যগত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ক্ষুদ্রতম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257" name="Google Shape;257;p20"/>
          <p:cNvSpPr txBox="1"/>
          <p:nvPr/>
        </p:nvSpPr>
        <p:spPr>
          <a:xfrm>
            <a:off x="885825" y="508642"/>
            <a:ext cx="113061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সংজ্ঞা</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(Definition of Cell)</a:t>
            </a:r>
            <a:endParaRPr dirty="0"/>
          </a:p>
        </p:txBody>
      </p:sp>
      <p:sp>
        <p:nvSpPr>
          <p:cNvPr id="258" name="Google Shape;258;p20"/>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4" name="Google Shape;264;p21" descr="image.png"/>
          <p:cNvPicPr preferRelativeResize="0"/>
          <p:nvPr/>
        </p:nvPicPr>
        <p:blipFill rotWithShape="1">
          <a:blip r:embed="rId3">
            <a:alphaModFix/>
          </a:blip>
          <a:srcRect/>
          <a:stretch/>
        </p:blipFill>
        <p:spPr>
          <a:xfrm>
            <a:off x="523875" y="1422247"/>
            <a:ext cx="5476875" cy="417405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66" name="Google Shape;266;p21" descr="image.png"/>
          <p:cNvPicPr preferRelativeResize="0"/>
          <p:nvPr/>
        </p:nvPicPr>
        <p:blipFill rotWithShape="1">
          <a:blip r:embed="rId4">
            <a:alphaModFix/>
          </a:blip>
          <a:srcRect/>
          <a:stretch/>
        </p:blipFill>
        <p:spPr>
          <a:xfrm>
            <a:off x="523875" y="547687"/>
            <a:ext cx="285750" cy="285750"/>
          </a:xfrm>
          <a:prstGeom prst="rect">
            <a:avLst/>
          </a:prstGeom>
          <a:noFill/>
          <a:ln>
            <a:noFill/>
          </a:ln>
        </p:spPr>
      </p:pic>
      <p:sp>
        <p:nvSpPr>
          <p:cNvPr id="267" name="Google Shape;267;p21"/>
          <p:cNvSpPr txBox="1"/>
          <p:nvPr/>
        </p:nvSpPr>
        <p:spPr>
          <a:xfrm>
            <a:off x="1085850" y="1641323"/>
            <a:ext cx="4695825" cy="553998"/>
          </a:xfrm>
          <a:prstGeom prst="rect">
            <a:avLst/>
          </a:prstGeom>
          <a:noFill/>
          <a:ln>
            <a:noFill/>
          </a:ln>
        </p:spPr>
        <p:txBody>
          <a:bodyPr spcFirstLastPara="1" wrap="square" lIns="0" tIns="0" rIns="0" bIns="0" anchor="t" anchorCtr="0">
            <a:spAutoFit/>
          </a:bodyPr>
          <a:lstStyle/>
          <a:p>
            <a:pPr>
              <a:lnSpc>
                <a:spcPct val="150000"/>
              </a:lnSpc>
            </a:pPr>
            <a:r>
              <a:rPr lang="en-US" sz="1200" b="1" dirty="0" err="1"/>
              <a:t>উপাদান</a:t>
            </a:r>
            <a:r>
              <a:rPr lang="en-US" sz="1200" b="1" dirty="0"/>
              <a:t> ও </a:t>
            </a:r>
            <a:r>
              <a:rPr lang="en-US" sz="1200" b="1" dirty="0" err="1"/>
              <a:t>সৃষ্টি</a:t>
            </a:r>
            <a:r>
              <a:rPr lang="en-US" sz="1200" dirty="0"/>
              <a:t>: </a:t>
            </a:r>
            <a:r>
              <a:rPr lang="en-US" sz="1200" dirty="0" err="1"/>
              <a:t>প্রয়োজনীয়</a:t>
            </a:r>
            <a:r>
              <a:rPr lang="en-US" sz="1200" dirty="0"/>
              <a:t> </a:t>
            </a:r>
            <a:r>
              <a:rPr lang="en-US" sz="1200" dirty="0" err="1"/>
              <a:t>সব</a:t>
            </a:r>
            <a:r>
              <a:rPr lang="en-US" sz="1200" dirty="0"/>
              <a:t> </a:t>
            </a:r>
            <a:r>
              <a:rPr lang="en-US" sz="1200" dirty="0" err="1"/>
              <a:t>গাঠনিক</a:t>
            </a:r>
            <a:r>
              <a:rPr lang="en-US" sz="1200" dirty="0"/>
              <a:t> ও </a:t>
            </a:r>
            <a:r>
              <a:rPr lang="en-US" sz="1200" dirty="0" err="1"/>
              <a:t>জৈব</a:t>
            </a:r>
            <a:r>
              <a:rPr lang="en-US" sz="1200" dirty="0"/>
              <a:t> </a:t>
            </a:r>
            <a:r>
              <a:rPr lang="en-US" sz="1200" dirty="0" err="1"/>
              <a:t>উপাদান</a:t>
            </a:r>
            <a:r>
              <a:rPr lang="en-US" sz="1200" dirty="0"/>
              <a:t> </a:t>
            </a:r>
            <a:r>
              <a:rPr lang="en-US" sz="1200" dirty="0" err="1"/>
              <a:t>দিয়ে</a:t>
            </a:r>
            <a:r>
              <a:rPr lang="en-US" sz="1200" dirty="0"/>
              <a:t> </a:t>
            </a:r>
            <a:r>
              <a:rPr lang="en-US" sz="1200" dirty="0" err="1"/>
              <a:t>গঠিত</a:t>
            </a:r>
            <a:r>
              <a:rPr lang="en-US" sz="1200" dirty="0"/>
              <a:t>; </a:t>
            </a:r>
            <a:r>
              <a:rPr lang="en-US" sz="1200" dirty="0" err="1"/>
              <a:t>পূর্বতন</a:t>
            </a:r>
            <a:r>
              <a:rPr lang="en-US" sz="1200" dirty="0"/>
              <a:t> </a:t>
            </a:r>
            <a:r>
              <a:rPr lang="en-US" sz="1200" dirty="0" err="1"/>
              <a:t>কোষ</a:t>
            </a:r>
            <a:r>
              <a:rPr lang="en-US" sz="1200" dirty="0"/>
              <a:t> </a:t>
            </a:r>
            <a:r>
              <a:rPr lang="en-US" sz="1200" dirty="0" err="1"/>
              <a:t>থেকে</a:t>
            </a:r>
            <a:r>
              <a:rPr lang="en-US" sz="1200" dirty="0"/>
              <a:t> </a:t>
            </a:r>
            <a:r>
              <a:rPr lang="en-US" sz="1200" dirty="0" err="1"/>
              <a:t>বিভাজনের</a:t>
            </a:r>
            <a:r>
              <a:rPr lang="en-US" sz="1200" dirty="0"/>
              <a:t> </a:t>
            </a:r>
            <a:r>
              <a:rPr lang="en-US" sz="1200" dirty="0" err="1"/>
              <a:t>মাধ্যমে</a:t>
            </a:r>
            <a:r>
              <a:rPr lang="en-US" sz="1200" dirty="0"/>
              <a:t> </a:t>
            </a:r>
            <a:r>
              <a:rPr lang="en-US" sz="1200" dirty="0" err="1"/>
              <a:t>উৎপন্ন</a:t>
            </a:r>
            <a:r>
              <a:rPr lang="en-US" sz="1200" dirty="0"/>
              <a:t>।</a:t>
            </a:r>
          </a:p>
        </p:txBody>
      </p:sp>
      <p:sp>
        <p:nvSpPr>
          <p:cNvPr id="268" name="Google Shape;268;p21"/>
          <p:cNvSpPr txBox="1"/>
          <p:nvPr/>
        </p:nvSpPr>
        <p:spPr>
          <a:xfrm>
            <a:off x="1085850" y="2229950"/>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ব্যবস্থা</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রয়েছে</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ATP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69" name="Google Shape;269;p21"/>
          <p:cNvSpPr txBox="1"/>
          <p:nvPr/>
        </p:nvSpPr>
        <p:spPr>
          <a:xfrm>
            <a:off x="1085850" y="2841473"/>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জীবনকাল</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জীবনকাল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70" name="Google Shape;270;p21"/>
          <p:cNvSpPr txBox="1"/>
          <p:nvPr/>
        </p:nvSpPr>
        <p:spPr>
          <a:xfrm>
            <a:off x="1085850" y="3441548"/>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mj-lt"/>
                <a:ea typeface="Hind Siliguri"/>
                <a:cs typeface="Arial" panose="020B0604020202020204" pitchFamily="34" charset="0"/>
                <a:sym typeface="Hind Siliguri"/>
              </a:rPr>
              <a:t>জিনগত</a:t>
            </a:r>
            <a:r>
              <a:rPr lang="en-US" sz="1275" b="1" i="0" u="none" strike="noStrike" cap="none" dirty="0">
                <a:solidFill>
                  <a:srgbClr val="334155"/>
                </a:solidFill>
                <a:latin typeface="+mj-lt"/>
                <a:ea typeface="Hind Siliguri"/>
                <a:cs typeface="Arial" panose="020B0604020202020204" pitchFamily="34" charset="0"/>
                <a:sym typeface="Hind Siliguri"/>
              </a:rPr>
              <a:t> </a:t>
            </a:r>
            <a:r>
              <a:rPr lang="en-US" sz="1275" b="1" i="0" u="none" strike="noStrike" cap="none" dirty="0" err="1">
                <a:solidFill>
                  <a:srgbClr val="334155"/>
                </a:solidFill>
                <a:latin typeface="+mj-lt"/>
                <a:ea typeface="Hind Siliguri"/>
                <a:cs typeface="Arial" panose="020B0604020202020204" pitchFamily="34" charset="0"/>
                <a:sym typeface="Hind Siliguri"/>
              </a:rPr>
              <a:t>তথ্য</a:t>
            </a:r>
            <a:r>
              <a:rPr lang="en-US" sz="1275" b="1" i="0" u="none" strike="noStrike" cap="none" dirty="0">
                <a:solidFill>
                  <a:srgbClr val="334155"/>
                </a:solidFill>
                <a:latin typeface="+mj-lt"/>
                <a:ea typeface="Hind Siliguri"/>
                <a:cs typeface="Arial" panose="020B0604020202020204" pitchFamily="34" charset="0"/>
                <a:sym typeface="Hind Siliguri"/>
              </a:rPr>
              <a:t>:</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বংশগত</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বৈশিষ্ট্যের</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সংকেত</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কোষের</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মধ্যে</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থাকে</a:t>
            </a:r>
            <a:r>
              <a:rPr lang="en-US" sz="1275" b="0" i="0" u="none" strike="noStrike" cap="none" dirty="0">
                <a:solidFill>
                  <a:srgbClr val="334155"/>
                </a:solidFill>
                <a:latin typeface="+mj-lt"/>
                <a:ea typeface="Hind Siliguri"/>
                <a:cs typeface="Arial" panose="020B0604020202020204" pitchFamily="34" charset="0"/>
                <a:sym typeface="Hind Siliguri"/>
              </a:rPr>
              <a:t> ও </a:t>
            </a:r>
            <a:r>
              <a:rPr lang="en-US" sz="1275" b="0" i="0" u="none" strike="noStrike" cap="none" dirty="0" err="1">
                <a:solidFill>
                  <a:srgbClr val="334155"/>
                </a:solidFill>
                <a:latin typeface="+mj-lt"/>
                <a:ea typeface="Hind Siliguri"/>
                <a:cs typeface="Arial" panose="020B0604020202020204" pitchFamily="34" charset="0"/>
                <a:sym typeface="Hind Siliguri"/>
              </a:rPr>
              <a:t>সঞ্চারিত</a:t>
            </a:r>
            <a:r>
              <a:rPr lang="en-US" sz="1275" b="0" i="0" u="none" strike="noStrike" cap="none" dirty="0">
                <a:solidFill>
                  <a:srgbClr val="334155"/>
                </a:solidFill>
                <a:latin typeface="+mj-lt"/>
                <a:ea typeface="Hind Siliguri"/>
                <a:cs typeface="Arial" panose="020B0604020202020204" pitchFamily="34" charset="0"/>
                <a:sym typeface="Hind Siliguri"/>
              </a:rPr>
              <a:t> </a:t>
            </a:r>
            <a:r>
              <a:rPr lang="en-US" sz="1275" b="0" i="0" u="none" strike="noStrike" cap="none" dirty="0" err="1">
                <a:solidFill>
                  <a:srgbClr val="334155"/>
                </a:solidFill>
                <a:latin typeface="+mj-lt"/>
                <a:ea typeface="Hind Siliguri"/>
                <a:cs typeface="Arial" panose="020B0604020202020204" pitchFamily="34" charset="0"/>
                <a:sym typeface="Hind Siliguri"/>
              </a:rPr>
              <a:t>হয়</a:t>
            </a:r>
            <a:r>
              <a:rPr lang="en-US" sz="1275" b="0" i="0" u="none" strike="noStrike" cap="none" dirty="0">
                <a:solidFill>
                  <a:srgbClr val="334155"/>
                </a:solidFill>
                <a:latin typeface="+mj-lt"/>
                <a:ea typeface="Hind Siliguri"/>
                <a:cs typeface="Arial" panose="020B0604020202020204" pitchFamily="34" charset="0"/>
                <a:sym typeface="Hind Siliguri"/>
              </a:rPr>
              <a:t>।</a:t>
            </a:r>
            <a:endParaRPr dirty="0">
              <a:latin typeface="+mj-lt"/>
            </a:endParaRPr>
          </a:p>
        </p:txBody>
      </p:sp>
      <p:pic>
        <p:nvPicPr>
          <p:cNvPr id="274" name="Google Shape;274;p21" descr="image.png"/>
          <p:cNvPicPr preferRelativeResize="0"/>
          <p:nvPr/>
        </p:nvPicPr>
        <p:blipFill rotWithShape="1">
          <a:blip r:embed="rId5">
            <a:alphaModFix/>
          </a:blip>
          <a:srcRect/>
          <a:stretch/>
        </p:blipFill>
        <p:spPr>
          <a:xfrm>
            <a:off x="781050" y="1674660"/>
            <a:ext cx="171450" cy="180975"/>
          </a:xfrm>
          <a:prstGeom prst="rect">
            <a:avLst/>
          </a:prstGeom>
          <a:noFill/>
          <a:ln>
            <a:noFill/>
          </a:ln>
        </p:spPr>
      </p:pic>
      <p:pic>
        <p:nvPicPr>
          <p:cNvPr id="275" name="Google Shape;275;p21" descr="image.png"/>
          <p:cNvPicPr preferRelativeResize="0"/>
          <p:nvPr/>
        </p:nvPicPr>
        <p:blipFill rotWithShape="1">
          <a:blip r:embed="rId6">
            <a:alphaModFix/>
          </a:blip>
          <a:srcRect/>
          <a:stretch/>
        </p:blipFill>
        <p:spPr>
          <a:xfrm>
            <a:off x="781050" y="2263287"/>
            <a:ext cx="152400" cy="180975"/>
          </a:xfrm>
          <a:prstGeom prst="rect">
            <a:avLst/>
          </a:prstGeom>
          <a:noFill/>
          <a:ln>
            <a:noFill/>
          </a:ln>
        </p:spPr>
      </p:pic>
      <p:pic>
        <p:nvPicPr>
          <p:cNvPr id="276" name="Google Shape;276;p21" descr="image.png"/>
          <p:cNvPicPr preferRelativeResize="0"/>
          <p:nvPr/>
        </p:nvPicPr>
        <p:blipFill rotWithShape="1">
          <a:blip r:embed="rId7">
            <a:alphaModFix/>
          </a:blip>
          <a:srcRect/>
          <a:stretch/>
        </p:blipFill>
        <p:spPr>
          <a:xfrm>
            <a:off x="781050" y="2874810"/>
            <a:ext cx="171450" cy="180975"/>
          </a:xfrm>
          <a:prstGeom prst="rect">
            <a:avLst/>
          </a:prstGeom>
          <a:noFill/>
          <a:ln>
            <a:noFill/>
          </a:ln>
        </p:spPr>
      </p:pic>
      <p:pic>
        <p:nvPicPr>
          <p:cNvPr id="277" name="Google Shape;277;p21" descr="image.png"/>
          <p:cNvPicPr preferRelativeResize="0"/>
          <p:nvPr/>
        </p:nvPicPr>
        <p:blipFill rotWithShape="1">
          <a:blip r:embed="rId8">
            <a:alphaModFix/>
          </a:blip>
          <a:srcRect/>
          <a:stretch/>
        </p:blipFill>
        <p:spPr>
          <a:xfrm>
            <a:off x="781050" y="3474885"/>
            <a:ext cx="152400" cy="180975"/>
          </a:xfrm>
          <a:prstGeom prst="rect">
            <a:avLst/>
          </a:prstGeom>
          <a:noFill/>
          <a:ln>
            <a:noFill/>
          </a:ln>
        </p:spPr>
      </p:pic>
      <p:sp>
        <p:nvSpPr>
          <p:cNvPr id="281" name="Google Shape;281;p21"/>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প্রধান</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বৈশিষ্ট্যসমূহ</a:t>
            </a:r>
            <a:endParaRPr dirty="0"/>
          </a:p>
        </p:txBody>
      </p:sp>
      <p:sp>
        <p:nvSpPr>
          <p:cNvPr id="282" name="Google Shape;282;p21"/>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8" name="Google Shape;270;p21">
            <a:extLst>
              <a:ext uri="{FF2B5EF4-FFF2-40B4-BE49-F238E27FC236}">
                <a16:creationId xmlns:a16="http://schemas.microsoft.com/office/drawing/2014/main" id="{243621AA-03D5-91B4-EC2D-E2C0803F46C4}"/>
              </a:ext>
            </a:extLst>
          </p:cNvPr>
          <p:cNvSpPr txBox="1"/>
          <p:nvPr/>
        </p:nvSpPr>
        <p:spPr>
          <a:xfrm>
            <a:off x="1114425" y="4027475"/>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Calibri" panose="020F0502020204030204" pitchFamily="34" charset="0"/>
                <a:ea typeface="Hind Siliguri"/>
                <a:cs typeface="Hind Siliguri"/>
                <a:sym typeface="Hind Siliguri"/>
              </a:rPr>
              <a:t>কোষ বিভাজন: </a:t>
            </a:r>
            <a:r>
              <a:rPr lang="as-IN" sz="1275" i="0" u="none" strike="noStrike" cap="none" dirty="0">
                <a:solidFill>
                  <a:srgbClr val="334155"/>
                </a:solidFill>
                <a:latin typeface="Calibri" panose="020F0502020204030204" pitchFamily="34" charset="0"/>
                <a:ea typeface="Hind Siliguri"/>
                <a:cs typeface="Hind Siliguri"/>
                <a:sym typeface="Hind Siliguri"/>
              </a:rPr>
              <a:t>প্রতিটি কোষ পূর্বতন কোষ থেকে বিভাজনের মাধ্যমে উৎপন্ন হয়।</a:t>
            </a:r>
          </a:p>
        </p:txBody>
      </p:sp>
      <p:pic>
        <p:nvPicPr>
          <p:cNvPr id="9" name="Google Shape;277;p21" descr="image.png">
            <a:extLst>
              <a:ext uri="{FF2B5EF4-FFF2-40B4-BE49-F238E27FC236}">
                <a16:creationId xmlns:a16="http://schemas.microsoft.com/office/drawing/2014/main" id="{64A4BCD1-6B03-DFA6-F6C1-6CBCC282752A}"/>
              </a:ext>
            </a:extLst>
          </p:cNvPr>
          <p:cNvPicPr preferRelativeResize="0"/>
          <p:nvPr/>
        </p:nvPicPr>
        <p:blipFill rotWithShape="1">
          <a:blip r:embed="rId8">
            <a:alphaModFix/>
          </a:blip>
          <a:srcRect/>
          <a:stretch/>
        </p:blipFill>
        <p:spPr>
          <a:xfrm>
            <a:off x="809625" y="4060812"/>
            <a:ext cx="152400" cy="180975"/>
          </a:xfrm>
          <a:prstGeom prst="rect">
            <a:avLst/>
          </a:prstGeom>
          <a:noFill/>
          <a:ln>
            <a:noFill/>
          </a:ln>
        </p:spPr>
      </p:pic>
      <p:sp>
        <p:nvSpPr>
          <p:cNvPr id="10" name="Google Shape;270;p21">
            <a:extLst>
              <a:ext uri="{FF2B5EF4-FFF2-40B4-BE49-F238E27FC236}">
                <a16:creationId xmlns:a16="http://schemas.microsoft.com/office/drawing/2014/main" id="{C6320FCB-1F3C-CB80-132B-A1503E75E39F}"/>
              </a:ext>
            </a:extLst>
          </p:cNvPr>
          <p:cNvSpPr txBox="1"/>
          <p:nvPr/>
        </p:nvSpPr>
        <p:spPr>
          <a:xfrm>
            <a:off x="1085849" y="4309108"/>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334155"/>
                </a:solidFill>
                <a:latin typeface="+mj-lt"/>
                <a:ea typeface="Hind Siliguri"/>
                <a:cs typeface="Arial" panose="020B0604020202020204" pitchFamily="34" charset="0"/>
                <a:sym typeface="Hind Siliguri"/>
              </a:rPr>
              <a:t>Totipotency: </a:t>
            </a:r>
            <a:r>
              <a:rPr lang="as-IN" sz="1275" i="0" u="none" strike="noStrike" cap="none" dirty="0">
                <a:solidFill>
                  <a:srgbClr val="334155"/>
                </a:solidFill>
                <a:latin typeface="+mj-lt"/>
                <a:ea typeface="Hind Siliguri"/>
                <a:cs typeface="Hind Siliguri"/>
                <a:sym typeface="Hind Siliguri"/>
              </a:rPr>
              <a:t>কোষ সম্পূর্ণ জীবদেহ গঠনে সক্ষম; অধিকাংশ কোষ নতুন কোষ সৃষ্টিতেও সক্ষম।</a:t>
            </a:r>
          </a:p>
        </p:txBody>
      </p:sp>
      <p:pic>
        <p:nvPicPr>
          <p:cNvPr id="11" name="Google Shape;277;p21" descr="image.png">
            <a:extLst>
              <a:ext uri="{FF2B5EF4-FFF2-40B4-BE49-F238E27FC236}">
                <a16:creationId xmlns:a16="http://schemas.microsoft.com/office/drawing/2014/main" id="{89C261A1-86FD-22B5-9200-A71E8B317E0D}"/>
              </a:ext>
            </a:extLst>
          </p:cNvPr>
          <p:cNvPicPr preferRelativeResize="0"/>
          <p:nvPr/>
        </p:nvPicPr>
        <p:blipFill rotWithShape="1">
          <a:blip r:embed="rId8">
            <a:alphaModFix/>
          </a:blip>
          <a:srcRect/>
          <a:stretch/>
        </p:blipFill>
        <p:spPr>
          <a:xfrm>
            <a:off x="781050" y="4406856"/>
            <a:ext cx="152400" cy="180975"/>
          </a:xfrm>
          <a:prstGeom prst="rect">
            <a:avLst/>
          </a:prstGeom>
          <a:noFill/>
          <a:ln>
            <a:noFill/>
          </a:ln>
        </p:spPr>
      </p:pic>
      <p:sp>
        <p:nvSpPr>
          <p:cNvPr id="12" name="Google Shape;270;p21">
            <a:extLst>
              <a:ext uri="{FF2B5EF4-FFF2-40B4-BE49-F238E27FC236}">
                <a16:creationId xmlns:a16="http://schemas.microsoft.com/office/drawing/2014/main" id="{30C190A9-6A7F-ECF6-F12F-DB49F20D9031}"/>
              </a:ext>
            </a:extLst>
          </p:cNvPr>
          <p:cNvSpPr txBox="1"/>
          <p:nvPr/>
        </p:nvSpPr>
        <p:spPr>
          <a:xfrm>
            <a:off x="1085850" y="4903161"/>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উদ্দীপনায় সাড়া: </a:t>
            </a:r>
            <a:r>
              <a:rPr lang="as-IN" sz="1275" i="0" u="none" strike="noStrike" cap="none" dirty="0">
                <a:solidFill>
                  <a:srgbClr val="334155"/>
                </a:solidFill>
                <a:latin typeface="+mj-lt"/>
                <a:ea typeface="Hind Siliguri"/>
                <a:cs typeface="Hind Siliguri"/>
                <a:sym typeface="Hind Siliguri"/>
              </a:rPr>
              <a:t>কোষ পারিপার্শ্বিক অবস্থার পরিবর্তন বুঝতে পারে এবং সে অনুযায়ী নিয়ন্ত্রিত সাড়া প্রদান করে।</a:t>
            </a:r>
          </a:p>
        </p:txBody>
      </p:sp>
      <p:pic>
        <p:nvPicPr>
          <p:cNvPr id="13" name="Google Shape;277;p21" descr="image.png">
            <a:extLst>
              <a:ext uri="{FF2B5EF4-FFF2-40B4-BE49-F238E27FC236}">
                <a16:creationId xmlns:a16="http://schemas.microsoft.com/office/drawing/2014/main" id="{B7D4F4F6-14DA-C5C3-F478-7DE7B2426725}"/>
              </a:ext>
            </a:extLst>
          </p:cNvPr>
          <p:cNvPicPr preferRelativeResize="0"/>
          <p:nvPr/>
        </p:nvPicPr>
        <p:blipFill rotWithShape="1">
          <a:blip r:embed="rId8">
            <a:alphaModFix/>
          </a:blip>
          <a:srcRect/>
          <a:stretch/>
        </p:blipFill>
        <p:spPr>
          <a:xfrm>
            <a:off x="781050" y="4936498"/>
            <a:ext cx="152400" cy="180975"/>
          </a:xfrm>
          <a:prstGeom prst="rect">
            <a:avLst/>
          </a:prstGeom>
          <a:noFill/>
          <a:ln>
            <a:noFill/>
          </a:ln>
        </p:spPr>
      </p:pic>
      <p:pic>
        <p:nvPicPr>
          <p:cNvPr id="29" name="Google Shape;264;p21" descr="image.png">
            <a:extLst>
              <a:ext uri="{FF2B5EF4-FFF2-40B4-BE49-F238E27FC236}">
                <a16:creationId xmlns:a16="http://schemas.microsoft.com/office/drawing/2014/main" id="{BF408749-86D2-90A3-AD0C-BA541268E2E4}"/>
              </a:ext>
            </a:extLst>
          </p:cNvPr>
          <p:cNvPicPr preferRelativeResize="0"/>
          <p:nvPr/>
        </p:nvPicPr>
        <p:blipFill rotWithShape="1">
          <a:blip r:embed="rId3">
            <a:alphaModFix/>
          </a:blip>
          <a:srcRect/>
          <a:stretch/>
        </p:blipFill>
        <p:spPr>
          <a:xfrm>
            <a:off x="6407395" y="1422247"/>
            <a:ext cx="5476875" cy="417405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0" name="Google Shape;267;p21">
            <a:extLst>
              <a:ext uri="{FF2B5EF4-FFF2-40B4-BE49-F238E27FC236}">
                <a16:creationId xmlns:a16="http://schemas.microsoft.com/office/drawing/2014/main" id="{296E5057-D351-E42B-E5A9-DD43DDE02EB1}"/>
              </a:ext>
            </a:extLst>
          </p:cNvPr>
          <p:cNvSpPr txBox="1"/>
          <p:nvPr/>
        </p:nvSpPr>
        <p:spPr>
          <a:xfrm>
            <a:off x="6969370" y="1641323"/>
            <a:ext cx="4695825" cy="553998"/>
          </a:xfrm>
          <a:prstGeom prst="rect">
            <a:avLst/>
          </a:prstGeom>
          <a:noFill/>
          <a:ln>
            <a:noFill/>
          </a:ln>
        </p:spPr>
        <p:txBody>
          <a:bodyPr spcFirstLastPara="1" wrap="square" lIns="0" tIns="0" rIns="0" bIns="0" anchor="t" anchorCtr="0">
            <a:spAutoFit/>
          </a:bodyPr>
          <a:lstStyle/>
          <a:p>
            <a:pPr>
              <a:lnSpc>
                <a:spcPct val="150000"/>
              </a:lnSpc>
            </a:pPr>
            <a:r>
              <a:rPr lang="as-IN" sz="1200" b="1" dirty="0"/>
              <a:t>হোমিওস্ট্যাসিস: </a:t>
            </a:r>
            <a:r>
              <a:rPr lang="as-IN" sz="1200" dirty="0"/>
              <a:t>কোষ নিজস্ব অভ্যন্তরীণ হোমিওস্ট্যাটিক অবস্থা বজায় রাখতে পারে।</a:t>
            </a:r>
          </a:p>
        </p:txBody>
      </p:sp>
      <p:sp>
        <p:nvSpPr>
          <p:cNvPr id="31" name="Google Shape;268;p21">
            <a:extLst>
              <a:ext uri="{FF2B5EF4-FFF2-40B4-BE49-F238E27FC236}">
                <a16:creationId xmlns:a16="http://schemas.microsoft.com/office/drawing/2014/main" id="{B3C4F3D1-DA0F-C079-B269-DA9A0E9B9EE4}"/>
              </a:ext>
            </a:extLst>
          </p:cNvPr>
          <p:cNvSpPr txBox="1"/>
          <p:nvPr/>
        </p:nvSpPr>
        <p:spPr>
          <a:xfrm>
            <a:off x="6969370" y="2229950"/>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Arial" panose="020B0604020202020204" pitchFamily="34" charset="0"/>
                <a:ea typeface="Hind Siliguri"/>
                <a:cs typeface="Hind Siliguri"/>
                <a:sym typeface="Hind Siliguri"/>
              </a:rPr>
              <a:t>জীবদেহ গঠন: </a:t>
            </a:r>
            <a:r>
              <a:rPr lang="as-IN" sz="1275" i="0" u="none" strike="noStrike" cap="none" dirty="0">
                <a:solidFill>
                  <a:srgbClr val="334155"/>
                </a:solidFill>
                <a:latin typeface="Arial" panose="020B0604020202020204" pitchFamily="34" charset="0"/>
                <a:ea typeface="Hind Siliguri"/>
                <a:cs typeface="Hind Siliguri"/>
                <a:sym typeface="Hind Siliguri"/>
              </a:rPr>
              <a:t>প্রতিটি কোষ সম্পূর্ণ জীবদেহ গঠনে সক্ষম বা টোটিপোটেন্ট ক্ষমতাসম্পন্ন।</a:t>
            </a:r>
          </a:p>
        </p:txBody>
      </p:sp>
      <p:sp>
        <p:nvSpPr>
          <p:cNvPr id="256" name="Google Shape;269;p21">
            <a:extLst>
              <a:ext uri="{FF2B5EF4-FFF2-40B4-BE49-F238E27FC236}">
                <a16:creationId xmlns:a16="http://schemas.microsoft.com/office/drawing/2014/main" id="{F132B0CD-26B8-EF15-0336-DF904C71C9B3}"/>
              </a:ext>
            </a:extLst>
          </p:cNvPr>
          <p:cNvSpPr txBox="1"/>
          <p:nvPr/>
        </p:nvSpPr>
        <p:spPr>
          <a:xfrm>
            <a:off x="6969370" y="2841473"/>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পুষ্টি গ্রহণ: </a:t>
            </a:r>
            <a:r>
              <a:rPr lang="as-IN" sz="1275" i="0" u="none" strike="noStrike" cap="none" dirty="0">
                <a:solidFill>
                  <a:srgbClr val="334155"/>
                </a:solidFill>
                <a:latin typeface="+mj-lt"/>
                <a:ea typeface="Hind Siliguri"/>
                <a:cs typeface="Hind Siliguri"/>
                <a:sym typeface="Hind Siliguri"/>
              </a:rPr>
              <a:t>কোষ প্রয়োজনীয় কাঁচামাল পরিবেশ থেকে পুষ্টি গ্রহণ করতে পারে।</a:t>
            </a:r>
          </a:p>
        </p:txBody>
      </p:sp>
      <p:sp>
        <p:nvSpPr>
          <p:cNvPr id="257" name="Google Shape;270;p21">
            <a:extLst>
              <a:ext uri="{FF2B5EF4-FFF2-40B4-BE49-F238E27FC236}">
                <a16:creationId xmlns:a16="http://schemas.microsoft.com/office/drawing/2014/main" id="{FAFA8B0A-2655-248D-EC49-F666FEEB5209}"/>
              </a:ext>
            </a:extLst>
          </p:cNvPr>
          <p:cNvSpPr txBox="1"/>
          <p:nvPr/>
        </p:nvSpPr>
        <p:spPr>
          <a:xfrm>
            <a:off x="6969370" y="3267927"/>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অণু সংশ্লেষণ: </a:t>
            </a:r>
            <a:r>
              <a:rPr lang="as-IN" sz="1275" i="0" u="none" strike="noStrike" cap="none" dirty="0">
                <a:solidFill>
                  <a:srgbClr val="334155"/>
                </a:solidFill>
                <a:latin typeface="+mj-lt"/>
                <a:ea typeface="Hind Siliguri"/>
                <a:cs typeface="Hind Siliguri"/>
                <a:sym typeface="Hind Siliguri"/>
              </a:rPr>
              <a:t>কোষ নিজের প্রয়োজনীয় বিভিন্ন অণু সংশ্লেষণ করতে পারে</a:t>
            </a:r>
            <a:endParaRPr dirty="0">
              <a:latin typeface="+mj-lt"/>
            </a:endParaRPr>
          </a:p>
        </p:txBody>
      </p:sp>
      <p:pic>
        <p:nvPicPr>
          <p:cNvPr id="258" name="Google Shape;274;p21" descr="image.png">
            <a:extLst>
              <a:ext uri="{FF2B5EF4-FFF2-40B4-BE49-F238E27FC236}">
                <a16:creationId xmlns:a16="http://schemas.microsoft.com/office/drawing/2014/main" id="{87482F68-4F2B-6D32-5321-C8E1ECD5C8D2}"/>
              </a:ext>
            </a:extLst>
          </p:cNvPr>
          <p:cNvPicPr preferRelativeResize="0"/>
          <p:nvPr/>
        </p:nvPicPr>
        <p:blipFill rotWithShape="1">
          <a:blip r:embed="rId5">
            <a:alphaModFix/>
          </a:blip>
          <a:srcRect/>
          <a:stretch/>
        </p:blipFill>
        <p:spPr>
          <a:xfrm>
            <a:off x="6664570" y="1674660"/>
            <a:ext cx="171450" cy="180975"/>
          </a:xfrm>
          <a:prstGeom prst="rect">
            <a:avLst/>
          </a:prstGeom>
          <a:noFill/>
          <a:ln>
            <a:noFill/>
          </a:ln>
        </p:spPr>
      </p:pic>
      <p:pic>
        <p:nvPicPr>
          <p:cNvPr id="259" name="Google Shape;275;p21" descr="image.png">
            <a:extLst>
              <a:ext uri="{FF2B5EF4-FFF2-40B4-BE49-F238E27FC236}">
                <a16:creationId xmlns:a16="http://schemas.microsoft.com/office/drawing/2014/main" id="{FCF4CD1C-C6AD-63B6-5550-2B5894D8CEF0}"/>
              </a:ext>
            </a:extLst>
          </p:cNvPr>
          <p:cNvPicPr preferRelativeResize="0"/>
          <p:nvPr/>
        </p:nvPicPr>
        <p:blipFill rotWithShape="1">
          <a:blip r:embed="rId6">
            <a:alphaModFix/>
          </a:blip>
          <a:srcRect/>
          <a:stretch/>
        </p:blipFill>
        <p:spPr>
          <a:xfrm>
            <a:off x="6664570" y="2263287"/>
            <a:ext cx="152400" cy="180975"/>
          </a:xfrm>
          <a:prstGeom prst="rect">
            <a:avLst/>
          </a:prstGeom>
          <a:noFill/>
          <a:ln>
            <a:noFill/>
          </a:ln>
        </p:spPr>
      </p:pic>
      <p:pic>
        <p:nvPicPr>
          <p:cNvPr id="260" name="Google Shape;276;p21" descr="image.png">
            <a:extLst>
              <a:ext uri="{FF2B5EF4-FFF2-40B4-BE49-F238E27FC236}">
                <a16:creationId xmlns:a16="http://schemas.microsoft.com/office/drawing/2014/main" id="{4371DD54-B4CD-6D8A-A049-D3F33D5153ED}"/>
              </a:ext>
            </a:extLst>
          </p:cNvPr>
          <p:cNvPicPr preferRelativeResize="0"/>
          <p:nvPr/>
        </p:nvPicPr>
        <p:blipFill rotWithShape="1">
          <a:blip r:embed="rId7">
            <a:alphaModFix/>
          </a:blip>
          <a:srcRect/>
          <a:stretch/>
        </p:blipFill>
        <p:spPr>
          <a:xfrm>
            <a:off x="6664570" y="2874810"/>
            <a:ext cx="171450" cy="180975"/>
          </a:xfrm>
          <a:prstGeom prst="rect">
            <a:avLst/>
          </a:prstGeom>
          <a:noFill/>
          <a:ln>
            <a:noFill/>
          </a:ln>
        </p:spPr>
      </p:pic>
      <p:pic>
        <p:nvPicPr>
          <p:cNvPr id="261" name="Google Shape;277;p21" descr="image.png">
            <a:extLst>
              <a:ext uri="{FF2B5EF4-FFF2-40B4-BE49-F238E27FC236}">
                <a16:creationId xmlns:a16="http://schemas.microsoft.com/office/drawing/2014/main" id="{5EA3A7AC-4DE0-E034-119A-570EDC370B61}"/>
              </a:ext>
            </a:extLst>
          </p:cNvPr>
          <p:cNvPicPr preferRelativeResize="0"/>
          <p:nvPr/>
        </p:nvPicPr>
        <p:blipFill rotWithShape="1">
          <a:blip r:embed="rId8">
            <a:alphaModFix/>
          </a:blip>
          <a:srcRect/>
          <a:stretch/>
        </p:blipFill>
        <p:spPr>
          <a:xfrm>
            <a:off x="6664570" y="3301264"/>
            <a:ext cx="152400" cy="180975"/>
          </a:xfrm>
          <a:prstGeom prst="rect">
            <a:avLst/>
          </a:prstGeom>
          <a:noFill/>
          <a:ln>
            <a:noFill/>
          </a:ln>
        </p:spPr>
      </p:pic>
      <p:sp>
        <p:nvSpPr>
          <p:cNvPr id="262" name="Google Shape;270;p21">
            <a:extLst>
              <a:ext uri="{FF2B5EF4-FFF2-40B4-BE49-F238E27FC236}">
                <a16:creationId xmlns:a16="http://schemas.microsoft.com/office/drawing/2014/main" id="{D846C05A-7844-F78C-5AEF-7291D72803B0}"/>
              </a:ext>
            </a:extLst>
          </p:cNvPr>
          <p:cNvSpPr txBox="1"/>
          <p:nvPr/>
        </p:nvSpPr>
        <p:spPr>
          <a:xfrm>
            <a:off x="6969369" y="3694381"/>
            <a:ext cx="4914901"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শক্তি আহরণ: </a:t>
            </a:r>
            <a:r>
              <a:rPr lang="as-IN" sz="1275" i="0" u="none" strike="noStrike" cap="none" dirty="0">
                <a:solidFill>
                  <a:srgbClr val="334155"/>
                </a:solidFill>
                <a:latin typeface="+mj-lt"/>
                <a:ea typeface="Hind Siliguri"/>
                <a:cs typeface="Hind Siliguri"/>
                <a:sym typeface="Hind Siliguri"/>
              </a:rPr>
              <a:t>কোষ গ্রহণ করা কাঁচামাল ব্যবহার করে শক্তি সংগ্রহ করতে পারে।</a:t>
            </a:r>
          </a:p>
          <a:p>
            <a:pPr marL="0" marR="0" lvl="0" indent="0" algn="l" rtl="0">
              <a:lnSpc>
                <a:spcPct val="149960"/>
              </a:lnSpc>
              <a:spcBef>
                <a:spcPts val="0"/>
              </a:spcBef>
              <a:spcAft>
                <a:spcPts val="0"/>
              </a:spcAft>
              <a:buNone/>
            </a:pPr>
            <a:r>
              <a:rPr lang="as-IN" sz="1275" i="0" u="none" strike="noStrike" cap="none" dirty="0">
                <a:solidFill>
                  <a:srgbClr val="334155"/>
                </a:solidFill>
                <a:latin typeface="+mj-lt"/>
                <a:ea typeface="Hind Siliguri"/>
                <a:cs typeface="Hind Siliguri"/>
                <a:sym typeface="Hind Siliguri"/>
              </a:rPr>
              <a:t>অভিযোজন: সময়ের পরিবর্তনের সঙ্গে কোষ পরিবেশের সাথে অভিযোজিত হতে পারে।</a:t>
            </a:r>
          </a:p>
        </p:txBody>
      </p:sp>
      <p:pic>
        <p:nvPicPr>
          <p:cNvPr id="263" name="Google Shape;277;p21" descr="image.png">
            <a:extLst>
              <a:ext uri="{FF2B5EF4-FFF2-40B4-BE49-F238E27FC236}">
                <a16:creationId xmlns:a16="http://schemas.microsoft.com/office/drawing/2014/main" id="{C525BB52-B8FE-C016-7074-4F53274C61BE}"/>
              </a:ext>
            </a:extLst>
          </p:cNvPr>
          <p:cNvPicPr preferRelativeResize="0"/>
          <p:nvPr/>
        </p:nvPicPr>
        <p:blipFill rotWithShape="1">
          <a:blip r:embed="rId8">
            <a:alphaModFix/>
          </a:blip>
          <a:srcRect/>
          <a:stretch/>
        </p:blipFill>
        <p:spPr>
          <a:xfrm>
            <a:off x="6664569" y="3727718"/>
            <a:ext cx="154496" cy="180975"/>
          </a:xfrm>
          <a:prstGeom prst="rect">
            <a:avLst/>
          </a:prstGeom>
          <a:noFill/>
          <a:ln>
            <a:noFill/>
          </a:ln>
        </p:spPr>
      </p:pic>
      <p:sp>
        <p:nvSpPr>
          <p:cNvPr id="283" name="Google Shape;270;p21">
            <a:extLst>
              <a:ext uri="{FF2B5EF4-FFF2-40B4-BE49-F238E27FC236}">
                <a16:creationId xmlns:a16="http://schemas.microsoft.com/office/drawing/2014/main" id="{141B3A9C-479B-7021-E76E-8324B01FC6A1}"/>
              </a:ext>
            </a:extLst>
          </p:cNvPr>
          <p:cNvSpPr txBox="1"/>
          <p:nvPr/>
        </p:nvSpPr>
        <p:spPr>
          <a:xfrm>
            <a:off x="6969368" y="4353428"/>
            <a:ext cx="46958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বিপাকক্রিয়া: </a:t>
            </a:r>
            <a:r>
              <a:rPr lang="as-IN" sz="1275" i="0" u="none" strike="noStrike" cap="none" dirty="0">
                <a:solidFill>
                  <a:srgbClr val="334155"/>
                </a:solidFill>
                <a:latin typeface="+mj-lt"/>
                <a:ea typeface="Hind Siliguri"/>
                <a:cs typeface="Hind Siliguri"/>
                <a:sym typeface="Hind Siliguri"/>
              </a:rPr>
              <a:t>সব কোষ নির্দিষ্ট বিপাকীয় ক্রিয়া সম্পাদন করে; এতে অ্যানাবলিজম ও ক্যাটাবলিজম অন্তর্ভুক্ত।</a:t>
            </a:r>
          </a:p>
        </p:txBody>
      </p:sp>
      <p:pic>
        <p:nvPicPr>
          <p:cNvPr id="284" name="Google Shape;277;p21" descr="image.png">
            <a:extLst>
              <a:ext uri="{FF2B5EF4-FFF2-40B4-BE49-F238E27FC236}">
                <a16:creationId xmlns:a16="http://schemas.microsoft.com/office/drawing/2014/main" id="{FDEE8801-9ED4-4383-F9ED-42F5CF863D3B}"/>
              </a:ext>
            </a:extLst>
          </p:cNvPr>
          <p:cNvPicPr preferRelativeResize="0"/>
          <p:nvPr/>
        </p:nvPicPr>
        <p:blipFill rotWithShape="1">
          <a:blip r:embed="rId8">
            <a:alphaModFix/>
          </a:blip>
          <a:srcRect/>
          <a:stretch/>
        </p:blipFill>
        <p:spPr>
          <a:xfrm>
            <a:off x="6664569" y="4451176"/>
            <a:ext cx="152400" cy="180975"/>
          </a:xfrm>
          <a:prstGeom prst="rect">
            <a:avLst/>
          </a:prstGeom>
          <a:noFill/>
          <a:ln>
            <a:noFill/>
          </a:ln>
        </p:spPr>
      </p:pic>
      <p:sp>
        <p:nvSpPr>
          <p:cNvPr id="285" name="Google Shape;270;p21">
            <a:extLst>
              <a:ext uri="{FF2B5EF4-FFF2-40B4-BE49-F238E27FC236}">
                <a16:creationId xmlns:a16="http://schemas.microsoft.com/office/drawing/2014/main" id="{8E2C304E-E26C-5D14-AD64-7BA13304E9A5}"/>
              </a:ext>
            </a:extLst>
          </p:cNvPr>
          <p:cNvSpPr txBox="1"/>
          <p:nvPr/>
        </p:nvSpPr>
        <p:spPr>
          <a:xfrm>
            <a:off x="6969369" y="5048357"/>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1" i="0" u="none" strike="noStrike" cap="none" dirty="0">
                <a:solidFill>
                  <a:srgbClr val="334155"/>
                </a:solidFill>
                <a:latin typeface="+mj-lt"/>
                <a:ea typeface="Hind Siliguri"/>
                <a:cs typeface="Hind Siliguri"/>
                <a:sym typeface="Hind Siliguri"/>
              </a:rPr>
              <a:t>কোষের মৃত্যু:</a:t>
            </a:r>
            <a:r>
              <a:rPr lang="as-IN" sz="1275" i="0" u="none" strike="noStrike" cap="none" dirty="0">
                <a:solidFill>
                  <a:srgbClr val="334155"/>
                </a:solidFill>
                <a:latin typeface="+mj-lt"/>
                <a:ea typeface="Hind Siliguri"/>
                <a:cs typeface="Hind Siliguri"/>
                <a:sym typeface="Hind Siliguri"/>
              </a:rPr>
              <a:t> নির্দিষ্ট সময় পর কোষ স্বাভাবিকভাবে মৃত্যুবরণ করে।</a:t>
            </a:r>
          </a:p>
        </p:txBody>
      </p:sp>
      <p:pic>
        <p:nvPicPr>
          <p:cNvPr id="286" name="Google Shape;277;p21" descr="image.png">
            <a:extLst>
              <a:ext uri="{FF2B5EF4-FFF2-40B4-BE49-F238E27FC236}">
                <a16:creationId xmlns:a16="http://schemas.microsoft.com/office/drawing/2014/main" id="{90E80FD2-F8E2-FB53-795D-B33C9F29FC46}"/>
              </a:ext>
            </a:extLst>
          </p:cNvPr>
          <p:cNvPicPr preferRelativeResize="0"/>
          <p:nvPr/>
        </p:nvPicPr>
        <p:blipFill rotWithShape="1">
          <a:blip r:embed="rId8">
            <a:alphaModFix/>
          </a:blip>
          <a:srcRect/>
          <a:stretch/>
        </p:blipFill>
        <p:spPr>
          <a:xfrm>
            <a:off x="6664569" y="5081694"/>
            <a:ext cx="152400" cy="180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8" name="Google Shape;288;p22" descr="image.png"/>
          <p:cNvPicPr preferRelativeResize="0"/>
          <p:nvPr/>
        </p:nvPicPr>
        <p:blipFill rotWithShape="1">
          <a:blip r:embed="rId3">
            <a:alphaModFix/>
          </a:blip>
          <a:srcRect/>
          <a:stretch/>
        </p:blipFill>
        <p:spPr>
          <a:xfrm>
            <a:off x="1104167" y="1290638"/>
            <a:ext cx="9815879" cy="170753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90" name="Google Shape;290;p22" descr="image.png"/>
          <p:cNvPicPr preferRelativeResize="0"/>
          <p:nvPr/>
        </p:nvPicPr>
        <p:blipFill rotWithShape="1">
          <a:blip r:embed="rId4">
            <a:alphaModFix/>
          </a:blip>
          <a:srcRect/>
          <a:stretch/>
        </p:blipFill>
        <p:spPr>
          <a:xfrm>
            <a:off x="523875" y="547687"/>
            <a:ext cx="361950" cy="285750"/>
          </a:xfrm>
          <a:prstGeom prst="rect">
            <a:avLst/>
          </a:prstGeom>
          <a:noFill/>
          <a:ln>
            <a:noFill/>
          </a:ln>
        </p:spPr>
      </p:pic>
      <p:sp>
        <p:nvSpPr>
          <p:cNvPr id="291" name="Google Shape;291;p22"/>
          <p:cNvSpPr txBox="1"/>
          <p:nvPr/>
        </p:nvSpPr>
        <p:spPr>
          <a:xfrm>
            <a:off x="1628042" y="1546697"/>
            <a:ext cx="890855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কোষবিদ্যা</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(Cytology)</a:t>
            </a:r>
            <a:endParaRPr dirty="0"/>
          </a:p>
        </p:txBody>
      </p:sp>
      <p:sp>
        <p:nvSpPr>
          <p:cNvPr id="292" name="Google Shape;292;p22"/>
          <p:cNvSpPr txBox="1"/>
          <p:nvPr/>
        </p:nvSpPr>
        <p:spPr>
          <a:xfrm>
            <a:off x="1361342" y="1909763"/>
            <a:ext cx="8962324"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সংজ্ঞা</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উপাদান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অণুজীবের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ভৌত-রাসায়নিক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কার্যাবলী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বৃদ্ধি</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সংক্রান্ত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আলোচনা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293" name="Google Shape;293;p22"/>
          <p:cNvSpPr txBox="1"/>
          <p:nvPr/>
        </p:nvSpPr>
        <p:spPr>
          <a:xfrm>
            <a:off x="1361342" y="2250099"/>
            <a:ext cx="8962324"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শব্দোৎপত্তি</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1"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kytos</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 cell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1" u="none" strike="noStrike" cap="none" dirty="0">
                <a:solidFill>
                  <a:srgbClr val="475569"/>
                </a:solidFill>
                <a:latin typeface="Arial" panose="020B0604020202020204" pitchFamily="34" charset="0"/>
                <a:ea typeface="Hind Siliguri"/>
                <a:cs typeface="Arial" panose="020B0604020202020204" pitchFamily="34" charset="0"/>
                <a:sym typeface="Hind Siliguri"/>
              </a:rPr>
              <a:t>logos</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 knowledge।</a:t>
            </a:r>
            <a:endParaRPr dirty="0"/>
          </a:p>
        </p:txBody>
      </p:sp>
      <p:sp>
        <p:nvSpPr>
          <p:cNvPr id="294" name="Google Shape;294;p22"/>
          <p:cNvSpPr txBox="1"/>
          <p:nvPr/>
        </p:nvSpPr>
        <p:spPr>
          <a:xfrm>
            <a:off x="1361342" y="2580196"/>
            <a:ext cx="9303746"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জনক</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Cytology-র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জনক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Robert Hooke; Modern Cytology-র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জনক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C.P. Swanson।</a:t>
            </a:r>
            <a:endParaRPr dirty="0"/>
          </a:p>
        </p:txBody>
      </p:sp>
      <p:pic>
        <p:nvPicPr>
          <p:cNvPr id="298" name="Google Shape;298;p22" descr="image.png"/>
          <p:cNvPicPr preferRelativeResize="0"/>
          <p:nvPr/>
        </p:nvPicPr>
        <p:blipFill rotWithShape="1">
          <a:blip r:embed="rId5">
            <a:alphaModFix/>
          </a:blip>
          <a:srcRect/>
          <a:stretch/>
        </p:blipFill>
        <p:spPr>
          <a:xfrm>
            <a:off x="1361342" y="1566863"/>
            <a:ext cx="190500" cy="190500"/>
          </a:xfrm>
          <a:prstGeom prst="rect">
            <a:avLst/>
          </a:prstGeom>
          <a:noFill/>
          <a:ln>
            <a:noFill/>
          </a:ln>
        </p:spPr>
      </p:pic>
      <p:sp>
        <p:nvSpPr>
          <p:cNvPr id="304" name="Google Shape;304;p22"/>
          <p:cNvSpPr txBox="1"/>
          <p:nvPr/>
        </p:nvSpPr>
        <p:spPr>
          <a:xfrm>
            <a:off x="1000125" y="508642"/>
            <a:ext cx="111918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কোষবিদ্যা</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কোষতত্ত্ব</a:t>
            </a:r>
            <a:endParaRPr dirty="0"/>
          </a:p>
        </p:txBody>
      </p:sp>
      <p:sp>
        <p:nvSpPr>
          <p:cNvPr id="305" name="Google Shape;305;p22"/>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0" name="Google Shape;106;p15" descr="image.png">
            <a:extLst>
              <a:ext uri="{FF2B5EF4-FFF2-40B4-BE49-F238E27FC236}">
                <a16:creationId xmlns:a16="http://schemas.microsoft.com/office/drawing/2014/main" id="{7314E091-BB48-0E75-2E9A-6CCFDA400336}"/>
              </a:ext>
            </a:extLst>
          </p:cNvPr>
          <p:cNvPicPr preferRelativeResize="0"/>
          <p:nvPr/>
        </p:nvPicPr>
        <p:blipFill rotWithShape="1">
          <a:blip r:embed="rId6">
            <a:alphaModFix/>
          </a:blip>
          <a:srcRect/>
          <a:stretch/>
        </p:blipFill>
        <p:spPr>
          <a:xfrm>
            <a:off x="567836" y="3850301"/>
            <a:ext cx="3492549" cy="272857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 name="Google Shape;107;p15" descr="image.png">
            <a:extLst>
              <a:ext uri="{FF2B5EF4-FFF2-40B4-BE49-F238E27FC236}">
                <a16:creationId xmlns:a16="http://schemas.microsoft.com/office/drawing/2014/main" id="{26557082-8CF5-2736-205F-B0291554EB63}"/>
              </a:ext>
            </a:extLst>
          </p:cNvPr>
          <p:cNvPicPr preferRelativeResize="0"/>
          <p:nvPr/>
        </p:nvPicPr>
        <p:blipFill rotWithShape="1">
          <a:blip r:embed="rId7">
            <a:alphaModFix/>
          </a:blip>
          <a:srcRect/>
          <a:stretch/>
        </p:blipFill>
        <p:spPr>
          <a:xfrm>
            <a:off x="4346135" y="3850301"/>
            <a:ext cx="3492549" cy="272857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 name="Google Shape;108;p15" descr="image.png">
            <a:extLst>
              <a:ext uri="{FF2B5EF4-FFF2-40B4-BE49-F238E27FC236}">
                <a16:creationId xmlns:a16="http://schemas.microsoft.com/office/drawing/2014/main" id="{81F35D09-AFDC-B9DC-A0F5-42C7392E7761}"/>
              </a:ext>
            </a:extLst>
          </p:cNvPr>
          <p:cNvPicPr preferRelativeResize="0"/>
          <p:nvPr/>
        </p:nvPicPr>
        <p:blipFill rotWithShape="1">
          <a:blip r:embed="rId8">
            <a:alphaModFix/>
          </a:blip>
          <a:srcRect/>
          <a:stretch/>
        </p:blipFill>
        <p:spPr>
          <a:xfrm>
            <a:off x="8124435" y="3850301"/>
            <a:ext cx="3492549" cy="272857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 name="Google Shape;109;p15" descr="image.png">
            <a:extLst>
              <a:ext uri="{FF2B5EF4-FFF2-40B4-BE49-F238E27FC236}">
                <a16:creationId xmlns:a16="http://schemas.microsoft.com/office/drawing/2014/main" id="{7ACFA2E5-6C7D-443E-2041-42D3117A62EF}"/>
              </a:ext>
            </a:extLst>
          </p:cNvPr>
          <p:cNvPicPr preferRelativeResize="0"/>
          <p:nvPr/>
        </p:nvPicPr>
        <p:blipFill rotWithShape="1">
          <a:blip r:embed="rId9">
            <a:alphaModFix/>
          </a:blip>
          <a:srcRect/>
          <a:stretch/>
        </p:blipFill>
        <p:spPr>
          <a:xfrm>
            <a:off x="863111" y="4145575"/>
            <a:ext cx="666750" cy="666750"/>
          </a:xfrm>
          <a:prstGeom prst="rect">
            <a:avLst/>
          </a:prstGeom>
          <a:noFill/>
          <a:ln>
            <a:noFill/>
          </a:ln>
        </p:spPr>
      </p:pic>
      <p:sp>
        <p:nvSpPr>
          <p:cNvPr id="14" name="Google Shape;110;p15">
            <a:extLst>
              <a:ext uri="{FF2B5EF4-FFF2-40B4-BE49-F238E27FC236}">
                <a16:creationId xmlns:a16="http://schemas.microsoft.com/office/drawing/2014/main" id="{4D87FCEC-48D9-7272-577E-0D4BF316FE74}"/>
              </a:ext>
            </a:extLst>
          </p:cNvPr>
          <p:cNvSpPr txBox="1"/>
          <p:nvPr/>
        </p:nvSpPr>
        <p:spPr>
          <a:xfrm>
            <a:off x="1825137" y="4374175"/>
            <a:ext cx="2035076"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মৌলিক</a:t>
            </a:r>
            <a:r>
              <a:rPr lang="en-US" sz="195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একক</a:t>
            </a:r>
            <a:endParaRPr dirty="0"/>
          </a:p>
        </p:txBody>
      </p:sp>
      <p:sp>
        <p:nvSpPr>
          <p:cNvPr id="15" name="Google Shape;111;p15">
            <a:extLst>
              <a:ext uri="{FF2B5EF4-FFF2-40B4-BE49-F238E27FC236}">
                <a16:creationId xmlns:a16="http://schemas.microsoft.com/office/drawing/2014/main" id="{28BCE53B-6CEA-1AF5-8770-743B3E6C2F81}"/>
              </a:ext>
            </a:extLst>
          </p:cNvPr>
          <p:cNvSpPr txBox="1"/>
          <p:nvPr/>
        </p:nvSpPr>
        <p:spPr>
          <a:xfrm>
            <a:off x="863111" y="4963237"/>
            <a:ext cx="2901999"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একাধিক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জীবদেহের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গঠনগত</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কার্যকরী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6" name="Google Shape;112;p15" descr="image.png">
            <a:extLst>
              <a:ext uri="{FF2B5EF4-FFF2-40B4-BE49-F238E27FC236}">
                <a16:creationId xmlns:a16="http://schemas.microsoft.com/office/drawing/2014/main" id="{0D3D6B73-886B-A3EA-B54C-273D100B2614}"/>
              </a:ext>
            </a:extLst>
          </p:cNvPr>
          <p:cNvPicPr preferRelativeResize="0"/>
          <p:nvPr/>
        </p:nvPicPr>
        <p:blipFill rotWithShape="1">
          <a:blip r:embed="rId10">
            <a:alphaModFix/>
          </a:blip>
          <a:srcRect/>
          <a:stretch/>
        </p:blipFill>
        <p:spPr>
          <a:xfrm>
            <a:off x="4641410" y="4145575"/>
            <a:ext cx="666750" cy="666750"/>
          </a:xfrm>
          <a:prstGeom prst="rect">
            <a:avLst/>
          </a:prstGeom>
          <a:noFill/>
          <a:ln>
            <a:noFill/>
          </a:ln>
        </p:spPr>
      </p:pic>
      <p:sp>
        <p:nvSpPr>
          <p:cNvPr id="17" name="Google Shape;113;p15">
            <a:extLst>
              <a:ext uri="{FF2B5EF4-FFF2-40B4-BE49-F238E27FC236}">
                <a16:creationId xmlns:a16="http://schemas.microsoft.com/office/drawing/2014/main" id="{4AAC7CA0-4487-12E8-1428-95C4081A1C9A}"/>
              </a:ext>
            </a:extLst>
          </p:cNvPr>
          <p:cNvSpPr txBox="1"/>
          <p:nvPr/>
        </p:nvSpPr>
        <p:spPr>
          <a:xfrm>
            <a:off x="5603436" y="4374175"/>
            <a:ext cx="2035076"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শারীরবৃত্তীয়</a:t>
            </a:r>
            <a:r>
              <a:rPr lang="en-US" sz="195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কাজ</a:t>
            </a:r>
            <a:endParaRPr dirty="0"/>
          </a:p>
        </p:txBody>
      </p:sp>
      <p:sp>
        <p:nvSpPr>
          <p:cNvPr id="18" name="Google Shape;114;p15">
            <a:extLst>
              <a:ext uri="{FF2B5EF4-FFF2-40B4-BE49-F238E27FC236}">
                <a16:creationId xmlns:a16="http://schemas.microsoft.com/office/drawing/2014/main" id="{EF610CB6-0F08-3929-AD91-8A2FEBD3E61C}"/>
              </a:ext>
            </a:extLst>
          </p:cNvPr>
          <p:cNvSpPr txBox="1"/>
          <p:nvPr/>
        </p:nvSpPr>
        <p:spPr>
          <a:xfrm>
            <a:off x="4641410" y="4963237"/>
            <a:ext cx="2901999"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সমস্ত</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শারীরবৃত্তীয়</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কর্মকাণ্ড</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রূপান্তর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অভ্যন্তরেই</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সম্পন্ন</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9" name="Google Shape;115;p15" descr="image.png">
            <a:extLst>
              <a:ext uri="{FF2B5EF4-FFF2-40B4-BE49-F238E27FC236}">
                <a16:creationId xmlns:a16="http://schemas.microsoft.com/office/drawing/2014/main" id="{FD5EDD01-2C22-A9BE-4FC1-95CD8CB3ED23}"/>
              </a:ext>
            </a:extLst>
          </p:cNvPr>
          <p:cNvPicPr preferRelativeResize="0"/>
          <p:nvPr/>
        </p:nvPicPr>
        <p:blipFill rotWithShape="1">
          <a:blip r:embed="rId11">
            <a:alphaModFix/>
          </a:blip>
          <a:srcRect/>
          <a:stretch/>
        </p:blipFill>
        <p:spPr>
          <a:xfrm>
            <a:off x="8419710" y="4145575"/>
            <a:ext cx="666750" cy="666750"/>
          </a:xfrm>
          <a:prstGeom prst="rect">
            <a:avLst/>
          </a:prstGeom>
          <a:noFill/>
          <a:ln>
            <a:noFill/>
          </a:ln>
        </p:spPr>
      </p:pic>
      <p:sp>
        <p:nvSpPr>
          <p:cNvPr id="20" name="Google Shape;116;p15">
            <a:extLst>
              <a:ext uri="{FF2B5EF4-FFF2-40B4-BE49-F238E27FC236}">
                <a16:creationId xmlns:a16="http://schemas.microsoft.com/office/drawing/2014/main" id="{73817A02-0585-446F-309F-1062A7078D96}"/>
              </a:ext>
            </a:extLst>
          </p:cNvPr>
          <p:cNvSpPr txBox="1"/>
          <p:nvPr/>
        </p:nvSpPr>
        <p:spPr>
          <a:xfrm>
            <a:off x="9381736" y="4374175"/>
            <a:ext cx="2035076"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কোষের</a:t>
            </a:r>
            <a:r>
              <a:rPr lang="en-US" sz="195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95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উৎপত্তি</a:t>
            </a:r>
            <a:endParaRPr dirty="0"/>
          </a:p>
        </p:txBody>
      </p:sp>
      <p:sp>
        <p:nvSpPr>
          <p:cNvPr id="21" name="Google Shape;117;p15">
            <a:extLst>
              <a:ext uri="{FF2B5EF4-FFF2-40B4-BE49-F238E27FC236}">
                <a16:creationId xmlns:a16="http://schemas.microsoft.com/office/drawing/2014/main" id="{0A6DF7AE-89A0-E187-665D-4851D0E56025}"/>
              </a:ext>
            </a:extLst>
          </p:cNvPr>
          <p:cNvSpPr txBox="1"/>
          <p:nvPr/>
        </p:nvSpPr>
        <p:spPr>
          <a:xfrm>
            <a:off x="8419710" y="4963237"/>
            <a:ext cx="2901999"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রুডলফ</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ভার্চাও</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(১৮৫৫)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প্রস্তাব</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পূর্ববিদ্যমান</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থেকেই</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নতুন</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50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Omnis </a:t>
            </a:r>
            <a:r>
              <a:rPr lang="en-US" sz="1500"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cellula</a:t>
            </a:r>
            <a:r>
              <a:rPr lang="en-US" sz="150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 e </a:t>
            </a:r>
            <a:r>
              <a:rPr lang="en-US" sz="1500"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cellula</a:t>
            </a:r>
            <a:r>
              <a:rPr lang="en-US" sz="15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2" name="Google Shape;118;p15" descr="image.png">
            <a:extLst>
              <a:ext uri="{FF2B5EF4-FFF2-40B4-BE49-F238E27FC236}">
                <a16:creationId xmlns:a16="http://schemas.microsoft.com/office/drawing/2014/main" id="{CC6F48F3-69D6-7681-A617-75D36CE9B4A7}"/>
              </a:ext>
            </a:extLst>
          </p:cNvPr>
          <p:cNvPicPr preferRelativeResize="0"/>
          <p:nvPr/>
        </p:nvPicPr>
        <p:blipFill rotWithShape="1">
          <a:blip r:embed="rId12">
            <a:alphaModFix/>
          </a:blip>
          <a:srcRect/>
          <a:stretch/>
        </p:blipFill>
        <p:spPr>
          <a:xfrm>
            <a:off x="1005986" y="4288450"/>
            <a:ext cx="381000" cy="381000"/>
          </a:xfrm>
          <a:prstGeom prst="rect">
            <a:avLst/>
          </a:prstGeom>
          <a:noFill/>
          <a:ln>
            <a:noFill/>
          </a:ln>
        </p:spPr>
      </p:pic>
      <p:pic>
        <p:nvPicPr>
          <p:cNvPr id="23" name="Google Shape;119;p15" descr="image.png">
            <a:extLst>
              <a:ext uri="{FF2B5EF4-FFF2-40B4-BE49-F238E27FC236}">
                <a16:creationId xmlns:a16="http://schemas.microsoft.com/office/drawing/2014/main" id="{D2B8C44A-4920-7C2B-33C9-E165CBBF6151}"/>
              </a:ext>
            </a:extLst>
          </p:cNvPr>
          <p:cNvPicPr preferRelativeResize="0"/>
          <p:nvPr/>
        </p:nvPicPr>
        <p:blipFill rotWithShape="1">
          <a:blip r:embed="rId13">
            <a:alphaModFix/>
          </a:blip>
          <a:srcRect/>
          <a:stretch/>
        </p:blipFill>
        <p:spPr>
          <a:xfrm>
            <a:off x="4808098" y="4288450"/>
            <a:ext cx="333375" cy="381000"/>
          </a:xfrm>
          <a:prstGeom prst="rect">
            <a:avLst/>
          </a:prstGeom>
          <a:noFill/>
          <a:ln>
            <a:noFill/>
          </a:ln>
        </p:spPr>
      </p:pic>
      <p:pic>
        <p:nvPicPr>
          <p:cNvPr id="24" name="Google Shape;120;p15" descr="image.png">
            <a:extLst>
              <a:ext uri="{FF2B5EF4-FFF2-40B4-BE49-F238E27FC236}">
                <a16:creationId xmlns:a16="http://schemas.microsoft.com/office/drawing/2014/main" id="{657B319C-9DF1-861F-3FBF-C8D386211BA0}"/>
              </a:ext>
            </a:extLst>
          </p:cNvPr>
          <p:cNvPicPr preferRelativeResize="0"/>
          <p:nvPr/>
        </p:nvPicPr>
        <p:blipFill rotWithShape="1">
          <a:blip r:embed="rId14">
            <a:alphaModFix/>
          </a:blip>
          <a:srcRect/>
          <a:stretch/>
        </p:blipFill>
        <p:spPr>
          <a:xfrm>
            <a:off x="8562585" y="4288450"/>
            <a:ext cx="381000" cy="381000"/>
          </a:xfrm>
          <a:prstGeom prst="rect">
            <a:avLst/>
          </a:prstGeom>
          <a:noFill/>
          <a:ln>
            <a:noFill/>
          </a:ln>
        </p:spPr>
      </p:pic>
      <p:sp>
        <p:nvSpPr>
          <p:cNvPr id="25" name="Google Shape;121;p15">
            <a:extLst>
              <a:ext uri="{FF2B5EF4-FFF2-40B4-BE49-F238E27FC236}">
                <a16:creationId xmlns:a16="http://schemas.microsoft.com/office/drawing/2014/main" id="{5A9B6C80-9E49-0693-F32E-21B028E1D1DA}"/>
              </a:ext>
            </a:extLst>
          </p:cNvPr>
          <p:cNvSpPr txBox="1"/>
          <p:nvPr/>
        </p:nvSpPr>
        <p:spPr>
          <a:xfrm>
            <a:off x="586736" y="3391611"/>
            <a:ext cx="7665577"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D9488"/>
                </a:solidFill>
                <a:latin typeface="Arial" panose="020B0604020202020204" pitchFamily="34" charset="0"/>
                <a:ea typeface="Hind Siliguri"/>
                <a:cs typeface="Arial" panose="020B0604020202020204" pitchFamily="34" charset="0"/>
                <a:sym typeface="Hind Siliguri"/>
              </a:rPr>
              <a:t>কোষতত্ত্ব</a:t>
            </a:r>
            <a:r>
              <a:rPr lang="en-US" sz="2000" b="1" i="0" u="none" strike="noStrike" cap="none" dirty="0">
                <a:solidFill>
                  <a:srgbClr val="0D9488"/>
                </a:solidFill>
                <a:latin typeface="Arial" panose="020B0604020202020204" pitchFamily="34" charset="0"/>
                <a:ea typeface="Hind Siliguri"/>
                <a:cs typeface="Arial" panose="020B0604020202020204" pitchFamily="34" charset="0"/>
                <a:sym typeface="Hind Siliguri"/>
              </a:rPr>
              <a:t> (Cell Theory)</a:t>
            </a:r>
            <a:endParaRPr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1" name="Google Shape;311;p23" descr="image.png"/>
          <p:cNvPicPr preferRelativeResize="0"/>
          <p:nvPr/>
        </p:nvPicPr>
        <p:blipFill rotWithShape="1">
          <a:blip r:embed="rId3">
            <a:alphaModFix/>
          </a:blip>
          <a:srcRect/>
          <a:stretch/>
        </p:blipFill>
        <p:spPr>
          <a:xfrm>
            <a:off x="523875" y="4171951"/>
            <a:ext cx="10471139" cy="21383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12" name="Google Shape;312;p23" descr="image.png"/>
          <p:cNvPicPr preferRelativeResize="0"/>
          <p:nvPr/>
        </p:nvPicPr>
        <p:blipFill rotWithShape="1">
          <a:blip r:embed="rId4">
            <a:alphaModFix/>
          </a:blip>
          <a:srcRect/>
          <a:stretch/>
        </p:blipFill>
        <p:spPr>
          <a:xfrm>
            <a:off x="541496" y="1423988"/>
            <a:ext cx="10471139" cy="249554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13" name="Google Shape;313;p23" descr="image.png"/>
          <p:cNvPicPr preferRelativeResize="0"/>
          <p:nvPr/>
        </p:nvPicPr>
        <p:blipFill rotWithShape="1">
          <a:blip r:embed="rId5">
            <a:alphaModFix/>
          </a:blip>
          <a:srcRect/>
          <a:stretch/>
        </p:blipFill>
        <p:spPr>
          <a:xfrm>
            <a:off x="523875" y="547687"/>
            <a:ext cx="285750" cy="285750"/>
          </a:xfrm>
          <a:prstGeom prst="rect">
            <a:avLst/>
          </a:prstGeom>
          <a:noFill/>
          <a:ln>
            <a:noFill/>
          </a:ln>
        </p:spPr>
      </p:pic>
      <p:sp>
        <p:nvSpPr>
          <p:cNvPr id="314" name="Google Shape;314;p23"/>
          <p:cNvSpPr txBox="1"/>
          <p:nvPr/>
        </p:nvSpPr>
        <p:spPr>
          <a:xfrm>
            <a:off x="1047750" y="4428010"/>
            <a:ext cx="497062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DC2626"/>
                </a:solidFill>
                <a:latin typeface="Arial" panose="020B0604020202020204" pitchFamily="34" charset="0"/>
                <a:ea typeface="Hind Siliguri"/>
                <a:cs typeface="Arial" panose="020B0604020202020204" pitchFamily="34" charset="0"/>
                <a:sym typeface="Hind Siliguri"/>
              </a:rPr>
              <a:t>কোষতত্ত্বের</a:t>
            </a:r>
            <a:r>
              <a:rPr lang="en-US" sz="1500" b="1" i="0" u="none" strike="noStrike" cap="none" dirty="0">
                <a:solidFill>
                  <a:srgbClr val="DC2626"/>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DC2626"/>
                </a:solidFill>
                <a:latin typeface="Arial" panose="020B0604020202020204" pitchFamily="34" charset="0"/>
                <a:ea typeface="Hind Siliguri"/>
                <a:cs typeface="Arial" panose="020B0604020202020204" pitchFamily="34" charset="0"/>
                <a:sym typeface="Hind Siliguri"/>
              </a:rPr>
              <a:t>ব্যতিক্রম</a:t>
            </a:r>
            <a:endParaRPr dirty="0"/>
          </a:p>
        </p:txBody>
      </p:sp>
      <p:sp>
        <p:nvSpPr>
          <p:cNvPr id="315" name="Google Shape;315;p23"/>
          <p:cNvSpPr txBox="1"/>
          <p:nvPr/>
        </p:nvSpPr>
        <p:spPr>
          <a:xfrm>
            <a:off x="1112996" y="1680048"/>
            <a:ext cx="4920615"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আধুনিক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তত্ত্ব</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(Modern Cell Theory)</a:t>
            </a:r>
            <a:endParaRPr dirty="0"/>
          </a:p>
        </p:txBody>
      </p:sp>
      <p:sp>
        <p:nvSpPr>
          <p:cNvPr id="316" name="Google Shape;316;p23"/>
          <p:cNvSpPr txBox="1"/>
          <p:nvPr/>
        </p:nvSpPr>
        <p:spPr>
          <a:xfrm>
            <a:off x="798671" y="2009776"/>
            <a:ext cx="5000625" cy="323165"/>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ফ্লেমিং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ওয়ালডেয়ার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হার্টউইগ</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কর্তৃক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প্রতিষ্ঠিত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800" dirty="0"/>
          </a:p>
        </p:txBody>
      </p:sp>
      <p:pic>
        <p:nvPicPr>
          <p:cNvPr id="317" name="Google Shape;317;p23" descr="image.png"/>
          <p:cNvPicPr preferRelativeResize="0"/>
          <p:nvPr/>
        </p:nvPicPr>
        <p:blipFill rotWithShape="1">
          <a:blip r:embed="rId6">
            <a:alphaModFix/>
          </a:blip>
          <a:srcRect/>
          <a:stretch/>
        </p:blipFill>
        <p:spPr>
          <a:xfrm>
            <a:off x="781050" y="4448176"/>
            <a:ext cx="190500" cy="190500"/>
          </a:xfrm>
          <a:prstGeom prst="rect">
            <a:avLst/>
          </a:prstGeom>
          <a:noFill/>
          <a:ln>
            <a:noFill/>
          </a:ln>
        </p:spPr>
      </p:pic>
      <p:sp>
        <p:nvSpPr>
          <p:cNvPr id="318" name="Google Shape;318;p23"/>
          <p:cNvSpPr txBox="1"/>
          <p:nvPr/>
        </p:nvSpPr>
        <p:spPr>
          <a:xfrm>
            <a:off x="1085850" y="4791076"/>
            <a:ext cx="6412230"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অকোষীয়</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ভাইরাস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ভিরয়েড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নেই</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319" name="Google Shape;319;p23"/>
          <p:cNvSpPr txBox="1"/>
          <p:nvPr/>
        </p:nvSpPr>
        <p:spPr>
          <a:xfrm>
            <a:off x="1085850" y="5148263"/>
            <a:ext cx="6940550"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বহু-নিউক্লিয়াসযুক্ত</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Vaucheria</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Rhizopus, Mucor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ছত্রাক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320" name="Google Shape;320;p23"/>
          <p:cNvSpPr txBox="1"/>
          <p:nvPr/>
        </p:nvSpPr>
        <p:spPr>
          <a:xfrm>
            <a:off x="1085850" y="5505451"/>
            <a:ext cx="8977864"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নিউক্লিয়াসবিহীন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পরিণত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সীভনল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স্তন্যপায়ীর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লোহিত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রক্তকণিকা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(RBC)।</a:t>
            </a:r>
            <a:endParaRPr dirty="0"/>
          </a:p>
        </p:txBody>
      </p:sp>
      <p:pic>
        <p:nvPicPr>
          <p:cNvPr id="321" name="Google Shape;321;p23" descr="image.png"/>
          <p:cNvPicPr preferRelativeResize="0"/>
          <p:nvPr/>
        </p:nvPicPr>
        <p:blipFill rotWithShape="1">
          <a:blip r:embed="rId7">
            <a:alphaModFix/>
          </a:blip>
          <a:srcRect/>
          <a:stretch/>
        </p:blipFill>
        <p:spPr>
          <a:xfrm>
            <a:off x="798671" y="1700214"/>
            <a:ext cx="238125" cy="190500"/>
          </a:xfrm>
          <a:prstGeom prst="rect">
            <a:avLst/>
          </a:prstGeom>
          <a:noFill/>
          <a:ln>
            <a:noFill/>
          </a:ln>
        </p:spPr>
      </p:pic>
      <p:sp>
        <p:nvSpPr>
          <p:cNvPr id="322" name="Google Shape;322;p23"/>
          <p:cNvSpPr txBox="1"/>
          <p:nvPr/>
        </p:nvSpPr>
        <p:spPr>
          <a:xfrm>
            <a:off x="1103471" y="2353157"/>
            <a:ext cx="9891543"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ক্ষুদ্রতম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স্ব-প্রজননশীল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বহনকারী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(DNA/RNA)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323" name="Google Shape;323;p23"/>
          <p:cNvSpPr txBox="1"/>
          <p:nvPr/>
        </p:nvSpPr>
        <p:spPr>
          <a:xfrm>
            <a:off x="1103471" y="2757969"/>
            <a:ext cx="9891543"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উৎপন্ন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শ্বসন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হোমিওস্ট্যাসিস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324" name="Google Shape;324;p23" descr="image.png"/>
          <p:cNvPicPr preferRelativeResize="0"/>
          <p:nvPr/>
        </p:nvPicPr>
        <p:blipFill rotWithShape="1">
          <a:blip r:embed="rId8">
            <a:alphaModFix/>
          </a:blip>
          <a:srcRect/>
          <a:stretch/>
        </p:blipFill>
        <p:spPr>
          <a:xfrm>
            <a:off x="781050" y="4824413"/>
            <a:ext cx="123825" cy="180975"/>
          </a:xfrm>
          <a:prstGeom prst="rect">
            <a:avLst/>
          </a:prstGeom>
          <a:noFill/>
          <a:ln>
            <a:noFill/>
          </a:ln>
        </p:spPr>
      </p:pic>
      <p:pic>
        <p:nvPicPr>
          <p:cNvPr id="325" name="Google Shape;325;p23" descr="image.png"/>
          <p:cNvPicPr preferRelativeResize="0"/>
          <p:nvPr/>
        </p:nvPicPr>
        <p:blipFill rotWithShape="1">
          <a:blip r:embed="rId8">
            <a:alphaModFix/>
          </a:blip>
          <a:srcRect/>
          <a:stretch/>
        </p:blipFill>
        <p:spPr>
          <a:xfrm>
            <a:off x="781050" y="5181601"/>
            <a:ext cx="123825" cy="180975"/>
          </a:xfrm>
          <a:prstGeom prst="rect">
            <a:avLst/>
          </a:prstGeom>
          <a:noFill/>
          <a:ln>
            <a:noFill/>
          </a:ln>
        </p:spPr>
      </p:pic>
      <p:pic>
        <p:nvPicPr>
          <p:cNvPr id="326" name="Google Shape;326;p23" descr="image.png"/>
          <p:cNvPicPr preferRelativeResize="0"/>
          <p:nvPr/>
        </p:nvPicPr>
        <p:blipFill rotWithShape="1">
          <a:blip r:embed="rId8">
            <a:alphaModFix/>
          </a:blip>
          <a:srcRect/>
          <a:stretch/>
        </p:blipFill>
        <p:spPr>
          <a:xfrm>
            <a:off x="781050" y="5538788"/>
            <a:ext cx="123825" cy="180975"/>
          </a:xfrm>
          <a:prstGeom prst="rect">
            <a:avLst/>
          </a:prstGeom>
          <a:noFill/>
          <a:ln>
            <a:noFill/>
          </a:ln>
        </p:spPr>
      </p:pic>
      <p:pic>
        <p:nvPicPr>
          <p:cNvPr id="327" name="Google Shape;327;p23" descr="image.png"/>
          <p:cNvPicPr preferRelativeResize="0"/>
          <p:nvPr/>
        </p:nvPicPr>
        <p:blipFill rotWithShape="1">
          <a:blip r:embed="rId9">
            <a:alphaModFix/>
          </a:blip>
          <a:srcRect/>
          <a:stretch/>
        </p:blipFill>
        <p:spPr>
          <a:xfrm>
            <a:off x="798671" y="2386495"/>
            <a:ext cx="152400" cy="180975"/>
          </a:xfrm>
          <a:prstGeom prst="rect">
            <a:avLst/>
          </a:prstGeom>
          <a:noFill/>
          <a:ln>
            <a:noFill/>
          </a:ln>
        </p:spPr>
      </p:pic>
      <p:pic>
        <p:nvPicPr>
          <p:cNvPr id="328" name="Google Shape;328;p23" descr="image.png"/>
          <p:cNvPicPr preferRelativeResize="0"/>
          <p:nvPr/>
        </p:nvPicPr>
        <p:blipFill rotWithShape="1">
          <a:blip r:embed="rId9">
            <a:alphaModFix/>
          </a:blip>
          <a:srcRect/>
          <a:stretch/>
        </p:blipFill>
        <p:spPr>
          <a:xfrm>
            <a:off x="798671" y="2791307"/>
            <a:ext cx="152400" cy="180975"/>
          </a:xfrm>
          <a:prstGeom prst="rect">
            <a:avLst/>
          </a:prstGeom>
          <a:noFill/>
          <a:ln>
            <a:noFill/>
          </a:ln>
        </p:spPr>
      </p:pic>
      <p:sp>
        <p:nvSpPr>
          <p:cNvPr id="329" name="Google Shape;329;p23"/>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ব্যতিক্রম</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আধুনিক</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তত্ত্ব</a:t>
            </a:r>
            <a:endParaRPr dirty="0"/>
          </a:p>
        </p:txBody>
      </p:sp>
      <p:sp>
        <p:nvSpPr>
          <p:cNvPr id="330" name="Google Shape;330;p23"/>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8" name="Google Shape;323;p23">
            <a:extLst>
              <a:ext uri="{FF2B5EF4-FFF2-40B4-BE49-F238E27FC236}">
                <a16:creationId xmlns:a16="http://schemas.microsoft.com/office/drawing/2014/main" id="{57EBD40D-B2A5-AA20-604F-956111D891F3}"/>
              </a:ext>
            </a:extLst>
          </p:cNvPr>
          <p:cNvSpPr txBox="1"/>
          <p:nvPr/>
        </p:nvSpPr>
        <p:spPr>
          <a:xfrm>
            <a:off x="1103471" y="3229462"/>
            <a:ext cx="9891543"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as-IN" sz="1275" b="0" i="0" u="none" strike="noStrike" cap="none" dirty="0">
                <a:solidFill>
                  <a:srgbClr val="334155"/>
                </a:solidFill>
                <a:latin typeface="Arial" panose="020B0604020202020204" pitchFamily="34" charset="0"/>
                <a:ea typeface="Hind Siliguri"/>
                <a:cs typeface="Hind Siliguri"/>
                <a:sym typeface="Hind Siliguri"/>
              </a:rPr>
              <a:t>সকল প্রজাতির কোষের মৌলিক রাসায়নিক গঠন ও বিপাকীয় বিক্রিয়াসমূহ প্রায় একই রকম। এটি জীবনের এক সাধারণ আণবিক ভিত্তিকে নির্দেশ করে।</a:t>
            </a:r>
          </a:p>
        </p:txBody>
      </p:sp>
      <p:pic>
        <p:nvPicPr>
          <p:cNvPr id="9" name="Google Shape;328;p23" descr="image.png">
            <a:extLst>
              <a:ext uri="{FF2B5EF4-FFF2-40B4-BE49-F238E27FC236}">
                <a16:creationId xmlns:a16="http://schemas.microsoft.com/office/drawing/2014/main" id="{F525A4BB-6CEA-A4CD-731F-9F36CB7208CE}"/>
              </a:ext>
            </a:extLst>
          </p:cNvPr>
          <p:cNvPicPr preferRelativeResize="0"/>
          <p:nvPr/>
        </p:nvPicPr>
        <p:blipFill rotWithShape="1">
          <a:blip r:embed="rId9">
            <a:alphaModFix/>
          </a:blip>
          <a:srcRect/>
          <a:stretch/>
        </p:blipFill>
        <p:spPr>
          <a:xfrm>
            <a:off x="798671" y="3289471"/>
            <a:ext cx="152400" cy="180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Google Shape;141;p17"/>
          <p:cNvSpPr/>
          <p:nvPr/>
        </p:nvSpPr>
        <p:spPr>
          <a:xfrm>
            <a:off x="571500" y="1425087"/>
            <a:ext cx="11049000" cy="434486"/>
          </a:xfrm>
          <a:prstGeom prst="roundRect">
            <a:avLst>
              <a:gd name="adj" fmla="val 17142"/>
            </a:avLst>
          </a:prstGeom>
          <a:solidFill>
            <a:srgbClr val="FFFFFF"/>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42" name="Google Shape;142;p17"/>
          <p:cNvSpPr txBox="1"/>
          <p:nvPr/>
        </p:nvSpPr>
        <p:spPr>
          <a:xfrm>
            <a:off x="1143000" y="1499823"/>
            <a:ext cx="10248900" cy="29546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প্লাজমা</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মেমব্রেন</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অর্ধভেদ্য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পরিবেষ্টিত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100" dirty="0"/>
          </a:p>
        </p:txBody>
      </p:sp>
      <p:sp>
        <p:nvSpPr>
          <p:cNvPr id="143" name="Google Shape;143;p17"/>
          <p:cNvSpPr/>
          <p:nvPr/>
        </p:nvSpPr>
        <p:spPr>
          <a:xfrm>
            <a:off x="571500" y="2026994"/>
            <a:ext cx="11049000" cy="434486"/>
          </a:xfrm>
          <a:prstGeom prst="roundRect">
            <a:avLst>
              <a:gd name="adj" fmla="val 17142"/>
            </a:avLst>
          </a:prstGeom>
          <a:solidFill>
            <a:srgbClr val="FFFFFF"/>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44" name="Google Shape;144;p17"/>
          <p:cNvSpPr txBox="1"/>
          <p:nvPr/>
        </p:nvSpPr>
        <p:spPr>
          <a:xfrm>
            <a:off x="1143000" y="2101730"/>
            <a:ext cx="10248900" cy="29546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জিনগত</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উপাদান</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তথ্য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জন্য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বিদ্যমান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100" dirty="0"/>
          </a:p>
        </p:txBody>
      </p:sp>
      <p:sp>
        <p:nvSpPr>
          <p:cNvPr id="145" name="Google Shape;145;p17"/>
          <p:cNvSpPr/>
          <p:nvPr/>
        </p:nvSpPr>
        <p:spPr>
          <a:xfrm>
            <a:off x="571500" y="2628901"/>
            <a:ext cx="11049000" cy="434486"/>
          </a:xfrm>
          <a:prstGeom prst="roundRect">
            <a:avLst>
              <a:gd name="adj" fmla="val 17142"/>
            </a:avLst>
          </a:prstGeom>
          <a:solidFill>
            <a:srgbClr val="FFFFFF"/>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46" name="Google Shape;146;p17"/>
          <p:cNvSpPr txBox="1"/>
          <p:nvPr/>
        </p:nvSpPr>
        <p:spPr>
          <a:xfrm>
            <a:off x="1143000" y="2703637"/>
            <a:ext cx="10248900" cy="29546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এনজাইম</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শক্তি</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ব্যবস্থা</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পরিচালনার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জন্য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ব্যবস্থা</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100" dirty="0"/>
          </a:p>
        </p:txBody>
      </p:sp>
      <p:sp>
        <p:nvSpPr>
          <p:cNvPr id="147" name="Google Shape;147;p17"/>
          <p:cNvSpPr/>
          <p:nvPr/>
        </p:nvSpPr>
        <p:spPr>
          <a:xfrm>
            <a:off x="571500" y="3230808"/>
            <a:ext cx="11049000" cy="434486"/>
          </a:xfrm>
          <a:prstGeom prst="roundRect">
            <a:avLst>
              <a:gd name="adj" fmla="val 17142"/>
            </a:avLst>
          </a:prstGeom>
          <a:solidFill>
            <a:srgbClr val="FFFFFF"/>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48" name="Google Shape;148;p17"/>
          <p:cNvSpPr txBox="1"/>
          <p:nvPr/>
        </p:nvSpPr>
        <p:spPr>
          <a:xfrm>
            <a:off x="1143000" y="3305544"/>
            <a:ext cx="10248900" cy="29546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স্ব-নিয়ন্ত্রণ</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2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হোমওস্ট্যাসিস</a:t>
            </a:r>
            <a:r>
              <a:rPr lang="en-US" sz="12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পারিপার্শ্বিক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পরিবর্তন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সত্ত্বে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ভারসাম্য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সক্ষম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100" dirty="0"/>
          </a:p>
        </p:txBody>
      </p:sp>
      <p:pic>
        <p:nvPicPr>
          <p:cNvPr id="153" name="Google Shape;153;p17" descr="image.png"/>
          <p:cNvPicPr preferRelativeResize="0"/>
          <p:nvPr/>
        </p:nvPicPr>
        <p:blipFill rotWithShape="1">
          <a:blip r:embed="rId3">
            <a:alphaModFix/>
          </a:blip>
          <a:srcRect/>
          <a:stretch/>
        </p:blipFill>
        <p:spPr>
          <a:xfrm>
            <a:off x="771525" y="1542685"/>
            <a:ext cx="209550" cy="219075"/>
          </a:xfrm>
          <a:prstGeom prst="rect">
            <a:avLst/>
          </a:prstGeom>
          <a:noFill/>
          <a:ln>
            <a:noFill/>
          </a:ln>
        </p:spPr>
      </p:pic>
      <p:pic>
        <p:nvPicPr>
          <p:cNvPr id="154" name="Google Shape;154;p17" descr="image.png"/>
          <p:cNvPicPr preferRelativeResize="0"/>
          <p:nvPr/>
        </p:nvPicPr>
        <p:blipFill rotWithShape="1">
          <a:blip r:embed="rId4">
            <a:alphaModFix/>
          </a:blip>
          <a:srcRect/>
          <a:stretch/>
        </p:blipFill>
        <p:spPr>
          <a:xfrm>
            <a:off x="771525" y="2144592"/>
            <a:ext cx="180975" cy="219075"/>
          </a:xfrm>
          <a:prstGeom prst="rect">
            <a:avLst/>
          </a:prstGeom>
          <a:noFill/>
          <a:ln>
            <a:noFill/>
          </a:ln>
        </p:spPr>
      </p:pic>
      <p:pic>
        <p:nvPicPr>
          <p:cNvPr id="155" name="Google Shape;155;p17" descr="image.png"/>
          <p:cNvPicPr preferRelativeResize="0"/>
          <p:nvPr/>
        </p:nvPicPr>
        <p:blipFill rotWithShape="1">
          <a:blip r:embed="rId5">
            <a:alphaModFix/>
          </a:blip>
          <a:srcRect/>
          <a:stretch/>
        </p:blipFill>
        <p:spPr>
          <a:xfrm>
            <a:off x="771525" y="2746499"/>
            <a:ext cx="180975" cy="219075"/>
          </a:xfrm>
          <a:prstGeom prst="rect">
            <a:avLst/>
          </a:prstGeom>
          <a:noFill/>
          <a:ln>
            <a:noFill/>
          </a:ln>
        </p:spPr>
      </p:pic>
      <p:pic>
        <p:nvPicPr>
          <p:cNvPr id="156" name="Google Shape;156;p17" descr="image.png"/>
          <p:cNvPicPr preferRelativeResize="0"/>
          <p:nvPr/>
        </p:nvPicPr>
        <p:blipFill rotWithShape="1">
          <a:blip r:embed="rId6">
            <a:alphaModFix/>
          </a:blip>
          <a:srcRect/>
          <a:stretch/>
        </p:blipFill>
        <p:spPr>
          <a:xfrm>
            <a:off x="771525" y="3348406"/>
            <a:ext cx="209550" cy="219075"/>
          </a:xfrm>
          <a:prstGeom prst="rect">
            <a:avLst/>
          </a:prstGeom>
          <a:noFill/>
          <a:ln>
            <a:noFill/>
          </a:ln>
        </p:spPr>
      </p:pic>
      <p:sp>
        <p:nvSpPr>
          <p:cNvPr id="157" name="Google Shape;157;p17"/>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D9488"/>
                </a:solidFill>
                <a:latin typeface="Arial" panose="020B0604020202020204" pitchFamily="34" charset="0"/>
                <a:ea typeface="Hind Siliguri"/>
                <a:cs typeface="Arial" panose="020B0604020202020204" pitchFamily="34" charset="0"/>
                <a:sym typeface="Hind Siliguri"/>
              </a:rPr>
              <a:t>কোষের</a:t>
            </a:r>
            <a:r>
              <a:rPr lang="en-US" sz="2850" b="1" i="0" u="none" strike="noStrike" cap="none" dirty="0">
                <a:solidFill>
                  <a:srgbClr val="0D9488"/>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D9488"/>
                </a:solidFill>
                <a:latin typeface="Arial" panose="020B0604020202020204" pitchFamily="34" charset="0"/>
                <a:ea typeface="Hind Siliguri"/>
                <a:cs typeface="Arial" panose="020B0604020202020204" pitchFamily="34" charset="0"/>
                <a:sym typeface="Hind Siliguri"/>
              </a:rPr>
              <a:t>অস্তিত্বের</a:t>
            </a:r>
            <a:r>
              <a:rPr lang="en-US" sz="2850" b="1" i="0" u="none" strike="noStrike" cap="none" dirty="0">
                <a:solidFill>
                  <a:srgbClr val="0D9488"/>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D9488"/>
                </a:solidFill>
                <a:latin typeface="Arial" panose="020B0604020202020204" pitchFamily="34" charset="0"/>
                <a:ea typeface="Hind Siliguri"/>
                <a:cs typeface="Arial" panose="020B0604020202020204" pitchFamily="34" charset="0"/>
                <a:sym typeface="Hind Siliguri"/>
              </a:rPr>
              <a:t>মূল</a:t>
            </a:r>
            <a:r>
              <a:rPr lang="en-US" sz="2850" b="1" i="0" u="none" strike="noStrike" cap="none" dirty="0">
                <a:solidFill>
                  <a:srgbClr val="0D9488"/>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D9488"/>
                </a:solidFill>
                <a:latin typeface="Arial" panose="020B0604020202020204" pitchFamily="34" charset="0"/>
                <a:ea typeface="Hind Siliguri"/>
                <a:cs typeface="Arial" panose="020B0604020202020204" pitchFamily="34" charset="0"/>
                <a:sym typeface="Hind Siliguri"/>
              </a:rPr>
              <a:t>শর্তাবলী</a:t>
            </a:r>
            <a:endParaRPr dirty="0"/>
          </a:p>
        </p:txBody>
      </p:sp>
      <p:sp>
        <p:nvSpPr>
          <p:cNvPr id="158" name="Google Shape;158;p17"/>
          <p:cNvSpPr/>
          <p:nvPr/>
        </p:nvSpPr>
        <p:spPr>
          <a:xfrm>
            <a:off x="571500" y="1171575"/>
            <a:ext cx="11049000" cy="28575"/>
          </a:xfrm>
          <a:prstGeom prst="rect">
            <a:avLst/>
          </a:prstGeom>
          <a:solidFill>
            <a:srgbClr val="CCFB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4" name="Google Shape;128;p17" descr="image.png">
            <a:extLst>
              <a:ext uri="{FF2B5EF4-FFF2-40B4-BE49-F238E27FC236}">
                <a16:creationId xmlns:a16="http://schemas.microsoft.com/office/drawing/2014/main" id="{373FE94A-3471-F9EA-1125-B3EE550EB79D}"/>
              </a:ext>
            </a:extLst>
          </p:cNvPr>
          <p:cNvPicPr preferRelativeResize="0"/>
          <p:nvPr/>
        </p:nvPicPr>
        <p:blipFill rotWithShape="1">
          <a:blip r:embed="rId7">
            <a:alphaModFix/>
          </a:blip>
          <a:srcRect/>
          <a:stretch/>
        </p:blipFill>
        <p:spPr>
          <a:xfrm>
            <a:off x="492369" y="4152420"/>
            <a:ext cx="3524250" cy="1826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Google Shape;129;p17" descr="image.png">
            <a:extLst>
              <a:ext uri="{FF2B5EF4-FFF2-40B4-BE49-F238E27FC236}">
                <a16:creationId xmlns:a16="http://schemas.microsoft.com/office/drawing/2014/main" id="{F88F4A00-4C40-2EB8-62F0-CC43286ACE38}"/>
              </a:ext>
            </a:extLst>
          </p:cNvPr>
          <p:cNvPicPr preferRelativeResize="0"/>
          <p:nvPr/>
        </p:nvPicPr>
        <p:blipFill rotWithShape="1">
          <a:blip r:embed="rId8">
            <a:alphaModFix/>
          </a:blip>
          <a:srcRect/>
          <a:stretch/>
        </p:blipFill>
        <p:spPr>
          <a:xfrm>
            <a:off x="4254744" y="4152420"/>
            <a:ext cx="3524250" cy="1826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Google Shape;130;p17" descr="image.png">
            <a:extLst>
              <a:ext uri="{FF2B5EF4-FFF2-40B4-BE49-F238E27FC236}">
                <a16:creationId xmlns:a16="http://schemas.microsoft.com/office/drawing/2014/main" id="{DF5CBD06-C8E2-5341-E460-2984866BB6F8}"/>
              </a:ext>
            </a:extLst>
          </p:cNvPr>
          <p:cNvPicPr preferRelativeResize="0"/>
          <p:nvPr/>
        </p:nvPicPr>
        <p:blipFill rotWithShape="1">
          <a:blip r:embed="rId9">
            <a:alphaModFix/>
          </a:blip>
          <a:srcRect/>
          <a:stretch/>
        </p:blipFill>
        <p:spPr>
          <a:xfrm>
            <a:off x="8017119" y="4152420"/>
            <a:ext cx="3524250" cy="1826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Google Shape;131;p17">
            <a:extLst>
              <a:ext uri="{FF2B5EF4-FFF2-40B4-BE49-F238E27FC236}">
                <a16:creationId xmlns:a16="http://schemas.microsoft.com/office/drawing/2014/main" id="{822626E4-D710-82CC-EC2D-18ED33B2DB7C}"/>
              </a:ext>
            </a:extLst>
          </p:cNvPr>
          <p:cNvSpPr txBox="1"/>
          <p:nvPr/>
        </p:nvSpPr>
        <p:spPr>
          <a:xfrm>
            <a:off x="1313717" y="4641825"/>
            <a:ext cx="312039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অঙ্গাণু</a:t>
            </a:r>
            <a:r>
              <a:rPr lang="en-US"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জৈবিক</a:t>
            </a:r>
            <a:r>
              <a:rPr lang="en-US"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কাজ</a:t>
            </a:r>
            <a:endParaRPr sz="1100" dirty="0"/>
          </a:p>
        </p:txBody>
      </p:sp>
      <p:sp>
        <p:nvSpPr>
          <p:cNvPr id="8" name="Google Shape;132;p17">
            <a:extLst>
              <a:ext uri="{FF2B5EF4-FFF2-40B4-BE49-F238E27FC236}">
                <a16:creationId xmlns:a16="http://schemas.microsoft.com/office/drawing/2014/main" id="{8720C318-36C5-B31A-1DEC-3D95093B0FAA}"/>
              </a:ext>
            </a:extLst>
          </p:cNvPr>
          <p:cNvSpPr txBox="1"/>
          <p:nvPr/>
        </p:nvSpPr>
        <p:spPr>
          <a:xfrm>
            <a:off x="768594" y="4892437"/>
            <a:ext cx="3120390" cy="941796"/>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রেচন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শ্বসন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পুষ্টি</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জনন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সংশ্লেষণের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মতো</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অত্যাবশ্যকীয়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কাজ</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প্রতিটি</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নিজ</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অঙ্গাণুর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সম্পন্ন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9" name="Google Shape;133;p17">
            <a:extLst>
              <a:ext uri="{FF2B5EF4-FFF2-40B4-BE49-F238E27FC236}">
                <a16:creationId xmlns:a16="http://schemas.microsoft.com/office/drawing/2014/main" id="{14FA3565-3C6A-631A-BE2C-78927EF11DA7}"/>
              </a:ext>
            </a:extLst>
          </p:cNvPr>
          <p:cNvSpPr txBox="1"/>
          <p:nvPr/>
        </p:nvSpPr>
        <p:spPr>
          <a:xfrm>
            <a:off x="5076092" y="4641825"/>
            <a:ext cx="312039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শক্তি</a:t>
            </a:r>
            <a:r>
              <a:rPr lang="en-US"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উৎপাদন</a:t>
            </a:r>
            <a:endParaRPr sz="1100" dirty="0"/>
          </a:p>
        </p:txBody>
      </p:sp>
      <p:sp>
        <p:nvSpPr>
          <p:cNvPr id="10" name="Google Shape;134;p17">
            <a:extLst>
              <a:ext uri="{FF2B5EF4-FFF2-40B4-BE49-F238E27FC236}">
                <a16:creationId xmlns:a16="http://schemas.microsoft.com/office/drawing/2014/main" id="{4F00214D-72B6-122B-D9D0-C1153A07C7EA}"/>
              </a:ext>
            </a:extLst>
          </p:cNvPr>
          <p:cNvSpPr txBox="1"/>
          <p:nvPr/>
        </p:nvSpPr>
        <p:spPr>
          <a:xfrm>
            <a:off x="4530969" y="4892437"/>
            <a:ext cx="3120390" cy="941796"/>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কোষস্থ</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খাদ্য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জারণের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ফলে</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শক্তি</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নির্গত</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উৎপন্ন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মাধ্যমেই</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নিজস্ব</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সমস্ত</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জৈবিক</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কার্যক্রম</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পরিচালনা</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11" name="Google Shape;135;p17">
            <a:extLst>
              <a:ext uri="{FF2B5EF4-FFF2-40B4-BE49-F238E27FC236}">
                <a16:creationId xmlns:a16="http://schemas.microsoft.com/office/drawing/2014/main" id="{30DEF5E1-8A72-0545-22B3-D7175D4467E8}"/>
              </a:ext>
            </a:extLst>
          </p:cNvPr>
          <p:cNvSpPr txBox="1"/>
          <p:nvPr/>
        </p:nvSpPr>
        <p:spPr>
          <a:xfrm>
            <a:off x="8838467" y="4641825"/>
            <a:ext cx="312039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স্বয়ংসম্পূর্ণ</a:t>
            </a:r>
            <a:r>
              <a:rPr lang="en-US"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উৎপাদন</a:t>
            </a:r>
            <a:endParaRPr sz="1100" dirty="0"/>
          </a:p>
        </p:txBody>
      </p:sp>
      <p:sp>
        <p:nvSpPr>
          <p:cNvPr id="12" name="Google Shape;136;p17">
            <a:extLst>
              <a:ext uri="{FF2B5EF4-FFF2-40B4-BE49-F238E27FC236}">
                <a16:creationId xmlns:a16="http://schemas.microsoft.com/office/drawing/2014/main" id="{557AABD8-CF5B-0EA7-1986-DB79311949EB}"/>
              </a:ext>
            </a:extLst>
          </p:cNvPr>
          <p:cNvSpPr txBox="1"/>
          <p:nvPr/>
        </p:nvSpPr>
        <p:spPr>
          <a:xfrm>
            <a:off x="8175381" y="4892437"/>
            <a:ext cx="3248025" cy="941796"/>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স্বাভাবিক</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বিকাশ</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বিপাকীয়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প্রক্রিয়ার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জন্য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প্রয়োজনীয়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উপাদানসমূহ</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নিজের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দেহেই</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13" name="Google Shape;137;p17" descr="image.png">
            <a:extLst>
              <a:ext uri="{FF2B5EF4-FFF2-40B4-BE49-F238E27FC236}">
                <a16:creationId xmlns:a16="http://schemas.microsoft.com/office/drawing/2014/main" id="{E745F5C4-7FF8-8B6E-954B-52AF88F3F5F3}"/>
              </a:ext>
            </a:extLst>
          </p:cNvPr>
          <p:cNvPicPr preferRelativeResize="0"/>
          <p:nvPr/>
        </p:nvPicPr>
        <p:blipFill rotWithShape="1">
          <a:blip r:embed="rId10">
            <a:alphaModFix/>
          </a:blip>
          <a:srcRect/>
          <a:stretch/>
        </p:blipFill>
        <p:spPr>
          <a:xfrm>
            <a:off x="768594" y="4514369"/>
            <a:ext cx="428625" cy="342900"/>
          </a:xfrm>
          <a:prstGeom prst="rect">
            <a:avLst/>
          </a:prstGeom>
          <a:noFill/>
          <a:ln>
            <a:noFill/>
          </a:ln>
        </p:spPr>
      </p:pic>
      <p:pic>
        <p:nvPicPr>
          <p:cNvPr id="14" name="Google Shape;138;p17" descr="image.png">
            <a:extLst>
              <a:ext uri="{FF2B5EF4-FFF2-40B4-BE49-F238E27FC236}">
                <a16:creationId xmlns:a16="http://schemas.microsoft.com/office/drawing/2014/main" id="{10867410-CFA9-36B6-9ECA-356AE374288F}"/>
              </a:ext>
            </a:extLst>
          </p:cNvPr>
          <p:cNvPicPr preferRelativeResize="0"/>
          <p:nvPr/>
        </p:nvPicPr>
        <p:blipFill rotWithShape="1">
          <a:blip r:embed="rId11">
            <a:alphaModFix/>
          </a:blip>
          <a:srcRect/>
          <a:stretch/>
        </p:blipFill>
        <p:spPr>
          <a:xfrm>
            <a:off x="4530969" y="4514369"/>
            <a:ext cx="304800" cy="342900"/>
          </a:xfrm>
          <a:prstGeom prst="rect">
            <a:avLst/>
          </a:prstGeom>
          <a:noFill/>
          <a:ln>
            <a:noFill/>
          </a:ln>
        </p:spPr>
      </p:pic>
      <p:pic>
        <p:nvPicPr>
          <p:cNvPr id="15" name="Google Shape;139;p17" descr="image.png">
            <a:extLst>
              <a:ext uri="{FF2B5EF4-FFF2-40B4-BE49-F238E27FC236}">
                <a16:creationId xmlns:a16="http://schemas.microsoft.com/office/drawing/2014/main" id="{A5F1EA8B-C89C-6875-BA3E-5C07632689B4}"/>
              </a:ext>
            </a:extLst>
          </p:cNvPr>
          <p:cNvPicPr preferRelativeResize="0"/>
          <p:nvPr/>
        </p:nvPicPr>
        <p:blipFill rotWithShape="1">
          <a:blip r:embed="rId12">
            <a:alphaModFix/>
          </a:blip>
          <a:srcRect/>
          <a:stretch/>
        </p:blipFill>
        <p:spPr>
          <a:xfrm>
            <a:off x="8293344" y="4514369"/>
            <a:ext cx="342900" cy="342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41" name="Google Shape;341;p24" descr="image.png"/>
          <p:cNvPicPr preferRelativeResize="0"/>
          <p:nvPr/>
        </p:nvPicPr>
        <p:blipFill rotWithShape="1">
          <a:blip r:embed="rId3">
            <a:alphaModFix/>
          </a:blip>
          <a:srcRect/>
          <a:stretch/>
        </p:blipFill>
        <p:spPr>
          <a:xfrm>
            <a:off x="523875" y="547687"/>
            <a:ext cx="285750" cy="285750"/>
          </a:xfrm>
          <a:prstGeom prst="rect">
            <a:avLst/>
          </a:prstGeom>
          <a:noFill/>
          <a:ln>
            <a:noFill/>
          </a:ln>
        </p:spPr>
      </p:pic>
      <p:sp>
        <p:nvSpPr>
          <p:cNvPr id="352" name="Google Shape;352;p24"/>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মৌলিকত্ব</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স্বাতন্ত্র্য</a:t>
            </a:r>
            <a:endParaRPr dirty="0"/>
          </a:p>
        </p:txBody>
      </p:sp>
      <p:sp>
        <p:nvSpPr>
          <p:cNvPr id="353" name="Google Shape;353;p24"/>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85;p13" descr="image.png">
            <a:extLst>
              <a:ext uri="{FF2B5EF4-FFF2-40B4-BE49-F238E27FC236}">
                <a16:creationId xmlns:a16="http://schemas.microsoft.com/office/drawing/2014/main" id="{2CF772C8-13F9-FE92-E60D-906DB5D4B6DE}"/>
              </a:ext>
            </a:extLst>
          </p:cNvPr>
          <p:cNvPicPr preferRelativeResize="0"/>
          <p:nvPr/>
        </p:nvPicPr>
        <p:blipFill rotWithShape="1">
          <a:blip r:embed="rId4">
            <a:alphaModFix/>
          </a:blip>
          <a:srcRect/>
          <a:stretch/>
        </p:blipFill>
        <p:spPr>
          <a:xfrm>
            <a:off x="383198" y="1445934"/>
            <a:ext cx="5476875" cy="2066925"/>
          </a:xfrm>
          <a:prstGeom prst="rect">
            <a:avLst/>
          </a:prstGeom>
          <a:noFill/>
          <a:ln>
            <a:noFill/>
          </a:ln>
        </p:spPr>
      </p:pic>
      <p:pic>
        <p:nvPicPr>
          <p:cNvPr id="3" name="Google Shape;86;p13" descr="image.png">
            <a:extLst>
              <a:ext uri="{FF2B5EF4-FFF2-40B4-BE49-F238E27FC236}">
                <a16:creationId xmlns:a16="http://schemas.microsoft.com/office/drawing/2014/main" id="{BB4B56F0-A70B-CCC3-1058-E4038151D2A8}"/>
              </a:ext>
            </a:extLst>
          </p:cNvPr>
          <p:cNvPicPr preferRelativeResize="0"/>
          <p:nvPr/>
        </p:nvPicPr>
        <p:blipFill rotWithShape="1">
          <a:blip r:embed="rId5">
            <a:alphaModFix/>
          </a:blip>
          <a:srcRect/>
          <a:stretch/>
        </p:blipFill>
        <p:spPr>
          <a:xfrm>
            <a:off x="6050573" y="1445934"/>
            <a:ext cx="5476875" cy="2066925"/>
          </a:xfrm>
          <a:prstGeom prst="rect">
            <a:avLst/>
          </a:prstGeom>
          <a:noFill/>
          <a:ln>
            <a:noFill/>
          </a:ln>
        </p:spPr>
      </p:pic>
      <p:pic>
        <p:nvPicPr>
          <p:cNvPr id="4" name="Google Shape;87;p13" descr="image.png">
            <a:extLst>
              <a:ext uri="{FF2B5EF4-FFF2-40B4-BE49-F238E27FC236}">
                <a16:creationId xmlns:a16="http://schemas.microsoft.com/office/drawing/2014/main" id="{8D8847FD-B541-0355-28EA-BA1E555655EB}"/>
              </a:ext>
            </a:extLst>
          </p:cNvPr>
          <p:cNvPicPr preferRelativeResize="0"/>
          <p:nvPr/>
        </p:nvPicPr>
        <p:blipFill rotWithShape="1">
          <a:blip r:embed="rId6">
            <a:alphaModFix/>
          </a:blip>
          <a:srcRect/>
          <a:stretch/>
        </p:blipFill>
        <p:spPr>
          <a:xfrm>
            <a:off x="383198" y="3703359"/>
            <a:ext cx="5476875" cy="2288381"/>
          </a:xfrm>
          <a:prstGeom prst="rect">
            <a:avLst/>
          </a:prstGeom>
          <a:noFill/>
          <a:ln>
            <a:noFill/>
          </a:ln>
        </p:spPr>
      </p:pic>
      <p:pic>
        <p:nvPicPr>
          <p:cNvPr id="5" name="Google Shape;88;p13" descr="image.png">
            <a:extLst>
              <a:ext uri="{FF2B5EF4-FFF2-40B4-BE49-F238E27FC236}">
                <a16:creationId xmlns:a16="http://schemas.microsoft.com/office/drawing/2014/main" id="{9078E50D-00E8-8181-69E8-916AF22EFD40}"/>
              </a:ext>
            </a:extLst>
          </p:cNvPr>
          <p:cNvPicPr preferRelativeResize="0"/>
          <p:nvPr/>
        </p:nvPicPr>
        <p:blipFill rotWithShape="1">
          <a:blip r:embed="rId7">
            <a:alphaModFix/>
          </a:blip>
          <a:srcRect/>
          <a:stretch/>
        </p:blipFill>
        <p:spPr>
          <a:xfrm>
            <a:off x="6050573" y="3703359"/>
            <a:ext cx="5476875" cy="2288381"/>
          </a:xfrm>
          <a:prstGeom prst="rect">
            <a:avLst/>
          </a:prstGeom>
          <a:noFill/>
          <a:ln>
            <a:noFill/>
          </a:ln>
        </p:spPr>
      </p:pic>
      <p:pic>
        <p:nvPicPr>
          <p:cNvPr id="6" name="Google Shape;92;p13" descr="image.png">
            <a:extLst>
              <a:ext uri="{FF2B5EF4-FFF2-40B4-BE49-F238E27FC236}">
                <a16:creationId xmlns:a16="http://schemas.microsoft.com/office/drawing/2014/main" id="{1C1660D7-8774-D4C7-B8FC-551C68C9A33D}"/>
              </a:ext>
            </a:extLst>
          </p:cNvPr>
          <p:cNvPicPr preferRelativeResize="0"/>
          <p:nvPr/>
        </p:nvPicPr>
        <p:blipFill rotWithShape="1">
          <a:blip r:embed="rId8">
            <a:alphaModFix/>
          </a:blip>
          <a:srcRect/>
          <a:stretch/>
        </p:blipFill>
        <p:spPr>
          <a:xfrm>
            <a:off x="621323" y="1665009"/>
            <a:ext cx="381000" cy="381000"/>
          </a:xfrm>
          <a:prstGeom prst="rect">
            <a:avLst/>
          </a:prstGeom>
          <a:noFill/>
          <a:ln>
            <a:noFill/>
          </a:ln>
        </p:spPr>
      </p:pic>
      <p:sp>
        <p:nvSpPr>
          <p:cNvPr id="7" name="Google Shape;93;p13">
            <a:extLst>
              <a:ext uri="{FF2B5EF4-FFF2-40B4-BE49-F238E27FC236}">
                <a16:creationId xmlns:a16="http://schemas.microsoft.com/office/drawing/2014/main" id="{61D07D02-DC13-24D8-C5D5-826FB6C63A4D}"/>
              </a:ext>
            </a:extLst>
          </p:cNvPr>
          <p:cNvSpPr txBox="1"/>
          <p:nvPr/>
        </p:nvSpPr>
        <p:spPr>
          <a:xfrm>
            <a:off x="1116623" y="1703109"/>
            <a:ext cx="3699217" cy="2308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গাঠনিক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ভিত্তি</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পূর্ণাঙ্গতা</a:t>
            </a:r>
            <a:endParaRPr dirty="0"/>
          </a:p>
        </p:txBody>
      </p:sp>
      <p:sp>
        <p:nvSpPr>
          <p:cNvPr id="8" name="Google Shape;94;p13">
            <a:extLst>
              <a:ext uri="{FF2B5EF4-FFF2-40B4-BE49-F238E27FC236}">
                <a16:creationId xmlns:a16="http://schemas.microsoft.com/office/drawing/2014/main" id="{6FF03BE8-32D4-FDBA-AFAE-97BB1EA8E4A4}"/>
              </a:ext>
            </a:extLst>
          </p:cNvPr>
          <p:cNvSpPr txBox="1"/>
          <p:nvPr/>
        </p:nvSpPr>
        <p:spPr>
          <a:xfrm>
            <a:off x="830873" y="2194087"/>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মৌলিক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গঠন</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কোষপর্দা</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9" name="Google Shape;95;p13">
            <a:extLst>
              <a:ext uri="{FF2B5EF4-FFF2-40B4-BE49-F238E27FC236}">
                <a16:creationId xmlns:a16="http://schemas.microsoft.com/office/drawing/2014/main" id="{DE575F27-E3BD-C6A9-4C8B-2C99B77DFDED}"/>
              </a:ext>
            </a:extLst>
          </p:cNvPr>
          <p:cNvSpPr txBox="1"/>
          <p:nvPr/>
        </p:nvSpPr>
        <p:spPr>
          <a:xfrm>
            <a:off x="821348" y="2636943"/>
            <a:ext cx="5029200"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জীবনের</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একক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জীবদেহের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গঠনগত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কার্যগত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আণবিক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 name="Google Shape;96;p13">
            <a:extLst>
              <a:ext uri="{FF2B5EF4-FFF2-40B4-BE49-F238E27FC236}">
                <a16:creationId xmlns:a16="http://schemas.microsoft.com/office/drawing/2014/main" id="{F54DF3FB-CE79-8726-F047-7CCAF1B06BD3}"/>
              </a:ext>
            </a:extLst>
          </p:cNvPr>
          <p:cNvSpPr txBox="1"/>
          <p:nvPr/>
        </p:nvSpPr>
        <p:spPr>
          <a:xfrm>
            <a:off x="830873" y="3044459"/>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টোটিপোটেন্সি</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(Totipotent):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সম্পূর্ণ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জীবদেহ</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অপত্য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সক্ষম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1" name="Google Shape;97;p13" descr="image.png">
            <a:extLst>
              <a:ext uri="{FF2B5EF4-FFF2-40B4-BE49-F238E27FC236}">
                <a16:creationId xmlns:a16="http://schemas.microsoft.com/office/drawing/2014/main" id="{A1FFEC13-27DD-184F-DCBF-1397DA84858C}"/>
              </a:ext>
            </a:extLst>
          </p:cNvPr>
          <p:cNvPicPr preferRelativeResize="0"/>
          <p:nvPr/>
        </p:nvPicPr>
        <p:blipFill rotWithShape="1">
          <a:blip r:embed="rId9">
            <a:alphaModFix/>
          </a:blip>
          <a:srcRect/>
          <a:stretch/>
        </p:blipFill>
        <p:spPr>
          <a:xfrm>
            <a:off x="6288698" y="1665009"/>
            <a:ext cx="381000" cy="381000"/>
          </a:xfrm>
          <a:prstGeom prst="rect">
            <a:avLst/>
          </a:prstGeom>
          <a:noFill/>
          <a:ln>
            <a:noFill/>
          </a:ln>
        </p:spPr>
      </p:pic>
      <p:sp>
        <p:nvSpPr>
          <p:cNvPr id="12" name="Google Shape;98;p13">
            <a:extLst>
              <a:ext uri="{FF2B5EF4-FFF2-40B4-BE49-F238E27FC236}">
                <a16:creationId xmlns:a16="http://schemas.microsoft.com/office/drawing/2014/main" id="{2CC94FD1-27CA-115B-7CF6-B4FEA640FAAC}"/>
              </a:ext>
            </a:extLst>
          </p:cNvPr>
          <p:cNvSpPr txBox="1"/>
          <p:nvPr/>
        </p:nvSpPr>
        <p:spPr>
          <a:xfrm>
            <a:off x="6783998" y="1703109"/>
            <a:ext cx="3193122" cy="2308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বিভাজন</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বংশগতি</a:t>
            </a:r>
            <a:endParaRPr dirty="0"/>
          </a:p>
        </p:txBody>
      </p:sp>
      <p:sp>
        <p:nvSpPr>
          <p:cNvPr id="13" name="Google Shape;99;p13">
            <a:extLst>
              <a:ext uri="{FF2B5EF4-FFF2-40B4-BE49-F238E27FC236}">
                <a16:creationId xmlns:a16="http://schemas.microsoft.com/office/drawing/2014/main" id="{ECD386AF-ABCA-D152-A984-B7D507C56220}"/>
              </a:ext>
            </a:extLst>
          </p:cNvPr>
          <p:cNvSpPr txBox="1"/>
          <p:nvPr/>
        </p:nvSpPr>
        <p:spPr>
          <a:xfrm>
            <a:off x="6498248" y="2193170"/>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পূর্বতন</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কোষ</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হতে</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উৎপত্তি</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পূর্বতন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4" name="Google Shape;100;p13">
            <a:extLst>
              <a:ext uri="{FF2B5EF4-FFF2-40B4-BE49-F238E27FC236}">
                <a16:creationId xmlns:a16="http://schemas.microsoft.com/office/drawing/2014/main" id="{D7F8778B-3BD2-012B-C581-0AAC3F22D429}"/>
              </a:ext>
            </a:extLst>
          </p:cNvPr>
          <p:cNvSpPr txBox="1"/>
          <p:nvPr/>
        </p:nvSpPr>
        <p:spPr>
          <a:xfrm>
            <a:off x="6498248" y="2593697"/>
            <a:ext cx="4791075" cy="1731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দৈহিক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বৃদ্ধি</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মাধ্যমেই</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 name="Google Shape;101;p13">
            <a:extLst>
              <a:ext uri="{FF2B5EF4-FFF2-40B4-BE49-F238E27FC236}">
                <a16:creationId xmlns:a16="http://schemas.microsoft.com/office/drawing/2014/main" id="{F6514E23-0287-EC49-B856-C5ABE78CCCC2}"/>
              </a:ext>
            </a:extLst>
          </p:cNvPr>
          <p:cNvSpPr txBox="1"/>
          <p:nvPr/>
        </p:nvSpPr>
        <p:spPr>
          <a:xfrm>
            <a:off x="6498248" y="2850871"/>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বংশগত</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সংকেত</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মধ্যেই</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Genetic Information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সংরক্ষিত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অপত্য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সঞ্চারিত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6" name="Google Shape;102;p13" descr="image.png">
            <a:extLst>
              <a:ext uri="{FF2B5EF4-FFF2-40B4-BE49-F238E27FC236}">
                <a16:creationId xmlns:a16="http://schemas.microsoft.com/office/drawing/2014/main" id="{490299D2-BD70-B6B4-AF0F-4326C8028AF0}"/>
              </a:ext>
            </a:extLst>
          </p:cNvPr>
          <p:cNvPicPr preferRelativeResize="0"/>
          <p:nvPr/>
        </p:nvPicPr>
        <p:blipFill rotWithShape="1">
          <a:blip r:embed="rId10">
            <a:alphaModFix/>
          </a:blip>
          <a:srcRect/>
          <a:stretch/>
        </p:blipFill>
        <p:spPr>
          <a:xfrm>
            <a:off x="621323" y="3922434"/>
            <a:ext cx="381000" cy="381000"/>
          </a:xfrm>
          <a:prstGeom prst="rect">
            <a:avLst/>
          </a:prstGeom>
          <a:noFill/>
          <a:ln>
            <a:noFill/>
          </a:ln>
        </p:spPr>
      </p:pic>
      <p:sp>
        <p:nvSpPr>
          <p:cNvPr id="17" name="Google Shape;103;p13">
            <a:extLst>
              <a:ext uri="{FF2B5EF4-FFF2-40B4-BE49-F238E27FC236}">
                <a16:creationId xmlns:a16="http://schemas.microsoft.com/office/drawing/2014/main" id="{EEB29629-0B9C-D7C0-800E-65A1357C75BA}"/>
              </a:ext>
            </a:extLst>
          </p:cNvPr>
          <p:cNvSpPr txBox="1"/>
          <p:nvPr/>
        </p:nvSpPr>
        <p:spPr>
          <a:xfrm>
            <a:off x="1116623" y="3960534"/>
            <a:ext cx="3526497" cy="2308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শক্তি</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বিপাক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জৈব</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সংশ্লেষ</a:t>
            </a:r>
            <a:endParaRPr dirty="0"/>
          </a:p>
        </p:txBody>
      </p:sp>
      <p:sp>
        <p:nvSpPr>
          <p:cNvPr id="18" name="Google Shape;104;p13">
            <a:extLst>
              <a:ext uri="{FF2B5EF4-FFF2-40B4-BE49-F238E27FC236}">
                <a16:creationId xmlns:a16="http://schemas.microsoft.com/office/drawing/2014/main" id="{158ADCE3-5AC1-1848-5131-2DE08409F4CF}"/>
              </a:ext>
            </a:extLst>
          </p:cNvPr>
          <p:cNvSpPr txBox="1"/>
          <p:nvPr/>
        </p:nvSpPr>
        <p:spPr>
          <a:xfrm>
            <a:off x="830873" y="4512984"/>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মৌলিক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অভিন্নতা</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মৌলিকভাবে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একই</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(Fundamentally similar)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প্রক্রিয়া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অভিন্ন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 name="Google Shape;105;p13">
            <a:extLst>
              <a:ext uri="{FF2B5EF4-FFF2-40B4-BE49-F238E27FC236}">
                <a16:creationId xmlns:a16="http://schemas.microsoft.com/office/drawing/2014/main" id="{393E3C77-0BFA-2836-2FDE-2792F1F630F7}"/>
              </a:ext>
            </a:extLst>
          </p:cNvPr>
          <p:cNvSpPr txBox="1"/>
          <p:nvPr/>
        </p:nvSpPr>
        <p:spPr>
          <a:xfrm>
            <a:off x="830873" y="4981766"/>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ATP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সঞ্চয়</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ব্যবস্থা</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রয়েছে</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ATP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 name="Google Shape;106;p13">
            <a:extLst>
              <a:ext uri="{FF2B5EF4-FFF2-40B4-BE49-F238E27FC236}">
                <a16:creationId xmlns:a16="http://schemas.microsoft.com/office/drawing/2014/main" id="{0735F192-11D5-B232-D3B7-9511A37F771A}"/>
              </a:ext>
            </a:extLst>
          </p:cNvPr>
          <p:cNvSpPr txBox="1"/>
          <p:nvPr/>
        </p:nvSpPr>
        <p:spPr>
          <a:xfrm>
            <a:off x="830873" y="5406081"/>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স্বয়ংসম্পূর্ণ</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সংশ্লেষ</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নিজস্ব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প্রয়োজনীয়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অণুসমূহ</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নিজেই</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1" name="Google Shape;107;p13" descr="image.png">
            <a:extLst>
              <a:ext uri="{FF2B5EF4-FFF2-40B4-BE49-F238E27FC236}">
                <a16:creationId xmlns:a16="http://schemas.microsoft.com/office/drawing/2014/main" id="{21661578-660F-984E-6709-12127536A23E}"/>
              </a:ext>
            </a:extLst>
          </p:cNvPr>
          <p:cNvPicPr preferRelativeResize="0"/>
          <p:nvPr/>
        </p:nvPicPr>
        <p:blipFill rotWithShape="1">
          <a:blip r:embed="rId11">
            <a:alphaModFix/>
          </a:blip>
          <a:srcRect/>
          <a:stretch/>
        </p:blipFill>
        <p:spPr>
          <a:xfrm>
            <a:off x="6288698" y="3922434"/>
            <a:ext cx="381000" cy="381000"/>
          </a:xfrm>
          <a:prstGeom prst="rect">
            <a:avLst/>
          </a:prstGeom>
          <a:noFill/>
          <a:ln>
            <a:noFill/>
          </a:ln>
        </p:spPr>
      </p:pic>
      <p:sp>
        <p:nvSpPr>
          <p:cNvPr id="22" name="Google Shape;108;p13">
            <a:extLst>
              <a:ext uri="{FF2B5EF4-FFF2-40B4-BE49-F238E27FC236}">
                <a16:creationId xmlns:a16="http://schemas.microsoft.com/office/drawing/2014/main" id="{3F6C3472-A357-7357-2BF8-DDC41F7A1970}"/>
              </a:ext>
            </a:extLst>
          </p:cNvPr>
          <p:cNvSpPr txBox="1"/>
          <p:nvPr/>
        </p:nvSpPr>
        <p:spPr>
          <a:xfrm>
            <a:off x="6783998" y="3960534"/>
            <a:ext cx="3731602" cy="2308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শারীরবৃত্ত</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জীবনকাল</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ভারসাম্য</a:t>
            </a:r>
            <a:endParaRPr dirty="0"/>
          </a:p>
        </p:txBody>
      </p:sp>
      <p:sp>
        <p:nvSpPr>
          <p:cNvPr id="23" name="Google Shape;109;p13">
            <a:extLst>
              <a:ext uri="{FF2B5EF4-FFF2-40B4-BE49-F238E27FC236}">
                <a16:creationId xmlns:a16="http://schemas.microsoft.com/office/drawing/2014/main" id="{30BC91CC-A730-9D93-9FB1-EFDCC44C37CD}"/>
              </a:ext>
            </a:extLst>
          </p:cNvPr>
          <p:cNvSpPr txBox="1"/>
          <p:nvPr/>
        </p:nvSpPr>
        <p:spPr>
          <a:xfrm>
            <a:off x="6498248" y="4512984"/>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শারীরবৃত্তীয়</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একক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শারীরবৃত্তীয়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জীবনকাল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রয়েছে</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4" name="Google Shape;110;p13">
            <a:extLst>
              <a:ext uri="{FF2B5EF4-FFF2-40B4-BE49-F238E27FC236}">
                <a16:creationId xmlns:a16="http://schemas.microsoft.com/office/drawing/2014/main" id="{204440CE-2371-D054-E6B0-E040D4AA3AAD}"/>
              </a:ext>
            </a:extLst>
          </p:cNvPr>
          <p:cNvSpPr txBox="1"/>
          <p:nvPr/>
        </p:nvSpPr>
        <p:spPr>
          <a:xfrm>
            <a:off x="6498248" y="5032096"/>
            <a:ext cx="4791075"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হোমিওস্ট্যাসিস</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ও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সাড়া</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পারিপার্শ্বিক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পরিবর্তনে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Homeostatic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 name="Google Shape;111;p13">
            <a:extLst>
              <a:ext uri="{FF2B5EF4-FFF2-40B4-BE49-F238E27FC236}">
                <a16:creationId xmlns:a16="http://schemas.microsoft.com/office/drawing/2014/main" id="{7B8E0638-747B-8321-88BC-356C7C33EB0B}"/>
              </a:ext>
            </a:extLst>
          </p:cNvPr>
          <p:cNvSpPr txBox="1"/>
          <p:nvPr/>
        </p:nvSpPr>
        <p:spPr>
          <a:xfrm>
            <a:off x="6498248" y="5560733"/>
            <a:ext cx="4940544" cy="34624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সামগ্রিক</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প্রকাশ</a:t>
            </a:r>
            <a:r>
              <a:rPr lang="en-US" sz="1125"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সম্মিলিত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মাধ্যমেই</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সমগ্র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প্রকাশিত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6" name="Google Shape;112;p13" descr="image.png">
            <a:extLst>
              <a:ext uri="{FF2B5EF4-FFF2-40B4-BE49-F238E27FC236}">
                <a16:creationId xmlns:a16="http://schemas.microsoft.com/office/drawing/2014/main" id="{48EDE544-21E2-C919-44C0-4EBA516D8C12}"/>
              </a:ext>
            </a:extLst>
          </p:cNvPr>
          <p:cNvPicPr preferRelativeResize="0"/>
          <p:nvPr/>
        </p:nvPicPr>
        <p:blipFill rotWithShape="1">
          <a:blip r:embed="rId12">
            <a:alphaModFix/>
          </a:blip>
          <a:srcRect/>
          <a:stretch/>
        </p:blipFill>
        <p:spPr>
          <a:xfrm>
            <a:off x="621323" y="2265084"/>
            <a:ext cx="133350" cy="142875"/>
          </a:xfrm>
          <a:prstGeom prst="rect">
            <a:avLst/>
          </a:prstGeom>
          <a:noFill/>
          <a:ln>
            <a:noFill/>
          </a:ln>
        </p:spPr>
      </p:pic>
      <p:pic>
        <p:nvPicPr>
          <p:cNvPr id="27" name="Google Shape;113;p13" descr="image.png">
            <a:extLst>
              <a:ext uri="{FF2B5EF4-FFF2-40B4-BE49-F238E27FC236}">
                <a16:creationId xmlns:a16="http://schemas.microsoft.com/office/drawing/2014/main" id="{414DD195-AFE6-2981-AEB0-E9D01F817269}"/>
              </a:ext>
            </a:extLst>
          </p:cNvPr>
          <p:cNvPicPr preferRelativeResize="0"/>
          <p:nvPr/>
        </p:nvPicPr>
        <p:blipFill rotWithShape="1">
          <a:blip r:embed="rId12">
            <a:alphaModFix/>
          </a:blip>
          <a:srcRect/>
          <a:stretch/>
        </p:blipFill>
        <p:spPr>
          <a:xfrm>
            <a:off x="611798" y="2646468"/>
            <a:ext cx="133350" cy="142875"/>
          </a:xfrm>
          <a:prstGeom prst="rect">
            <a:avLst/>
          </a:prstGeom>
          <a:noFill/>
          <a:ln>
            <a:noFill/>
          </a:ln>
        </p:spPr>
      </p:pic>
      <p:pic>
        <p:nvPicPr>
          <p:cNvPr id="28" name="Google Shape;114;p13" descr="image.png">
            <a:extLst>
              <a:ext uri="{FF2B5EF4-FFF2-40B4-BE49-F238E27FC236}">
                <a16:creationId xmlns:a16="http://schemas.microsoft.com/office/drawing/2014/main" id="{34E339B0-64F8-02A6-A17A-7CE12B35BA9F}"/>
              </a:ext>
            </a:extLst>
          </p:cNvPr>
          <p:cNvPicPr preferRelativeResize="0"/>
          <p:nvPr/>
        </p:nvPicPr>
        <p:blipFill rotWithShape="1">
          <a:blip r:embed="rId12">
            <a:alphaModFix/>
          </a:blip>
          <a:srcRect/>
          <a:stretch/>
        </p:blipFill>
        <p:spPr>
          <a:xfrm>
            <a:off x="621323" y="3053984"/>
            <a:ext cx="133350" cy="142875"/>
          </a:xfrm>
          <a:prstGeom prst="rect">
            <a:avLst/>
          </a:prstGeom>
          <a:noFill/>
          <a:ln>
            <a:noFill/>
          </a:ln>
        </p:spPr>
      </p:pic>
      <p:pic>
        <p:nvPicPr>
          <p:cNvPr id="29" name="Google Shape;115;p13" descr="image.png">
            <a:extLst>
              <a:ext uri="{FF2B5EF4-FFF2-40B4-BE49-F238E27FC236}">
                <a16:creationId xmlns:a16="http://schemas.microsoft.com/office/drawing/2014/main" id="{B77EEF73-D467-7A1B-EA89-533F2FD5CBD6}"/>
              </a:ext>
            </a:extLst>
          </p:cNvPr>
          <p:cNvPicPr preferRelativeResize="0"/>
          <p:nvPr/>
        </p:nvPicPr>
        <p:blipFill rotWithShape="1">
          <a:blip r:embed="rId12">
            <a:alphaModFix/>
          </a:blip>
          <a:srcRect/>
          <a:stretch/>
        </p:blipFill>
        <p:spPr>
          <a:xfrm>
            <a:off x="6288698" y="2202695"/>
            <a:ext cx="133350" cy="142875"/>
          </a:xfrm>
          <a:prstGeom prst="rect">
            <a:avLst/>
          </a:prstGeom>
          <a:noFill/>
          <a:ln>
            <a:noFill/>
          </a:ln>
        </p:spPr>
      </p:pic>
      <p:pic>
        <p:nvPicPr>
          <p:cNvPr id="30" name="Google Shape;116;p13" descr="image.png">
            <a:extLst>
              <a:ext uri="{FF2B5EF4-FFF2-40B4-BE49-F238E27FC236}">
                <a16:creationId xmlns:a16="http://schemas.microsoft.com/office/drawing/2014/main" id="{45D0F17E-0928-A56A-E9C6-6E113C5E4CF5}"/>
              </a:ext>
            </a:extLst>
          </p:cNvPr>
          <p:cNvPicPr preferRelativeResize="0"/>
          <p:nvPr/>
        </p:nvPicPr>
        <p:blipFill rotWithShape="1">
          <a:blip r:embed="rId12">
            <a:alphaModFix/>
          </a:blip>
          <a:srcRect/>
          <a:stretch/>
        </p:blipFill>
        <p:spPr>
          <a:xfrm>
            <a:off x="6288698" y="2603222"/>
            <a:ext cx="133350" cy="142875"/>
          </a:xfrm>
          <a:prstGeom prst="rect">
            <a:avLst/>
          </a:prstGeom>
          <a:noFill/>
          <a:ln>
            <a:noFill/>
          </a:ln>
        </p:spPr>
      </p:pic>
      <p:pic>
        <p:nvPicPr>
          <p:cNvPr id="31" name="Google Shape;117;p13" descr="image.png">
            <a:extLst>
              <a:ext uri="{FF2B5EF4-FFF2-40B4-BE49-F238E27FC236}">
                <a16:creationId xmlns:a16="http://schemas.microsoft.com/office/drawing/2014/main" id="{B0D351D9-CA0C-2007-FEFB-A46D5722E187}"/>
              </a:ext>
            </a:extLst>
          </p:cNvPr>
          <p:cNvPicPr preferRelativeResize="0"/>
          <p:nvPr/>
        </p:nvPicPr>
        <p:blipFill rotWithShape="1">
          <a:blip r:embed="rId12">
            <a:alphaModFix/>
          </a:blip>
          <a:srcRect/>
          <a:stretch/>
        </p:blipFill>
        <p:spPr>
          <a:xfrm>
            <a:off x="6288698" y="2860396"/>
            <a:ext cx="133350" cy="142875"/>
          </a:xfrm>
          <a:prstGeom prst="rect">
            <a:avLst/>
          </a:prstGeom>
          <a:noFill/>
          <a:ln>
            <a:noFill/>
          </a:ln>
        </p:spPr>
      </p:pic>
      <p:pic>
        <p:nvPicPr>
          <p:cNvPr id="320" name="Google Shape;118;p13" descr="image.png">
            <a:extLst>
              <a:ext uri="{FF2B5EF4-FFF2-40B4-BE49-F238E27FC236}">
                <a16:creationId xmlns:a16="http://schemas.microsoft.com/office/drawing/2014/main" id="{E17DDC9D-5EEC-7695-EBD6-B854A57B0B3E}"/>
              </a:ext>
            </a:extLst>
          </p:cNvPr>
          <p:cNvPicPr preferRelativeResize="0"/>
          <p:nvPr/>
        </p:nvPicPr>
        <p:blipFill rotWithShape="1">
          <a:blip r:embed="rId12">
            <a:alphaModFix/>
          </a:blip>
          <a:srcRect/>
          <a:stretch/>
        </p:blipFill>
        <p:spPr>
          <a:xfrm>
            <a:off x="621323" y="4522509"/>
            <a:ext cx="133350" cy="142875"/>
          </a:xfrm>
          <a:prstGeom prst="rect">
            <a:avLst/>
          </a:prstGeom>
          <a:noFill/>
          <a:ln>
            <a:noFill/>
          </a:ln>
        </p:spPr>
      </p:pic>
      <p:pic>
        <p:nvPicPr>
          <p:cNvPr id="321" name="Google Shape;119;p13" descr="image.png">
            <a:extLst>
              <a:ext uri="{FF2B5EF4-FFF2-40B4-BE49-F238E27FC236}">
                <a16:creationId xmlns:a16="http://schemas.microsoft.com/office/drawing/2014/main" id="{9438B619-8107-BE44-CDE6-B948EE5F0A61}"/>
              </a:ext>
            </a:extLst>
          </p:cNvPr>
          <p:cNvPicPr preferRelativeResize="0"/>
          <p:nvPr/>
        </p:nvPicPr>
        <p:blipFill rotWithShape="1">
          <a:blip r:embed="rId12">
            <a:alphaModFix/>
          </a:blip>
          <a:srcRect/>
          <a:stretch/>
        </p:blipFill>
        <p:spPr>
          <a:xfrm>
            <a:off x="640373" y="4977327"/>
            <a:ext cx="133350" cy="142875"/>
          </a:xfrm>
          <a:prstGeom prst="rect">
            <a:avLst/>
          </a:prstGeom>
          <a:noFill/>
          <a:ln>
            <a:noFill/>
          </a:ln>
        </p:spPr>
      </p:pic>
      <p:pic>
        <p:nvPicPr>
          <p:cNvPr id="322" name="Google Shape;120;p13" descr="image.png">
            <a:extLst>
              <a:ext uri="{FF2B5EF4-FFF2-40B4-BE49-F238E27FC236}">
                <a16:creationId xmlns:a16="http://schemas.microsoft.com/office/drawing/2014/main" id="{F6C46952-85F2-253A-E25A-E1CB5050E4CE}"/>
              </a:ext>
            </a:extLst>
          </p:cNvPr>
          <p:cNvPicPr preferRelativeResize="0"/>
          <p:nvPr/>
        </p:nvPicPr>
        <p:blipFill rotWithShape="1">
          <a:blip r:embed="rId12">
            <a:alphaModFix/>
          </a:blip>
          <a:srcRect/>
          <a:stretch/>
        </p:blipFill>
        <p:spPr>
          <a:xfrm>
            <a:off x="621323" y="5415606"/>
            <a:ext cx="133350" cy="142875"/>
          </a:xfrm>
          <a:prstGeom prst="rect">
            <a:avLst/>
          </a:prstGeom>
          <a:noFill/>
          <a:ln>
            <a:noFill/>
          </a:ln>
        </p:spPr>
      </p:pic>
      <p:pic>
        <p:nvPicPr>
          <p:cNvPr id="323" name="Google Shape;121;p13" descr="image.png">
            <a:extLst>
              <a:ext uri="{FF2B5EF4-FFF2-40B4-BE49-F238E27FC236}">
                <a16:creationId xmlns:a16="http://schemas.microsoft.com/office/drawing/2014/main" id="{0AD78736-3C47-5D0F-246E-D1F48C9AD38C}"/>
              </a:ext>
            </a:extLst>
          </p:cNvPr>
          <p:cNvPicPr preferRelativeResize="0"/>
          <p:nvPr/>
        </p:nvPicPr>
        <p:blipFill rotWithShape="1">
          <a:blip r:embed="rId12">
            <a:alphaModFix/>
          </a:blip>
          <a:srcRect/>
          <a:stretch/>
        </p:blipFill>
        <p:spPr>
          <a:xfrm>
            <a:off x="6288698" y="4522509"/>
            <a:ext cx="133350" cy="142875"/>
          </a:xfrm>
          <a:prstGeom prst="rect">
            <a:avLst/>
          </a:prstGeom>
          <a:noFill/>
          <a:ln>
            <a:noFill/>
          </a:ln>
        </p:spPr>
      </p:pic>
      <p:pic>
        <p:nvPicPr>
          <p:cNvPr id="324" name="Google Shape;122;p13" descr="image.png">
            <a:extLst>
              <a:ext uri="{FF2B5EF4-FFF2-40B4-BE49-F238E27FC236}">
                <a16:creationId xmlns:a16="http://schemas.microsoft.com/office/drawing/2014/main" id="{7504E002-7D9E-FE3B-C74B-0CB7FAF093C1}"/>
              </a:ext>
            </a:extLst>
          </p:cNvPr>
          <p:cNvPicPr preferRelativeResize="0"/>
          <p:nvPr/>
        </p:nvPicPr>
        <p:blipFill rotWithShape="1">
          <a:blip r:embed="rId12">
            <a:alphaModFix/>
          </a:blip>
          <a:srcRect/>
          <a:stretch/>
        </p:blipFill>
        <p:spPr>
          <a:xfrm>
            <a:off x="6288698" y="5041621"/>
            <a:ext cx="133350" cy="142875"/>
          </a:xfrm>
          <a:prstGeom prst="rect">
            <a:avLst/>
          </a:prstGeom>
          <a:noFill/>
          <a:ln>
            <a:noFill/>
          </a:ln>
        </p:spPr>
      </p:pic>
      <p:pic>
        <p:nvPicPr>
          <p:cNvPr id="325" name="Google Shape;123;p13" descr="image.png">
            <a:extLst>
              <a:ext uri="{FF2B5EF4-FFF2-40B4-BE49-F238E27FC236}">
                <a16:creationId xmlns:a16="http://schemas.microsoft.com/office/drawing/2014/main" id="{1836C858-746E-BF2D-BE3D-A293307F7C9E}"/>
              </a:ext>
            </a:extLst>
          </p:cNvPr>
          <p:cNvPicPr preferRelativeResize="0"/>
          <p:nvPr/>
        </p:nvPicPr>
        <p:blipFill rotWithShape="1">
          <a:blip r:embed="rId12">
            <a:alphaModFix/>
          </a:blip>
          <a:srcRect/>
          <a:stretch/>
        </p:blipFill>
        <p:spPr>
          <a:xfrm>
            <a:off x="6288698" y="5632171"/>
            <a:ext cx="133350" cy="142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61" name="Google Shape;361;p25" descr="image.png"/>
          <p:cNvPicPr preferRelativeResize="0"/>
          <p:nvPr/>
        </p:nvPicPr>
        <p:blipFill rotWithShape="1">
          <a:blip r:embed="rId3">
            <a:alphaModFix/>
          </a:blip>
          <a:srcRect/>
          <a:stretch/>
        </p:blipFill>
        <p:spPr>
          <a:xfrm>
            <a:off x="523875" y="547687"/>
            <a:ext cx="285750" cy="285750"/>
          </a:xfrm>
          <a:prstGeom prst="rect">
            <a:avLst/>
          </a:prstGeom>
          <a:noFill/>
          <a:ln>
            <a:noFill/>
          </a:ln>
        </p:spPr>
      </p:pic>
      <p:sp>
        <p:nvSpPr>
          <p:cNvPr id="363" name="Google Shape;363;p25"/>
          <p:cNvSpPr txBox="1"/>
          <p:nvPr/>
        </p:nvSpPr>
        <p:spPr>
          <a:xfrm>
            <a:off x="828675" y="1593056"/>
            <a:ext cx="6267450" cy="588623"/>
          </a:xfrm>
          <a:prstGeom prst="rect">
            <a:avLst/>
          </a:prstGeom>
          <a:noFill/>
          <a:ln>
            <a:noFill/>
          </a:ln>
        </p:spPr>
        <p:txBody>
          <a:bodyPr spcFirstLastPara="1" wrap="square" lIns="0" tIns="0" rIns="0" bIns="0" anchor="t" anchorCtr="0">
            <a:spAutoFit/>
          </a:bodyPr>
          <a:lstStyle/>
          <a:p>
            <a:pPr lvl="0">
              <a:lnSpc>
                <a:spcPct val="149960"/>
              </a:lnSpc>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ওপারিন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হ্যালডেন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(1920):</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আদি</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বায়ুমণ্ডলে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মেথেন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dirty="0"/>
              <a:t>CH₄</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অ্যামোনিয়া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dirty="0"/>
              <a:t>NH₃</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dirty="0"/>
              <a:t>H₂</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dirty="0"/>
              <a:t>O₂</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জলীয়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বাষ্প</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364" name="Google Shape;364;p25"/>
          <p:cNvSpPr txBox="1"/>
          <p:nvPr/>
        </p:nvSpPr>
        <p:spPr>
          <a:xfrm>
            <a:off x="828675" y="2193131"/>
            <a:ext cx="62674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পরীক্ষা</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(1953):</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গবেষণাগারে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ৎ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অ্যামিনো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অ্যাসিড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এ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প্রমাণ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365" name="Google Shape;365;p25"/>
          <p:cNvSpPr txBox="1"/>
          <p:nvPr/>
        </p:nvSpPr>
        <p:spPr>
          <a:xfrm>
            <a:off x="828675" y="2793206"/>
            <a:ext cx="6267450"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RNA-World Hypothesis: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আদি</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সম্ভবত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368" name="Google Shape;368;p25" descr="image.png"/>
          <p:cNvPicPr preferRelativeResize="0"/>
          <p:nvPr/>
        </p:nvPicPr>
        <p:blipFill rotWithShape="1">
          <a:blip r:embed="rId4">
            <a:alphaModFix/>
          </a:blip>
          <a:srcRect/>
          <a:stretch/>
        </p:blipFill>
        <p:spPr>
          <a:xfrm>
            <a:off x="523875" y="1626394"/>
            <a:ext cx="152400" cy="180975"/>
          </a:xfrm>
          <a:prstGeom prst="rect">
            <a:avLst/>
          </a:prstGeom>
          <a:noFill/>
          <a:ln>
            <a:noFill/>
          </a:ln>
        </p:spPr>
      </p:pic>
      <p:pic>
        <p:nvPicPr>
          <p:cNvPr id="369" name="Google Shape;369;p25" descr="image.png"/>
          <p:cNvPicPr preferRelativeResize="0"/>
          <p:nvPr/>
        </p:nvPicPr>
        <p:blipFill rotWithShape="1">
          <a:blip r:embed="rId5">
            <a:alphaModFix/>
          </a:blip>
          <a:srcRect/>
          <a:stretch/>
        </p:blipFill>
        <p:spPr>
          <a:xfrm>
            <a:off x="523875" y="2226469"/>
            <a:ext cx="152400" cy="180975"/>
          </a:xfrm>
          <a:prstGeom prst="rect">
            <a:avLst/>
          </a:prstGeom>
          <a:noFill/>
          <a:ln>
            <a:noFill/>
          </a:ln>
        </p:spPr>
      </p:pic>
      <p:pic>
        <p:nvPicPr>
          <p:cNvPr id="370" name="Google Shape;370;p25" descr="image.png"/>
          <p:cNvPicPr preferRelativeResize="0"/>
          <p:nvPr/>
        </p:nvPicPr>
        <p:blipFill rotWithShape="1">
          <a:blip r:embed="rId6">
            <a:alphaModFix/>
          </a:blip>
          <a:srcRect/>
          <a:stretch/>
        </p:blipFill>
        <p:spPr>
          <a:xfrm>
            <a:off x="523875" y="2826544"/>
            <a:ext cx="152400" cy="180975"/>
          </a:xfrm>
          <a:prstGeom prst="rect">
            <a:avLst/>
          </a:prstGeom>
          <a:noFill/>
          <a:ln>
            <a:noFill/>
          </a:ln>
        </p:spPr>
      </p:pic>
      <p:sp>
        <p:nvSpPr>
          <p:cNvPr id="371" name="Google Shape;371;p25"/>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পৃথিবীতে</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সৃষ্টি</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(Origin of Cell)</a:t>
            </a:r>
            <a:endParaRPr dirty="0"/>
          </a:p>
        </p:txBody>
      </p:sp>
      <p:sp>
        <p:nvSpPr>
          <p:cNvPr id="372" name="Google Shape;372;p25"/>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a:extLst>
              <a:ext uri="{FF2B5EF4-FFF2-40B4-BE49-F238E27FC236}">
                <a16:creationId xmlns:a16="http://schemas.microsoft.com/office/drawing/2014/main" id="{CED06FCD-0C43-1AD9-C10C-C02D333B9731}"/>
              </a:ext>
            </a:extLst>
          </p:cNvPr>
          <p:cNvPicPr>
            <a:picLocks noChangeAspect="1"/>
          </p:cNvPicPr>
          <p:nvPr/>
        </p:nvPicPr>
        <p:blipFill>
          <a:blip r:embed="rId7"/>
          <a:stretch>
            <a:fillRect/>
          </a:stretch>
        </p:blipFill>
        <p:spPr>
          <a:xfrm>
            <a:off x="7169395" y="1195388"/>
            <a:ext cx="4881733" cy="2697958"/>
          </a:xfrm>
          <a:prstGeom prst="rect">
            <a:avLst/>
          </a:prstGeom>
          <a:ln>
            <a:noFill/>
          </a:ln>
          <a:effectLst>
            <a:outerShdw blurRad="292100" dist="139700" dir="2700000" algn="tl" rotWithShape="0">
              <a:srgbClr val="333333">
                <a:alpha val="65000"/>
              </a:srgbClr>
            </a:outerShdw>
          </a:effectLst>
        </p:spPr>
      </p:pic>
      <p:pic>
        <p:nvPicPr>
          <p:cNvPr id="4" name="Google Shape;378;p26" descr="image.png">
            <a:extLst>
              <a:ext uri="{FF2B5EF4-FFF2-40B4-BE49-F238E27FC236}">
                <a16:creationId xmlns:a16="http://schemas.microsoft.com/office/drawing/2014/main" id="{AFAC972D-2501-2AB7-A961-AC51345C408A}"/>
              </a:ext>
            </a:extLst>
          </p:cNvPr>
          <p:cNvPicPr preferRelativeResize="0"/>
          <p:nvPr/>
        </p:nvPicPr>
        <p:blipFill rotWithShape="1">
          <a:blip r:embed="rId8">
            <a:alphaModFix/>
          </a:blip>
          <a:srcRect/>
          <a:stretch/>
        </p:blipFill>
        <p:spPr>
          <a:xfrm>
            <a:off x="523875" y="4656896"/>
            <a:ext cx="5453062" cy="1771650"/>
          </a:xfrm>
          <a:prstGeom prst="rect">
            <a:avLst/>
          </a:prstGeom>
          <a:noFill/>
          <a:ln>
            <a:noFill/>
          </a:ln>
        </p:spPr>
      </p:pic>
      <p:sp>
        <p:nvSpPr>
          <p:cNvPr id="5" name="Google Shape;381;p26">
            <a:extLst>
              <a:ext uri="{FF2B5EF4-FFF2-40B4-BE49-F238E27FC236}">
                <a16:creationId xmlns:a16="http://schemas.microsoft.com/office/drawing/2014/main" id="{2F6F2BE2-2AB9-DB1D-AD82-7A5686770BD4}"/>
              </a:ext>
            </a:extLst>
          </p:cNvPr>
          <p:cNvSpPr txBox="1"/>
          <p:nvPr/>
        </p:nvSpPr>
        <p:spPr>
          <a:xfrm>
            <a:off x="1000125" y="4912955"/>
            <a:ext cx="4995624"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তত্ত্বের</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সারসংক্ষেপ</a:t>
            </a:r>
            <a:endParaRPr dirty="0"/>
          </a:p>
        </p:txBody>
      </p:sp>
      <p:sp>
        <p:nvSpPr>
          <p:cNvPr id="6" name="Google Shape;382;p26">
            <a:extLst>
              <a:ext uri="{FF2B5EF4-FFF2-40B4-BE49-F238E27FC236}">
                <a16:creationId xmlns:a16="http://schemas.microsoft.com/office/drawing/2014/main" id="{16481D82-1CDC-C5B0-CCA8-0D3044673B56}"/>
              </a:ext>
            </a:extLst>
          </p:cNvPr>
          <p:cNvSpPr txBox="1"/>
          <p:nvPr/>
        </p:nvSpPr>
        <p:spPr>
          <a:xfrm>
            <a:off x="781050" y="5276021"/>
            <a:ext cx="4976812"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লিন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মারগুলিস</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(Lynn Margulis, 1967)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প্রস্তাবিত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তত্ত্ব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অনুযায়ী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7" name="Google Shape;383;p26">
            <a:extLst>
              <a:ext uri="{FF2B5EF4-FFF2-40B4-BE49-F238E27FC236}">
                <a16:creationId xmlns:a16="http://schemas.microsoft.com/office/drawing/2014/main" id="{A0BC1457-311C-199D-D44B-447BD13A4F4E}"/>
              </a:ext>
            </a:extLst>
          </p:cNvPr>
          <p:cNvSpPr txBox="1"/>
          <p:nvPr/>
        </p:nvSpPr>
        <p:spPr>
          <a:xfrm>
            <a:off x="781050" y="5553020"/>
            <a:ext cx="4976812" cy="8309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আদি</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সুকেন্দ্রিক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অ্যারোবিক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ব্যাকটেরিয়াকে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গ্রাস</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পরবর্তীতে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মাইটোকন্ড্রিয়া</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সায়ানোব্যাকটেরিয়াকে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গ্রাস</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ক্লোরোপ্লাস্ট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-এ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রূপান্তরিত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8" name="Google Shape;385;p26" descr="image.png">
            <a:extLst>
              <a:ext uri="{FF2B5EF4-FFF2-40B4-BE49-F238E27FC236}">
                <a16:creationId xmlns:a16="http://schemas.microsoft.com/office/drawing/2014/main" id="{7B2698E6-B1E5-2BA2-D231-238173E990B9}"/>
              </a:ext>
            </a:extLst>
          </p:cNvPr>
          <p:cNvPicPr preferRelativeResize="0"/>
          <p:nvPr/>
        </p:nvPicPr>
        <p:blipFill rotWithShape="1">
          <a:blip r:embed="rId9">
            <a:alphaModFix/>
          </a:blip>
          <a:srcRect/>
          <a:stretch/>
        </p:blipFill>
        <p:spPr>
          <a:xfrm>
            <a:off x="781050" y="4933121"/>
            <a:ext cx="142875" cy="190500"/>
          </a:xfrm>
          <a:prstGeom prst="rect">
            <a:avLst/>
          </a:prstGeom>
          <a:noFill/>
          <a:ln>
            <a:noFill/>
          </a:ln>
        </p:spPr>
      </p:pic>
      <p:sp>
        <p:nvSpPr>
          <p:cNvPr id="9" name="Google Shape;386;p26">
            <a:extLst>
              <a:ext uri="{FF2B5EF4-FFF2-40B4-BE49-F238E27FC236}">
                <a16:creationId xmlns:a16="http://schemas.microsoft.com/office/drawing/2014/main" id="{628595BC-A628-3793-5E12-1911DAFA254A}"/>
              </a:ext>
            </a:extLst>
          </p:cNvPr>
          <p:cNvSpPr txBox="1"/>
          <p:nvPr/>
        </p:nvSpPr>
        <p:spPr>
          <a:xfrm>
            <a:off x="523875" y="4210709"/>
            <a:ext cx="6217393" cy="30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এন্ডোসিমবায়োসিস</a:t>
            </a:r>
            <a:r>
              <a:rPr lang="en-US" sz="20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(Endosymbiosis Theory)</a:t>
            </a:r>
            <a:endParaRPr sz="1100" dirty="0"/>
          </a:p>
        </p:txBody>
      </p:sp>
      <p:pic>
        <p:nvPicPr>
          <p:cNvPr id="1027" name="Picture 3">
            <a:extLst>
              <a:ext uri="{FF2B5EF4-FFF2-40B4-BE49-F238E27FC236}">
                <a16:creationId xmlns:a16="http://schemas.microsoft.com/office/drawing/2014/main" id="{1438F138-AD4A-98E1-869F-DA0BC64CFA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2205"/>
          <a:stretch>
            <a:fillRect/>
          </a:stretch>
        </p:blipFill>
        <p:spPr bwMode="auto">
          <a:xfrm>
            <a:off x="6817468" y="4455319"/>
            <a:ext cx="5077961" cy="20948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3" name="Google Shape;393;p27" descr="image.png"/>
          <p:cNvPicPr preferRelativeResize="0"/>
          <p:nvPr/>
        </p:nvPicPr>
        <p:blipFill rotWithShape="1">
          <a:blip r:embed="rId3">
            <a:alphaModFix/>
          </a:blip>
          <a:srcRect/>
          <a:stretch/>
        </p:blipFill>
        <p:spPr>
          <a:xfrm>
            <a:off x="523950" y="1476376"/>
            <a:ext cx="3587650" cy="988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94" name="Google Shape;394;p27" descr="image.png"/>
          <p:cNvPicPr preferRelativeResize="0"/>
          <p:nvPr/>
        </p:nvPicPr>
        <p:blipFill rotWithShape="1">
          <a:blip r:embed="rId4">
            <a:alphaModFix/>
          </a:blip>
          <a:srcRect/>
          <a:stretch/>
        </p:blipFill>
        <p:spPr>
          <a:xfrm>
            <a:off x="4302100" y="1476376"/>
            <a:ext cx="3587799" cy="988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95" name="Google Shape;395;p27" descr="image.png"/>
          <p:cNvPicPr preferRelativeResize="0"/>
          <p:nvPr/>
        </p:nvPicPr>
        <p:blipFill rotWithShape="1">
          <a:blip r:embed="rId3">
            <a:alphaModFix/>
          </a:blip>
          <a:srcRect/>
          <a:stretch/>
        </p:blipFill>
        <p:spPr>
          <a:xfrm>
            <a:off x="8080400" y="1476376"/>
            <a:ext cx="3587650" cy="988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96" name="Google Shape;396;p27" descr="image.png"/>
          <p:cNvPicPr preferRelativeResize="0"/>
          <p:nvPr/>
        </p:nvPicPr>
        <p:blipFill rotWithShape="1">
          <a:blip r:embed="rId5">
            <a:alphaModFix/>
          </a:blip>
          <a:srcRect/>
          <a:stretch/>
        </p:blipFill>
        <p:spPr>
          <a:xfrm>
            <a:off x="523875" y="2692273"/>
            <a:ext cx="5476875" cy="91993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97" name="Google Shape;397;p27" descr="image.png"/>
          <p:cNvPicPr preferRelativeResize="0"/>
          <p:nvPr/>
        </p:nvPicPr>
        <p:blipFill rotWithShape="1">
          <a:blip r:embed="rId6">
            <a:alphaModFix/>
          </a:blip>
          <a:srcRect/>
          <a:stretch/>
        </p:blipFill>
        <p:spPr>
          <a:xfrm>
            <a:off x="6191250" y="2692273"/>
            <a:ext cx="5476875" cy="91993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98" name="Google Shape;398;p27" descr="image.png"/>
          <p:cNvPicPr preferRelativeResize="0"/>
          <p:nvPr/>
        </p:nvPicPr>
        <p:blipFill rotWithShape="1">
          <a:blip r:embed="rId7">
            <a:alphaModFix/>
          </a:blip>
          <a:srcRect/>
          <a:stretch/>
        </p:blipFill>
        <p:spPr>
          <a:xfrm>
            <a:off x="523875" y="547687"/>
            <a:ext cx="285750" cy="285750"/>
          </a:xfrm>
          <a:prstGeom prst="rect">
            <a:avLst/>
          </a:prstGeom>
          <a:noFill/>
          <a:ln>
            <a:noFill/>
          </a:ln>
        </p:spPr>
      </p:pic>
      <p:sp>
        <p:nvSpPr>
          <p:cNvPr id="399" name="Google Shape;399;p27"/>
          <p:cNvSpPr txBox="1"/>
          <p:nvPr/>
        </p:nvSpPr>
        <p:spPr>
          <a:xfrm>
            <a:off x="671221" y="1547813"/>
            <a:ext cx="3187600" cy="48474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150" b="1" i="0" u="none" strike="noStrike" cap="none" dirty="0">
                <a:solidFill>
                  <a:srgbClr val="0284C7"/>
                </a:solidFill>
                <a:latin typeface="Arial" panose="020B0604020202020204" pitchFamily="34" charset="0"/>
                <a:ea typeface="Poppins"/>
                <a:cs typeface="Arial" panose="020B0604020202020204" pitchFamily="34" charset="0"/>
                <a:sym typeface="Poppins"/>
              </a:rPr>
              <a:t>170 mm</a:t>
            </a:r>
            <a:endParaRPr dirty="0"/>
          </a:p>
        </p:txBody>
      </p:sp>
      <p:sp>
        <p:nvSpPr>
          <p:cNvPr id="400" name="Google Shape;400;p27"/>
          <p:cNvSpPr txBox="1"/>
          <p:nvPr/>
        </p:nvSpPr>
        <p:spPr>
          <a:xfrm>
            <a:off x="671221" y="2147888"/>
            <a:ext cx="31876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সবচেয়ে</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বড়</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কোষ</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উটপাখির</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ডিম</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a:t>
            </a:r>
            <a:endParaRPr dirty="0"/>
          </a:p>
        </p:txBody>
      </p:sp>
      <p:sp>
        <p:nvSpPr>
          <p:cNvPr id="401" name="Google Shape;401;p27"/>
          <p:cNvSpPr txBox="1"/>
          <p:nvPr/>
        </p:nvSpPr>
        <p:spPr>
          <a:xfrm>
            <a:off x="4449371" y="1547813"/>
            <a:ext cx="3187749" cy="48474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150" b="1" i="0" u="none" strike="noStrike" cap="none" dirty="0">
                <a:solidFill>
                  <a:srgbClr val="0284C7"/>
                </a:solidFill>
                <a:latin typeface="Arial" panose="020B0604020202020204" pitchFamily="34" charset="0"/>
                <a:ea typeface="Poppins"/>
                <a:cs typeface="Arial" panose="020B0604020202020204" pitchFamily="34" charset="0"/>
                <a:sym typeface="Poppins"/>
              </a:rPr>
              <a:t>0.1 µm</a:t>
            </a:r>
            <a:endParaRPr dirty="0"/>
          </a:p>
        </p:txBody>
      </p:sp>
      <p:sp>
        <p:nvSpPr>
          <p:cNvPr id="402" name="Google Shape;402;p27"/>
          <p:cNvSpPr txBox="1"/>
          <p:nvPr/>
        </p:nvSpPr>
        <p:spPr>
          <a:xfrm>
            <a:off x="4449371" y="2147888"/>
            <a:ext cx="3187749"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ক্ষুদ্রতম</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কোষ</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(Mycoplasma)</a:t>
            </a:r>
            <a:endParaRPr dirty="0"/>
          </a:p>
        </p:txBody>
      </p:sp>
      <p:sp>
        <p:nvSpPr>
          <p:cNvPr id="403" name="Google Shape;403;p27"/>
          <p:cNvSpPr txBox="1"/>
          <p:nvPr/>
        </p:nvSpPr>
        <p:spPr>
          <a:xfrm>
            <a:off x="8227671" y="1547813"/>
            <a:ext cx="3187600" cy="48474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150" b="1" i="0" u="none" strike="noStrike" cap="none" dirty="0">
                <a:solidFill>
                  <a:srgbClr val="0284C7"/>
                </a:solidFill>
                <a:latin typeface="Arial" panose="020B0604020202020204" pitchFamily="34" charset="0"/>
                <a:ea typeface="Poppins"/>
                <a:cs typeface="Arial" panose="020B0604020202020204" pitchFamily="34" charset="0"/>
                <a:sym typeface="Poppins"/>
              </a:rPr>
              <a:t>1.3 m</a:t>
            </a:r>
            <a:endParaRPr dirty="0"/>
          </a:p>
        </p:txBody>
      </p:sp>
      <p:sp>
        <p:nvSpPr>
          <p:cNvPr id="404" name="Google Shape;404;p27"/>
          <p:cNvSpPr txBox="1"/>
          <p:nvPr/>
        </p:nvSpPr>
        <p:spPr>
          <a:xfrm>
            <a:off x="8227671" y="2147888"/>
            <a:ext cx="31876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মানবদেহের</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দীর্ঘতম</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কোষ</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334155"/>
                </a:solidFill>
                <a:latin typeface="Arial" panose="020B0604020202020204" pitchFamily="34" charset="0"/>
                <a:ea typeface="Hind Siliguri SemiBold"/>
                <a:cs typeface="Arial" panose="020B0604020202020204" pitchFamily="34" charset="0"/>
                <a:sym typeface="Hind Siliguri SemiBold"/>
              </a:rPr>
              <a:t>স্নায়ুকোষ</a:t>
            </a:r>
            <a:r>
              <a:rPr lang="en-US" sz="1200" b="0" i="0" u="none" strike="noStrike" cap="none" dirty="0">
                <a:solidFill>
                  <a:srgbClr val="334155"/>
                </a:solidFill>
                <a:latin typeface="Arial" panose="020B0604020202020204" pitchFamily="34" charset="0"/>
                <a:ea typeface="Hind Siliguri SemiBold"/>
                <a:cs typeface="Arial" panose="020B0604020202020204" pitchFamily="34" charset="0"/>
                <a:sym typeface="Hind Siliguri SemiBold"/>
              </a:rPr>
              <a:t>)</a:t>
            </a:r>
            <a:endParaRPr dirty="0"/>
          </a:p>
        </p:txBody>
      </p:sp>
      <p:sp>
        <p:nvSpPr>
          <p:cNvPr id="405" name="Google Shape;405;p27"/>
          <p:cNvSpPr txBox="1"/>
          <p:nvPr/>
        </p:nvSpPr>
        <p:spPr>
          <a:xfrm>
            <a:off x="749944" y="2783232"/>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আকৃতি</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(Shape)</a:t>
            </a:r>
            <a:endParaRPr dirty="0"/>
          </a:p>
        </p:txBody>
      </p:sp>
      <p:sp>
        <p:nvSpPr>
          <p:cNvPr id="406" name="Google Shape;406;p27"/>
          <p:cNvSpPr txBox="1"/>
          <p:nvPr/>
        </p:nvSpPr>
        <p:spPr>
          <a:xfrm>
            <a:off x="749944" y="3022086"/>
            <a:ext cx="5000625"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গোলাকার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ডিম্বাকার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নলাকার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বহুভুজাকার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তারকাংশের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অনিয়মিত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07" name="Google Shape;407;p27"/>
          <p:cNvSpPr txBox="1"/>
          <p:nvPr/>
        </p:nvSpPr>
        <p:spPr>
          <a:xfrm>
            <a:off x="6417319" y="2783232"/>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সংখ্যা</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(Number)</a:t>
            </a:r>
            <a:endParaRPr dirty="0"/>
          </a:p>
        </p:txBody>
      </p:sp>
      <p:sp>
        <p:nvSpPr>
          <p:cNvPr id="408" name="Google Shape;408;p27"/>
          <p:cNvSpPr txBox="1"/>
          <p:nvPr/>
        </p:nvSpPr>
        <p:spPr>
          <a:xfrm>
            <a:off x="6288806" y="3007411"/>
            <a:ext cx="5219550"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এককোষী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১টি; ৭০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কেজি</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ওজনের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মানবদেহে</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3.7 * 10</a:t>
            </a:r>
            <a:r>
              <a:rPr lang="en-US" sz="1200" b="1" baseline="30000" dirty="0">
                <a:solidFill>
                  <a:srgbClr val="475569"/>
                </a:solidFill>
                <a:latin typeface="Arial" panose="020B0604020202020204" pitchFamily="34" charset="0"/>
                <a:ea typeface="Hind Siliguri"/>
                <a:cs typeface="Arial" panose="020B0604020202020204" pitchFamily="34" charset="0"/>
                <a:sym typeface="Hind Siliguri"/>
              </a:rPr>
              <a:t>13</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09" name="Google Shape;409;p27"/>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আকার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আকৃতি</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সংখ্যা</a:t>
            </a:r>
            <a:endParaRPr dirty="0"/>
          </a:p>
        </p:txBody>
      </p:sp>
      <p:sp>
        <p:nvSpPr>
          <p:cNvPr id="410" name="Google Shape;410;p27"/>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aphicFrame>
        <p:nvGraphicFramePr>
          <p:cNvPr id="4" name="Google Shape;418;p28">
            <a:extLst>
              <a:ext uri="{FF2B5EF4-FFF2-40B4-BE49-F238E27FC236}">
                <a16:creationId xmlns:a16="http://schemas.microsoft.com/office/drawing/2014/main" id="{9C8E28F1-B5C4-4423-245B-3A005DD713A2}"/>
              </a:ext>
            </a:extLst>
          </p:cNvPr>
          <p:cNvGraphicFramePr/>
          <p:nvPr>
            <p:extLst>
              <p:ext uri="{D42A27DB-BD31-4B8C-83A1-F6EECF244321}">
                <p14:modId xmlns:p14="http://schemas.microsoft.com/office/powerpoint/2010/main" val="1845793439"/>
              </p:ext>
            </p:extLst>
          </p:nvPr>
        </p:nvGraphicFramePr>
        <p:xfrm>
          <a:off x="523875" y="4080725"/>
          <a:ext cx="11144250" cy="2443168"/>
        </p:xfrm>
        <a:graphic>
          <a:graphicData uri="http://schemas.openxmlformats.org/drawingml/2006/table">
            <a:tbl>
              <a:tblPr firstRow="1" bandRow="1">
                <a:tableStyleId>{00A15C55-8517-42AA-B614-E9B94910E393}</a:tableStyleId>
              </a:tblPr>
              <a:tblGrid>
                <a:gridCol w="3276600">
                  <a:extLst>
                    <a:ext uri="{9D8B030D-6E8A-4147-A177-3AD203B41FA5}">
                      <a16:colId xmlns:a16="http://schemas.microsoft.com/office/drawing/2014/main" val="20000"/>
                    </a:ext>
                  </a:extLst>
                </a:gridCol>
                <a:gridCol w="3420675">
                  <a:extLst>
                    <a:ext uri="{9D8B030D-6E8A-4147-A177-3AD203B41FA5}">
                      <a16:colId xmlns:a16="http://schemas.microsoft.com/office/drawing/2014/main" val="20001"/>
                    </a:ext>
                  </a:extLst>
                </a:gridCol>
                <a:gridCol w="4446975">
                  <a:extLst>
                    <a:ext uri="{9D8B030D-6E8A-4147-A177-3AD203B41FA5}">
                      <a16:colId xmlns:a16="http://schemas.microsoft.com/office/drawing/2014/main" val="20002"/>
                    </a:ext>
                  </a:extLst>
                </a:gridCol>
              </a:tblGrid>
              <a:tr h="349024">
                <a:tc>
                  <a:txBody>
                    <a:bodyPr/>
                    <a:lstStyle/>
                    <a:p>
                      <a:pPr marL="0" marR="0" lvl="0" indent="0" algn="ctr" rtl="0">
                        <a:spcBef>
                          <a:spcPts val="0"/>
                        </a:spcBef>
                        <a:spcAft>
                          <a:spcPts val="0"/>
                        </a:spcAft>
                        <a:buNone/>
                      </a:pPr>
                      <a:r>
                        <a:rPr lang="en-US" sz="1200" b="0" u="none" strike="noStrike" cap="none" dirty="0" err="1">
                          <a:solidFill>
                            <a:srgbClr val="FFFFFF"/>
                          </a:solidFill>
                          <a:sym typeface="Hind Siliguri SemiBold"/>
                        </a:rPr>
                        <a:t>কোষের</a:t>
                      </a:r>
                      <a:r>
                        <a:rPr lang="en-US" sz="1200" b="0" u="none" strike="noStrike" cap="none" dirty="0">
                          <a:solidFill>
                            <a:srgbClr val="FFFFFF"/>
                          </a:solidFill>
                          <a:sym typeface="Hind Siliguri SemiBold"/>
                        </a:rPr>
                        <a:t> </a:t>
                      </a:r>
                      <a:r>
                        <a:rPr lang="en-US" sz="1200" b="0" u="none" strike="noStrike" cap="none" dirty="0" err="1">
                          <a:solidFill>
                            <a:srgbClr val="FFFFFF"/>
                          </a:solidFill>
                          <a:sym typeface="Hind Siliguri SemiBold"/>
                        </a:rPr>
                        <a:t>প্রকার</a:t>
                      </a:r>
                      <a:endParaRPr dirty="0"/>
                    </a:p>
                  </a:txBody>
                  <a:tcPr marL="63500" marR="63500" marT="25400" marB="25400" anchor="ctr"/>
                </a:tc>
                <a:tc>
                  <a:txBody>
                    <a:bodyPr/>
                    <a:lstStyle/>
                    <a:p>
                      <a:pPr marL="0" marR="0" lvl="0" indent="0" algn="ctr" rtl="0">
                        <a:spcBef>
                          <a:spcPts val="0"/>
                        </a:spcBef>
                        <a:spcAft>
                          <a:spcPts val="0"/>
                        </a:spcAft>
                        <a:buNone/>
                      </a:pPr>
                      <a:r>
                        <a:rPr lang="en-US" sz="1200" b="0" u="none" strike="noStrike" cap="none">
                          <a:solidFill>
                            <a:srgbClr val="FFFFFF"/>
                          </a:solidFill>
                          <a:sym typeface="Hind Siliguri SemiBold"/>
                        </a:rPr>
                        <a:t>গড় আয়ুষ্কাল (Life Span)</a:t>
                      </a:r>
                      <a:endParaRPr/>
                    </a:p>
                  </a:txBody>
                  <a:tcPr marL="63500" marR="63500" marT="25400" marB="2540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0" dirty="0" err="1"/>
                        <a:t>কাজ</a:t>
                      </a:r>
                      <a:r>
                        <a:rPr lang="en-US" b="0" dirty="0"/>
                        <a:t> </a:t>
                      </a:r>
                      <a:r>
                        <a:rPr lang="en-US" b="0" dirty="0" err="1"/>
                        <a:t>বা</a:t>
                      </a:r>
                      <a:r>
                        <a:rPr lang="en-US" b="0" dirty="0"/>
                        <a:t> </a:t>
                      </a:r>
                      <a:r>
                        <a:rPr lang="en-US" b="0" dirty="0" err="1"/>
                        <a:t>বৈশিষ্ট্য</a:t>
                      </a:r>
                      <a:endParaRPr lang="en-US" b="0" dirty="0"/>
                    </a:p>
                  </a:txBody>
                  <a:tcPr marL="63500" marR="63500" marT="25400" marB="25400" anchor="ctr"/>
                </a:tc>
                <a:extLst>
                  <a:ext uri="{0D108BD9-81ED-4DB2-BD59-A6C34878D82A}">
                    <a16:rowId xmlns:a16="http://schemas.microsoft.com/office/drawing/2014/main" val="10000"/>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লোহিত রক্তকণিকা (RBC)</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১২০ দিন (৪ মাস)</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পরিণত অবস্থায় নিউক্লিয়াস থাকে না।</a:t>
                      </a:r>
                      <a:endParaRPr/>
                    </a:p>
                  </a:txBody>
                  <a:tcPr marL="63500" marR="63500" marT="25400" marB="25400" anchor="ctr"/>
                </a:tc>
                <a:extLst>
                  <a:ext uri="{0D108BD9-81ED-4DB2-BD59-A6C34878D82A}">
                    <a16:rowId xmlns:a16="http://schemas.microsoft.com/office/drawing/2014/main" val="10001"/>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শ্বেত রক্তকণিকা (WBC)</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১ - ১৫ দিন</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দেহের প্রতিরক্ষা প্রহরীর মতো কাজ করে।</a:t>
                      </a:r>
                      <a:endParaRPr/>
                    </a:p>
                  </a:txBody>
                  <a:tcPr marL="63500" marR="63500" marT="25400" marB="25400" anchor="ctr"/>
                </a:tc>
                <a:extLst>
                  <a:ext uri="{0D108BD9-81ED-4DB2-BD59-A6C34878D82A}">
                    <a16:rowId xmlns:a16="http://schemas.microsoft.com/office/drawing/2014/main" val="10002"/>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অনুচক্রিকা (Platelet)</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৫ - ৯ দিন</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রক্ত তঞ্চনে সাহায্য করে।</a:t>
                      </a:r>
                      <a:endParaRPr/>
                    </a:p>
                  </a:txBody>
                  <a:tcPr marL="63500" marR="63500" marT="25400" marB="25400" anchor="ctr"/>
                </a:tc>
                <a:extLst>
                  <a:ext uri="{0D108BD9-81ED-4DB2-BD59-A6C34878D82A}">
                    <a16:rowId xmlns:a16="http://schemas.microsoft.com/office/drawing/2014/main" val="10003"/>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আন্ত্রিক এপিথেলিয়াল কোষ</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২ - ৫ দিন</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দ্রুত পুনরুৎপাদিত হয়।</a:t>
                      </a:r>
                      <a:endParaRPr/>
                    </a:p>
                  </a:txBody>
                  <a:tcPr marL="63500" marR="63500" marT="25400" marB="25400" anchor="ctr"/>
                </a:tc>
                <a:extLst>
                  <a:ext uri="{0D108BD9-81ED-4DB2-BD59-A6C34878D82A}">
                    <a16:rowId xmlns:a16="http://schemas.microsoft.com/office/drawing/2014/main" val="10004"/>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যকৃত কোষ (Hepatocyte)</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৩০০ - ৫০০ দিন</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পুনরুজ্জীবনে অত্যন্ত সক্ষম।</a:t>
                      </a:r>
                      <a:endParaRPr/>
                    </a:p>
                  </a:txBody>
                  <a:tcPr marL="63500" marR="63500" marT="25400" marB="25400" anchor="ctr"/>
                </a:tc>
                <a:extLst>
                  <a:ext uri="{0D108BD9-81ED-4DB2-BD59-A6C34878D82A}">
                    <a16:rowId xmlns:a16="http://schemas.microsoft.com/office/drawing/2014/main" val="10005"/>
                  </a:ext>
                </a:extLst>
              </a:tr>
              <a:tr h="349024">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স্নায়ুকোষ (Neuron)</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a:solidFill>
                            <a:srgbClr val="334155"/>
                          </a:solidFill>
                          <a:sym typeface="Hind Siliguri"/>
                        </a:rPr>
                        <a:t>সারা জীবন (বিভাজিত হয় না)</a:t>
                      </a:r>
                      <a:endParaRPr/>
                    </a:p>
                  </a:txBody>
                  <a:tcPr marL="63500" marR="63500" marT="25400" marB="25400" anchor="ctr"/>
                </a:tc>
                <a:tc>
                  <a:txBody>
                    <a:bodyPr/>
                    <a:lstStyle/>
                    <a:p>
                      <a:pPr marL="0" marR="0" lvl="0" indent="0" algn="ctr" rtl="0">
                        <a:spcBef>
                          <a:spcPts val="0"/>
                        </a:spcBef>
                        <a:spcAft>
                          <a:spcPts val="0"/>
                        </a:spcAft>
                        <a:buNone/>
                      </a:pPr>
                      <a:r>
                        <a:rPr lang="en-US" sz="1125" b="0" u="none" strike="noStrike" cap="none" dirty="0">
                          <a:solidFill>
                            <a:srgbClr val="334155"/>
                          </a:solidFill>
                          <a:sym typeface="Hind Siliguri"/>
                        </a:rPr>
                        <a:t>G0 </a:t>
                      </a:r>
                      <a:r>
                        <a:rPr lang="en-US" sz="1125" b="0" u="none" strike="noStrike" cap="none" dirty="0" err="1">
                          <a:solidFill>
                            <a:srgbClr val="334155"/>
                          </a:solidFill>
                          <a:sym typeface="Hind Siliguri"/>
                        </a:rPr>
                        <a:t>দশায়</a:t>
                      </a:r>
                      <a:r>
                        <a:rPr lang="en-US" sz="1125" b="0" u="none" strike="noStrike" cap="none" dirty="0">
                          <a:solidFill>
                            <a:srgbClr val="334155"/>
                          </a:solidFill>
                          <a:sym typeface="Hind Siliguri"/>
                        </a:rPr>
                        <a:t> </a:t>
                      </a:r>
                      <a:r>
                        <a:rPr lang="en-US" sz="1125" b="0" u="none" strike="noStrike" cap="none" dirty="0" err="1">
                          <a:solidFill>
                            <a:srgbClr val="334155"/>
                          </a:solidFill>
                          <a:sym typeface="Hind Siliguri"/>
                        </a:rPr>
                        <a:t>স্থায়ীভাবে</a:t>
                      </a:r>
                      <a:r>
                        <a:rPr lang="en-US" sz="1125" b="0" u="none" strike="noStrike" cap="none" dirty="0">
                          <a:solidFill>
                            <a:srgbClr val="334155"/>
                          </a:solidFill>
                          <a:sym typeface="Hind Siliguri"/>
                        </a:rPr>
                        <a:t> </a:t>
                      </a:r>
                      <a:r>
                        <a:rPr lang="en-US" sz="1125" b="0" u="none" strike="noStrike" cap="none" dirty="0" err="1">
                          <a:solidFill>
                            <a:srgbClr val="334155"/>
                          </a:solidFill>
                          <a:sym typeface="Hind Siliguri"/>
                        </a:rPr>
                        <a:t>থাকে</a:t>
                      </a:r>
                      <a:r>
                        <a:rPr lang="en-US" sz="1125" b="0" u="none" strike="noStrike" cap="none" dirty="0">
                          <a:solidFill>
                            <a:srgbClr val="334155"/>
                          </a:solidFill>
                          <a:sym typeface="Hind Siliguri"/>
                        </a:rPr>
                        <a:t>।</a:t>
                      </a:r>
                      <a:endParaRPr dirty="0"/>
                    </a:p>
                  </a:txBody>
                  <a:tcPr marL="63500" marR="63500" marT="25400" marB="25400" anchor="ctr"/>
                </a:tc>
                <a:extLst>
                  <a:ext uri="{0D108BD9-81ED-4DB2-BD59-A6C34878D82A}">
                    <a16:rowId xmlns:a16="http://schemas.microsoft.com/office/drawing/2014/main" val="10006"/>
                  </a:ext>
                </a:extLst>
              </a:tr>
            </a:tbl>
          </a:graphicData>
        </a:graphic>
      </p:graphicFrame>
      <p:sp>
        <p:nvSpPr>
          <p:cNvPr id="5" name="Google Shape;437;p28">
            <a:extLst>
              <a:ext uri="{FF2B5EF4-FFF2-40B4-BE49-F238E27FC236}">
                <a16:creationId xmlns:a16="http://schemas.microsoft.com/office/drawing/2014/main" id="{392A7970-AA76-1A48-99B7-6E37F5C31C4C}"/>
              </a:ext>
            </a:extLst>
          </p:cNvPr>
          <p:cNvSpPr txBox="1"/>
          <p:nvPr/>
        </p:nvSpPr>
        <p:spPr>
          <a:xfrm>
            <a:off x="523875" y="3683966"/>
            <a:ext cx="4259873"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6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16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জীবনকাল</a:t>
            </a:r>
            <a:endParaRPr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4" name="Google Shape;444;p29" descr="image.png"/>
          <p:cNvPicPr preferRelativeResize="0"/>
          <p:nvPr/>
        </p:nvPicPr>
        <p:blipFill rotWithShape="1">
          <a:blip r:embed="rId3">
            <a:alphaModFix/>
          </a:blip>
          <a:srcRect/>
          <a:stretch/>
        </p:blipFill>
        <p:spPr>
          <a:xfrm>
            <a:off x="523875" y="1787220"/>
            <a:ext cx="5476875" cy="17954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45" name="Google Shape;445;p29" descr="image.png"/>
          <p:cNvPicPr preferRelativeResize="0"/>
          <p:nvPr/>
        </p:nvPicPr>
        <p:blipFill rotWithShape="1">
          <a:blip r:embed="rId4">
            <a:alphaModFix/>
          </a:blip>
          <a:srcRect/>
          <a:stretch/>
        </p:blipFill>
        <p:spPr>
          <a:xfrm>
            <a:off x="6191250" y="1787220"/>
            <a:ext cx="5476875" cy="17954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46" name="Google Shape;446;p29" descr="image.png"/>
          <p:cNvPicPr preferRelativeResize="0"/>
          <p:nvPr/>
        </p:nvPicPr>
        <p:blipFill rotWithShape="1">
          <a:blip r:embed="rId5">
            <a:alphaModFix/>
          </a:blip>
          <a:srcRect/>
          <a:stretch/>
        </p:blipFill>
        <p:spPr>
          <a:xfrm>
            <a:off x="523875" y="547687"/>
            <a:ext cx="219075" cy="285750"/>
          </a:xfrm>
          <a:prstGeom prst="rect">
            <a:avLst/>
          </a:prstGeom>
          <a:noFill/>
          <a:ln>
            <a:noFill/>
          </a:ln>
        </p:spPr>
      </p:pic>
      <p:sp>
        <p:nvSpPr>
          <p:cNvPr id="447" name="Google Shape;447;p29"/>
          <p:cNvSpPr txBox="1"/>
          <p:nvPr/>
        </p:nvSpPr>
        <p:spPr>
          <a:xfrm>
            <a:off x="781050" y="2043279"/>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আন্তর্জাতিক</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প্রচলিত</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এককসমূহ</a:t>
            </a:r>
            <a:endParaRPr dirty="0"/>
          </a:p>
        </p:txBody>
      </p:sp>
      <p:sp>
        <p:nvSpPr>
          <p:cNvPr id="448" name="Google Shape;448;p29"/>
          <p:cNvSpPr txBox="1"/>
          <p:nvPr/>
        </p:nvSpPr>
        <p:spPr>
          <a:xfrm>
            <a:off x="6596776" y="2264735"/>
            <a:ext cx="4970621" cy="2308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দূরবীক্ষণ</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ক্ষমতা</a:t>
            </a:r>
            <a:endParaRPr dirty="0"/>
          </a:p>
        </p:txBody>
      </p:sp>
      <p:sp>
        <p:nvSpPr>
          <p:cNvPr id="449" name="Google Shape;449;p29"/>
          <p:cNvSpPr txBox="1"/>
          <p:nvPr/>
        </p:nvSpPr>
        <p:spPr>
          <a:xfrm>
            <a:off x="6448425" y="2627801"/>
            <a:ext cx="5000625" cy="93487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সাধারণ</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আলোক</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অনুবীক্ষণ</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যন্ত্রে</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0.2 µm</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পর্যন্ত</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বস্তু</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স্পষ্ট</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দেখা</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যায়</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কিন্তু</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ইলেকট্রন</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অনুবীক্ষণ</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যন্ত্রে</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0.2 nm</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পর্যন্ত</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বস্তুর</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সূক্ষ্ম</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দৃশ্যমান</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sz="135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50" name="Google Shape;450;p29"/>
          <p:cNvSpPr txBox="1"/>
          <p:nvPr/>
        </p:nvSpPr>
        <p:spPr>
          <a:xfrm>
            <a:off x="1085850" y="2406345"/>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মাইক্রোমিটার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(µm) /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-6</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-3</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a:t>
            </a:r>
            <a:endParaRPr dirty="0"/>
          </a:p>
        </p:txBody>
      </p:sp>
      <p:sp>
        <p:nvSpPr>
          <p:cNvPr id="451" name="Google Shape;451;p29"/>
          <p:cNvSpPr txBox="1"/>
          <p:nvPr/>
        </p:nvSpPr>
        <p:spPr>
          <a:xfrm>
            <a:off x="1085850" y="2763532"/>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ন্যানোমিটার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(nm):</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-9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-3</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µm</a:t>
            </a:r>
            <a:endParaRPr dirty="0"/>
          </a:p>
        </p:txBody>
      </p:sp>
      <p:sp>
        <p:nvSpPr>
          <p:cNvPr id="452" name="Google Shape;452;p29"/>
          <p:cNvSpPr txBox="1"/>
          <p:nvPr/>
        </p:nvSpPr>
        <p:spPr>
          <a:xfrm>
            <a:off x="1085850" y="3120720"/>
            <a:ext cx="4695825"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অ্যাংস্ট্রং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(Å):</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-10</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10</a:t>
            </a:r>
            <a:r>
              <a:rPr lang="en-US" sz="1275" b="0" i="0" u="none" strike="noStrike" cap="none" baseline="30000" dirty="0">
                <a:solidFill>
                  <a:srgbClr val="334155"/>
                </a:solidFill>
                <a:latin typeface="Arial" panose="020B0604020202020204" pitchFamily="34" charset="0"/>
                <a:ea typeface="Hind Siliguri"/>
                <a:cs typeface="Arial" panose="020B0604020202020204" pitchFamily="34" charset="0"/>
                <a:sym typeface="Hind Siliguri"/>
              </a:rPr>
              <a:t>-1</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nm</a:t>
            </a:r>
            <a:endParaRPr dirty="0"/>
          </a:p>
        </p:txBody>
      </p:sp>
      <p:pic>
        <p:nvPicPr>
          <p:cNvPr id="453" name="Google Shape;453;p29" descr="image.png"/>
          <p:cNvPicPr preferRelativeResize="0"/>
          <p:nvPr/>
        </p:nvPicPr>
        <p:blipFill rotWithShape="1">
          <a:blip r:embed="rId6">
            <a:alphaModFix/>
          </a:blip>
          <a:srcRect/>
          <a:stretch/>
        </p:blipFill>
        <p:spPr>
          <a:xfrm>
            <a:off x="8196262" y="2284901"/>
            <a:ext cx="190500" cy="190500"/>
          </a:xfrm>
          <a:prstGeom prst="rect">
            <a:avLst/>
          </a:prstGeom>
          <a:noFill/>
          <a:ln>
            <a:noFill/>
          </a:ln>
        </p:spPr>
      </p:pic>
      <p:pic>
        <p:nvPicPr>
          <p:cNvPr id="454" name="Google Shape;454;p29" descr="image.png"/>
          <p:cNvPicPr preferRelativeResize="0"/>
          <p:nvPr/>
        </p:nvPicPr>
        <p:blipFill rotWithShape="1">
          <a:blip r:embed="rId7">
            <a:alphaModFix/>
          </a:blip>
          <a:srcRect/>
          <a:stretch/>
        </p:blipFill>
        <p:spPr>
          <a:xfrm>
            <a:off x="781050" y="2439682"/>
            <a:ext cx="171450" cy="180975"/>
          </a:xfrm>
          <a:prstGeom prst="rect">
            <a:avLst/>
          </a:prstGeom>
          <a:noFill/>
          <a:ln>
            <a:noFill/>
          </a:ln>
        </p:spPr>
      </p:pic>
      <p:pic>
        <p:nvPicPr>
          <p:cNvPr id="455" name="Google Shape;455;p29" descr="image.png"/>
          <p:cNvPicPr preferRelativeResize="0"/>
          <p:nvPr/>
        </p:nvPicPr>
        <p:blipFill rotWithShape="1">
          <a:blip r:embed="rId7">
            <a:alphaModFix/>
          </a:blip>
          <a:srcRect/>
          <a:stretch/>
        </p:blipFill>
        <p:spPr>
          <a:xfrm>
            <a:off x="781050" y="2796870"/>
            <a:ext cx="171450" cy="180975"/>
          </a:xfrm>
          <a:prstGeom prst="rect">
            <a:avLst/>
          </a:prstGeom>
          <a:noFill/>
          <a:ln>
            <a:noFill/>
          </a:ln>
        </p:spPr>
      </p:pic>
      <p:pic>
        <p:nvPicPr>
          <p:cNvPr id="456" name="Google Shape;456;p29" descr="image.png"/>
          <p:cNvPicPr preferRelativeResize="0"/>
          <p:nvPr/>
        </p:nvPicPr>
        <p:blipFill rotWithShape="1">
          <a:blip r:embed="rId7">
            <a:alphaModFix/>
          </a:blip>
          <a:srcRect/>
          <a:stretch/>
        </p:blipFill>
        <p:spPr>
          <a:xfrm>
            <a:off x="781050" y="3154057"/>
            <a:ext cx="171450" cy="180975"/>
          </a:xfrm>
          <a:prstGeom prst="rect">
            <a:avLst/>
          </a:prstGeom>
          <a:noFill/>
          <a:ln>
            <a:noFill/>
          </a:ln>
        </p:spPr>
      </p:pic>
      <p:sp>
        <p:nvSpPr>
          <p:cNvPr id="457" name="Google Shape;457;p29"/>
          <p:cNvSpPr txBox="1"/>
          <p:nvPr/>
        </p:nvSpPr>
        <p:spPr>
          <a:xfrm>
            <a:off x="857250" y="508642"/>
            <a:ext cx="11334750"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পরিমাপের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একক</a:t>
            </a:r>
            <a:endParaRPr dirty="0"/>
          </a:p>
        </p:txBody>
      </p:sp>
      <p:sp>
        <p:nvSpPr>
          <p:cNvPr id="458" name="Google Shape;458;p29"/>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445;p29" descr="image.png">
            <a:extLst>
              <a:ext uri="{FF2B5EF4-FFF2-40B4-BE49-F238E27FC236}">
                <a16:creationId xmlns:a16="http://schemas.microsoft.com/office/drawing/2014/main" id="{A2E99786-7EC0-0E1B-7E52-A2155C8168FF}"/>
              </a:ext>
            </a:extLst>
          </p:cNvPr>
          <p:cNvPicPr preferRelativeResize="0"/>
          <p:nvPr/>
        </p:nvPicPr>
        <p:blipFill rotWithShape="1">
          <a:blip r:embed="rId4">
            <a:alphaModFix/>
          </a:blip>
          <a:srcRect/>
          <a:stretch/>
        </p:blipFill>
        <p:spPr>
          <a:xfrm>
            <a:off x="523875" y="3869347"/>
            <a:ext cx="11144250" cy="17954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TextBox 3">
            <a:extLst>
              <a:ext uri="{FF2B5EF4-FFF2-40B4-BE49-F238E27FC236}">
                <a16:creationId xmlns:a16="http://schemas.microsoft.com/office/drawing/2014/main" id="{4236952C-51E6-D9F4-37C3-8DACA870586C}"/>
              </a:ext>
            </a:extLst>
          </p:cNvPr>
          <p:cNvSpPr txBox="1"/>
          <p:nvPr/>
        </p:nvSpPr>
        <p:spPr>
          <a:xfrm>
            <a:off x="734524" y="4370064"/>
            <a:ext cx="10706100" cy="523220"/>
          </a:xfrm>
          <a:prstGeom prst="rect">
            <a:avLst/>
          </a:prstGeom>
          <a:noFill/>
        </p:spPr>
        <p:txBody>
          <a:bodyPr wrap="square">
            <a:spAutoFit/>
          </a:bodyPr>
          <a:lstStyle/>
          <a:p>
            <a:r>
              <a:rPr lang="en-US" dirty="0" err="1"/>
              <a:t>কোষের</a:t>
            </a:r>
            <a:r>
              <a:rPr lang="en-US" dirty="0"/>
              <a:t> </a:t>
            </a:r>
            <a:r>
              <a:rPr lang="en-US" dirty="0" err="1"/>
              <a:t>নির্দিষ্ট</a:t>
            </a:r>
            <a:r>
              <a:rPr lang="en-US" dirty="0"/>
              <a:t> </a:t>
            </a:r>
            <a:r>
              <a:rPr lang="en-US" dirty="0" err="1"/>
              <a:t>কোনো</a:t>
            </a:r>
            <a:r>
              <a:rPr lang="en-US" dirty="0"/>
              <a:t> </a:t>
            </a:r>
            <a:r>
              <a:rPr lang="en-US" dirty="0" err="1"/>
              <a:t>আয়তন</a:t>
            </a:r>
            <a:r>
              <a:rPr lang="en-US" dirty="0"/>
              <a:t> </a:t>
            </a:r>
            <a:r>
              <a:rPr lang="en-US" dirty="0" err="1"/>
              <a:t>নেই</a:t>
            </a:r>
            <a:r>
              <a:rPr lang="en-US" dirty="0"/>
              <a:t>। </a:t>
            </a:r>
            <a:r>
              <a:rPr lang="en-US" dirty="0" err="1"/>
              <a:t>অধিকাংশ</a:t>
            </a:r>
            <a:r>
              <a:rPr lang="en-US" dirty="0"/>
              <a:t> </a:t>
            </a:r>
            <a:r>
              <a:rPr lang="en-US" dirty="0" err="1"/>
              <a:t>কোষই</a:t>
            </a:r>
            <a:r>
              <a:rPr lang="en-US" dirty="0"/>
              <a:t> </a:t>
            </a:r>
            <a:r>
              <a:rPr lang="en-US" dirty="0" err="1"/>
              <a:t>অণুবীক্ষণিক</a:t>
            </a:r>
            <a:r>
              <a:rPr lang="en-US" dirty="0"/>
              <a:t>। </a:t>
            </a:r>
            <a:r>
              <a:rPr lang="en-US" dirty="0" err="1"/>
              <a:t>সবচেয়ে</a:t>
            </a:r>
            <a:r>
              <a:rPr lang="en-US" dirty="0"/>
              <a:t> </a:t>
            </a:r>
            <a:r>
              <a:rPr lang="en-US" dirty="0" err="1"/>
              <a:t>ছোট</a:t>
            </a:r>
            <a:r>
              <a:rPr lang="en-US" dirty="0"/>
              <a:t> </a:t>
            </a:r>
            <a:r>
              <a:rPr lang="en-US" dirty="0" err="1"/>
              <a:t>কোষ</a:t>
            </a:r>
            <a:r>
              <a:rPr lang="en-US" dirty="0"/>
              <a:t> </a:t>
            </a:r>
            <a:r>
              <a:rPr lang="en-US" dirty="0" err="1"/>
              <a:t>হলো</a:t>
            </a:r>
            <a:r>
              <a:rPr lang="en-US" dirty="0"/>
              <a:t> Mycoplasma </a:t>
            </a:r>
            <a:r>
              <a:rPr lang="en-US" dirty="0" err="1"/>
              <a:t>gallisepticum</a:t>
            </a:r>
            <a:r>
              <a:rPr lang="en-US" dirty="0"/>
              <a:t>, </a:t>
            </a:r>
            <a:r>
              <a:rPr lang="en-US" dirty="0" err="1"/>
              <a:t>যার</a:t>
            </a:r>
            <a:r>
              <a:rPr lang="en-US" dirty="0"/>
              <a:t> </a:t>
            </a:r>
            <a:r>
              <a:rPr lang="en-US" dirty="0" err="1"/>
              <a:t>ব্যাস</a:t>
            </a:r>
            <a:r>
              <a:rPr lang="en-US" dirty="0"/>
              <a:t> </a:t>
            </a:r>
            <a:r>
              <a:rPr lang="en-US" dirty="0" err="1"/>
              <a:t>প্রায়</a:t>
            </a:r>
            <a:r>
              <a:rPr lang="en-US" dirty="0"/>
              <a:t> ০.১ µm। </a:t>
            </a:r>
            <a:r>
              <a:rPr lang="en-US" dirty="0" err="1"/>
              <a:t>অন্যদিকে</a:t>
            </a:r>
            <a:r>
              <a:rPr lang="en-US" dirty="0"/>
              <a:t>, </a:t>
            </a:r>
            <a:r>
              <a:rPr lang="en-US" dirty="0" err="1"/>
              <a:t>সবচেয়ে</a:t>
            </a:r>
            <a:r>
              <a:rPr lang="en-US" dirty="0"/>
              <a:t> </a:t>
            </a:r>
            <a:r>
              <a:rPr lang="en-US" dirty="0" err="1"/>
              <a:t>বড়</a:t>
            </a:r>
            <a:r>
              <a:rPr lang="en-US" dirty="0"/>
              <a:t> </a:t>
            </a:r>
            <a:r>
              <a:rPr lang="en-US" dirty="0" err="1"/>
              <a:t>কোষ</a:t>
            </a:r>
            <a:r>
              <a:rPr lang="en-US" dirty="0"/>
              <a:t> </a:t>
            </a:r>
            <a:r>
              <a:rPr lang="en-US" dirty="0" err="1"/>
              <a:t>হিসেবে</a:t>
            </a:r>
            <a:r>
              <a:rPr lang="en-US" dirty="0"/>
              <a:t> </a:t>
            </a:r>
            <a:r>
              <a:rPr lang="en-US" dirty="0" err="1"/>
              <a:t>উটপাখির</a:t>
            </a:r>
            <a:r>
              <a:rPr lang="en-US" dirty="0"/>
              <a:t> </a:t>
            </a:r>
            <a:r>
              <a:rPr lang="en-US" dirty="0" err="1"/>
              <a:t>ডিমকে</a:t>
            </a:r>
            <a:r>
              <a:rPr lang="en-US" dirty="0"/>
              <a:t> </a:t>
            </a:r>
            <a:r>
              <a:rPr lang="en-US" dirty="0" err="1"/>
              <a:t>ধরা</a:t>
            </a:r>
            <a:r>
              <a:rPr lang="en-US" dirty="0"/>
              <a:t> </a:t>
            </a:r>
            <a:r>
              <a:rPr lang="en-US" dirty="0" err="1"/>
              <a:t>হয়</a:t>
            </a:r>
            <a:r>
              <a:rPr lang="en-US" dirty="0"/>
              <a:t>, </a:t>
            </a:r>
            <a:r>
              <a:rPr lang="en-US" dirty="0" err="1"/>
              <a:t>যার</a:t>
            </a:r>
            <a:r>
              <a:rPr lang="en-US" dirty="0"/>
              <a:t> </a:t>
            </a:r>
            <a:r>
              <a:rPr lang="en-US" dirty="0" err="1"/>
              <a:t>আকার</a:t>
            </a:r>
            <a:r>
              <a:rPr lang="en-US" dirty="0"/>
              <a:t> </a:t>
            </a:r>
            <a:r>
              <a:rPr lang="en-US" dirty="0" err="1"/>
              <a:t>প্রায়</a:t>
            </a:r>
            <a:r>
              <a:rPr lang="en-US" dirty="0"/>
              <a:t> ১৭ × ১২.৫ </a:t>
            </a:r>
            <a:r>
              <a:rPr lang="en-US" dirty="0" err="1"/>
              <a:t>সেমি</a:t>
            </a:r>
            <a:r>
              <a:rPr lang="en-US" dirty="0"/>
              <a:t>।</a:t>
            </a:r>
          </a:p>
        </p:txBody>
      </p:sp>
      <p:sp>
        <p:nvSpPr>
          <p:cNvPr id="6" name="TextBox 5">
            <a:extLst>
              <a:ext uri="{FF2B5EF4-FFF2-40B4-BE49-F238E27FC236}">
                <a16:creationId xmlns:a16="http://schemas.microsoft.com/office/drawing/2014/main" id="{5142781A-2F06-9918-D370-09883ACD03B5}"/>
              </a:ext>
            </a:extLst>
          </p:cNvPr>
          <p:cNvSpPr txBox="1"/>
          <p:nvPr/>
        </p:nvSpPr>
        <p:spPr>
          <a:xfrm>
            <a:off x="734524" y="4918339"/>
            <a:ext cx="10706100" cy="523220"/>
          </a:xfrm>
          <a:prstGeom prst="rect">
            <a:avLst/>
          </a:prstGeom>
          <a:noFill/>
        </p:spPr>
        <p:txBody>
          <a:bodyPr wrap="square">
            <a:spAutoFit/>
          </a:bodyPr>
          <a:lstStyle/>
          <a:p>
            <a:r>
              <a:rPr lang="as-IN" dirty="0"/>
              <a:t>মানবদেহের দীর্ঘতম কোষ হলো </a:t>
            </a:r>
            <a:r>
              <a:rPr lang="as-IN" b="1" dirty="0"/>
              <a:t>মোটর নিউরন</a:t>
            </a:r>
            <a:r>
              <a:rPr lang="as-IN" dirty="0"/>
              <a:t>, যা প্রায় </a:t>
            </a:r>
            <a:r>
              <a:rPr lang="as-IN" b="1" dirty="0"/>
              <a:t>১.৩৭ মিটার</a:t>
            </a:r>
            <a:r>
              <a:rPr lang="as-IN" dirty="0"/>
              <a:t> পর্যন্ত লম্বা হতে পারে। মানুষের ক্ষুদ্রতম কোষ হলো </a:t>
            </a:r>
            <a:r>
              <a:rPr lang="as-IN" b="1" dirty="0"/>
              <a:t>শুক্রাণু</a:t>
            </a:r>
            <a:r>
              <a:rPr lang="as-IN" dirty="0"/>
              <a:t>, যার মাথার দৈর্ঘ্য প্রায় </a:t>
            </a:r>
            <a:r>
              <a:rPr lang="as-IN" b="1" dirty="0"/>
              <a:t>৪ µ</a:t>
            </a:r>
            <a:r>
              <a:rPr lang="en-US" b="1" dirty="0"/>
              <a:t>m</a:t>
            </a:r>
            <a:r>
              <a:rPr lang="en-US" dirty="0"/>
              <a:t>। </a:t>
            </a:r>
            <a:r>
              <a:rPr lang="as-IN" dirty="0"/>
              <a:t>সাধারণ মানবকোষের আকার প্রায় </a:t>
            </a:r>
            <a:r>
              <a:rPr lang="as-IN" b="1" dirty="0"/>
              <a:t>১০ µ</a:t>
            </a:r>
            <a:r>
              <a:rPr lang="en-US" b="1" dirty="0"/>
              <a:t>m</a:t>
            </a:r>
            <a:r>
              <a:rPr lang="en-US" dirty="0"/>
              <a:t> </a:t>
            </a:r>
            <a:r>
              <a:rPr lang="as-IN" dirty="0"/>
              <a:t>এবং ওজন প্রায় </a:t>
            </a:r>
            <a:r>
              <a:rPr lang="as-IN" b="1" dirty="0"/>
              <a:t>১ </a:t>
            </a:r>
            <a:r>
              <a:rPr lang="en-US" b="1" dirty="0"/>
              <a:t>ng</a:t>
            </a:r>
            <a:r>
              <a:rPr lang="en-US" dirty="0"/>
              <a:t>।</a:t>
            </a:r>
          </a:p>
        </p:txBody>
      </p:sp>
      <p:sp>
        <p:nvSpPr>
          <p:cNvPr id="8" name="TextBox 7">
            <a:extLst>
              <a:ext uri="{FF2B5EF4-FFF2-40B4-BE49-F238E27FC236}">
                <a16:creationId xmlns:a16="http://schemas.microsoft.com/office/drawing/2014/main" id="{7E32328E-A947-DD2A-239B-EA5CE8514482}"/>
              </a:ext>
            </a:extLst>
          </p:cNvPr>
          <p:cNvSpPr txBox="1"/>
          <p:nvPr/>
        </p:nvSpPr>
        <p:spPr>
          <a:xfrm>
            <a:off x="742950" y="3979920"/>
            <a:ext cx="6097464" cy="307777"/>
          </a:xfrm>
          <a:prstGeom prst="rect">
            <a:avLst/>
          </a:prstGeom>
          <a:noFill/>
        </p:spPr>
        <p:txBody>
          <a:bodyPr wrap="square">
            <a:spAutoFit/>
          </a:bodyPr>
          <a:lstStyle/>
          <a:p>
            <a:r>
              <a:rPr lang="en-US" b="1" dirty="0" err="1"/>
              <a:t>কোষের</a:t>
            </a:r>
            <a:r>
              <a:rPr lang="en-US" b="1" dirty="0"/>
              <a:t> </a:t>
            </a:r>
            <a:r>
              <a:rPr lang="en-US" b="1" dirty="0" err="1"/>
              <a:t>আয়তন</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8E2E6456-924A-E55F-A938-0CB569BD466E}"/>
            </a:ext>
          </a:extLst>
        </p:cNvPr>
        <p:cNvGrpSpPr/>
        <p:nvPr/>
      </p:nvGrpSpPr>
      <p:grpSpPr>
        <a:xfrm>
          <a:off x="0" y="0"/>
          <a:ext cx="0" cy="0"/>
          <a:chOff x="0" y="0"/>
          <a:chExt cx="0" cy="0"/>
        </a:xfrm>
      </p:grpSpPr>
      <p:pic>
        <p:nvPicPr>
          <p:cNvPr id="490" name="Google Shape;490;p31" descr="image.png">
            <a:extLst>
              <a:ext uri="{FF2B5EF4-FFF2-40B4-BE49-F238E27FC236}">
                <a16:creationId xmlns:a16="http://schemas.microsoft.com/office/drawing/2014/main" id="{EBE520E9-D3B7-E8C3-8BD9-226F6C5706A6}"/>
              </a:ext>
            </a:extLst>
          </p:cNvPr>
          <p:cNvPicPr preferRelativeResize="0"/>
          <p:nvPr/>
        </p:nvPicPr>
        <p:blipFill rotWithShape="1">
          <a:blip r:embed="rId3">
            <a:alphaModFix/>
          </a:blip>
          <a:srcRect/>
          <a:stretch/>
        </p:blipFill>
        <p:spPr>
          <a:xfrm>
            <a:off x="523875" y="547687"/>
            <a:ext cx="323850" cy="285750"/>
          </a:xfrm>
          <a:prstGeom prst="rect">
            <a:avLst/>
          </a:prstGeom>
          <a:noFill/>
          <a:ln>
            <a:noFill/>
          </a:ln>
        </p:spPr>
      </p:pic>
      <p:sp>
        <p:nvSpPr>
          <p:cNvPr id="499" name="Google Shape;499;p31">
            <a:extLst>
              <a:ext uri="{FF2B5EF4-FFF2-40B4-BE49-F238E27FC236}">
                <a16:creationId xmlns:a16="http://schemas.microsoft.com/office/drawing/2014/main" id="{12BFB310-A415-941C-1B77-D61542C33287}"/>
              </a:ext>
            </a:extLst>
          </p:cNvPr>
          <p:cNvSpPr txBox="1"/>
          <p:nvPr/>
        </p:nvSpPr>
        <p:spPr>
          <a:xfrm>
            <a:off x="962025" y="508642"/>
            <a:ext cx="11229975" cy="392415"/>
          </a:xfrm>
          <a:prstGeom prst="rect">
            <a:avLst/>
          </a:prstGeom>
          <a:noFill/>
          <a:ln>
            <a:noFill/>
          </a:ln>
        </p:spPr>
        <p:txBody>
          <a:bodyPr spcFirstLastPara="1" wrap="square" lIns="0" tIns="0" rIns="0" bIns="0" anchor="ctr" anchorCtr="0">
            <a:spAutoFit/>
          </a:bodyPr>
          <a:lstStyle/>
          <a:p>
            <a:pPr lvl="0"/>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প্রকারভেদ</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dirty="0" err="1">
                <a:solidFill>
                  <a:srgbClr val="0F172A"/>
                </a:solidFill>
                <a:latin typeface="Arial" panose="020B0604020202020204" pitchFamily="34" charset="0"/>
                <a:ea typeface="Hind Siliguri"/>
                <a:cs typeface="Arial" panose="020B0604020202020204" pitchFamily="34" charset="0"/>
                <a:sym typeface="Hind Siliguri"/>
              </a:rPr>
              <a:t>দৈহিক</a:t>
            </a:r>
            <a:r>
              <a:rPr lang="en-US" sz="2550" b="1"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dirty="0" err="1">
                <a:solidFill>
                  <a:srgbClr val="0F172A"/>
                </a:solidFill>
                <a:latin typeface="Arial" panose="020B0604020202020204" pitchFamily="34" charset="0"/>
                <a:ea typeface="Hind Siliguri"/>
                <a:cs typeface="Arial" panose="020B0604020202020204" pitchFamily="34" charset="0"/>
                <a:sym typeface="Hind Siliguri"/>
              </a:rPr>
              <a:t>জনন</a:t>
            </a:r>
            <a:r>
              <a:rPr lang="en-US" sz="2550" b="1"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500" name="Google Shape;500;p31">
            <a:extLst>
              <a:ext uri="{FF2B5EF4-FFF2-40B4-BE49-F238E27FC236}">
                <a16:creationId xmlns:a16="http://schemas.microsoft.com/office/drawing/2014/main" id="{7E430AF6-8A1C-6A71-EB19-5E92842CFE5D}"/>
              </a:ext>
            </a:extLst>
          </p:cNvPr>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568;p35" descr="image.png">
            <a:extLst>
              <a:ext uri="{FF2B5EF4-FFF2-40B4-BE49-F238E27FC236}">
                <a16:creationId xmlns:a16="http://schemas.microsoft.com/office/drawing/2014/main" id="{5C6E0684-D58E-5D0C-960E-D5B159810283}"/>
              </a:ext>
            </a:extLst>
          </p:cNvPr>
          <p:cNvPicPr preferRelativeResize="0"/>
          <p:nvPr/>
        </p:nvPicPr>
        <p:blipFill rotWithShape="1">
          <a:blip r:embed="rId4">
            <a:alphaModFix/>
          </a:blip>
          <a:srcRect/>
          <a:stretch/>
        </p:blipFill>
        <p:spPr>
          <a:xfrm>
            <a:off x="523875" y="4557713"/>
            <a:ext cx="5476875" cy="1752600"/>
          </a:xfrm>
          <a:prstGeom prst="rect">
            <a:avLst/>
          </a:prstGeom>
          <a:noFill/>
          <a:ln>
            <a:noFill/>
          </a:ln>
        </p:spPr>
      </p:pic>
      <p:pic>
        <p:nvPicPr>
          <p:cNvPr id="4" name="Google Shape;569;p35" descr="image.png">
            <a:extLst>
              <a:ext uri="{FF2B5EF4-FFF2-40B4-BE49-F238E27FC236}">
                <a16:creationId xmlns:a16="http://schemas.microsoft.com/office/drawing/2014/main" id="{B641379B-08DC-8CD4-2B61-A80E03740EAA}"/>
              </a:ext>
            </a:extLst>
          </p:cNvPr>
          <p:cNvPicPr preferRelativeResize="0"/>
          <p:nvPr/>
        </p:nvPicPr>
        <p:blipFill rotWithShape="1">
          <a:blip r:embed="rId5">
            <a:alphaModFix/>
          </a:blip>
          <a:srcRect/>
          <a:stretch/>
        </p:blipFill>
        <p:spPr>
          <a:xfrm>
            <a:off x="6191250" y="4557713"/>
            <a:ext cx="5476875" cy="1752600"/>
          </a:xfrm>
          <a:prstGeom prst="rect">
            <a:avLst/>
          </a:prstGeom>
          <a:noFill/>
          <a:ln>
            <a:noFill/>
          </a:ln>
        </p:spPr>
      </p:pic>
      <p:sp>
        <p:nvSpPr>
          <p:cNvPr id="5" name="Google Shape;571;p35">
            <a:extLst>
              <a:ext uri="{FF2B5EF4-FFF2-40B4-BE49-F238E27FC236}">
                <a16:creationId xmlns:a16="http://schemas.microsoft.com/office/drawing/2014/main" id="{8E6B3DC9-9725-7903-33A9-C50D410E1028}"/>
              </a:ext>
            </a:extLst>
          </p:cNvPr>
          <p:cNvSpPr txBox="1"/>
          <p:nvPr/>
        </p:nvSpPr>
        <p:spPr>
          <a:xfrm>
            <a:off x="781050" y="4813772"/>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১.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দেহকোষ</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(Somatic Cell)</a:t>
            </a:r>
            <a:endParaRPr dirty="0"/>
          </a:p>
        </p:txBody>
      </p:sp>
      <p:sp>
        <p:nvSpPr>
          <p:cNvPr id="6" name="Google Shape;572;p35">
            <a:extLst>
              <a:ext uri="{FF2B5EF4-FFF2-40B4-BE49-F238E27FC236}">
                <a16:creationId xmlns:a16="http://schemas.microsoft.com/office/drawing/2014/main" id="{24D948F9-668B-F6F5-CF41-605DF6168D50}"/>
              </a:ext>
            </a:extLst>
          </p:cNvPr>
          <p:cNvSpPr txBox="1"/>
          <p:nvPr/>
        </p:nvSpPr>
        <p:spPr>
          <a:xfrm>
            <a:off x="781050" y="51768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ভূমিকা</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জীবদেহের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অঙ্গ</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অঙ্গসংস্থান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8" name="Google Shape;573;p35">
            <a:extLst>
              <a:ext uri="{FF2B5EF4-FFF2-40B4-BE49-F238E27FC236}">
                <a16:creationId xmlns:a16="http://schemas.microsoft.com/office/drawing/2014/main" id="{3EA09351-6751-EC5B-19EC-9B72F96E936B}"/>
              </a:ext>
            </a:extLst>
          </p:cNvPr>
          <p:cNvSpPr txBox="1"/>
          <p:nvPr/>
        </p:nvSpPr>
        <p:spPr>
          <a:xfrm>
            <a:off x="781050" y="54054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প্লয়ডি</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(Ploidy):</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ডিপ্লয়েড</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(2n)।</a:t>
            </a:r>
            <a:endParaRPr dirty="0"/>
          </a:p>
        </p:txBody>
      </p:sp>
      <p:sp>
        <p:nvSpPr>
          <p:cNvPr id="10" name="Google Shape;574;p35">
            <a:extLst>
              <a:ext uri="{FF2B5EF4-FFF2-40B4-BE49-F238E27FC236}">
                <a16:creationId xmlns:a16="http://schemas.microsoft.com/office/drawing/2014/main" id="{C5A59C58-6F9A-EB29-DCBA-10D1586858C0}"/>
              </a:ext>
            </a:extLst>
          </p:cNvPr>
          <p:cNvSpPr txBox="1"/>
          <p:nvPr/>
        </p:nvSpPr>
        <p:spPr>
          <a:xfrm>
            <a:off x="781050" y="56340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বিভাজন</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মাইটোসিস</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বিভাজনের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সংখ্যা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বৃদ্ধি</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12" name="Google Shape;575;p35">
            <a:extLst>
              <a:ext uri="{FF2B5EF4-FFF2-40B4-BE49-F238E27FC236}">
                <a16:creationId xmlns:a16="http://schemas.microsoft.com/office/drawing/2014/main" id="{60000D5F-057D-783E-0E5E-298D6A2E0EDA}"/>
              </a:ext>
            </a:extLst>
          </p:cNvPr>
          <p:cNvSpPr txBox="1"/>
          <p:nvPr/>
        </p:nvSpPr>
        <p:spPr>
          <a:xfrm>
            <a:off x="781050" y="58626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উদাহরণ</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কাণ্ড</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পেশিকোষ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স্নায়ুকোষ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13" name="Google Shape;576;p35">
            <a:extLst>
              <a:ext uri="{FF2B5EF4-FFF2-40B4-BE49-F238E27FC236}">
                <a16:creationId xmlns:a16="http://schemas.microsoft.com/office/drawing/2014/main" id="{7F80CC31-9F45-12C8-33C0-A6EDEBFC0EFD}"/>
              </a:ext>
            </a:extLst>
          </p:cNvPr>
          <p:cNvSpPr txBox="1"/>
          <p:nvPr/>
        </p:nvSpPr>
        <p:spPr>
          <a:xfrm>
            <a:off x="6448425" y="4813772"/>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২.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জননকোষ</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(Germ / Reproductive Cell)</a:t>
            </a:r>
            <a:endParaRPr dirty="0"/>
          </a:p>
        </p:txBody>
      </p:sp>
      <p:sp>
        <p:nvSpPr>
          <p:cNvPr id="14" name="Google Shape;577;p35">
            <a:extLst>
              <a:ext uri="{FF2B5EF4-FFF2-40B4-BE49-F238E27FC236}">
                <a16:creationId xmlns:a16="http://schemas.microsoft.com/office/drawing/2014/main" id="{29A33198-C8E3-7C43-90AF-A6771DAA5B4D}"/>
              </a:ext>
            </a:extLst>
          </p:cNvPr>
          <p:cNvSpPr txBox="1"/>
          <p:nvPr/>
        </p:nvSpPr>
        <p:spPr>
          <a:xfrm>
            <a:off x="6448425" y="51768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ভূমিকা</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প্রজনন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প্রজাতি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ধারাবাহিকতা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রক্ষায়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16" name="Google Shape;578;p35">
            <a:extLst>
              <a:ext uri="{FF2B5EF4-FFF2-40B4-BE49-F238E27FC236}">
                <a16:creationId xmlns:a16="http://schemas.microsoft.com/office/drawing/2014/main" id="{301DE908-E667-05FC-1CBE-2EE11942D468}"/>
              </a:ext>
            </a:extLst>
          </p:cNvPr>
          <p:cNvSpPr txBox="1"/>
          <p:nvPr/>
        </p:nvSpPr>
        <p:spPr>
          <a:xfrm>
            <a:off x="6448425" y="54054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প্লয়ডি</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(Ploidy):</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হ্যাপ্লয়েড</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(n)।</a:t>
            </a:r>
            <a:endParaRPr dirty="0"/>
          </a:p>
        </p:txBody>
      </p:sp>
      <p:sp>
        <p:nvSpPr>
          <p:cNvPr id="18" name="Google Shape;579;p35">
            <a:extLst>
              <a:ext uri="{FF2B5EF4-FFF2-40B4-BE49-F238E27FC236}">
                <a16:creationId xmlns:a16="http://schemas.microsoft.com/office/drawing/2014/main" id="{8713280C-BD9A-10C0-501F-C473D423C10F}"/>
              </a:ext>
            </a:extLst>
          </p:cNvPr>
          <p:cNvSpPr txBox="1"/>
          <p:nvPr/>
        </p:nvSpPr>
        <p:spPr>
          <a:xfrm>
            <a:off x="6448425" y="56340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বিভাজন</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মিওসিস</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বিভাজনের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উৎপন্ন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19" name="Google Shape;580;p35">
            <a:extLst>
              <a:ext uri="{FF2B5EF4-FFF2-40B4-BE49-F238E27FC236}">
                <a16:creationId xmlns:a16="http://schemas.microsoft.com/office/drawing/2014/main" id="{4D3839D5-4A3D-3876-83E5-BD253C2AF021}"/>
              </a:ext>
            </a:extLst>
          </p:cNvPr>
          <p:cNvSpPr txBox="1"/>
          <p:nvPr/>
        </p:nvSpPr>
        <p:spPr>
          <a:xfrm>
            <a:off x="6448425" y="5862638"/>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উদাহরণ</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শুক্রাণু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(Sperm)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ডিম্বাণু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(Ovum)।</a:t>
            </a:r>
            <a:endParaRPr dirty="0"/>
          </a:p>
        </p:txBody>
      </p:sp>
      <p:pic>
        <p:nvPicPr>
          <p:cNvPr id="21" name="Picture 20">
            <a:extLst>
              <a:ext uri="{FF2B5EF4-FFF2-40B4-BE49-F238E27FC236}">
                <a16:creationId xmlns:a16="http://schemas.microsoft.com/office/drawing/2014/main" id="{33DCCCB2-61EB-00D1-49A0-E0088FCAF3C8}"/>
              </a:ext>
            </a:extLst>
          </p:cNvPr>
          <p:cNvPicPr>
            <a:picLocks noChangeAspect="1"/>
          </p:cNvPicPr>
          <p:nvPr/>
        </p:nvPicPr>
        <p:blipFill>
          <a:blip r:embed="rId6"/>
          <a:stretch>
            <a:fillRect/>
          </a:stretch>
        </p:blipFill>
        <p:spPr>
          <a:xfrm>
            <a:off x="1375159" y="1168827"/>
            <a:ext cx="3812406" cy="3296383"/>
          </a:xfrm>
          <a:prstGeom prst="rect">
            <a:avLst/>
          </a:prstGeom>
          <a:ln>
            <a:noFill/>
          </a:ln>
          <a:effectLst>
            <a:softEdge rad="112500"/>
          </a:effectLst>
        </p:spPr>
      </p:pic>
      <p:pic>
        <p:nvPicPr>
          <p:cNvPr id="23" name="Picture 22">
            <a:extLst>
              <a:ext uri="{FF2B5EF4-FFF2-40B4-BE49-F238E27FC236}">
                <a16:creationId xmlns:a16="http://schemas.microsoft.com/office/drawing/2014/main" id="{39558387-AB07-A11D-A4C3-CD75F027C624}"/>
              </a:ext>
            </a:extLst>
          </p:cNvPr>
          <p:cNvPicPr>
            <a:picLocks noChangeAspect="1"/>
          </p:cNvPicPr>
          <p:nvPr/>
        </p:nvPicPr>
        <p:blipFill>
          <a:blip r:embed="rId7"/>
          <a:stretch>
            <a:fillRect/>
          </a:stretch>
        </p:blipFill>
        <p:spPr>
          <a:xfrm>
            <a:off x="7420289" y="1129657"/>
            <a:ext cx="3337857" cy="3323281"/>
          </a:xfrm>
          <a:prstGeom prst="rect">
            <a:avLst/>
          </a:prstGeom>
          <a:ln>
            <a:noFill/>
          </a:ln>
          <a:effectLst>
            <a:softEdge rad="112500"/>
          </a:effectLst>
        </p:spPr>
      </p:pic>
    </p:spTree>
    <p:extLst>
      <p:ext uri="{BB962C8B-B14F-4D97-AF65-F5344CB8AC3E}">
        <p14:creationId xmlns:p14="http://schemas.microsoft.com/office/powerpoint/2010/main" val="88605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8" name="Google Shape;488;p31" descr="image.png"/>
          <p:cNvPicPr preferRelativeResize="0"/>
          <p:nvPr/>
        </p:nvPicPr>
        <p:blipFill rotWithShape="1">
          <a:blip r:embed="rId3">
            <a:alphaModFix/>
          </a:blip>
          <a:srcRect/>
          <a:stretch/>
        </p:blipFill>
        <p:spPr>
          <a:xfrm>
            <a:off x="523875" y="4084027"/>
            <a:ext cx="5476875" cy="2460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89" name="Google Shape;489;p31" descr="image.png"/>
          <p:cNvPicPr preferRelativeResize="0"/>
          <p:nvPr/>
        </p:nvPicPr>
        <p:blipFill rotWithShape="1">
          <a:blip r:embed="rId4">
            <a:alphaModFix/>
          </a:blip>
          <a:srcRect/>
          <a:stretch/>
        </p:blipFill>
        <p:spPr>
          <a:xfrm>
            <a:off x="6191250" y="4084027"/>
            <a:ext cx="5476875" cy="2460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90" name="Google Shape;490;p31" descr="image.png"/>
          <p:cNvPicPr preferRelativeResize="0"/>
          <p:nvPr/>
        </p:nvPicPr>
        <p:blipFill rotWithShape="1">
          <a:blip r:embed="rId5">
            <a:alphaModFix/>
          </a:blip>
          <a:srcRect/>
          <a:stretch/>
        </p:blipFill>
        <p:spPr>
          <a:xfrm>
            <a:off x="523875" y="547687"/>
            <a:ext cx="323850" cy="285750"/>
          </a:xfrm>
          <a:prstGeom prst="rect">
            <a:avLst/>
          </a:prstGeom>
          <a:noFill/>
          <a:ln>
            <a:noFill/>
          </a:ln>
        </p:spPr>
      </p:pic>
      <p:sp>
        <p:nvSpPr>
          <p:cNvPr id="491" name="Google Shape;491;p31"/>
          <p:cNvSpPr txBox="1"/>
          <p:nvPr/>
        </p:nvSpPr>
        <p:spPr>
          <a:xfrm>
            <a:off x="781050" y="4332392"/>
            <a:ext cx="5250656" cy="246221"/>
          </a:xfrm>
          <a:prstGeom prst="rect">
            <a:avLst/>
          </a:prstGeom>
          <a:noFill/>
          <a:ln>
            <a:noFill/>
          </a:ln>
        </p:spPr>
        <p:txBody>
          <a:bodyPr spcFirstLastPara="1" wrap="square" lIns="0" tIns="0" rIns="0" bIns="0" anchor="ctr" anchorCtr="0">
            <a:spAutoFit/>
          </a:bodyPr>
          <a:lstStyle/>
          <a:p>
            <a:pPr lvl="0"/>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১. </a:t>
            </a:r>
            <a:r>
              <a:rPr lang="en-US" sz="1600" b="1" dirty="0" err="1">
                <a:solidFill>
                  <a:srgbClr val="0F172A"/>
                </a:solidFill>
                <a:latin typeface="Arial" panose="020B0604020202020204" pitchFamily="34" charset="0"/>
                <a:ea typeface="Hind Siliguri"/>
                <a:cs typeface="Arial" panose="020B0604020202020204" pitchFamily="34" charset="0"/>
                <a:sym typeface="Hind Siliguri"/>
              </a:rPr>
              <a:t>আদি</a:t>
            </a:r>
            <a:r>
              <a:rPr lang="en-US" sz="1600" b="1" dirty="0">
                <a:solidFill>
                  <a:srgbClr val="0F172A"/>
                </a:solidFill>
                <a:latin typeface="Arial" panose="020B0604020202020204" pitchFamily="34" charset="0"/>
                <a:ea typeface="Hind Siliguri"/>
                <a:cs typeface="Arial" panose="020B0604020202020204" pitchFamily="34" charset="0"/>
                <a:sym typeface="Hind Siliguri"/>
              </a:rPr>
              <a:t> </a:t>
            </a:r>
            <a:r>
              <a:rPr lang="en-US" sz="1600" b="1"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(Prokaryotic Cell)</a:t>
            </a:r>
            <a:endParaRPr dirty="0"/>
          </a:p>
        </p:txBody>
      </p:sp>
      <p:sp>
        <p:nvSpPr>
          <p:cNvPr id="492" name="Google Shape;492;p31"/>
          <p:cNvSpPr txBox="1"/>
          <p:nvPr/>
        </p:nvSpPr>
        <p:spPr>
          <a:xfrm>
            <a:off x="781050" y="4703152"/>
            <a:ext cx="5000625" cy="553998"/>
          </a:xfrm>
          <a:prstGeom prst="rect">
            <a:avLst/>
          </a:prstGeom>
          <a:noFill/>
          <a:ln>
            <a:noFill/>
          </a:ln>
        </p:spPr>
        <p:txBody>
          <a:bodyPr spcFirstLastPara="1" wrap="square" lIns="0" tIns="0" rIns="0" bIns="0" anchor="t" anchorCtr="0">
            <a:spAutoFit/>
          </a:bodyPr>
          <a:lstStyle/>
          <a:p>
            <a:pPr lvl="0"/>
            <a:r>
              <a:rPr lang="en-US" sz="1200" b="1" i="0" u="none" strike="noStrike" cap="none" dirty="0" err="1">
                <a:solidFill>
                  <a:srgbClr val="475569"/>
                </a:solidFill>
                <a:latin typeface="+mj-lt"/>
                <a:ea typeface="Nirmala UI" panose="020B0502040204020203" pitchFamily="34" charset="0"/>
                <a:cs typeface="Nirmala UI" panose="020B0502040204020203" pitchFamily="34" charset="0"/>
                <a:sym typeface="Hind Siliguri"/>
              </a:rPr>
              <a:t>সংজ্ঞা</a:t>
            </a:r>
            <a:r>
              <a:rPr lang="en-US" sz="1200" b="1" i="0" u="none" strike="noStrike" cap="none" dirty="0">
                <a:solidFill>
                  <a:srgbClr val="475569"/>
                </a:solidFill>
                <a:latin typeface="+mj-lt"/>
                <a:ea typeface="Nirmala UI" panose="020B0502040204020203" pitchFamily="34" charset="0"/>
                <a:cs typeface="Nirmala UI" panose="020B0502040204020203" pitchFamily="34" charset="0"/>
                <a:sym typeface="Hind Siliguri"/>
              </a:rPr>
              <a:t>:</a:t>
            </a:r>
            <a:r>
              <a:rPr lang="en-US" sz="1200" b="0" i="0" u="none" strike="noStrike" cap="none" dirty="0">
                <a:solidFill>
                  <a:srgbClr val="475569"/>
                </a:solidFill>
                <a:latin typeface="+mj-lt"/>
                <a:ea typeface="Nirmala UI" panose="020B0502040204020203" pitchFamily="34" charset="0"/>
                <a:cs typeface="Nirmala UI" panose="020B0502040204020203" pitchFamily="34" charset="0"/>
                <a:sym typeface="Hind Siliguri"/>
              </a:rPr>
              <a:t> </a:t>
            </a:r>
            <a:r>
              <a:rPr lang="as-IN" sz="1200" dirty="0">
                <a:solidFill>
                  <a:srgbClr val="475569"/>
                </a:solidFill>
                <a:latin typeface="+mj-lt"/>
                <a:ea typeface="Nirmala UI" panose="020B0502040204020203" pitchFamily="34" charset="0"/>
                <a:cs typeface="Nirmala UI" panose="020B0502040204020203" pitchFamily="34" charset="0"/>
                <a:sym typeface="Hind Siliguri"/>
              </a:rPr>
              <a:t>যে সকল কোষে আদর্শ বা সুগঠিত নিউক্লিয়াস থাকে না, ঝিল্লি যুক্ত কোষ অঙ্গাণু নেই, ক্রোমোজোম গঠিত হয় না, তাদেরকে আদিকোষ বা প্রোক্যারিওটিক কোষ বা প্রাককেন্দ্রিক কোষ বলে।</a:t>
            </a:r>
            <a:endParaRPr dirty="0">
              <a:latin typeface="+mj-lt"/>
              <a:ea typeface="Nirmala UI" panose="020B0502040204020203" pitchFamily="34" charset="0"/>
              <a:cs typeface="Nirmala UI" panose="020B0502040204020203" pitchFamily="34" charset="0"/>
            </a:endParaRPr>
          </a:p>
        </p:txBody>
      </p:sp>
      <p:sp>
        <p:nvSpPr>
          <p:cNvPr id="493" name="Google Shape;493;p31"/>
          <p:cNvSpPr txBox="1"/>
          <p:nvPr/>
        </p:nvSpPr>
        <p:spPr>
          <a:xfrm>
            <a:off x="781050" y="5335239"/>
            <a:ext cx="500062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বৈশিষ্ট্য</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সাইটোপ্লাজমে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সুনির্দিষ্ট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অঙ্গাণু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যেমন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মাইটোকন্ড্রিয়া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গলগি</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বডি</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৭০S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রাইবোসোম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বিদ্যমান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94" name="Google Shape;494;p31"/>
          <p:cNvSpPr txBox="1"/>
          <p:nvPr/>
        </p:nvSpPr>
        <p:spPr>
          <a:xfrm>
            <a:off x="781050" y="5685889"/>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উদাহরণ</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ব্যাকটেরিয়া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নীলভ</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সবুজ</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(Cyanobacteria)।</a:t>
            </a:r>
            <a:endParaRPr dirty="0"/>
          </a:p>
        </p:txBody>
      </p:sp>
      <p:sp>
        <p:nvSpPr>
          <p:cNvPr id="495" name="Google Shape;495;p31"/>
          <p:cNvSpPr txBox="1"/>
          <p:nvPr/>
        </p:nvSpPr>
        <p:spPr>
          <a:xfrm>
            <a:off x="6448425" y="4332392"/>
            <a:ext cx="5250656" cy="246221"/>
          </a:xfrm>
          <a:prstGeom prst="rect">
            <a:avLst/>
          </a:prstGeom>
          <a:noFill/>
          <a:ln>
            <a:noFill/>
          </a:ln>
        </p:spPr>
        <p:txBody>
          <a:bodyPr spcFirstLastPara="1" wrap="square" lIns="0" tIns="0" rIns="0" bIns="0" anchor="ctr" anchorCtr="0">
            <a:spAutoFit/>
          </a:bodyPr>
          <a:lstStyle/>
          <a:p>
            <a:pPr lvl="0"/>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২. </a:t>
            </a:r>
            <a:r>
              <a:rPr lang="en-US" sz="1600" b="1" dirty="0" err="1">
                <a:solidFill>
                  <a:srgbClr val="0F172A"/>
                </a:solidFill>
                <a:latin typeface="Arial" panose="020B0604020202020204" pitchFamily="34" charset="0"/>
                <a:ea typeface="Hind Siliguri"/>
                <a:cs typeface="Arial" panose="020B0604020202020204" pitchFamily="34" charset="0"/>
                <a:sym typeface="Hind Siliguri"/>
              </a:rPr>
              <a:t>প্রকৃত</a:t>
            </a:r>
            <a:r>
              <a:rPr lang="en-US" sz="1600" b="1" dirty="0">
                <a:solidFill>
                  <a:srgbClr val="0F172A"/>
                </a:solidFill>
                <a:latin typeface="Arial" panose="020B0604020202020204" pitchFamily="34" charset="0"/>
                <a:ea typeface="Hind Siliguri"/>
                <a:cs typeface="Arial" panose="020B0604020202020204" pitchFamily="34" charset="0"/>
                <a:sym typeface="Hind Siliguri"/>
              </a:rPr>
              <a:t> </a:t>
            </a:r>
            <a:r>
              <a:rPr lang="en-US" sz="1600" b="1" dirty="0" err="1">
                <a:solidFill>
                  <a:srgbClr val="0F172A"/>
                </a:solidFill>
                <a:latin typeface="Arial" panose="020B0604020202020204" pitchFamily="34" charset="0"/>
                <a:ea typeface="Hind Siliguri"/>
                <a:cs typeface="Arial" panose="020B0604020202020204" pitchFamily="34" charset="0"/>
                <a:sym typeface="Hind Siliguri"/>
              </a:rPr>
              <a:t>কোষ</a:t>
            </a:r>
            <a:r>
              <a:rPr lang="en-US" sz="1600" b="1"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(Eukaryotic Cell)</a:t>
            </a:r>
            <a:endParaRPr dirty="0"/>
          </a:p>
        </p:txBody>
      </p:sp>
      <p:sp>
        <p:nvSpPr>
          <p:cNvPr id="496" name="Google Shape;496;p31"/>
          <p:cNvSpPr txBox="1"/>
          <p:nvPr/>
        </p:nvSpPr>
        <p:spPr>
          <a:xfrm>
            <a:off x="6448425" y="4703152"/>
            <a:ext cx="5000625" cy="553998"/>
          </a:xfrm>
          <a:prstGeom prst="rect">
            <a:avLst/>
          </a:prstGeom>
          <a:noFill/>
          <a:ln>
            <a:noFill/>
          </a:ln>
        </p:spPr>
        <p:txBody>
          <a:bodyPr spcFirstLastPara="1" wrap="square" lIns="0" tIns="0" rIns="0" bIns="0" anchor="t" anchorCtr="0">
            <a:spAutoFit/>
          </a:bodyPr>
          <a:lstStyle/>
          <a:p>
            <a:pPr lvl="0"/>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সংজ্ঞা</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যে সকল কোষে সুগঠিত নিউক্লিয়াস থাকে, ঝিল্লিযুক্ত কোষ অঙ্গাণু বিদ্যমান, ক্রোমোজোম ক্ষারীয় প্রোটিন যুক্ত, তাদেরকে প্রকৃত কোষ বা ইউক্যারিওটিক সেল বা সুকেন্দ্রিক কোষ বলে।</a:t>
            </a:r>
            <a:endParaRPr dirty="0"/>
          </a:p>
        </p:txBody>
      </p:sp>
      <p:sp>
        <p:nvSpPr>
          <p:cNvPr id="497" name="Google Shape;497;p31"/>
          <p:cNvSpPr txBox="1"/>
          <p:nvPr/>
        </p:nvSpPr>
        <p:spPr>
          <a:xfrm>
            <a:off x="6448425" y="5248104"/>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বৈশিষ্ট্য</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আবরণীবেষ্টিত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অঙ্গাণু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৮০S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রাইবোসোম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বিদ্যমান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98" name="Google Shape;498;p31"/>
          <p:cNvSpPr txBox="1"/>
          <p:nvPr/>
        </p:nvSpPr>
        <p:spPr>
          <a:xfrm>
            <a:off x="6448425" y="5476704"/>
            <a:ext cx="5000625"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উদাহরণ</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ছত্রাক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ব্রায়োফায়টা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ট্র্যাকিওফায়টা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সকল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sp>
        <p:nvSpPr>
          <p:cNvPr id="499" name="Google Shape;499;p31"/>
          <p:cNvSpPr txBox="1"/>
          <p:nvPr/>
        </p:nvSpPr>
        <p:spPr>
          <a:xfrm>
            <a:off x="962025" y="508642"/>
            <a:ext cx="112299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প্রকারভেদ</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নিউক্লিয়াসের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গঠন</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500" name="Google Shape;500;p31"/>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3" name="TextBox 2">
            <a:extLst>
              <a:ext uri="{FF2B5EF4-FFF2-40B4-BE49-F238E27FC236}">
                <a16:creationId xmlns:a16="http://schemas.microsoft.com/office/drawing/2014/main" id="{F3504E26-6454-FD5E-D46F-9A1A00F0FB53}"/>
              </a:ext>
            </a:extLst>
          </p:cNvPr>
          <p:cNvSpPr txBox="1"/>
          <p:nvPr/>
        </p:nvSpPr>
        <p:spPr>
          <a:xfrm>
            <a:off x="685800" y="6001198"/>
            <a:ext cx="5250656" cy="461665"/>
          </a:xfrm>
          <a:prstGeom prst="rect">
            <a:avLst/>
          </a:prstGeom>
          <a:noFill/>
        </p:spPr>
        <p:txBody>
          <a:bodyPr wrap="square">
            <a:spAutoFit/>
          </a:bodyPr>
          <a:lstStyle/>
          <a:p>
            <a:pPr marL="0" marR="0" lvl="0" indent="0" algn="l" rtl="0">
              <a:spcBef>
                <a:spcPts val="0"/>
              </a:spcBef>
              <a:spcAft>
                <a:spcPts val="0"/>
              </a:spcAft>
              <a:buNone/>
            </a:pPr>
            <a:r>
              <a:rPr lang="as-IN" sz="1200" b="0" i="0" u="none" strike="noStrike" cap="none" dirty="0">
                <a:solidFill>
                  <a:srgbClr val="475569"/>
                </a:solidFill>
                <a:latin typeface="Arial" panose="020B0604020202020204" pitchFamily="34" charset="0"/>
                <a:ea typeface="Hind Siliguri"/>
                <a:cs typeface="Hind Siliguri"/>
                <a:sym typeface="Hind Siliguri"/>
              </a:rPr>
              <a:t>বিত্তাকার দ্বিসূত্রক </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DNA </a:t>
            </a:r>
            <a:r>
              <a:rPr lang="as-IN" sz="1200" b="0" i="0" u="none" strike="noStrike" cap="none" dirty="0">
                <a:solidFill>
                  <a:srgbClr val="475569"/>
                </a:solidFill>
                <a:latin typeface="Arial" panose="020B0604020202020204" pitchFamily="34" charset="0"/>
                <a:ea typeface="Hind Siliguri"/>
                <a:cs typeface="Hind Siliguri"/>
                <a:sym typeface="Hind Siliguri"/>
              </a:rPr>
              <a:t>থাকে যা সাইটোপ্লাজমের </a:t>
            </a:r>
            <a:r>
              <a:rPr lang="as-IN" sz="1200" b="1" i="0" u="none" strike="noStrike" cap="none" dirty="0">
                <a:solidFill>
                  <a:srgbClr val="475569"/>
                </a:solidFill>
                <a:latin typeface="Arial" panose="020B0604020202020204" pitchFamily="34" charset="0"/>
                <a:ea typeface="Hind Siliguri"/>
                <a:cs typeface="Hind Siliguri"/>
                <a:sym typeface="Hind Siliguri"/>
              </a:rPr>
              <a:t>নিউক্লিওয়েড (</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Nucleoid)</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b="0" i="0" u="none" strike="noStrike" cap="none" dirty="0">
                <a:solidFill>
                  <a:srgbClr val="475569"/>
                </a:solidFill>
                <a:latin typeface="Arial" panose="020B0604020202020204" pitchFamily="34" charset="0"/>
                <a:ea typeface="Hind Siliguri"/>
                <a:cs typeface="Hind Siliguri"/>
                <a:sym typeface="Hind Siliguri"/>
              </a:rPr>
              <a:t>অঞ্চলে অবস্থান করে। কোনো হিস্টোন প্রোটিন থাকে না।</a:t>
            </a:r>
            <a:endParaRPr lang="as-IN" sz="1200" dirty="0"/>
          </a:p>
        </p:txBody>
      </p:sp>
      <p:sp>
        <p:nvSpPr>
          <p:cNvPr id="7" name="TextBox 6">
            <a:extLst>
              <a:ext uri="{FF2B5EF4-FFF2-40B4-BE49-F238E27FC236}">
                <a16:creationId xmlns:a16="http://schemas.microsoft.com/office/drawing/2014/main" id="{E6F8B026-86DC-B790-0B65-62FFCF3AA5D9}"/>
              </a:ext>
            </a:extLst>
          </p:cNvPr>
          <p:cNvSpPr txBox="1"/>
          <p:nvPr/>
        </p:nvSpPr>
        <p:spPr>
          <a:xfrm>
            <a:off x="6354640" y="5675407"/>
            <a:ext cx="4864344" cy="346249"/>
          </a:xfrm>
          <a:prstGeom prst="rect">
            <a:avLst/>
          </a:prstGeom>
          <a:noFill/>
        </p:spPr>
        <p:txBody>
          <a:bodyPr wrap="square">
            <a:spAutoFit/>
          </a:bodyPr>
          <a:lstStyle/>
          <a:p>
            <a:pPr marL="0" marR="0" lvl="0" indent="0" algn="l" rtl="0">
              <a:lnSpc>
                <a:spcPct val="150000"/>
              </a:lnSpc>
              <a:spcBef>
                <a:spcPts val="0"/>
              </a:spcBef>
              <a:spcAft>
                <a:spcPts val="0"/>
              </a:spcAft>
              <a:buNone/>
            </a:pP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DNA </a:t>
            </a:r>
            <a:r>
              <a:rPr lang="as-IN" sz="1200" b="0" i="0" u="none" strike="noStrike" cap="none" dirty="0">
                <a:solidFill>
                  <a:srgbClr val="475569"/>
                </a:solidFill>
                <a:latin typeface="Arial" panose="020B0604020202020204" pitchFamily="34" charset="0"/>
                <a:ea typeface="Hind Siliguri"/>
                <a:cs typeface="Hind Siliguri"/>
                <a:sym typeface="Hind Siliguri"/>
              </a:rPr>
              <a:t>রৈখিক এবং হিস্টোন প্রোটিনের সাথে যুক্ত হয়ে সুনির্দিষ্ট ক্রোমোজোম গঠন করে।</a:t>
            </a:r>
            <a:endParaRPr lang="as-IN" sz="1200" dirty="0"/>
          </a:p>
        </p:txBody>
      </p:sp>
      <p:sp>
        <p:nvSpPr>
          <p:cNvPr id="9" name="TextBox 8">
            <a:extLst>
              <a:ext uri="{FF2B5EF4-FFF2-40B4-BE49-F238E27FC236}">
                <a16:creationId xmlns:a16="http://schemas.microsoft.com/office/drawing/2014/main" id="{0D5E476E-E0A6-AEFD-D464-AD05D8ABA0A9}"/>
              </a:ext>
            </a:extLst>
          </p:cNvPr>
          <p:cNvSpPr txBox="1"/>
          <p:nvPr/>
        </p:nvSpPr>
        <p:spPr>
          <a:xfrm>
            <a:off x="6354640" y="5926921"/>
            <a:ext cx="4864344" cy="346249"/>
          </a:xfrm>
          <a:prstGeom prst="rect">
            <a:avLst/>
          </a:prstGeom>
          <a:noFill/>
        </p:spPr>
        <p:txBody>
          <a:bodyPr wrap="square">
            <a:spAutoFit/>
          </a:bodyPr>
          <a:lstStyle/>
          <a:p>
            <a:pPr marL="0" marR="0" lvl="0" indent="0" algn="l" rtl="0">
              <a:lnSpc>
                <a:spcPct val="150000"/>
              </a:lnSpc>
              <a:spcBef>
                <a:spcPts val="0"/>
              </a:spcBef>
              <a:spcAft>
                <a:spcPts val="0"/>
              </a:spcAft>
              <a:buNone/>
            </a:pPr>
            <a:r>
              <a:rPr lang="as-IN" sz="1200" b="0" i="0" u="none" strike="noStrike" cap="none" dirty="0">
                <a:solidFill>
                  <a:srgbClr val="475569"/>
                </a:solidFill>
                <a:latin typeface="Arial" panose="020B0604020202020204" pitchFamily="34" charset="0"/>
                <a:ea typeface="Hind Siliguri"/>
                <a:cs typeface="Hind Siliguri"/>
                <a:sym typeface="Hind Siliguri"/>
              </a:rPr>
              <a:t>মাইটোকন্ড্রিয়া, প্লাস্টিড, এন্ডোপ্লাজমিক রেটিকুলাম, গলগি বস্তু ও লাইসোসোম উপস্থিত।</a:t>
            </a:r>
            <a:endParaRPr lang="as-IN" sz="1200" dirty="0"/>
          </a:p>
        </p:txBody>
      </p:sp>
      <p:sp>
        <p:nvSpPr>
          <p:cNvPr id="11" name="TextBox 10">
            <a:extLst>
              <a:ext uri="{FF2B5EF4-FFF2-40B4-BE49-F238E27FC236}">
                <a16:creationId xmlns:a16="http://schemas.microsoft.com/office/drawing/2014/main" id="{671A528B-C20F-349D-D4FD-714D67812456}"/>
              </a:ext>
            </a:extLst>
          </p:cNvPr>
          <p:cNvSpPr txBox="1"/>
          <p:nvPr/>
        </p:nvSpPr>
        <p:spPr>
          <a:xfrm>
            <a:off x="6354640" y="6169994"/>
            <a:ext cx="6097464" cy="346249"/>
          </a:xfrm>
          <a:prstGeom prst="rect">
            <a:avLst/>
          </a:prstGeom>
          <a:noFill/>
        </p:spPr>
        <p:txBody>
          <a:bodyPr wrap="square">
            <a:spAutoFit/>
          </a:bodyPr>
          <a:lstStyle/>
          <a:p>
            <a:pPr marL="0" marR="0" lvl="0" indent="0" algn="l" rtl="0">
              <a:lnSpc>
                <a:spcPct val="150000"/>
              </a:lnSpc>
              <a:spcBef>
                <a:spcPts val="0"/>
              </a:spcBef>
              <a:spcAft>
                <a:spcPts val="0"/>
              </a:spcAft>
              <a:buNone/>
            </a:pPr>
            <a:r>
              <a:rPr lang="as-IN" sz="1200" b="0" i="0" u="none" strike="noStrike" cap="none" dirty="0">
                <a:solidFill>
                  <a:srgbClr val="475569"/>
                </a:solidFill>
                <a:latin typeface="Arial" panose="020B0604020202020204" pitchFamily="34" charset="0"/>
                <a:ea typeface="Hind Siliguri"/>
                <a:cs typeface="Hind Siliguri"/>
                <a:sym typeface="Hind Siliguri"/>
              </a:rPr>
              <a:t>মাইটোসিস (মেটাবলিক বৃদ্ধি) এবং মিওসিস (জননকোষ সৃষ্টি) প্রক্রিয়ায় বিভাজিত হয়।</a:t>
            </a:r>
            <a:endParaRPr lang="as-IN" sz="1200" dirty="0"/>
          </a:p>
        </p:txBody>
      </p:sp>
      <p:pic>
        <p:nvPicPr>
          <p:cNvPr id="15" name="Picture 14">
            <a:extLst>
              <a:ext uri="{FF2B5EF4-FFF2-40B4-BE49-F238E27FC236}">
                <a16:creationId xmlns:a16="http://schemas.microsoft.com/office/drawing/2014/main" id="{C4057D24-0502-6446-5158-1EF4E0477F61}"/>
              </a:ext>
            </a:extLst>
          </p:cNvPr>
          <p:cNvPicPr>
            <a:picLocks noChangeAspect="1"/>
          </p:cNvPicPr>
          <p:nvPr/>
        </p:nvPicPr>
        <p:blipFill>
          <a:blip r:embed="rId6"/>
          <a:stretch>
            <a:fillRect/>
          </a:stretch>
        </p:blipFill>
        <p:spPr>
          <a:xfrm>
            <a:off x="1677730" y="1100870"/>
            <a:ext cx="3004129" cy="2958611"/>
          </a:xfrm>
          <a:prstGeom prst="rect">
            <a:avLst/>
          </a:prstGeom>
          <a:ln>
            <a:noFill/>
          </a:ln>
          <a:effectLst>
            <a:softEdge rad="112500"/>
          </a:effectLst>
        </p:spPr>
      </p:pic>
      <p:pic>
        <p:nvPicPr>
          <p:cNvPr id="17" name="Picture 16">
            <a:extLst>
              <a:ext uri="{FF2B5EF4-FFF2-40B4-BE49-F238E27FC236}">
                <a16:creationId xmlns:a16="http://schemas.microsoft.com/office/drawing/2014/main" id="{CCA8949B-57FF-3EC2-4A94-EBF8B9325307}"/>
              </a:ext>
            </a:extLst>
          </p:cNvPr>
          <p:cNvPicPr>
            <a:picLocks noChangeAspect="1"/>
          </p:cNvPicPr>
          <p:nvPr/>
        </p:nvPicPr>
        <p:blipFill>
          <a:blip r:embed="rId7"/>
          <a:stretch>
            <a:fillRect/>
          </a:stretch>
        </p:blipFill>
        <p:spPr>
          <a:xfrm>
            <a:off x="7417814" y="1065943"/>
            <a:ext cx="3124236" cy="3028464"/>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78A3B650-C104-2D0D-FAB0-90E59442B0F3}"/>
            </a:ext>
          </a:extLst>
        </p:cNvPr>
        <p:cNvGrpSpPr/>
        <p:nvPr/>
      </p:nvGrpSpPr>
      <p:grpSpPr>
        <a:xfrm>
          <a:off x="0" y="0"/>
          <a:ext cx="0" cy="0"/>
          <a:chOff x="0" y="0"/>
          <a:chExt cx="0" cy="0"/>
        </a:xfrm>
      </p:grpSpPr>
      <p:pic>
        <p:nvPicPr>
          <p:cNvPr id="488" name="Google Shape;488;p31" descr="image.png">
            <a:extLst>
              <a:ext uri="{FF2B5EF4-FFF2-40B4-BE49-F238E27FC236}">
                <a16:creationId xmlns:a16="http://schemas.microsoft.com/office/drawing/2014/main" id="{E0FC0DFA-AD68-6068-B385-48CAE2D65E46}"/>
              </a:ext>
            </a:extLst>
          </p:cNvPr>
          <p:cNvPicPr preferRelativeResize="0"/>
          <p:nvPr/>
        </p:nvPicPr>
        <p:blipFill rotWithShape="1">
          <a:blip r:embed="rId3">
            <a:alphaModFix/>
          </a:blip>
          <a:srcRect/>
          <a:stretch/>
        </p:blipFill>
        <p:spPr>
          <a:xfrm>
            <a:off x="523875" y="4084027"/>
            <a:ext cx="5476875" cy="2460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89" name="Google Shape;489;p31" descr="image.png">
            <a:extLst>
              <a:ext uri="{FF2B5EF4-FFF2-40B4-BE49-F238E27FC236}">
                <a16:creationId xmlns:a16="http://schemas.microsoft.com/office/drawing/2014/main" id="{2ABEBDFB-C562-ABCF-91E2-6CE4DF4F15FA}"/>
              </a:ext>
            </a:extLst>
          </p:cNvPr>
          <p:cNvPicPr preferRelativeResize="0"/>
          <p:nvPr/>
        </p:nvPicPr>
        <p:blipFill rotWithShape="1">
          <a:blip r:embed="rId4">
            <a:alphaModFix/>
          </a:blip>
          <a:srcRect/>
          <a:stretch/>
        </p:blipFill>
        <p:spPr>
          <a:xfrm>
            <a:off x="6191250" y="4084027"/>
            <a:ext cx="5476875" cy="24603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90" name="Google Shape;490;p31" descr="image.png">
            <a:extLst>
              <a:ext uri="{FF2B5EF4-FFF2-40B4-BE49-F238E27FC236}">
                <a16:creationId xmlns:a16="http://schemas.microsoft.com/office/drawing/2014/main" id="{C6A0D0EA-180A-61A6-EBB1-FC740D57A82C}"/>
              </a:ext>
            </a:extLst>
          </p:cNvPr>
          <p:cNvPicPr preferRelativeResize="0"/>
          <p:nvPr/>
        </p:nvPicPr>
        <p:blipFill rotWithShape="1">
          <a:blip r:embed="rId5">
            <a:alphaModFix/>
          </a:blip>
          <a:srcRect/>
          <a:stretch/>
        </p:blipFill>
        <p:spPr>
          <a:xfrm>
            <a:off x="523875" y="547687"/>
            <a:ext cx="323850" cy="285750"/>
          </a:xfrm>
          <a:prstGeom prst="rect">
            <a:avLst/>
          </a:prstGeom>
          <a:noFill/>
          <a:ln>
            <a:noFill/>
          </a:ln>
        </p:spPr>
      </p:pic>
      <p:sp>
        <p:nvSpPr>
          <p:cNvPr id="491" name="Google Shape;491;p31">
            <a:extLst>
              <a:ext uri="{FF2B5EF4-FFF2-40B4-BE49-F238E27FC236}">
                <a16:creationId xmlns:a16="http://schemas.microsoft.com/office/drawing/2014/main" id="{07190B0E-FE9A-90F5-4DB1-0C0D03ECEA1C}"/>
              </a:ext>
            </a:extLst>
          </p:cNvPr>
          <p:cNvSpPr txBox="1"/>
          <p:nvPr/>
        </p:nvSpPr>
        <p:spPr>
          <a:xfrm>
            <a:off x="781050" y="4332392"/>
            <a:ext cx="5250656" cy="246221"/>
          </a:xfrm>
          <a:prstGeom prst="rect">
            <a:avLst/>
          </a:prstGeom>
          <a:noFill/>
          <a:ln>
            <a:noFill/>
          </a:ln>
        </p:spPr>
        <p:txBody>
          <a:bodyPr spcFirstLastPara="1" wrap="square" lIns="0" tIns="0" rIns="0" bIns="0" anchor="ctr" anchorCtr="0">
            <a:spAutoFit/>
          </a:bodyPr>
          <a:lstStyle/>
          <a:p>
            <a:pPr lvl="0"/>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১. </a:t>
            </a:r>
            <a:r>
              <a:rPr lang="as-IN" sz="1600" b="1" dirty="0">
                <a:solidFill>
                  <a:srgbClr val="0F172A"/>
                </a:solidFill>
                <a:latin typeface="Arial" panose="020B0604020202020204" pitchFamily="34" charset="0"/>
                <a:ea typeface="Hind Siliguri"/>
                <a:cs typeface="Hind Siliguri"/>
                <a:sym typeface="Hind Siliguri"/>
              </a:rPr>
              <a:t>উদ্ভিদকোষ</a:t>
            </a:r>
            <a:endParaRPr dirty="0"/>
          </a:p>
        </p:txBody>
      </p:sp>
      <p:sp>
        <p:nvSpPr>
          <p:cNvPr id="492" name="Google Shape;492;p31">
            <a:extLst>
              <a:ext uri="{FF2B5EF4-FFF2-40B4-BE49-F238E27FC236}">
                <a16:creationId xmlns:a16="http://schemas.microsoft.com/office/drawing/2014/main" id="{68F6E748-3472-BF7D-BF88-C4449B01DE7D}"/>
              </a:ext>
            </a:extLst>
          </p:cNvPr>
          <p:cNvSpPr txBox="1"/>
          <p:nvPr/>
        </p:nvSpPr>
        <p:spPr>
          <a:xfrm>
            <a:off x="781050" y="4703152"/>
            <a:ext cx="5000625" cy="369332"/>
          </a:xfrm>
          <a:prstGeom prst="rect">
            <a:avLst/>
          </a:prstGeom>
          <a:noFill/>
          <a:ln>
            <a:noFill/>
          </a:ln>
        </p:spPr>
        <p:txBody>
          <a:bodyPr spcFirstLastPara="1" wrap="square" lIns="0" tIns="0" rIns="0" bIns="0" anchor="t" anchorCtr="0">
            <a:spAutoFit/>
          </a:bodyPr>
          <a:lstStyle/>
          <a:p>
            <a:pPr lvl="0"/>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সংজ্ঞা</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উদ্ভিদদেহ গঠনকারী, জটিল কোষ প্রাচীর বিশিষ্ট, প্লাস্টিড নামক কোষীয় অঙ্গাণু নিয়ে গঠিত কোষকে উদ্ভিদকোষ বলে।</a:t>
            </a:r>
            <a:endParaRPr dirty="0"/>
          </a:p>
        </p:txBody>
      </p:sp>
      <p:sp>
        <p:nvSpPr>
          <p:cNvPr id="493" name="Google Shape;493;p31">
            <a:extLst>
              <a:ext uri="{FF2B5EF4-FFF2-40B4-BE49-F238E27FC236}">
                <a16:creationId xmlns:a16="http://schemas.microsoft.com/office/drawing/2014/main" id="{086CBA4B-8997-C76D-0C04-851A673527A6}"/>
              </a:ext>
            </a:extLst>
          </p:cNvPr>
          <p:cNvSpPr txBox="1"/>
          <p:nvPr/>
        </p:nvSpPr>
        <p:spPr>
          <a:xfrm>
            <a:off x="781050" y="5290686"/>
            <a:ext cx="5000625" cy="1154162"/>
          </a:xfrm>
          <a:prstGeom prst="rect">
            <a:avLst/>
          </a:prstGeom>
          <a:noFill/>
          <a:ln>
            <a:noFill/>
          </a:ln>
        </p:spPr>
        <p:txBody>
          <a:bodyPr spcFirstLastPara="1" wrap="square" lIns="0" tIns="0" rIns="0" bIns="0" anchor="t" anchorCtr="0">
            <a:spAutoFit/>
          </a:bodyPr>
          <a:lstStyle/>
          <a:p>
            <a:pPr lvl="0">
              <a:lnSpc>
                <a:spcPct val="150000"/>
              </a:lnSpc>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বৈশিষ্ট্য</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কোষে মাইটোকন্ড্রিয়া কম ও সাধারণত কোনো সেন্ট্রিওল থাকে না। কোষে সঞ্চিত খাদ্য স্টার্চ ও ফ্যাট এবং বড় কোষ গহ্বর থাকে।</a:t>
            </a:r>
            <a:r>
              <a:rPr lang="en-US" sz="1200"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কোষে মাইক্রোভিলাই থাকে না ও পিনোসাইটিক গহ্বর গঠিত হয় না। প্লাজমোডেজমাটার মাধ্যমে কোষীয় সংযোগ রক্ষা করে।</a:t>
            </a:r>
          </a:p>
          <a:p>
            <a:pPr lvl="0">
              <a:lnSpc>
                <a:spcPct val="150000"/>
              </a:lnSpc>
            </a:pPr>
            <a:endParaRPr dirty="0"/>
          </a:p>
        </p:txBody>
      </p:sp>
      <p:sp>
        <p:nvSpPr>
          <p:cNvPr id="495" name="Google Shape;495;p31">
            <a:extLst>
              <a:ext uri="{FF2B5EF4-FFF2-40B4-BE49-F238E27FC236}">
                <a16:creationId xmlns:a16="http://schemas.microsoft.com/office/drawing/2014/main" id="{8D4DBA28-75CA-834D-6456-58CCBD89A6D1}"/>
              </a:ext>
            </a:extLst>
          </p:cNvPr>
          <p:cNvSpPr txBox="1"/>
          <p:nvPr/>
        </p:nvSpPr>
        <p:spPr>
          <a:xfrm>
            <a:off x="6448425" y="4332392"/>
            <a:ext cx="5250656" cy="246221"/>
          </a:xfrm>
          <a:prstGeom prst="rect">
            <a:avLst/>
          </a:prstGeom>
          <a:noFill/>
          <a:ln>
            <a:noFill/>
          </a:ln>
        </p:spPr>
        <p:txBody>
          <a:bodyPr spcFirstLastPara="1" wrap="square" lIns="0" tIns="0" rIns="0" bIns="0" anchor="ctr" anchorCtr="0">
            <a:spAutoFit/>
          </a:bodyPr>
          <a:lstStyle/>
          <a:p>
            <a:pPr lvl="0"/>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২. </a:t>
            </a:r>
            <a:r>
              <a:rPr lang="as-IN" sz="1600" b="1" dirty="0">
                <a:solidFill>
                  <a:srgbClr val="0F172A"/>
                </a:solidFill>
                <a:latin typeface="Arial" panose="020B0604020202020204" pitchFamily="34" charset="0"/>
                <a:ea typeface="Hind Siliguri"/>
                <a:cs typeface="Hind Siliguri"/>
                <a:sym typeface="Hind Siliguri"/>
              </a:rPr>
              <a:t>প্রাণীকোষ</a:t>
            </a:r>
            <a:endParaRPr dirty="0"/>
          </a:p>
        </p:txBody>
      </p:sp>
      <p:sp>
        <p:nvSpPr>
          <p:cNvPr id="496" name="Google Shape;496;p31">
            <a:extLst>
              <a:ext uri="{FF2B5EF4-FFF2-40B4-BE49-F238E27FC236}">
                <a16:creationId xmlns:a16="http://schemas.microsoft.com/office/drawing/2014/main" id="{30CAE556-A7D6-99E1-6F6F-35A413EA2F32}"/>
              </a:ext>
            </a:extLst>
          </p:cNvPr>
          <p:cNvSpPr txBox="1"/>
          <p:nvPr/>
        </p:nvSpPr>
        <p:spPr>
          <a:xfrm>
            <a:off x="6448425" y="4703152"/>
            <a:ext cx="5000625" cy="184666"/>
          </a:xfrm>
          <a:prstGeom prst="rect">
            <a:avLst/>
          </a:prstGeom>
          <a:noFill/>
          <a:ln>
            <a:noFill/>
          </a:ln>
        </p:spPr>
        <p:txBody>
          <a:bodyPr spcFirstLastPara="1" wrap="square" lIns="0" tIns="0" rIns="0" bIns="0" anchor="t" anchorCtr="0">
            <a:spAutoFit/>
          </a:bodyPr>
          <a:lstStyle/>
          <a:p>
            <a:pPr lvl="0"/>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সংজ্ঞা</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প্রাণীদেহ গঠনকারী, কোষ প্রাচীর ও বর্ণকণিকা বিহীন কোষকে প্রাণীকোষ বলে।</a:t>
            </a:r>
            <a:endParaRPr dirty="0"/>
          </a:p>
        </p:txBody>
      </p:sp>
      <p:sp>
        <p:nvSpPr>
          <p:cNvPr id="497" name="Google Shape;497;p31">
            <a:extLst>
              <a:ext uri="{FF2B5EF4-FFF2-40B4-BE49-F238E27FC236}">
                <a16:creationId xmlns:a16="http://schemas.microsoft.com/office/drawing/2014/main" id="{4F23584F-AB75-1B4A-9C5F-A0E3F397954A}"/>
              </a:ext>
            </a:extLst>
          </p:cNvPr>
          <p:cNvSpPr txBox="1"/>
          <p:nvPr/>
        </p:nvSpPr>
        <p:spPr>
          <a:xfrm>
            <a:off x="6448425" y="5012357"/>
            <a:ext cx="5000625" cy="1384995"/>
          </a:xfrm>
          <a:prstGeom prst="rect">
            <a:avLst/>
          </a:prstGeom>
          <a:noFill/>
          <a:ln>
            <a:noFill/>
          </a:ln>
        </p:spPr>
        <p:txBody>
          <a:bodyPr spcFirstLastPara="1" wrap="square" lIns="0" tIns="0" rIns="0" bIns="0" anchor="t" anchorCtr="0">
            <a:spAutoFit/>
          </a:bodyPr>
          <a:lstStyle/>
          <a:p>
            <a:pPr lvl="0">
              <a:lnSpc>
                <a:spcPct val="150000"/>
              </a:lnSpc>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বৈশিষ্ট্য</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00" dirty="0">
                <a:solidFill>
                  <a:srgbClr val="475569"/>
                </a:solidFill>
                <a:latin typeface="Arial" panose="020B0604020202020204" pitchFamily="34" charset="0"/>
                <a:ea typeface="Hind Siliguri"/>
                <a:cs typeface="Hind Siliguri"/>
                <a:sym typeface="Hind Siliguri"/>
              </a:rPr>
              <a:t>প্রাণীকোষে কোষ প্রাচীর ও প্লাস্টিড নামক কোষ অঙ্গাণু থাকে না। এই কোষে মাইটোকন্ড্রিয়া অপেক্ষাকৃত বেশি এবং সাধারণত প্রায় সবকোষে সেন্ট্রোসোম (সেন্ট্রিওল) থাকে। সঞ্চিত খাদ্য গ্লাইকোজেন ও ফ্যাট এবং কোষগহ্বর ক্ষুদ্র ধরনের। মাইক্রোভিলাই থাকে ও পিনোসাইটিক গহ্বর গঠিত হয়। ডেসমোজোমের মাধ্যমে কোষীয় সংযোগ রক্ষা করে। গ্লাইঅক্সিজোম অনুপস্থিত।</a:t>
            </a:r>
            <a:endParaRPr dirty="0"/>
          </a:p>
        </p:txBody>
      </p:sp>
      <p:sp>
        <p:nvSpPr>
          <p:cNvPr id="499" name="Google Shape;499;p31">
            <a:extLst>
              <a:ext uri="{FF2B5EF4-FFF2-40B4-BE49-F238E27FC236}">
                <a16:creationId xmlns:a16="http://schemas.microsoft.com/office/drawing/2014/main" id="{2B37EA5A-D587-FBBF-BF4C-CD364F5C7D32}"/>
              </a:ext>
            </a:extLst>
          </p:cNvPr>
          <p:cNvSpPr txBox="1"/>
          <p:nvPr/>
        </p:nvSpPr>
        <p:spPr>
          <a:xfrm>
            <a:off x="962025" y="508642"/>
            <a:ext cx="11229975" cy="392415"/>
          </a:xfrm>
          <a:prstGeom prst="rect">
            <a:avLst/>
          </a:prstGeom>
          <a:noFill/>
          <a:ln>
            <a:noFill/>
          </a:ln>
        </p:spPr>
        <p:txBody>
          <a:bodyPr spcFirstLastPara="1" wrap="square" lIns="0" tIns="0" rIns="0" bIns="0" anchor="ctr" anchorCtr="0">
            <a:spAutoFit/>
          </a:bodyPr>
          <a:lstStyle/>
          <a:p>
            <a:pPr lvl="0"/>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প্রকারভেদ</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as-IN" sz="2550" b="1" dirty="0">
                <a:solidFill>
                  <a:srgbClr val="0F172A"/>
                </a:solidFill>
                <a:latin typeface="Arial" panose="020B0604020202020204" pitchFamily="34" charset="0"/>
                <a:ea typeface="Hind Siliguri"/>
                <a:cs typeface="Hind Siliguri"/>
                <a:sym typeface="Hind Siliguri"/>
              </a:rPr>
              <a:t>গঠনের ভিত্তিতে</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500" name="Google Shape;500;p31">
            <a:extLst>
              <a:ext uri="{FF2B5EF4-FFF2-40B4-BE49-F238E27FC236}">
                <a16:creationId xmlns:a16="http://schemas.microsoft.com/office/drawing/2014/main" id="{C8531131-F1D8-0F0B-3DDB-9B56F3AECBD2}"/>
              </a:ext>
            </a:extLst>
          </p:cNvPr>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6" name="Picture 5">
            <a:extLst>
              <a:ext uri="{FF2B5EF4-FFF2-40B4-BE49-F238E27FC236}">
                <a16:creationId xmlns:a16="http://schemas.microsoft.com/office/drawing/2014/main" id="{F8AC7151-F9F4-6C69-F9E2-093C759688AE}"/>
              </a:ext>
            </a:extLst>
          </p:cNvPr>
          <p:cNvPicPr>
            <a:picLocks noChangeAspect="1"/>
          </p:cNvPicPr>
          <p:nvPr/>
        </p:nvPicPr>
        <p:blipFill>
          <a:blip r:embed="rId6"/>
          <a:stretch>
            <a:fillRect/>
          </a:stretch>
        </p:blipFill>
        <p:spPr>
          <a:xfrm>
            <a:off x="1765110" y="1095304"/>
            <a:ext cx="3282535" cy="2999103"/>
          </a:xfrm>
          <a:prstGeom prst="rect">
            <a:avLst/>
          </a:prstGeom>
          <a:ln>
            <a:noFill/>
          </a:ln>
          <a:effectLst>
            <a:softEdge rad="112500"/>
          </a:effectLst>
        </p:spPr>
      </p:pic>
      <p:pic>
        <p:nvPicPr>
          <p:cNvPr id="10" name="Picture 9">
            <a:extLst>
              <a:ext uri="{FF2B5EF4-FFF2-40B4-BE49-F238E27FC236}">
                <a16:creationId xmlns:a16="http://schemas.microsoft.com/office/drawing/2014/main" id="{AF1FB494-C9E1-D168-CB20-539A3ED8A426}"/>
              </a:ext>
            </a:extLst>
          </p:cNvPr>
          <p:cNvPicPr>
            <a:picLocks noChangeAspect="1"/>
          </p:cNvPicPr>
          <p:nvPr/>
        </p:nvPicPr>
        <p:blipFill>
          <a:blip r:embed="rId7"/>
          <a:stretch>
            <a:fillRect/>
          </a:stretch>
        </p:blipFill>
        <p:spPr>
          <a:xfrm>
            <a:off x="7144355" y="1128432"/>
            <a:ext cx="3282535" cy="2893302"/>
          </a:xfrm>
          <a:prstGeom prst="rect">
            <a:avLst/>
          </a:prstGeom>
          <a:ln>
            <a:noFill/>
          </a:ln>
          <a:effectLst>
            <a:softEdge rad="112500"/>
          </a:effectLst>
        </p:spPr>
      </p:pic>
    </p:spTree>
    <p:extLst>
      <p:ext uri="{BB962C8B-B14F-4D97-AF65-F5344CB8AC3E}">
        <p14:creationId xmlns:p14="http://schemas.microsoft.com/office/powerpoint/2010/main" val="3342696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42B0A252-21AC-3ADF-4C84-C1A30A5EE53A}"/>
            </a:ext>
          </a:extLst>
        </p:cNvPr>
        <p:cNvGrpSpPr/>
        <p:nvPr/>
      </p:nvGrpSpPr>
      <p:grpSpPr>
        <a:xfrm>
          <a:off x="0" y="0"/>
          <a:ext cx="0" cy="0"/>
          <a:chOff x="0" y="0"/>
          <a:chExt cx="0" cy="0"/>
        </a:xfrm>
      </p:grpSpPr>
      <p:pic>
        <p:nvPicPr>
          <p:cNvPr id="490" name="Google Shape;490;p31" descr="image.png">
            <a:extLst>
              <a:ext uri="{FF2B5EF4-FFF2-40B4-BE49-F238E27FC236}">
                <a16:creationId xmlns:a16="http://schemas.microsoft.com/office/drawing/2014/main" id="{39549E08-0838-3DC3-2EA0-D0FB3EB4CE3F}"/>
              </a:ext>
            </a:extLst>
          </p:cNvPr>
          <p:cNvPicPr preferRelativeResize="0"/>
          <p:nvPr/>
        </p:nvPicPr>
        <p:blipFill rotWithShape="1">
          <a:blip r:embed="rId3">
            <a:alphaModFix/>
          </a:blip>
          <a:srcRect/>
          <a:stretch/>
        </p:blipFill>
        <p:spPr>
          <a:xfrm>
            <a:off x="523875" y="547687"/>
            <a:ext cx="323850" cy="285750"/>
          </a:xfrm>
          <a:prstGeom prst="rect">
            <a:avLst/>
          </a:prstGeom>
          <a:noFill/>
          <a:ln>
            <a:noFill/>
          </a:ln>
        </p:spPr>
      </p:pic>
      <p:sp>
        <p:nvSpPr>
          <p:cNvPr id="499" name="Google Shape;499;p31">
            <a:extLst>
              <a:ext uri="{FF2B5EF4-FFF2-40B4-BE49-F238E27FC236}">
                <a16:creationId xmlns:a16="http://schemas.microsoft.com/office/drawing/2014/main" id="{42A11BB7-6A33-8045-4D00-BD8EE1363316}"/>
              </a:ext>
            </a:extLst>
          </p:cNvPr>
          <p:cNvSpPr txBox="1"/>
          <p:nvPr/>
        </p:nvSpPr>
        <p:spPr>
          <a:xfrm>
            <a:off x="962025" y="508642"/>
            <a:ext cx="11229975" cy="392415"/>
          </a:xfrm>
          <a:prstGeom prst="rect">
            <a:avLst/>
          </a:prstGeom>
          <a:noFill/>
          <a:ln>
            <a:noFill/>
          </a:ln>
        </p:spPr>
        <p:txBody>
          <a:bodyPr spcFirstLastPara="1" wrap="square" lIns="0" tIns="0" rIns="0" bIns="0" anchor="ctr" anchorCtr="0">
            <a:spAutoFit/>
          </a:bodyPr>
          <a:lstStyle/>
          <a:p>
            <a:pPr lvl="0"/>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প্রকারভেদ</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as-IN" sz="2550" b="1" dirty="0">
                <a:solidFill>
                  <a:srgbClr val="0F172A"/>
                </a:solidFill>
                <a:latin typeface="Arial" panose="020B0604020202020204" pitchFamily="34" charset="0"/>
                <a:ea typeface="Hind Siliguri"/>
                <a:cs typeface="Hind Siliguri"/>
                <a:sym typeface="Hind Siliguri"/>
              </a:rPr>
              <a:t>ক্রোমোসোম এর সংখ্যা </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500" name="Google Shape;500;p31">
            <a:extLst>
              <a:ext uri="{FF2B5EF4-FFF2-40B4-BE49-F238E27FC236}">
                <a16:creationId xmlns:a16="http://schemas.microsoft.com/office/drawing/2014/main" id="{B289BC5D-1DC0-0938-F99A-C78B3FE5C06E}"/>
              </a:ext>
            </a:extLst>
          </p:cNvPr>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568;p35" descr="image.png">
            <a:extLst>
              <a:ext uri="{FF2B5EF4-FFF2-40B4-BE49-F238E27FC236}">
                <a16:creationId xmlns:a16="http://schemas.microsoft.com/office/drawing/2014/main" id="{CB522778-027B-BD96-EFA2-02BEB7086950}"/>
              </a:ext>
            </a:extLst>
          </p:cNvPr>
          <p:cNvPicPr preferRelativeResize="0"/>
          <p:nvPr/>
        </p:nvPicPr>
        <p:blipFill rotWithShape="1">
          <a:blip r:embed="rId4">
            <a:alphaModFix/>
          </a:blip>
          <a:srcRect/>
          <a:stretch/>
        </p:blipFill>
        <p:spPr>
          <a:xfrm>
            <a:off x="523875" y="4557713"/>
            <a:ext cx="5476875" cy="1752600"/>
          </a:xfrm>
          <a:prstGeom prst="rect">
            <a:avLst/>
          </a:prstGeom>
          <a:noFill/>
          <a:ln>
            <a:noFill/>
          </a:ln>
        </p:spPr>
      </p:pic>
      <p:pic>
        <p:nvPicPr>
          <p:cNvPr id="4" name="Google Shape;569;p35" descr="image.png">
            <a:extLst>
              <a:ext uri="{FF2B5EF4-FFF2-40B4-BE49-F238E27FC236}">
                <a16:creationId xmlns:a16="http://schemas.microsoft.com/office/drawing/2014/main" id="{44F2C135-9C09-E8A1-08C8-DCCD2E41F178}"/>
              </a:ext>
            </a:extLst>
          </p:cNvPr>
          <p:cNvPicPr preferRelativeResize="0"/>
          <p:nvPr/>
        </p:nvPicPr>
        <p:blipFill rotWithShape="1">
          <a:blip r:embed="rId5">
            <a:alphaModFix/>
          </a:blip>
          <a:srcRect/>
          <a:stretch/>
        </p:blipFill>
        <p:spPr>
          <a:xfrm>
            <a:off x="6191250" y="4557713"/>
            <a:ext cx="5476875" cy="1752600"/>
          </a:xfrm>
          <a:prstGeom prst="rect">
            <a:avLst/>
          </a:prstGeom>
          <a:noFill/>
          <a:ln>
            <a:noFill/>
          </a:ln>
        </p:spPr>
      </p:pic>
      <p:sp>
        <p:nvSpPr>
          <p:cNvPr id="5" name="Google Shape;571;p35">
            <a:extLst>
              <a:ext uri="{FF2B5EF4-FFF2-40B4-BE49-F238E27FC236}">
                <a16:creationId xmlns:a16="http://schemas.microsoft.com/office/drawing/2014/main" id="{52CA6660-8E95-566C-1FFB-2124DB6D7CF0}"/>
              </a:ext>
            </a:extLst>
          </p:cNvPr>
          <p:cNvSpPr txBox="1"/>
          <p:nvPr/>
        </p:nvSpPr>
        <p:spPr>
          <a:xfrm>
            <a:off x="781050" y="4813772"/>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১. হ্যাপ্লয়েড কোষ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Haploid cell)</a:t>
            </a:r>
            <a:endParaRPr dirty="0"/>
          </a:p>
        </p:txBody>
      </p:sp>
      <p:sp>
        <p:nvSpPr>
          <p:cNvPr id="6" name="Google Shape;572;p35">
            <a:extLst>
              <a:ext uri="{FF2B5EF4-FFF2-40B4-BE49-F238E27FC236}">
                <a16:creationId xmlns:a16="http://schemas.microsoft.com/office/drawing/2014/main" id="{60C1B04F-816C-FA07-D347-E23282757AD3}"/>
              </a:ext>
            </a:extLst>
          </p:cNvPr>
          <p:cNvSpPr txBox="1"/>
          <p:nvPr/>
        </p:nvSpPr>
        <p:spPr>
          <a:xfrm>
            <a:off x="781050" y="5081588"/>
            <a:ext cx="5000625" cy="1077218"/>
          </a:xfrm>
          <a:prstGeom prst="rect">
            <a:avLst/>
          </a:prstGeom>
          <a:noFill/>
          <a:ln>
            <a:noFill/>
          </a:ln>
        </p:spPr>
        <p:txBody>
          <a:bodyPr spcFirstLastPara="1" wrap="square" lIns="0" tIns="0" rIns="0" bIns="0" anchor="t" anchorCtr="0">
            <a:spAutoFit/>
          </a:bodyPr>
          <a:lstStyle/>
          <a:p>
            <a:r>
              <a:rPr lang="as-IN" dirty="0"/>
              <a:t>হ্যাপ্লয়েড সংখ্যক (</a:t>
            </a:r>
            <a:r>
              <a:rPr lang="en-US" dirty="0"/>
              <a:t>n) </a:t>
            </a:r>
            <a:r>
              <a:rPr lang="as-IN" dirty="0"/>
              <a:t>ক্রোমোজোমধারী কোষকে হ্যাপ্লয়েড কোষ বলে। এসব কোষের নিউক্লিয়াসে এক সেট ক্রোমোজোম থাকে। প্রতি সেট ক্রোমোজোমে অবস্থিত জিনের সমষ্টিকে জিনোম বলে। হ্যাপ্লয়েড ক্রোমোজোম সংখ্যাকে '</a:t>
            </a:r>
            <a:r>
              <a:rPr lang="en-US" dirty="0"/>
              <a:t>n' </a:t>
            </a:r>
            <a:r>
              <a:rPr lang="as-IN" dirty="0"/>
              <a:t>দ্বারা প্রকাশ করা হয়। যেমন– জননকোষ বা গ্যামেট (শুক্রাণু ও ডিম্বাণু)।</a:t>
            </a:r>
          </a:p>
        </p:txBody>
      </p:sp>
      <p:sp>
        <p:nvSpPr>
          <p:cNvPr id="13" name="Google Shape;576;p35">
            <a:extLst>
              <a:ext uri="{FF2B5EF4-FFF2-40B4-BE49-F238E27FC236}">
                <a16:creationId xmlns:a16="http://schemas.microsoft.com/office/drawing/2014/main" id="{C0766D6B-D863-E0BA-C3DE-32DB88B100BE}"/>
              </a:ext>
            </a:extLst>
          </p:cNvPr>
          <p:cNvSpPr txBox="1"/>
          <p:nvPr/>
        </p:nvSpPr>
        <p:spPr>
          <a:xfrm>
            <a:off x="6448425" y="4813772"/>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২. ডিপ্লয়েড কোষ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Diploid cell)</a:t>
            </a:r>
            <a:endParaRPr dirty="0"/>
          </a:p>
        </p:txBody>
      </p:sp>
      <p:pic>
        <p:nvPicPr>
          <p:cNvPr id="7" name="Picture 6">
            <a:extLst>
              <a:ext uri="{FF2B5EF4-FFF2-40B4-BE49-F238E27FC236}">
                <a16:creationId xmlns:a16="http://schemas.microsoft.com/office/drawing/2014/main" id="{C3CFEA2A-5CF9-35BF-EFBE-FEB351598468}"/>
              </a:ext>
            </a:extLst>
          </p:cNvPr>
          <p:cNvPicPr>
            <a:picLocks noChangeAspect="1"/>
          </p:cNvPicPr>
          <p:nvPr/>
        </p:nvPicPr>
        <p:blipFill>
          <a:blip r:embed="rId6"/>
          <a:stretch>
            <a:fillRect/>
          </a:stretch>
        </p:blipFill>
        <p:spPr>
          <a:xfrm>
            <a:off x="1583531" y="1089648"/>
            <a:ext cx="3928247" cy="3372815"/>
          </a:xfrm>
          <a:prstGeom prst="rect">
            <a:avLst/>
          </a:prstGeom>
          <a:ln>
            <a:noFill/>
          </a:ln>
          <a:effectLst>
            <a:softEdge rad="112500"/>
          </a:effectLst>
        </p:spPr>
      </p:pic>
      <p:pic>
        <p:nvPicPr>
          <p:cNvPr id="11" name="Picture 10">
            <a:extLst>
              <a:ext uri="{FF2B5EF4-FFF2-40B4-BE49-F238E27FC236}">
                <a16:creationId xmlns:a16="http://schemas.microsoft.com/office/drawing/2014/main" id="{54C3BCBB-CE0D-F9D6-55F1-D78EA072CCAA}"/>
              </a:ext>
            </a:extLst>
          </p:cNvPr>
          <p:cNvPicPr>
            <a:picLocks noChangeAspect="1"/>
          </p:cNvPicPr>
          <p:nvPr/>
        </p:nvPicPr>
        <p:blipFill>
          <a:blip r:embed="rId7"/>
          <a:stretch>
            <a:fillRect/>
          </a:stretch>
        </p:blipFill>
        <p:spPr>
          <a:xfrm>
            <a:off x="7111511" y="1115370"/>
            <a:ext cx="4149563" cy="3412823"/>
          </a:xfrm>
          <a:prstGeom prst="rect">
            <a:avLst/>
          </a:prstGeom>
          <a:ln>
            <a:noFill/>
          </a:ln>
          <a:effectLst>
            <a:softEdge rad="112500"/>
          </a:effectLst>
        </p:spPr>
      </p:pic>
      <p:sp>
        <p:nvSpPr>
          <p:cNvPr id="20" name="Google Shape;572;p35">
            <a:extLst>
              <a:ext uri="{FF2B5EF4-FFF2-40B4-BE49-F238E27FC236}">
                <a16:creationId xmlns:a16="http://schemas.microsoft.com/office/drawing/2014/main" id="{93C3D7E6-B8F9-AD0B-6A6B-437405F396D2}"/>
              </a:ext>
            </a:extLst>
          </p:cNvPr>
          <p:cNvSpPr txBox="1"/>
          <p:nvPr/>
        </p:nvSpPr>
        <p:spPr>
          <a:xfrm>
            <a:off x="6429374" y="5081588"/>
            <a:ext cx="5000625" cy="861774"/>
          </a:xfrm>
          <a:prstGeom prst="rect">
            <a:avLst/>
          </a:prstGeom>
          <a:noFill/>
          <a:ln>
            <a:noFill/>
          </a:ln>
        </p:spPr>
        <p:txBody>
          <a:bodyPr spcFirstLastPara="1" wrap="square" lIns="0" tIns="0" rIns="0" bIns="0" anchor="t" anchorCtr="0">
            <a:spAutoFit/>
          </a:bodyPr>
          <a:lstStyle/>
          <a:p>
            <a:r>
              <a:rPr lang="as-IN" dirty="0"/>
              <a:t>ডিপ্লয়েড সংখ্যক (2</a:t>
            </a:r>
            <a:r>
              <a:rPr lang="en-US" dirty="0"/>
              <a:t>n) </a:t>
            </a:r>
            <a:r>
              <a:rPr lang="as-IN" dirty="0"/>
              <a:t>ক্রোমোজোমধারী কোষকে ডিপ্লয়েড কোষ বলে। এসব কোষের নিউক্লিয়াসে দুই সেট ক্রোমোজোম থাকে। ডিপ্লয়েড অবস্থাকে '2</a:t>
            </a:r>
            <a:r>
              <a:rPr lang="en-US" dirty="0"/>
              <a:t>n' </a:t>
            </a:r>
            <a:r>
              <a:rPr lang="as-IN" dirty="0"/>
              <a:t>চিহ্ন দ্বারা বোঝানো হয়। যেমন- অধিকাংশ উচ্চ শ্রেণীর জীবের (উদ্ভিদ ও প্রাণী) দেহকোষ।</a:t>
            </a:r>
          </a:p>
        </p:txBody>
      </p:sp>
    </p:spTree>
    <p:extLst>
      <p:ext uri="{BB962C8B-B14F-4D97-AF65-F5344CB8AC3E}">
        <p14:creationId xmlns:p14="http://schemas.microsoft.com/office/powerpoint/2010/main" val="394458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5" name="Google Shape;615;p37" descr="image.png"/>
          <p:cNvPicPr preferRelativeResize="0"/>
          <p:nvPr/>
        </p:nvPicPr>
        <p:blipFill rotWithShape="1">
          <a:blip r:embed="rId3">
            <a:alphaModFix/>
          </a:blip>
          <a:srcRect/>
          <a:stretch/>
        </p:blipFill>
        <p:spPr>
          <a:xfrm>
            <a:off x="532668" y="1899046"/>
            <a:ext cx="11144250" cy="6810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16" name="Google Shape;616;p37" descr="image.png"/>
          <p:cNvPicPr preferRelativeResize="0"/>
          <p:nvPr/>
        </p:nvPicPr>
        <p:blipFill rotWithShape="1">
          <a:blip r:embed="rId4">
            <a:alphaModFix/>
          </a:blip>
          <a:srcRect/>
          <a:stretch/>
        </p:blipFill>
        <p:spPr>
          <a:xfrm>
            <a:off x="532668" y="3232547"/>
            <a:ext cx="5261463" cy="201680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17" name="Google Shape;617;p37" descr="image.png"/>
          <p:cNvPicPr preferRelativeResize="0"/>
          <p:nvPr/>
        </p:nvPicPr>
        <p:blipFill rotWithShape="1">
          <a:blip r:embed="rId5">
            <a:alphaModFix/>
          </a:blip>
          <a:srcRect/>
          <a:stretch/>
        </p:blipFill>
        <p:spPr>
          <a:xfrm>
            <a:off x="6415456" y="3232547"/>
            <a:ext cx="5261463" cy="201680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19" name="Google Shape;619;p37" descr="image.png"/>
          <p:cNvPicPr preferRelativeResize="0"/>
          <p:nvPr/>
        </p:nvPicPr>
        <p:blipFill rotWithShape="1">
          <a:blip r:embed="rId6">
            <a:alphaModFix/>
          </a:blip>
          <a:srcRect/>
          <a:stretch/>
        </p:blipFill>
        <p:spPr>
          <a:xfrm>
            <a:off x="523875" y="547687"/>
            <a:ext cx="285750" cy="285750"/>
          </a:xfrm>
          <a:prstGeom prst="rect">
            <a:avLst/>
          </a:prstGeom>
          <a:noFill/>
          <a:ln>
            <a:noFill/>
          </a:ln>
        </p:spPr>
      </p:pic>
      <p:sp>
        <p:nvSpPr>
          <p:cNvPr id="620" name="Google Shape;620;p37"/>
          <p:cNvSpPr txBox="1"/>
          <p:nvPr/>
        </p:nvSpPr>
        <p:spPr>
          <a:xfrm>
            <a:off x="789843" y="2118121"/>
            <a:ext cx="10668000" cy="294311"/>
          </a:xfrm>
          <a:prstGeom prst="rect">
            <a:avLst/>
          </a:prstGeom>
          <a:noFill/>
          <a:ln>
            <a:noFill/>
          </a:ln>
        </p:spPr>
        <p:txBody>
          <a:bodyPr spcFirstLastPara="1" wrap="square" lIns="0" tIns="0" rIns="0" bIns="0" anchor="t" anchorCtr="0">
            <a:spAutoFit/>
          </a:bodyPr>
          <a:lstStyle/>
          <a:p>
            <a:pPr lvl="0">
              <a:lnSpc>
                <a:spcPct val="149960"/>
              </a:lnSpc>
            </a:pPr>
            <a:r>
              <a:rPr lang="en-US" sz="1275"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সংজ্ঞা</a:t>
            </a:r>
            <a:r>
              <a:rPr lang="en-US" sz="1275"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as-IN" sz="1275" dirty="0">
                <a:solidFill>
                  <a:srgbClr val="475569"/>
                </a:solidFill>
                <a:latin typeface="Arial" panose="020B0604020202020204" pitchFamily="34" charset="0"/>
                <a:ea typeface="Hind Siliguri"/>
                <a:cs typeface="Hind Siliguri"/>
                <a:sym typeface="Hind Siliguri"/>
              </a:rPr>
              <a:t>জাইগোট ও ভ্রূণের যে সকল কোষ আজীবন বিভাজন ক্ষমতাসম্পন্ন, সুনির্দিষ্টভাবে পার্থক্যমণ্ডিত নয়, তাদেরকে স্টেম সেল বলে। </a:t>
            </a:r>
            <a:endParaRPr dirty="0"/>
          </a:p>
        </p:txBody>
      </p:sp>
      <p:sp>
        <p:nvSpPr>
          <p:cNvPr id="621" name="Google Shape;621;p37"/>
          <p:cNvSpPr txBox="1"/>
          <p:nvPr/>
        </p:nvSpPr>
        <p:spPr>
          <a:xfrm>
            <a:off x="751744" y="3437567"/>
            <a:ext cx="3306975"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স্টেম সেলের বৈশিষ্ট্য</a:t>
            </a:r>
            <a:endParaRPr dirty="0"/>
          </a:p>
        </p:txBody>
      </p:sp>
      <p:sp>
        <p:nvSpPr>
          <p:cNvPr id="622" name="Google Shape;622;p37"/>
          <p:cNvSpPr txBox="1"/>
          <p:nvPr/>
        </p:nvSpPr>
        <p:spPr>
          <a:xfrm>
            <a:off x="751744" y="3811368"/>
            <a:ext cx="4972050" cy="1292662"/>
          </a:xfrm>
          <a:prstGeom prst="rect">
            <a:avLst/>
          </a:prstGeom>
          <a:noFill/>
          <a:ln>
            <a:noFill/>
          </a:ln>
        </p:spPr>
        <p:txBody>
          <a:bodyPr spcFirstLastPara="1" wrap="square" lIns="0" tIns="0" rIns="0" bIns="0" anchor="t" anchorCtr="0">
            <a:spAutoFit/>
          </a:bodyPr>
          <a:lstStyle/>
          <a:p>
            <a:pPr lvl="0">
              <a:lnSpc>
                <a:spcPct val="150000"/>
              </a:lnSpc>
            </a:pPr>
            <a:r>
              <a:rPr lang="as-IN" dirty="0">
                <a:solidFill>
                  <a:srgbClr val="475569"/>
                </a:solidFill>
                <a:latin typeface="Arial" panose="020B0604020202020204" pitchFamily="34" charset="0"/>
                <a:ea typeface="Hind Siliguri"/>
                <a:cs typeface="Hind Siliguri"/>
                <a:sym typeface="Hind Siliguri"/>
              </a:rPr>
              <a:t>এদের বারবার, অসংখ্যবার বিভাজিত হওয়ার ক্ষমতা রয়েছে। এর ফলে দেহের কোনো হারানো বা ক্ষতিগ্রস্ত কোষ পুনঃপ্রবর্তিত হতে পারে। স্টেম সেলগুলো পুরোপুরি পার্থক্যমণ্ডিত নয়। এরা বিভিন্ন পথে পার্থক্যমণ্ডিত হয়ে বিভিন্ন প্রকার সেল, টিস্যু তৈরি করতে পারে।</a:t>
            </a:r>
            <a:endParaRPr sz="1600" dirty="0"/>
          </a:p>
        </p:txBody>
      </p:sp>
      <p:sp>
        <p:nvSpPr>
          <p:cNvPr id="623" name="Google Shape;623;p37"/>
          <p:cNvSpPr txBox="1"/>
          <p:nvPr/>
        </p:nvSpPr>
        <p:spPr>
          <a:xfrm>
            <a:off x="6716787" y="3400583"/>
            <a:ext cx="3307132"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স্টেম সেলের গুরুত্ব</a:t>
            </a:r>
            <a:endParaRPr dirty="0"/>
          </a:p>
        </p:txBody>
      </p:sp>
      <p:sp>
        <p:nvSpPr>
          <p:cNvPr id="624" name="Google Shape;624;p37"/>
          <p:cNvSpPr txBox="1"/>
          <p:nvPr/>
        </p:nvSpPr>
        <p:spPr>
          <a:xfrm>
            <a:off x="6716787" y="3776736"/>
            <a:ext cx="4732265" cy="1292662"/>
          </a:xfrm>
          <a:prstGeom prst="rect">
            <a:avLst/>
          </a:prstGeom>
          <a:noFill/>
          <a:ln>
            <a:noFill/>
          </a:ln>
        </p:spPr>
        <p:txBody>
          <a:bodyPr spcFirstLastPara="1" wrap="square" lIns="0" tIns="0" rIns="0" bIns="0" anchor="t" anchorCtr="0">
            <a:spAutoFit/>
          </a:bodyPr>
          <a:lstStyle/>
          <a:p>
            <a:pPr lvl="0">
              <a:lnSpc>
                <a:spcPct val="150000"/>
              </a:lnSpc>
            </a:pPr>
            <a:r>
              <a:rPr lang="as-IN" dirty="0">
                <a:solidFill>
                  <a:srgbClr val="475569"/>
                </a:solidFill>
                <a:latin typeface="Arial" panose="020B0604020202020204" pitchFamily="34" charset="0"/>
                <a:ea typeface="Hind Siliguri"/>
                <a:cs typeface="Hind Siliguri"/>
                <a:sym typeface="Hind Siliguri"/>
              </a:rPr>
              <a:t>ভ্রূণের স্টেম সেল নতুন টিস্যু তৈরির জন্য ব্যবহার করা যেতে পারে। হার্ট, কিডনি প্রভৃতি অঙ্গ তৈরি করে দেহে প্রতিস্থাপন করা যেতে পারে। ভবিষ্যতে মানুষের খাওয়ার জন্য মাংসপিণ্ড তৈরি করে দিতে পারে। এর জন্য গরু, ছাগল তথা পশুপালনের দরকার হবে না।</a:t>
            </a:r>
            <a:endParaRPr sz="1600" dirty="0"/>
          </a:p>
        </p:txBody>
      </p:sp>
      <p:sp>
        <p:nvSpPr>
          <p:cNvPr id="627" name="Google Shape;627;p37"/>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স্টেম</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সেল</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(Stem Cell)</a:t>
            </a:r>
            <a:endParaRPr dirty="0"/>
          </a:p>
        </p:txBody>
      </p:sp>
      <p:sp>
        <p:nvSpPr>
          <p:cNvPr id="628" name="Google Shape;628;p37"/>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pic>
        <p:nvPicPr>
          <p:cNvPr id="634" name="Google Shape;634;p38" descr="image.png"/>
          <p:cNvPicPr preferRelativeResize="0"/>
          <p:nvPr/>
        </p:nvPicPr>
        <p:blipFill rotWithShape="1">
          <a:blip r:embed="rId3">
            <a:alphaModFix/>
          </a:blip>
          <a:srcRect/>
          <a:stretch/>
        </p:blipFill>
        <p:spPr>
          <a:xfrm>
            <a:off x="523875" y="1852612"/>
            <a:ext cx="5476875" cy="1295400"/>
          </a:xfrm>
          <a:prstGeom prst="rect">
            <a:avLst/>
          </a:prstGeom>
          <a:noFill/>
          <a:ln>
            <a:noFill/>
          </a:ln>
        </p:spPr>
      </p:pic>
      <p:pic>
        <p:nvPicPr>
          <p:cNvPr id="635" name="Google Shape;635;p38" descr="image.png"/>
          <p:cNvPicPr preferRelativeResize="0"/>
          <p:nvPr/>
        </p:nvPicPr>
        <p:blipFill rotWithShape="1">
          <a:blip r:embed="rId4">
            <a:alphaModFix/>
          </a:blip>
          <a:srcRect/>
          <a:stretch/>
        </p:blipFill>
        <p:spPr>
          <a:xfrm>
            <a:off x="6191250" y="1852612"/>
            <a:ext cx="5476875" cy="1295400"/>
          </a:xfrm>
          <a:prstGeom prst="rect">
            <a:avLst/>
          </a:prstGeom>
          <a:noFill/>
          <a:ln>
            <a:noFill/>
          </a:ln>
        </p:spPr>
      </p:pic>
      <p:pic>
        <p:nvPicPr>
          <p:cNvPr id="636" name="Google Shape;636;p38" descr="image.png"/>
          <p:cNvPicPr preferRelativeResize="0"/>
          <p:nvPr/>
        </p:nvPicPr>
        <p:blipFill rotWithShape="1">
          <a:blip r:embed="rId5">
            <a:alphaModFix/>
          </a:blip>
          <a:srcRect/>
          <a:stretch/>
        </p:blipFill>
        <p:spPr>
          <a:xfrm>
            <a:off x="523875" y="3338512"/>
            <a:ext cx="5476875" cy="1295400"/>
          </a:xfrm>
          <a:prstGeom prst="rect">
            <a:avLst/>
          </a:prstGeom>
          <a:noFill/>
          <a:ln>
            <a:noFill/>
          </a:ln>
        </p:spPr>
      </p:pic>
      <p:pic>
        <p:nvPicPr>
          <p:cNvPr id="637" name="Google Shape;637;p38" descr="image.png"/>
          <p:cNvPicPr preferRelativeResize="0"/>
          <p:nvPr/>
        </p:nvPicPr>
        <p:blipFill rotWithShape="1">
          <a:blip r:embed="rId6">
            <a:alphaModFix/>
          </a:blip>
          <a:srcRect/>
          <a:stretch/>
        </p:blipFill>
        <p:spPr>
          <a:xfrm>
            <a:off x="6191250" y="3338512"/>
            <a:ext cx="5476875" cy="1295400"/>
          </a:xfrm>
          <a:prstGeom prst="rect">
            <a:avLst/>
          </a:prstGeom>
          <a:noFill/>
          <a:ln>
            <a:noFill/>
          </a:ln>
        </p:spPr>
      </p:pic>
      <p:pic>
        <p:nvPicPr>
          <p:cNvPr id="638" name="Google Shape;638;p38" descr="image.png"/>
          <p:cNvPicPr preferRelativeResize="0"/>
          <p:nvPr/>
        </p:nvPicPr>
        <p:blipFill rotWithShape="1">
          <a:blip r:embed="rId7">
            <a:alphaModFix/>
          </a:blip>
          <a:srcRect/>
          <a:stretch/>
        </p:blipFill>
        <p:spPr>
          <a:xfrm>
            <a:off x="523875" y="547687"/>
            <a:ext cx="285750" cy="285750"/>
          </a:xfrm>
          <a:prstGeom prst="rect">
            <a:avLst/>
          </a:prstGeom>
          <a:noFill/>
          <a:ln>
            <a:noFill/>
          </a:ln>
        </p:spPr>
      </p:pic>
      <p:sp>
        <p:nvSpPr>
          <p:cNvPr id="639" name="Google Shape;639;p38"/>
          <p:cNvSpPr txBox="1"/>
          <p:nvPr/>
        </p:nvSpPr>
        <p:spPr>
          <a:xfrm>
            <a:off x="781050" y="2108671"/>
            <a:ext cx="5250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জিনোম</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(Genome)</a:t>
            </a:r>
            <a:endParaRPr dirty="0"/>
          </a:p>
        </p:txBody>
      </p:sp>
      <p:sp>
        <p:nvSpPr>
          <p:cNvPr id="640" name="Google Shape;640;p38"/>
          <p:cNvSpPr txBox="1"/>
          <p:nvPr/>
        </p:nvSpPr>
        <p:spPr>
          <a:xfrm>
            <a:off x="750094" y="2287279"/>
            <a:ext cx="5000625" cy="830997"/>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কোনো প্রজাতির কোষে প্রতিটি হ্যাপ্লয়েড সেট ক্রোমোজোমে বিদ্যমান জিনের সমষ্টিকে জিনোম বলে। জার্মান উদ্ভিদ বিজ্ঞানী </a:t>
            </a:r>
            <a:r>
              <a:rPr lang="en-US" sz="1200" dirty="0">
                <a:solidFill>
                  <a:srgbClr val="475569"/>
                </a:solidFill>
                <a:latin typeface="Arial" panose="020B0604020202020204" pitchFamily="34" charset="0"/>
                <a:ea typeface="Hind Siliguri"/>
                <a:cs typeface="Arial" panose="020B0604020202020204" pitchFamily="34" charset="0"/>
                <a:sym typeface="Hind Siliguri"/>
              </a:rPr>
              <a:t>Hans Winkler </a:t>
            </a:r>
            <a:r>
              <a:rPr lang="as-IN" sz="1200" dirty="0">
                <a:solidFill>
                  <a:srgbClr val="475569"/>
                </a:solidFill>
                <a:latin typeface="Arial" panose="020B0604020202020204" pitchFamily="34" charset="0"/>
                <a:ea typeface="Hind Siliguri"/>
                <a:cs typeface="Hind Siliguri"/>
                <a:sym typeface="Hind Siliguri"/>
              </a:rPr>
              <a:t>১৯২০ সালে সর্বপ্রথম জিনোম শব্দটি ব্যবহার করেন।</a:t>
            </a:r>
            <a:endParaRPr dirty="0"/>
          </a:p>
        </p:txBody>
      </p:sp>
      <p:sp>
        <p:nvSpPr>
          <p:cNvPr id="641" name="Google Shape;641;p38"/>
          <p:cNvSpPr txBox="1"/>
          <p:nvPr/>
        </p:nvSpPr>
        <p:spPr>
          <a:xfrm>
            <a:off x="6448425" y="2108671"/>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ইনট্রন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Introns)</a:t>
            </a:r>
            <a:endParaRPr dirty="0"/>
          </a:p>
        </p:txBody>
      </p:sp>
      <p:sp>
        <p:nvSpPr>
          <p:cNvPr id="642" name="Google Shape;642;p38"/>
          <p:cNvSpPr txBox="1"/>
          <p:nvPr/>
        </p:nvSpPr>
        <p:spPr>
          <a:xfrm>
            <a:off x="6448425" y="2471737"/>
            <a:ext cx="5000625" cy="553998"/>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প্রকৃতকোষী জীবে জিনের নন-কোডিং অংশকে ইনট্রন বলে। জিনের এই অংশ কোনো বৈশিষ্ট্য বহন করে না।</a:t>
            </a:r>
            <a:endParaRPr dirty="0"/>
          </a:p>
        </p:txBody>
      </p:sp>
      <p:sp>
        <p:nvSpPr>
          <p:cNvPr id="643" name="Google Shape;643;p38"/>
          <p:cNvSpPr txBox="1"/>
          <p:nvPr/>
        </p:nvSpPr>
        <p:spPr>
          <a:xfrm>
            <a:off x="781050" y="3594571"/>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এক্সন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Exons)</a:t>
            </a:r>
            <a:endParaRPr dirty="0"/>
          </a:p>
        </p:txBody>
      </p:sp>
      <p:sp>
        <p:nvSpPr>
          <p:cNvPr id="644" name="Google Shape;644;p38"/>
          <p:cNvSpPr txBox="1"/>
          <p:nvPr/>
        </p:nvSpPr>
        <p:spPr>
          <a:xfrm>
            <a:off x="781050" y="3825403"/>
            <a:ext cx="5000625" cy="553998"/>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প্রকৃতকোষী জীবে জিনের নন-কোডিং অংশকে ইনট্রন এবং কোডিং অংশকে এক্সন বলে। জিনের এই অংশ বৈশিষ্ট্য বহন করে।</a:t>
            </a:r>
            <a:endParaRPr dirty="0"/>
          </a:p>
        </p:txBody>
      </p:sp>
      <p:sp>
        <p:nvSpPr>
          <p:cNvPr id="645" name="Google Shape;645;p38"/>
          <p:cNvSpPr txBox="1"/>
          <p:nvPr/>
        </p:nvSpPr>
        <p:spPr>
          <a:xfrm>
            <a:off x="6417469" y="3452372"/>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অপেরন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Operon)</a:t>
            </a:r>
            <a:endParaRPr dirty="0"/>
          </a:p>
        </p:txBody>
      </p:sp>
      <p:sp>
        <p:nvSpPr>
          <p:cNvPr id="646" name="Google Shape;646;p38"/>
          <p:cNvSpPr txBox="1"/>
          <p:nvPr/>
        </p:nvSpPr>
        <p:spPr>
          <a:xfrm>
            <a:off x="6288881" y="3743059"/>
            <a:ext cx="5410200" cy="830997"/>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আদিকোষে জিন ক্রিয়ার নিয়ন্ত্রণ ব্যাখ্যার জন্য জ্যাকব ও মোনাড ১৯৬১ সালে 'অপেরন মডেল' প্রস্তাব করেন। আদিকোষে (</a:t>
            </a:r>
            <a:r>
              <a:rPr lang="en-US" sz="1200" dirty="0">
                <a:solidFill>
                  <a:srgbClr val="475569"/>
                </a:solidFill>
                <a:latin typeface="Arial" panose="020B0604020202020204" pitchFamily="34" charset="0"/>
                <a:ea typeface="Hind Siliguri"/>
                <a:cs typeface="Arial" panose="020B0604020202020204" pitchFamily="34" charset="0"/>
                <a:sym typeface="Hind Siliguri"/>
              </a:rPr>
              <a:t>Escherichia coli) </a:t>
            </a:r>
            <a:r>
              <a:rPr lang="as-IN" sz="1200" dirty="0">
                <a:solidFill>
                  <a:srgbClr val="475569"/>
                </a:solidFill>
                <a:latin typeface="Arial" panose="020B0604020202020204" pitchFamily="34" charset="0"/>
                <a:ea typeface="Hind Siliguri"/>
                <a:cs typeface="Hind Siliguri"/>
                <a:sym typeface="Hind Siliguri"/>
              </a:rPr>
              <a:t>জিন ক্রিয়া প্রকাশের একককে 'অপেরন' বলে। আদিকোষে নিয়ন্ত্রক জিন, উদ্দীপক জিন, চালক জিন ও গাঠনিক জিনকে নিয়ে অপেরন গঠিত হয়।</a:t>
            </a:r>
            <a:endParaRPr dirty="0"/>
          </a:p>
        </p:txBody>
      </p:sp>
      <p:sp>
        <p:nvSpPr>
          <p:cNvPr id="647" name="Google Shape;647;p38"/>
          <p:cNvSpPr txBox="1"/>
          <p:nvPr/>
        </p:nvSpPr>
        <p:spPr>
          <a:xfrm>
            <a:off x="923925" y="508642"/>
            <a:ext cx="11268075" cy="39241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জেনোম</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গুরুত্বপূর্ণ</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কোষীয়</a:t>
            </a:r>
            <a:r>
              <a:rPr lang="en-US" sz="25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পরিভাষা</a:t>
            </a:r>
            <a:endParaRPr dirty="0"/>
          </a:p>
        </p:txBody>
      </p:sp>
      <p:sp>
        <p:nvSpPr>
          <p:cNvPr id="648" name="Google Shape;648;p38"/>
          <p:cNvSpPr/>
          <p:nvPr/>
        </p:nvSpPr>
        <p:spPr>
          <a:xfrm>
            <a:off x="523875" y="1047750"/>
            <a:ext cx="11144250" cy="28575"/>
          </a:xfrm>
          <a:prstGeom prst="rect">
            <a:avLst/>
          </a:prstGeom>
          <a:solidFill>
            <a:srgbClr val="0EA5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634;p38" descr="image.png">
            <a:extLst>
              <a:ext uri="{FF2B5EF4-FFF2-40B4-BE49-F238E27FC236}">
                <a16:creationId xmlns:a16="http://schemas.microsoft.com/office/drawing/2014/main" id="{3C6182E8-6DAD-AB03-CE34-0D62844BC488}"/>
              </a:ext>
            </a:extLst>
          </p:cNvPr>
          <p:cNvPicPr preferRelativeResize="0"/>
          <p:nvPr/>
        </p:nvPicPr>
        <p:blipFill rotWithShape="1">
          <a:blip r:embed="rId3">
            <a:alphaModFix/>
          </a:blip>
          <a:srcRect/>
          <a:stretch/>
        </p:blipFill>
        <p:spPr>
          <a:xfrm>
            <a:off x="523875" y="4824412"/>
            <a:ext cx="5476875" cy="1295400"/>
          </a:xfrm>
          <a:prstGeom prst="rect">
            <a:avLst/>
          </a:prstGeom>
          <a:noFill/>
          <a:ln>
            <a:noFill/>
          </a:ln>
        </p:spPr>
      </p:pic>
      <p:pic>
        <p:nvPicPr>
          <p:cNvPr id="3" name="Google Shape;635;p38" descr="image.png">
            <a:extLst>
              <a:ext uri="{FF2B5EF4-FFF2-40B4-BE49-F238E27FC236}">
                <a16:creationId xmlns:a16="http://schemas.microsoft.com/office/drawing/2014/main" id="{83DB3C25-46AE-5270-D04D-DD62EC062D04}"/>
              </a:ext>
            </a:extLst>
          </p:cNvPr>
          <p:cNvPicPr preferRelativeResize="0"/>
          <p:nvPr/>
        </p:nvPicPr>
        <p:blipFill rotWithShape="1">
          <a:blip r:embed="rId4">
            <a:alphaModFix/>
          </a:blip>
          <a:srcRect/>
          <a:stretch/>
        </p:blipFill>
        <p:spPr>
          <a:xfrm>
            <a:off x="6191250" y="4824412"/>
            <a:ext cx="5476875" cy="1295400"/>
          </a:xfrm>
          <a:prstGeom prst="rect">
            <a:avLst/>
          </a:prstGeom>
          <a:noFill/>
          <a:ln>
            <a:noFill/>
          </a:ln>
        </p:spPr>
      </p:pic>
      <p:sp>
        <p:nvSpPr>
          <p:cNvPr id="4" name="Google Shape;639;p38">
            <a:extLst>
              <a:ext uri="{FF2B5EF4-FFF2-40B4-BE49-F238E27FC236}">
                <a16:creationId xmlns:a16="http://schemas.microsoft.com/office/drawing/2014/main" id="{B3D4F4DD-DBDC-C948-DC51-79C478BA1075}"/>
              </a:ext>
            </a:extLst>
          </p:cNvPr>
          <p:cNvSpPr txBox="1"/>
          <p:nvPr/>
        </p:nvSpPr>
        <p:spPr>
          <a:xfrm>
            <a:off x="781050" y="5080471"/>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হিস্টোন প্রোটিন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Histone protein)</a:t>
            </a:r>
            <a:endParaRPr dirty="0"/>
          </a:p>
        </p:txBody>
      </p:sp>
      <p:sp>
        <p:nvSpPr>
          <p:cNvPr id="5" name="Google Shape;640;p38">
            <a:extLst>
              <a:ext uri="{FF2B5EF4-FFF2-40B4-BE49-F238E27FC236}">
                <a16:creationId xmlns:a16="http://schemas.microsoft.com/office/drawing/2014/main" id="{12DCC0C6-B2A9-5971-D4FB-11A987044AAF}"/>
              </a:ext>
            </a:extLst>
          </p:cNvPr>
          <p:cNvSpPr txBox="1"/>
          <p:nvPr/>
        </p:nvSpPr>
        <p:spPr>
          <a:xfrm>
            <a:off x="781050" y="5357470"/>
            <a:ext cx="5000625" cy="553998"/>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আরজিনিন, হিস্টিডিন, লাইসিন ইত্যাদি ক্ষারীয় অ্যামিনো অ্যাসিডের সমন্বয়ে গঠিত প্রোটিনকে হিস্টোন প্রোটিন বলে। হিস্টোন প্রোটিন ক্রোমোজোমের অন্যতম গাঠনিক উপাদান।</a:t>
            </a:r>
          </a:p>
        </p:txBody>
      </p:sp>
      <p:sp>
        <p:nvSpPr>
          <p:cNvPr id="6" name="Google Shape;641;p38">
            <a:extLst>
              <a:ext uri="{FF2B5EF4-FFF2-40B4-BE49-F238E27FC236}">
                <a16:creationId xmlns:a16="http://schemas.microsoft.com/office/drawing/2014/main" id="{87AE2DD0-BD21-8A26-1666-C0C88C0F7F72}"/>
              </a:ext>
            </a:extLst>
          </p:cNvPr>
          <p:cNvSpPr txBox="1"/>
          <p:nvPr/>
        </p:nvSpPr>
        <p:spPr>
          <a:xfrm>
            <a:off x="6448425" y="5080471"/>
            <a:ext cx="5250656" cy="230832"/>
          </a:xfrm>
          <a:prstGeom prst="rect">
            <a:avLst/>
          </a:prstGeom>
          <a:noFill/>
          <a:ln>
            <a:noFill/>
          </a:ln>
        </p:spPr>
        <p:txBody>
          <a:bodyPr spcFirstLastPara="1" wrap="square" lIns="0" tIns="0" rIns="0" bIns="0" anchor="ctr" anchorCtr="0">
            <a:spAutoFit/>
          </a:bodyPr>
          <a:lstStyle/>
          <a:p>
            <a:pPr lvl="0"/>
            <a:r>
              <a:rPr lang="as-IN" sz="1500" b="1" dirty="0">
                <a:solidFill>
                  <a:srgbClr val="0F172A"/>
                </a:solidFill>
                <a:latin typeface="Arial" panose="020B0604020202020204" pitchFamily="34" charset="0"/>
                <a:ea typeface="Hind Siliguri"/>
                <a:cs typeface="Hind Siliguri"/>
                <a:sym typeface="Hind Siliguri"/>
              </a:rPr>
              <a:t>কলয়েড (</a:t>
            </a:r>
            <a:r>
              <a:rPr lang="en-US" sz="1500" b="1" dirty="0">
                <a:solidFill>
                  <a:srgbClr val="0F172A"/>
                </a:solidFill>
                <a:latin typeface="Arial" panose="020B0604020202020204" pitchFamily="34" charset="0"/>
                <a:ea typeface="Hind Siliguri"/>
                <a:cs typeface="Arial" panose="020B0604020202020204" pitchFamily="34" charset="0"/>
                <a:sym typeface="Hind Siliguri"/>
              </a:rPr>
              <a:t>Colloid)</a:t>
            </a:r>
            <a:endParaRPr dirty="0"/>
          </a:p>
        </p:txBody>
      </p:sp>
      <p:sp>
        <p:nvSpPr>
          <p:cNvPr id="7" name="Google Shape;642;p38">
            <a:extLst>
              <a:ext uri="{FF2B5EF4-FFF2-40B4-BE49-F238E27FC236}">
                <a16:creationId xmlns:a16="http://schemas.microsoft.com/office/drawing/2014/main" id="{801077CA-59FA-9403-DDAA-C32B6E9D9420}"/>
              </a:ext>
            </a:extLst>
          </p:cNvPr>
          <p:cNvSpPr txBox="1"/>
          <p:nvPr/>
        </p:nvSpPr>
        <p:spPr>
          <a:xfrm>
            <a:off x="6448425" y="5276217"/>
            <a:ext cx="5000625" cy="830997"/>
          </a:xfrm>
          <a:prstGeom prst="rect">
            <a:avLst/>
          </a:prstGeom>
          <a:noFill/>
          <a:ln>
            <a:noFill/>
          </a:ln>
        </p:spPr>
        <p:txBody>
          <a:bodyPr spcFirstLastPara="1" wrap="square" lIns="0" tIns="0" rIns="0" bIns="0" anchor="t" anchorCtr="0">
            <a:spAutoFit/>
          </a:bodyPr>
          <a:lstStyle/>
          <a:p>
            <a:pPr lvl="0">
              <a:lnSpc>
                <a:spcPct val="150000"/>
              </a:lnSpc>
            </a:pPr>
            <a:r>
              <a:rPr lang="as-IN" sz="1200" dirty="0">
                <a:solidFill>
                  <a:srgbClr val="475569"/>
                </a:solidFill>
                <a:latin typeface="Arial" panose="020B0604020202020204" pitchFamily="34" charset="0"/>
                <a:ea typeface="Hind Siliguri"/>
                <a:cs typeface="Hind Siliguri"/>
                <a:sym typeface="Hind Siliguri"/>
              </a:rPr>
              <a:t>১ – ১০০</a:t>
            </a:r>
            <a:r>
              <a:rPr lang="en-US" sz="1200" dirty="0">
                <a:solidFill>
                  <a:srgbClr val="475569"/>
                </a:solidFill>
                <a:latin typeface="Arial" panose="020B0604020202020204" pitchFamily="34" charset="0"/>
                <a:ea typeface="Hind Siliguri"/>
                <a:cs typeface="Arial" panose="020B0604020202020204" pitchFamily="34" charset="0"/>
                <a:sym typeface="Hind Siliguri"/>
              </a:rPr>
              <a:t>nm </a:t>
            </a:r>
            <a:r>
              <a:rPr lang="as-IN" sz="1200" dirty="0">
                <a:solidFill>
                  <a:srgbClr val="475569"/>
                </a:solidFill>
                <a:latin typeface="Arial" panose="020B0604020202020204" pitchFamily="34" charset="0"/>
                <a:ea typeface="Hind Siliguri"/>
                <a:cs typeface="Hind Siliguri"/>
                <a:sym typeface="Hind Siliguri"/>
              </a:rPr>
              <a:t>ব্যাসবিশিষ্ট উপ-অণুবীক্ষণিক ক্ষুদ্র কণাকে কলয়েড বলে। ১৮৬১ সালে টমাস গ্রাহাম সর্বপ্রথম কলয়েড শব্দটি (</a:t>
            </a:r>
            <a:r>
              <a:rPr lang="en-US" sz="1200" dirty="0">
                <a:solidFill>
                  <a:srgbClr val="475569"/>
                </a:solidFill>
                <a:latin typeface="Arial" panose="020B0604020202020204" pitchFamily="34" charset="0"/>
                <a:ea typeface="Hind Siliguri"/>
                <a:cs typeface="Arial" panose="020B0604020202020204" pitchFamily="34" charset="0"/>
                <a:sym typeface="Hind Siliguri"/>
              </a:rPr>
              <a:t>Gk. Kolla </a:t>
            </a:r>
            <a:r>
              <a:rPr lang="as-IN" sz="1200" dirty="0">
                <a:solidFill>
                  <a:srgbClr val="475569"/>
                </a:solidFill>
                <a:latin typeface="Arial" panose="020B0604020202020204" pitchFamily="34" charset="0"/>
                <a:ea typeface="Hind Siliguri"/>
                <a:cs typeface="Hind Siliguri"/>
                <a:sym typeface="Hind Siliguri"/>
              </a:rPr>
              <a:t>অর্থ আঠা এবং </a:t>
            </a:r>
            <a:r>
              <a:rPr lang="en-US" sz="1200" dirty="0">
                <a:solidFill>
                  <a:srgbClr val="475569"/>
                </a:solidFill>
                <a:latin typeface="Arial" panose="020B0604020202020204" pitchFamily="34" charset="0"/>
                <a:ea typeface="Hind Siliguri"/>
                <a:cs typeface="Arial" panose="020B0604020202020204" pitchFamily="34" charset="0"/>
                <a:sym typeface="Hind Siliguri"/>
              </a:rPr>
              <a:t>eidos </a:t>
            </a:r>
            <a:r>
              <a:rPr lang="as-IN" sz="1200" dirty="0">
                <a:solidFill>
                  <a:srgbClr val="475569"/>
                </a:solidFill>
                <a:latin typeface="Arial" panose="020B0604020202020204" pitchFamily="34" charset="0"/>
                <a:ea typeface="Hind Siliguri"/>
                <a:cs typeface="Hind Siliguri"/>
                <a:sym typeface="Hind Siliguri"/>
              </a:rPr>
              <a:t>অর্থ সদৃশ) ব্যবহার করেন।</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3" name="Google Shape;103;p15" descr="image.png"/>
          <p:cNvPicPr preferRelativeResize="0"/>
          <p:nvPr/>
        </p:nvPicPr>
        <p:blipFill rotWithShape="1">
          <a:blip r:embed="rId3">
            <a:alphaModFix/>
          </a:blip>
          <a:srcRect/>
          <a:stretch/>
        </p:blipFill>
        <p:spPr>
          <a:xfrm>
            <a:off x="571500" y="2625132"/>
            <a:ext cx="5334000" cy="777180"/>
          </a:xfrm>
          <a:prstGeom prst="rect">
            <a:avLst/>
          </a:prstGeom>
          <a:noFill/>
          <a:ln>
            <a:noFill/>
          </a:ln>
        </p:spPr>
      </p:pic>
      <p:sp>
        <p:nvSpPr>
          <p:cNvPr id="105" name="Google Shape;105;p15"/>
          <p:cNvSpPr txBox="1"/>
          <p:nvPr/>
        </p:nvSpPr>
        <p:spPr>
          <a:xfrm>
            <a:off x="571500" y="1687962"/>
            <a:ext cx="53340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সংজ্ঞা</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বাইরে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নিঃসৃত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অপেক্ষাকৃত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দৃঢ়</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স্থিতিস্থাপক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6" name="Google Shape;106;p15"/>
          <p:cNvSpPr txBox="1"/>
          <p:nvPr/>
        </p:nvSpPr>
        <p:spPr>
          <a:xfrm>
            <a:off x="762000" y="2739432"/>
            <a:ext cx="49911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অনন্য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প্রাণীকোষে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সম্পূর্ণ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অনুপস্থিত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7" name="Google Shape;107;p15"/>
          <p:cNvSpPr txBox="1"/>
          <p:nvPr/>
        </p:nvSpPr>
        <p:spPr>
          <a:xfrm>
            <a:off x="876300" y="3545188"/>
            <a:ext cx="50292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আবিষ্কার</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রবার্ট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(Robert Hooke) ১৬৬৫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সর্বপ্রথম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প্রত্যক্ষ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পরবর্তীতে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রোডলফি</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জে.এইচ.এফ</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লিঙ্ক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(১৮০৪)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উপস্থিতি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প্রমাণ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8" name="Google Shape;108;p15"/>
          <p:cNvSpPr txBox="1"/>
          <p:nvPr/>
        </p:nvSpPr>
        <p:spPr>
          <a:xfrm>
            <a:off x="876300" y="4501408"/>
            <a:ext cx="50292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ব্যাকটেরিয়া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নীলাভ</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ব্যাকটেরিয়ায়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পলিস্যাকারাইড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9" name="Google Shape;109;p15"/>
          <p:cNvSpPr txBox="1"/>
          <p:nvPr/>
        </p:nvSpPr>
        <p:spPr>
          <a:xfrm>
            <a:off x="876300" y="5183339"/>
            <a:ext cx="502920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পুরুত্ব</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অনুযায়ী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০.১ µm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 µm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পর্যন্ত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11" name="Google Shape;111;p15"/>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কোষ</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a:t>
            </a:r>
            <a:endParaRPr dirty="0"/>
          </a:p>
        </p:txBody>
      </p:sp>
      <p:sp>
        <p:nvSpPr>
          <p:cNvPr id="112" name="Google Shape;112;p15"/>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13" name="Google Shape;113;p15" descr="image.png"/>
          <p:cNvPicPr preferRelativeResize="0"/>
          <p:nvPr/>
        </p:nvPicPr>
        <p:blipFill rotWithShape="1">
          <a:blip r:embed="rId4">
            <a:alphaModFix/>
          </a:blip>
          <a:srcRect/>
          <a:stretch/>
        </p:blipFill>
        <p:spPr>
          <a:xfrm>
            <a:off x="571500" y="3564238"/>
            <a:ext cx="133350" cy="152400"/>
          </a:xfrm>
          <a:prstGeom prst="rect">
            <a:avLst/>
          </a:prstGeom>
          <a:noFill/>
          <a:ln>
            <a:noFill/>
          </a:ln>
        </p:spPr>
      </p:pic>
      <p:pic>
        <p:nvPicPr>
          <p:cNvPr id="114" name="Google Shape;114;p15" descr="image.png"/>
          <p:cNvPicPr preferRelativeResize="0"/>
          <p:nvPr/>
        </p:nvPicPr>
        <p:blipFill rotWithShape="1">
          <a:blip r:embed="rId4">
            <a:alphaModFix/>
          </a:blip>
          <a:srcRect/>
          <a:stretch/>
        </p:blipFill>
        <p:spPr>
          <a:xfrm>
            <a:off x="571500" y="4520458"/>
            <a:ext cx="133350" cy="152400"/>
          </a:xfrm>
          <a:prstGeom prst="rect">
            <a:avLst/>
          </a:prstGeom>
          <a:noFill/>
          <a:ln>
            <a:noFill/>
          </a:ln>
        </p:spPr>
      </p:pic>
      <p:pic>
        <p:nvPicPr>
          <p:cNvPr id="115" name="Google Shape;115;p15" descr="image.png"/>
          <p:cNvPicPr preferRelativeResize="0"/>
          <p:nvPr/>
        </p:nvPicPr>
        <p:blipFill rotWithShape="1">
          <a:blip r:embed="rId4">
            <a:alphaModFix/>
          </a:blip>
          <a:srcRect/>
          <a:stretch/>
        </p:blipFill>
        <p:spPr>
          <a:xfrm>
            <a:off x="571500" y="5202389"/>
            <a:ext cx="133350" cy="152400"/>
          </a:xfrm>
          <a:prstGeom prst="rect">
            <a:avLst/>
          </a:prstGeom>
          <a:noFill/>
          <a:ln>
            <a:noFill/>
          </a:ln>
        </p:spPr>
      </p:pic>
      <p:pic>
        <p:nvPicPr>
          <p:cNvPr id="2" name="Picture 1">
            <a:extLst>
              <a:ext uri="{FF2B5EF4-FFF2-40B4-BE49-F238E27FC236}">
                <a16:creationId xmlns:a16="http://schemas.microsoft.com/office/drawing/2014/main" id="{58F20B71-C7BD-EA86-CAB5-BF719CA77090}"/>
              </a:ext>
            </a:extLst>
          </p:cNvPr>
          <p:cNvPicPr>
            <a:picLocks noChangeAspect="1"/>
          </p:cNvPicPr>
          <p:nvPr/>
        </p:nvPicPr>
        <p:blipFill>
          <a:blip r:embed="rId5"/>
          <a:stretch>
            <a:fillRect/>
          </a:stretch>
        </p:blipFill>
        <p:spPr>
          <a:xfrm>
            <a:off x="6076950" y="1856407"/>
            <a:ext cx="6043528" cy="3743176"/>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1" name="Google Shape;121;p16" descr="image.png"/>
          <p:cNvPicPr preferRelativeResize="0"/>
          <p:nvPr/>
        </p:nvPicPr>
        <p:blipFill rotWithShape="1">
          <a:blip r:embed="rId3">
            <a:alphaModFix/>
          </a:blip>
          <a:srcRect/>
          <a:stretch/>
        </p:blipFill>
        <p:spPr>
          <a:xfrm>
            <a:off x="571500" y="2169765"/>
            <a:ext cx="3530649" cy="32383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2" name="Google Shape;122;p16" descr="image.png"/>
          <p:cNvPicPr preferRelativeResize="0"/>
          <p:nvPr/>
        </p:nvPicPr>
        <p:blipFill rotWithShape="1">
          <a:blip r:embed="rId4">
            <a:alphaModFix/>
          </a:blip>
          <a:srcRect/>
          <a:stretch/>
        </p:blipFill>
        <p:spPr>
          <a:xfrm>
            <a:off x="4330749" y="2169765"/>
            <a:ext cx="3530649" cy="32383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3" name="Google Shape;123;p16" descr="image.png"/>
          <p:cNvPicPr preferRelativeResize="0"/>
          <p:nvPr/>
        </p:nvPicPr>
        <p:blipFill rotWithShape="1">
          <a:blip r:embed="rId5">
            <a:alphaModFix/>
          </a:blip>
          <a:srcRect/>
          <a:stretch/>
        </p:blipFill>
        <p:spPr>
          <a:xfrm>
            <a:off x="8089999" y="2169765"/>
            <a:ext cx="3530649" cy="323835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24" name="Google Shape;124;p16"/>
          <p:cNvSpPr txBox="1"/>
          <p:nvPr/>
        </p:nvSpPr>
        <p:spPr>
          <a:xfrm>
            <a:off x="1336675" y="2605332"/>
            <a:ext cx="1873885"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১.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মধ্যপর্দা</a:t>
            </a:r>
            <a:endPar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endParaRPr>
          </a:p>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(Middle Lamella)</a:t>
            </a:r>
            <a:endParaRPr dirty="0"/>
          </a:p>
        </p:txBody>
      </p:sp>
      <p:sp>
        <p:nvSpPr>
          <p:cNvPr id="125" name="Google Shape;125;p16"/>
          <p:cNvSpPr txBox="1"/>
          <p:nvPr/>
        </p:nvSpPr>
        <p:spPr>
          <a:xfrm>
            <a:off x="809625" y="3163219"/>
            <a:ext cx="3054399" cy="199439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পরপর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বিন্যস্ত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মধ্যবর্তী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সাধারণ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মাইটোটিক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টেলোফেজ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সূচনা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ফ্র্যাগমোপ্লাস্ট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পেকটিন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পেকটিক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সমৃদ্ধ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26" name="Google Shape;126;p16"/>
          <p:cNvSpPr txBox="1"/>
          <p:nvPr/>
        </p:nvSpPr>
        <p:spPr>
          <a:xfrm>
            <a:off x="5095925" y="2605332"/>
            <a:ext cx="2036396"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২.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প্রাথমিক</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endParaRPr lang="en-US" sz="1650" b="1" dirty="0">
              <a:solidFill>
                <a:srgbClr val="064E3B"/>
              </a:solidFill>
              <a:latin typeface="Arial" panose="020B0604020202020204" pitchFamily="34" charset="0"/>
              <a:ea typeface="Hind Siliguri"/>
              <a:cs typeface="Arial" panose="020B0604020202020204" pitchFamily="34" charset="0"/>
              <a:sym typeface="Hind Siliguri"/>
            </a:endParaRPr>
          </a:p>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(Primary Wall)</a:t>
            </a:r>
            <a:endParaRPr dirty="0"/>
          </a:p>
        </p:txBody>
      </p:sp>
      <p:sp>
        <p:nvSpPr>
          <p:cNvPr id="127" name="Google Shape;127;p16"/>
          <p:cNvSpPr txBox="1"/>
          <p:nvPr/>
        </p:nvSpPr>
        <p:spPr>
          <a:xfrm>
            <a:off x="4568874" y="3163219"/>
            <a:ext cx="3054399" cy="199439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মধ্যপর্দার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উভয়পাশে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(১.০–৩.০ µm)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স্থিতিস্থাপক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সক্ষম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মাইক্রোফাইব্রিল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হেমিসেলুলোজ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28" name="Google Shape;128;p16"/>
          <p:cNvSpPr txBox="1"/>
          <p:nvPr/>
        </p:nvSpPr>
        <p:spPr>
          <a:xfrm>
            <a:off x="8855174" y="2605332"/>
            <a:ext cx="2000151"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৩.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গৌণ</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p>
          <a:p>
            <a:pPr marL="0" marR="0" lvl="0" indent="0" algn="l" rtl="0">
              <a:spcBef>
                <a:spcPts val="0"/>
              </a:spcBef>
              <a:spcAft>
                <a:spcPts val="0"/>
              </a:spcAft>
              <a:buNone/>
            </a:pP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(Secondary Wall)</a:t>
            </a:r>
            <a:endParaRPr dirty="0"/>
          </a:p>
        </p:txBody>
      </p:sp>
      <p:sp>
        <p:nvSpPr>
          <p:cNvPr id="129" name="Google Shape;129;p16"/>
          <p:cNvSpPr txBox="1"/>
          <p:nvPr/>
        </p:nvSpPr>
        <p:spPr>
          <a:xfrm>
            <a:off x="8328124" y="3163219"/>
            <a:ext cx="3054399" cy="1661993"/>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পরিণত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হেমিসেলুলোজ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লিগনিন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(৫.০–১০ µm) ও ৩-স্তর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ট্র্যাকিড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ফাইবার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30" name="Google Shape;130;p16" descr="image.png"/>
          <p:cNvPicPr preferRelativeResize="0"/>
          <p:nvPr/>
        </p:nvPicPr>
        <p:blipFill rotWithShape="1">
          <a:blip r:embed="rId6">
            <a:alphaModFix/>
          </a:blip>
          <a:srcRect/>
          <a:stretch/>
        </p:blipFill>
        <p:spPr>
          <a:xfrm>
            <a:off x="809625" y="2569815"/>
            <a:ext cx="390525" cy="342900"/>
          </a:xfrm>
          <a:prstGeom prst="rect">
            <a:avLst/>
          </a:prstGeom>
          <a:noFill/>
          <a:ln>
            <a:noFill/>
          </a:ln>
        </p:spPr>
      </p:pic>
      <p:pic>
        <p:nvPicPr>
          <p:cNvPr id="131" name="Google Shape;131;p16" descr="image.png"/>
          <p:cNvPicPr preferRelativeResize="0"/>
          <p:nvPr/>
        </p:nvPicPr>
        <p:blipFill rotWithShape="1">
          <a:blip r:embed="rId7">
            <a:alphaModFix/>
          </a:blip>
          <a:srcRect/>
          <a:stretch/>
        </p:blipFill>
        <p:spPr>
          <a:xfrm>
            <a:off x="4568874" y="2569815"/>
            <a:ext cx="304800" cy="342900"/>
          </a:xfrm>
          <a:prstGeom prst="rect">
            <a:avLst/>
          </a:prstGeom>
          <a:noFill/>
          <a:ln>
            <a:noFill/>
          </a:ln>
        </p:spPr>
      </p:pic>
      <p:pic>
        <p:nvPicPr>
          <p:cNvPr id="132" name="Google Shape;132;p16" descr="image.png"/>
          <p:cNvPicPr preferRelativeResize="0"/>
          <p:nvPr/>
        </p:nvPicPr>
        <p:blipFill rotWithShape="1">
          <a:blip r:embed="rId8">
            <a:alphaModFix/>
          </a:blip>
          <a:srcRect/>
          <a:stretch/>
        </p:blipFill>
        <p:spPr>
          <a:xfrm>
            <a:off x="8328124" y="2569815"/>
            <a:ext cx="390525" cy="342900"/>
          </a:xfrm>
          <a:prstGeom prst="rect">
            <a:avLst/>
          </a:prstGeom>
          <a:noFill/>
          <a:ln>
            <a:noFill/>
          </a:ln>
        </p:spPr>
      </p:pic>
      <p:sp>
        <p:nvSpPr>
          <p:cNvPr id="133" name="Google Shape;133;p16"/>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কোষ</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প্রাচীরের</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ভৌত</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গঠন</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৩টি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প্রধান</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স্তর</a:t>
            </a:r>
            <a:endParaRPr dirty="0"/>
          </a:p>
        </p:txBody>
      </p:sp>
      <p:sp>
        <p:nvSpPr>
          <p:cNvPr id="134" name="Google Shape;134;p16"/>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1" name="Google Shape;151;p18" descr="image.png"/>
          <p:cNvPicPr preferRelativeResize="0"/>
          <p:nvPr/>
        </p:nvPicPr>
        <p:blipFill rotWithShape="1">
          <a:blip r:embed="rId3">
            <a:alphaModFix/>
          </a:blip>
          <a:srcRect/>
          <a:stretch/>
        </p:blipFill>
        <p:spPr>
          <a:xfrm>
            <a:off x="571500" y="1887884"/>
            <a:ext cx="5334000" cy="38021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52" name="Google Shape;152;p18" descr="image.png"/>
          <p:cNvPicPr preferRelativeResize="0"/>
          <p:nvPr/>
        </p:nvPicPr>
        <p:blipFill rotWithShape="1">
          <a:blip r:embed="rId4">
            <a:alphaModFix/>
          </a:blip>
          <a:srcRect/>
          <a:stretch/>
        </p:blipFill>
        <p:spPr>
          <a:xfrm>
            <a:off x="6286500" y="1887884"/>
            <a:ext cx="5334000" cy="38021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53" name="Google Shape;153;p18"/>
          <p:cNvSpPr txBox="1"/>
          <p:nvPr/>
        </p:nvSpPr>
        <p:spPr>
          <a:xfrm>
            <a:off x="866775" y="218315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উপাদানের</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শতকরা</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অনুপাত</a:t>
            </a:r>
            <a:endParaRPr dirty="0"/>
          </a:p>
        </p:txBody>
      </p:sp>
      <p:sp>
        <p:nvSpPr>
          <p:cNvPr id="154" name="Google Shape;154;p18"/>
          <p:cNvSpPr/>
          <p:nvPr/>
        </p:nvSpPr>
        <p:spPr>
          <a:xfrm>
            <a:off x="866775" y="2630834"/>
            <a:ext cx="4743450" cy="19050"/>
          </a:xfrm>
          <a:prstGeom prst="rect">
            <a:avLst/>
          </a:prstGeom>
          <a:solidFill>
            <a:srgbClr val="A7F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55" name="Google Shape;155;p18"/>
          <p:cNvSpPr txBox="1"/>
          <p:nvPr/>
        </p:nvSpPr>
        <p:spPr>
          <a:xfrm>
            <a:off x="866775" y="2792759"/>
            <a:ext cx="47434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উপাদানগুলোর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আনুমানিক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অনুপাত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6" name="Google Shape;156;p18"/>
          <p:cNvSpPr txBox="1"/>
          <p:nvPr/>
        </p:nvSpPr>
        <p:spPr>
          <a:xfrm>
            <a:off x="866775" y="4792860"/>
            <a:ext cx="4743450" cy="68942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জাইলোগ্লুকান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নামক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হেমিসেলুলোজ</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আড়াআড়ি</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সংযোগ</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(Cross-link)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স্থাপন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ফাইব্রিলের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দৃঢ়তা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বাড়ায়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57" name="Google Shape;157;p18"/>
          <p:cNvSpPr txBox="1"/>
          <p:nvPr/>
        </p:nvSpPr>
        <p:spPr>
          <a:xfrm>
            <a:off x="6581775" y="218315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বিভিন্ন</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জীবদেহে</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কেমিক্যাল</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বৈচিত্র্য</a:t>
            </a:r>
            <a:endParaRPr dirty="0"/>
          </a:p>
        </p:txBody>
      </p:sp>
      <p:sp>
        <p:nvSpPr>
          <p:cNvPr id="158" name="Google Shape;158;p18"/>
          <p:cNvSpPr/>
          <p:nvPr/>
        </p:nvSpPr>
        <p:spPr>
          <a:xfrm>
            <a:off x="6581775" y="2630834"/>
            <a:ext cx="4743450" cy="19050"/>
          </a:xfrm>
          <a:prstGeom prst="rect">
            <a:avLst/>
          </a:prstGeom>
          <a:solidFill>
            <a:srgbClr val="A7F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59" name="Google Shape;159;p18"/>
          <p:cNvSpPr txBox="1"/>
          <p:nvPr/>
        </p:nvSpPr>
        <p:spPr>
          <a:xfrm>
            <a:off x="1171575" y="3162300"/>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(Cellulose):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৪০%</a:t>
            </a:r>
            <a:endParaRPr dirty="0"/>
          </a:p>
        </p:txBody>
      </p:sp>
      <p:sp>
        <p:nvSpPr>
          <p:cNvPr id="160" name="Google Shape;160;p18"/>
          <p:cNvSpPr txBox="1"/>
          <p:nvPr/>
        </p:nvSpPr>
        <p:spPr>
          <a:xfrm>
            <a:off x="1171575" y="3569940"/>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হেমিসেলুলোজ</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(Hemicellulose):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২০%</a:t>
            </a:r>
            <a:endParaRPr dirty="0"/>
          </a:p>
        </p:txBody>
      </p:sp>
      <p:sp>
        <p:nvSpPr>
          <p:cNvPr id="161" name="Google Shape;161;p18"/>
          <p:cNvSpPr txBox="1"/>
          <p:nvPr/>
        </p:nvSpPr>
        <p:spPr>
          <a:xfrm>
            <a:off x="1171575" y="3977580"/>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পেকটিন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(Pectin):</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৩০%</a:t>
            </a:r>
            <a:endParaRPr dirty="0"/>
          </a:p>
        </p:txBody>
      </p:sp>
      <p:sp>
        <p:nvSpPr>
          <p:cNvPr id="162" name="Google Shape;162;p18"/>
          <p:cNvSpPr txBox="1"/>
          <p:nvPr/>
        </p:nvSpPr>
        <p:spPr>
          <a:xfrm>
            <a:off x="1171575" y="4385220"/>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গ্লাইকোপ্রোটিন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(Glycoprotein):</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a:t>
            </a:r>
            <a:endParaRPr dirty="0"/>
          </a:p>
        </p:txBody>
      </p:sp>
      <p:sp>
        <p:nvSpPr>
          <p:cNvPr id="163" name="Google Shape;163;p18"/>
          <p:cNvSpPr txBox="1"/>
          <p:nvPr/>
        </p:nvSpPr>
        <p:spPr>
          <a:xfrm>
            <a:off x="6886575" y="2715037"/>
            <a:ext cx="443865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মধ্যপর্দা</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অদ্রবণীয়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Ca ও Mg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পেকটেট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লবণ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পেকটিক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4" name="Google Shape;164;p18"/>
          <p:cNvSpPr txBox="1"/>
          <p:nvPr/>
        </p:nvSpPr>
        <p:spPr>
          <a:xfrm>
            <a:off x="6886575" y="3312783"/>
            <a:ext cx="443865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গৌণ</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পাশাপাশি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লিগনিন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(Wax)।</a:t>
            </a:r>
            <a:endParaRPr dirty="0"/>
          </a:p>
        </p:txBody>
      </p:sp>
      <p:sp>
        <p:nvSpPr>
          <p:cNvPr id="165" name="Google Shape;165;p18"/>
          <p:cNvSpPr txBox="1"/>
          <p:nvPr/>
        </p:nvSpPr>
        <p:spPr>
          <a:xfrm>
            <a:off x="6886575" y="3927297"/>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ছত্রাক</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(Fungi):</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কাইটিন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(Chitin)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6" name="Google Shape;166;p18"/>
          <p:cNvSpPr txBox="1"/>
          <p:nvPr/>
        </p:nvSpPr>
        <p:spPr>
          <a:xfrm>
            <a:off x="6886575" y="4299512"/>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ব্যাকটেরিয়া</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পেপটিডোগ্লাইকান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7" name="Google Shape;167;p18"/>
          <p:cNvSpPr txBox="1"/>
          <p:nvPr/>
        </p:nvSpPr>
        <p:spPr>
          <a:xfrm>
            <a:off x="6886575" y="4792860"/>
            <a:ext cx="443865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ডায়াটম</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(Diatom):</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সিলিসিক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সমৃদ্ধ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8" name="Google Shape;168;p18"/>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কোষ</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প্রাচীরের</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রাসায়নিক</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গঠন</a:t>
            </a:r>
            <a:endParaRPr dirty="0"/>
          </a:p>
        </p:txBody>
      </p:sp>
      <p:sp>
        <p:nvSpPr>
          <p:cNvPr id="169" name="Google Shape;169;p18"/>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70" name="Google Shape;170;p18" descr="image.png"/>
          <p:cNvPicPr preferRelativeResize="0"/>
          <p:nvPr/>
        </p:nvPicPr>
        <p:blipFill rotWithShape="1">
          <a:blip r:embed="rId5">
            <a:alphaModFix/>
          </a:blip>
          <a:srcRect/>
          <a:stretch/>
        </p:blipFill>
        <p:spPr>
          <a:xfrm>
            <a:off x="866775" y="3181350"/>
            <a:ext cx="133350" cy="152400"/>
          </a:xfrm>
          <a:prstGeom prst="rect">
            <a:avLst/>
          </a:prstGeom>
          <a:noFill/>
          <a:ln>
            <a:noFill/>
          </a:ln>
        </p:spPr>
      </p:pic>
      <p:pic>
        <p:nvPicPr>
          <p:cNvPr id="171" name="Google Shape;171;p18" descr="image.png"/>
          <p:cNvPicPr preferRelativeResize="0"/>
          <p:nvPr/>
        </p:nvPicPr>
        <p:blipFill rotWithShape="1">
          <a:blip r:embed="rId5">
            <a:alphaModFix/>
          </a:blip>
          <a:srcRect/>
          <a:stretch/>
        </p:blipFill>
        <p:spPr>
          <a:xfrm>
            <a:off x="866775" y="3588990"/>
            <a:ext cx="133350" cy="152400"/>
          </a:xfrm>
          <a:prstGeom prst="rect">
            <a:avLst/>
          </a:prstGeom>
          <a:noFill/>
          <a:ln>
            <a:noFill/>
          </a:ln>
        </p:spPr>
      </p:pic>
      <p:pic>
        <p:nvPicPr>
          <p:cNvPr id="172" name="Google Shape;172;p18" descr="image.png"/>
          <p:cNvPicPr preferRelativeResize="0"/>
          <p:nvPr/>
        </p:nvPicPr>
        <p:blipFill rotWithShape="1">
          <a:blip r:embed="rId5">
            <a:alphaModFix/>
          </a:blip>
          <a:srcRect/>
          <a:stretch/>
        </p:blipFill>
        <p:spPr>
          <a:xfrm>
            <a:off x="866775" y="3996630"/>
            <a:ext cx="133350" cy="152400"/>
          </a:xfrm>
          <a:prstGeom prst="rect">
            <a:avLst/>
          </a:prstGeom>
          <a:noFill/>
          <a:ln>
            <a:noFill/>
          </a:ln>
        </p:spPr>
      </p:pic>
      <p:pic>
        <p:nvPicPr>
          <p:cNvPr id="173" name="Google Shape;173;p18" descr="image.png"/>
          <p:cNvPicPr preferRelativeResize="0"/>
          <p:nvPr/>
        </p:nvPicPr>
        <p:blipFill rotWithShape="1">
          <a:blip r:embed="rId5">
            <a:alphaModFix/>
          </a:blip>
          <a:srcRect/>
          <a:stretch/>
        </p:blipFill>
        <p:spPr>
          <a:xfrm>
            <a:off x="866775" y="4404270"/>
            <a:ext cx="133350" cy="152400"/>
          </a:xfrm>
          <a:prstGeom prst="rect">
            <a:avLst/>
          </a:prstGeom>
          <a:noFill/>
          <a:ln>
            <a:noFill/>
          </a:ln>
        </p:spPr>
      </p:pic>
      <p:pic>
        <p:nvPicPr>
          <p:cNvPr id="174" name="Google Shape;174;p18" descr="image.png"/>
          <p:cNvPicPr preferRelativeResize="0"/>
          <p:nvPr/>
        </p:nvPicPr>
        <p:blipFill rotWithShape="1">
          <a:blip r:embed="rId5">
            <a:alphaModFix/>
          </a:blip>
          <a:srcRect/>
          <a:stretch/>
        </p:blipFill>
        <p:spPr>
          <a:xfrm>
            <a:off x="6581775" y="2811809"/>
            <a:ext cx="133350" cy="152400"/>
          </a:xfrm>
          <a:prstGeom prst="rect">
            <a:avLst/>
          </a:prstGeom>
          <a:noFill/>
          <a:ln>
            <a:noFill/>
          </a:ln>
        </p:spPr>
      </p:pic>
      <p:pic>
        <p:nvPicPr>
          <p:cNvPr id="175" name="Google Shape;175;p18" descr="image.png"/>
          <p:cNvPicPr preferRelativeResize="0"/>
          <p:nvPr/>
        </p:nvPicPr>
        <p:blipFill rotWithShape="1">
          <a:blip r:embed="rId5">
            <a:alphaModFix/>
          </a:blip>
          <a:srcRect/>
          <a:stretch/>
        </p:blipFill>
        <p:spPr>
          <a:xfrm>
            <a:off x="6581775" y="3402970"/>
            <a:ext cx="133350" cy="152400"/>
          </a:xfrm>
          <a:prstGeom prst="rect">
            <a:avLst/>
          </a:prstGeom>
          <a:noFill/>
          <a:ln>
            <a:noFill/>
          </a:ln>
        </p:spPr>
      </p:pic>
      <p:pic>
        <p:nvPicPr>
          <p:cNvPr id="176" name="Google Shape;176;p18" descr="image.png"/>
          <p:cNvPicPr preferRelativeResize="0"/>
          <p:nvPr/>
        </p:nvPicPr>
        <p:blipFill rotWithShape="1">
          <a:blip r:embed="rId5">
            <a:alphaModFix/>
          </a:blip>
          <a:srcRect/>
          <a:stretch/>
        </p:blipFill>
        <p:spPr>
          <a:xfrm>
            <a:off x="6581775" y="3946347"/>
            <a:ext cx="133350" cy="152400"/>
          </a:xfrm>
          <a:prstGeom prst="rect">
            <a:avLst/>
          </a:prstGeom>
          <a:noFill/>
          <a:ln>
            <a:noFill/>
          </a:ln>
        </p:spPr>
      </p:pic>
      <p:pic>
        <p:nvPicPr>
          <p:cNvPr id="177" name="Google Shape;177;p18" descr="image.png"/>
          <p:cNvPicPr preferRelativeResize="0"/>
          <p:nvPr/>
        </p:nvPicPr>
        <p:blipFill rotWithShape="1">
          <a:blip r:embed="rId5">
            <a:alphaModFix/>
          </a:blip>
          <a:srcRect/>
          <a:stretch/>
        </p:blipFill>
        <p:spPr>
          <a:xfrm>
            <a:off x="6581775" y="4318562"/>
            <a:ext cx="133350" cy="152400"/>
          </a:xfrm>
          <a:prstGeom prst="rect">
            <a:avLst/>
          </a:prstGeom>
          <a:noFill/>
          <a:ln>
            <a:noFill/>
          </a:ln>
        </p:spPr>
      </p:pic>
      <p:pic>
        <p:nvPicPr>
          <p:cNvPr id="178" name="Google Shape;178;p18" descr="image.png"/>
          <p:cNvPicPr preferRelativeResize="0"/>
          <p:nvPr/>
        </p:nvPicPr>
        <p:blipFill rotWithShape="1">
          <a:blip r:embed="rId5">
            <a:alphaModFix/>
          </a:blip>
          <a:srcRect/>
          <a:stretch/>
        </p:blipFill>
        <p:spPr>
          <a:xfrm>
            <a:off x="6581775" y="4811910"/>
            <a:ext cx="133350" cy="152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Rectangle 1">
            <a:extLst>
              <a:ext uri="{FF2B5EF4-FFF2-40B4-BE49-F238E27FC236}">
                <a16:creationId xmlns:a16="http://schemas.microsoft.com/office/drawing/2014/main" id="{11429707-30CA-16F8-0889-4C0AACFA4BA3}"/>
              </a:ext>
            </a:extLst>
          </p:cNvPr>
          <p:cNvSpPr/>
          <p:nvPr/>
        </p:nvSpPr>
        <p:spPr>
          <a:xfrm>
            <a:off x="561975" y="3816248"/>
            <a:ext cx="5276849" cy="2734400"/>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 name="Google Shape;184;p19" descr="image.png"/>
          <p:cNvPicPr preferRelativeResize="0"/>
          <p:nvPr/>
        </p:nvPicPr>
        <p:blipFill rotWithShape="1">
          <a:blip r:embed="rId3">
            <a:alphaModFix/>
          </a:blip>
          <a:srcRect/>
          <a:stretch/>
        </p:blipFill>
        <p:spPr>
          <a:xfrm>
            <a:off x="571500" y="2598390"/>
            <a:ext cx="5334000" cy="1129605"/>
          </a:xfrm>
          <a:prstGeom prst="rect">
            <a:avLst/>
          </a:prstGeom>
          <a:noFill/>
          <a:ln>
            <a:noFill/>
          </a:ln>
        </p:spPr>
      </p:pic>
      <p:sp>
        <p:nvSpPr>
          <p:cNvPr id="186" name="Google Shape;186;p19"/>
          <p:cNvSpPr txBox="1"/>
          <p:nvPr/>
        </p:nvSpPr>
        <p:spPr>
          <a:xfrm>
            <a:off x="571500" y="1582650"/>
            <a:ext cx="53340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(β-D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গ্লুকোজের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১০০০-৩০০০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গ্লুকোজ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১টি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চেইন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8" name="Google Shape;188;p19"/>
          <p:cNvSpPr txBox="1"/>
          <p:nvPr/>
        </p:nvSpPr>
        <p:spPr>
          <a:xfrm>
            <a:off x="742950" y="2827549"/>
            <a:ext cx="49911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মাইসেলি</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Mycelle</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১০০টি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চেইন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১০০ Å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ব্যাসযুক্ত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ক্ষুদ্রতম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endParaRPr dirty="0"/>
          </a:p>
        </p:txBody>
      </p:sp>
      <p:sp>
        <p:nvSpPr>
          <p:cNvPr id="189" name="Google Shape;189;p19"/>
          <p:cNvSpPr txBox="1"/>
          <p:nvPr/>
        </p:nvSpPr>
        <p:spPr>
          <a:xfrm>
            <a:off x="876300" y="4049928"/>
            <a:ext cx="50292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মাইক্রোফাইব্রিল</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(Microfibril):</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২০টি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মাইসেলি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সমান্তরালভাবে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সজ্জিত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২০০–২৫০ Å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ব্যাসের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গুচ্ছ</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মাইক্রোফাইব্রিল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0" name="Google Shape;190;p19"/>
          <p:cNvSpPr txBox="1"/>
          <p:nvPr/>
        </p:nvSpPr>
        <p:spPr>
          <a:xfrm>
            <a:off x="876300" y="5029051"/>
            <a:ext cx="50292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ম্যাক্রোফাইব্রিল</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Macrofibril</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২৫০টি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মাইক্রোফাইব্রিল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একত্রিত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১টি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ম্যাক্রোফাইব্রিল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1" name="Google Shape;191;p19"/>
          <p:cNvSpPr txBox="1"/>
          <p:nvPr/>
        </p:nvSpPr>
        <p:spPr>
          <a:xfrm>
            <a:off x="876300" y="5696179"/>
            <a:ext cx="50292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ফাইবার</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(Fiber):</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অনেকগুলো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ম্যাক্রোফাইব্রিল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দৃশ্যমান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তন্তু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3" name="Google Shape;193;p19"/>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কোষ</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প্রাচীরের</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সূক্ষ্ম</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গঠন</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(Ultra-structure)</a:t>
            </a:r>
            <a:endParaRPr dirty="0"/>
          </a:p>
        </p:txBody>
      </p:sp>
      <p:sp>
        <p:nvSpPr>
          <p:cNvPr id="194" name="Google Shape;194;p19"/>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95" name="Google Shape;195;p19" descr="image.png"/>
          <p:cNvPicPr preferRelativeResize="0"/>
          <p:nvPr/>
        </p:nvPicPr>
        <p:blipFill rotWithShape="1">
          <a:blip r:embed="rId4">
            <a:alphaModFix/>
          </a:blip>
          <a:srcRect/>
          <a:stretch/>
        </p:blipFill>
        <p:spPr>
          <a:xfrm>
            <a:off x="571500" y="4194720"/>
            <a:ext cx="133350" cy="152400"/>
          </a:xfrm>
          <a:prstGeom prst="rect">
            <a:avLst/>
          </a:prstGeom>
          <a:noFill/>
          <a:ln>
            <a:noFill/>
          </a:ln>
        </p:spPr>
      </p:pic>
      <p:pic>
        <p:nvPicPr>
          <p:cNvPr id="196" name="Google Shape;196;p19" descr="image.png"/>
          <p:cNvPicPr preferRelativeResize="0"/>
          <p:nvPr/>
        </p:nvPicPr>
        <p:blipFill rotWithShape="1">
          <a:blip r:embed="rId4">
            <a:alphaModFix/>
          </a:blip>
          <a:srcRect/>
          <a:stretch/>
        </p:blipFill>
        <p:spPr>
          <a:xfrm>
            <a:off x="561975" y="5148089"/>
            <a:ext cx="133350" cy="152400"/>
          </a:xfrm>
          <a:prstGeom prst="rect">
            <a:avLst/>
          </a:prstGeom>
          <a:noFill/>
          <a:ln>
            <a:noFill/>
          </a:ln>
        </p:spPr>
      </p:pic>
      <p:pic>
        <p:nvPicPr>
          <p:cNvPr id="197" name="Google Shape;197;p19" descr="image.png"/>
          <p:cNvPicPr preferRelativeResize="0"/>
          <p:nvPr/>
        </p:nvPicPr>
        <p:blipFill rotWithShape="1">
          <a:blip r:embed="rId4">
            <a:alphaModFix/>
          </a:blip>
          <a:srcRect/>
          <a:stretch/>
        </p:blipFill>
        <p:spPr>
          <a:xfrm>
            <a:off x="571500" y="5876177"/>
            <a:ext cx="133350" cy="152400"/>
          </a:xfrm>
          <a:prstGeom prst="rect">
            <a:avLst/>
          </a:prstGeom>
          <a:noFill/>
          <a:ln>
            <a:noFill/>
          </a:ln>
        </p:spPr>
      </p:pic>
      <p:pic>
        <p:nvPicPr>
          <p:cNvPr id="3" name="Picture 2">
            <a:extLst>
              <a:ext uri="{FF2B5EF4-FFF2-40B4-BE49-F238E27FC236}">
                <a16:creationId xmlns:a16="http://schemas.microsoft.com/office/drawing/2014/main" id="{9F60C6CB-7C53-7430-0B90-32B973C63E4D}"/>
              </a:ext>
            </a:extLst>
          </p:cNvPr>
          <p:cNvPicPr>
            <a:picLocks noChangeAspect="1"/>
          </p:cNvPicPr>
          <p:nvPr/>
        </p:nvPicPr>
        <p:blipFill>
          <a:blip r:embed="rId5"/>
          <a:stretch>
            <a:fillRect/>
          </a:stretch>
        </p:blipFill>
        <p:spPr>
          <a:xfrm>
            <a:off x="6076950" y="1856407"/>
            <a:ext cx="6043528" cy="3743176"/>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15" name="Rectangle: Diagonal Corners Rounded 14">
            <a:extLst>
              <a:ext uri="{FF2B5EF4-FFF2-40B4-BE49-F238E27FC236}">
                <a16:creationId xmlns:a16="http://schemas.microsoft.com/office/drawing/2014/main" id="{F142F5CF-DAE2-6FA7-25A3-59D1ECD4AF84}"/>
              </a:ext>
            </a:extLst>
          </p:cNvPr>
          <p:cNvSpPr/>
          <p:nvPr/>
        </p:nvSpPr>
        <p:spPr>
          <a:xfrm>
            <a:off x="6044711" y="2630102"/>
            <a:ext cx="5993423" cy="3796020"/>
          </a:xfrm>
          <a:prstGeom prst="round2DiagRect">
            <a:avLst>
              <a:gd name="adj1" fmla="val 7698"/>
              <a:gd name="adj2" fmla="val 0"/>
            </a:avLst>
          </a:prstGeom>
          <a:solidFill>
            <a:schemeClr val="bg1">
              <a:alpha val="96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3" name="Google Shape;203;p20" descr="image.png"/>
          <p:cNvPicPr preferRelativeResize="0"/>
          <p:nvPr/>
        </p:nvPicPr>
        <p:blipFill rotWithShape="1">
          <a:blip r:embed="rId3">
            <a:alphaModFix/>
          </a:blip>
          <a:srcRect/>
          <a:stretch/>
        </p:blipFill>
        <p:spPr>
          <a:xfrm>
            <a:off x="6862396" y="996518"/>
            <a:ext cx="4358054" cy="1432471"/>
          </a:xfrm>
          <a:prstGeom prst="rect">
            <a:avLst/>
          </a:prstGeom>
          <a:noFill/>
          <a:ln>
            <a:noFill/>
          </a:ln>
        </p:spPr>
      </p:pic>
      <p:sp>
        <p:nvSpPr>
          <p:cNvPr id="204" name="Google Shape;204;p20"/>
          <p:cNvSpPr txBox="1"/>
          <p:nvPr/>
        </p:nvSpPr>
        <p:spPr>
          <a:xfrm>
            <a:off x="6679223" y="1266939"/>
            <a:ext cx="4724400" cy="923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6000" b="1" i="0" u="none" strike="noStrike" cap="none" dirty="0">
                <a:solidFill>
                  <a:srgbClr val="059669"/>
                </a:solidFill>
                <a:latin typeface="Arial" panose="020B0604020202020204" pitchFamily="34" charset="0"/>
                <a:ea typeface="Hind Siliguri"/>
                <a:cs typeface="Arial" panose="020B0604020202020204" pitchFamily="34" charset="0"/>
                <a:sym typeface="Hind Siliguri"/>
              </a:rPr>
              <a:t>৮টি</a:t>
            </a:r>
            <a:endParaRPr dirty="0"/>
          </a:p>
        </p:txBody>
      </p:sp>
      <p:sp>
        <p:nvSpPr>
          <p:cNvPr id="205" name="Google Shape;205;p20"/>
          <p:cNvSpPr txBox="1"/>
          <p:nvPr/>
        </p:nvSpPr>
        <p:spPr>
          <a:xfrm>
            <a:off x="6679223" y="2124189"/>
            <a:ext cx="4724400" cy="23083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প্রধান</a:t>
            </a:r>
            <a:r>
              <a:rPr lang="en-US" sz="150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শারীরবৃত্তীয়</a:t>
            </a:r>
            <a:r>
              <a:rPr lang="en-US" sz="150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কাজ</a:t>
            </a:r>
            <a:endParaRPr dirty="0"/>
          </a:p>
        </p:txBody>
      </p:sp>
      <p:sp>
        <p:nvSpPr>
          <p:cNvPr id="206" name="Google Shape;206;p20"/>
          <p:cNvSpPr txBox="1"/>
          <p:nvPr/>
        </p:nvSpPr>
        <p:spPr>
          <a:xfrm>
            <a:off x="6679223" y="2676433"/>
            <a:ext cx="5251939" cy="4154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দৃঢ়তা</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সুদৃঢ়</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কঙ্কাল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7" name="Google Shape;207;p20"/>
          <p:cNvSpPr txBox="1"/>
          <p:nvPr/>
        </p:nvSpPr>
        <p:spPr>
          <a:xfrm>
            <a:off x="6646984" y="3044165"/>
            <a:ext cx="502920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সুরক্ষা</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বাইরের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আঘাত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8" name="Google Shape;208;p20"/>
          <p:cNvSpPr txBox="1"/>
          <p:nvPr/>
        </p:nvSpPr>
        <p:spPr>
          <a:xfrm>
            <a:off x="6679224" y="3382596"/>
            <a:ext cx="5251938" cy="4154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যোগাযোগ</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প্লাজমোডেজমাটার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সংলগ্ন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সংযোগ</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খনিজ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লবণ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0" name="Google Shape;210;p20"/>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কোষ</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প্রাচীরের</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সৃষ্টি</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প্রক্রিয়া</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ও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কাজ</a:t>
            </a:r>
            <a:endParaRPr dirty="0"/>
          </a:p>
        </p:txBody>
      </p:sp>
      <p:sp>
        <p:nvSpPr>
          <p:cNvPr id="211" name="Google Shape;211;p20"/>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12" name="Google Shape;212;p20" descr="image.png"/>
          <p:cNvPicPr preferRelativeResize="0"/>
          <p:nvPr/>
        </p:nvPicPr>
        <p:blipFill rotWithShape="1">
          <a:blip r:embed="rId4">
            <a:alphaModFix/>
          </a:blip>
          <a:srcRect/>
          <a:stretch/>
        </p:blipFill>
        <p:spPr>
          <a:xfrm>
            <a:off x="6356355" y="2791831"/>
            <a:ext cx="133350" cy="152400"/>
          </a:xfrm>
          <a:prstGeom prst="rect">
            <a:avLst/>
          </a:prstGeom>
          <a:noFill/>
          <a:ln>
            <a:noFill/>
          </a:ln>
        </p:spPr>
      </p:pic>
      <p:pic>
        <p:nvPicPr>
          <p:cNvPr id="213" name="Google Shape;213;p20" descr="image.png"/>
          <p:cNvPicPr preferRelativeResize="0"/>
          <p:nvPr/>
        </p:nvPicPr>
        <p:blipFill rotWithShape="1">
          <a:blip r:embed="rId4">
            <a:alphaModFix/>
          </a:blip>
          <a:srcRect/>
          <a:stretch/>
        </p:blipFill>
        <p:spPr>
          <a:xfrm>
            <a:off x="6374423" y="3071236"/>
            <a:ext cx="133350" cy="152400"/>
          </a:xfrm>
          <a:prstGeom prst="rect">
            <a:avLst/>
          </a:prstGeom>
          <a:noFill/>
          <a:ln>
            <a:noFill/>
          </a:ln>
        </p:spPr>
      </p:pic>
      <p:pic>
        <p:nvPicPr>
          <p:cNvPr id="214" name="Google Shape;214;p20" descr="image.png"/>
          <p:cNvPicPr preferRelativeResize="0"/>
          <p:nvPr/>
        </p:nvPicPr>
        <p:blipFill rotWithShape="1">
          <a:blip r:embed="rId4">
            <a:alphaModFix/>
          </a:blip>
          <a:srcRect/>
          <a:stretch/>
        </p:blipFill>
        <p:spPr>
          <a:xfrm>
            <a:off x="6374423" y="3444388"/>
            <a:ext cx="133350" cy="152400"/>
          </a:xfrm>
          <a:prstGeom prst="rect">
            <a:avLst/>
          </a:prstGeom>
          <a:noFill/>
          <a:ln>
            <a:noFill/>
          </a:ln>
        </p:spPr>
      </p:pic>
      <p:grpSp>
        <p:nvGrpSpPr>
          <p:cNvPr id="2" name="Group 1">
            <a:extLst>
              <a:ext uri="{FF2B5EF4-FFF2-40B4-BE49-F238E27FC236}">
                <a16:creationId xmlns:a16="http://schemas.microsoft.com/office/drawing/2014/main" id="{64B9F4A3-A707-24A3-15D7-62419041B657}"/>
              </a:ext>
            </a:extLst>
          </p:cNvPr>
          <p:cNvGrpSpPr/>
          <p:nvPr/>
        </p:nvGrpSpPr>
        <p:grpSpPr>
          <a:xfrm>
            <a:off x="6356355" y="3932089"/>
            <a:ext cx="5334000" cy="415498"/>
            <a:chOff x="6374423" y="3661698"/>
            <a:chExt cx="5334000" cy="415498"/>
          </a:xfrm>
        </p:grpSpPr>
        <p:sp>
          <p:nvSpPr>
            <p:cNvPr id="209" name="Google Shape;209;p20"/>
            <p:cNvSpPr txBox="1"/>
            <p:nvPr/>
          </p:nvSpPr>
          <p:spPr>
            <a:xfrm>
              <a:off x="6679223" y="3661698"/>
              <a:ext cx="5029200" cy="4154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প্রতিরোধ</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চাপ</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নিয়ন্ত্রণ</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কিউটিন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রোগজীবাণু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অভিস্রবণিক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চাপ</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15" name="Google Shape;215;p20" descr="image.png"/>
            <p:cNvPicPr preferRelativeResize="0"/>
            <p:nvPr/>
          </p:nvPicPr>
          <p:blipFill rotWithShape="1">
            <a:blip r:embed="rId4">
              <a:alphaModFix/>
            </a:blip>
            <a:srcRect/>
            <a:stretch/>
          </p:blipFill>
          <p:spPr>
            <a:xfrm>
              <a:off x="6374423" y="3733500"/>
              <a:ext cx="133350" cy="152400"/>
            </a:xfrm>
            <a:prstGeom prst="rect">
              <a:avLst/>
            </a:prstGeom>
            <a:noFill/>
            <a:ln>
              <a:noFill/>
            </a:ln>
          </p:spPr>
        </p:pic>
      </p:grpSp>
      <p:grpSp>
        <p:nvGrpSpPr>
          <p:cNvPr id="6" name="Group 5">
            <a:extLst>
              <a:ext uri="{FF2B5EF4-FFF2-40B4-BE49-F238E27FC236}">
                <a16:creationId xmlns:a16="http://schemas.microsoft.com/office/drawing/2014/main" id="{6FE99DB8-513A-9159-22FC-A7018FF88372}"/>
              </a:ext>
            </a:extLst>
          </p:cNvPr>
          <p:cNvGrpSpPr/>
          <p:nvPr/>
        </p:nvGrpSpPr>
        <p:grpSpPr>
          <a:xfrm>
            <a:off x="6356355" y="4598839"/>
            <a:ext cx="5334000" cy="415498"/>
            <a:chOff x="6374423" y="3661698"/>
            <a:chExt cx="5334000" cy="415498"/>
          </a:xfrm>
        </p:grpSpPr>
        <p:sp>
          <p:nvSpPr>
            <p:cNvPr id="7" name="Google Shape;209;p20">
              <a:extLst>
                <a:ext uri="{FF2B5EF4-FFF2-40B4-BE49-F238E27FC236}">
                  <a16:creationId xmlns:a16="http://schemas.microsoft.com/office/drawing/2014/main" id="{64DDC80E-2A85-6F0A-CE23-D6DB7CE3BE11}"/>
                </a:ext>
              </a:extLst>
            </p:cNvPr>
            <p:cNvSpPr txBox="1"/>
            <p:nvPr/>
          </p:nvSpPr>
          <p:spPr>
            <a:xfrm>
              <a:off x="6679223" y="3661698"/>
              <a:ext cx="5029200" cy="415498"/>
            </a:xfrm>
            <a:prstGeom prst="rect">
              <a:avLst/>
            </a:prstGeom>
            <a:noFill/>
            <a:ln>
              <a:noFill/>
            </a:ln>
          </p:spPr>
          <p:txBody>
            <a:bodyPr spcFirstLastPara="1" wrap="square" lIns="0" tIns="0" rIns="0" bIns="0" anchor="t" anchorCtr="0">
              <a:spAutoFit/>
            </a:bodyPr>
            <a:lstStyle/>
            <a:p>
              <a:pPr lvl="0"/>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পানি নিরোধক ভূমিকা: </a:t>
              </a:r>
              <a:r>
                <a:rPr lang="as-IN" sz="1350"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কোষ প্রাচীরে অবস্থিত কিউটিন, সুবেরিন, মোম, প্রভৃতি পানি নিরোধক রূপে কাজ করে।</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Google Shape;215;p20" descr="image.png">
              <a:extLst>
                <a:ext uri="{FF2B5EF4-FFF2-40B4-BE49-F238E27FC236}">
                  <a16:creationId xmlns:a16="http://schemas.microsoft.com/office/drawing/2014/main" id="{2C401263-24AD-AD63-C5CD-B45A794982F8}"/>
                </a:ext>
              </a:extLst>
            </p:cNvPr>
            <p:cNvPicPr preferRelativeResize="0"/>
            <p:nvPr/>
          </p:nvPicPr>
          <p:blipFill rotWithShape="1">
            <a:blip r:embed="rId4">
              <a:alphaModFix/>
            </a:blip>
            <a:srcRect/>
            <a:stretch/>
          </p:blipFill>
          <p:spPr>
            <a:xfrm>
              <a:off x="6374423" y="3733500"/>
              <a:ext cx="133350" cy="152400"/>
            </a:xfrm>
            <a:prstGeom prst="rect">
              <a:avLst/>
            </a:prstGeom>
            <a:noFill/>
            <a:ln>
              <a:noFill/>
            </a:ln>
          </p:spPr>
        </p:pic>
      </p:grpSp>
      <p:grpSp>
        <p:nvGrpSpPr>
          <p:cNvPr id="9" name="Group 8">
            <a:extLst>
              <a:ext uri="{FF2B5EF4-FFF2-40B4-BE49-F238E27FC236}">
                <a16:creationId xmlns:a16="http://schemas.microsoft.com/office/drawing/2014/main" id="{ECBFCDFE-1984-E31D-42A3-3B3E1978EB63}"/>
              </a:ext>
            </a:extLst>
          </p:cNvPr>
          <p:cNvGrpSpPr/>
          <p:nvPr/>
        </p:nvGrpSpPr>
        <p:grpSpPr>
          <a:xfrm>
            <a:off x="6356355" y="5196655"/>
            <a:ext cx="5790906" cy="415498"/>
            <a:chOff x="6374423" y="3661698"/>
            <a:chExt cx="5790906" cy="415498"/>
          </a:xfrm>
        </p:grpSpPr>
        <p:sp>
          <p:nvSpPr>
            <p:cNvPr id="10" name="Google Shape;209;p20">
              <a:extLst>
                <a:ext uri="{FF2B5EF4-FFF2-40B4-BE49-F238E27FC236}">
                  <a16:creationId xmlns:a16="http://schemas.microsoft.com/office/drawing/2014/main" id="{FF358466-9342-B2E6-ED48-A35A49C752F7}"/>
                </a:ext>
              </a:extLst>
            </p:cNvPr>
            <p:cNvSpPr txBox="1"/>
            <p:nvPr/>
          </p:nvSpPr>
          <p:spPr>
            <a:xfrm>
              <a:off x="6679222" y="3661698"/>
              <a:ext cx="5486107" cy="415498"/>
            </a:xfrm>
            <a:prstGeom prst="rect">
              <a:avLst/>
            </a:prstGeom>
            <a:noFill/>
            <a:ln>
              <a:noFill/>
            </a:ln>
          </p:spPr>
          <p:txBody>
            <a:bodyPr spcFirstLastPara="1" wrap="square" lIns="0" tIns="0" rIns="0" bIns="0" anchor="t" anchorCtr="0">
              <a:spAutoFit/>
            </a:bodyPr>
            <a:lstStyle/>
            <a:p>
              <a:pPr lvl="0"/>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পৃথকীকরণ ও পরিবহন: </a:t>
              </a:r>
              <a:r>
                <a:rPr lang="as-IN" sz="1350"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কোষগুলোকে পরস্পর থেকে পৃথক রাখে এবং পানি ও খনিজ লবণ শোষণ ও পরিবহনে সহায়তা করে।</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1" name="Google Shape;215;p20" descr="image.png">
              <a:extLst>
                <a:ext uri="{FF2B5EF4-FFF2-40B4-BE49-F238E27FC236}">
                  <a16:creationId xmlns:a16="http://schemas.microsoft.com/office/drawing/2014/main" id="{DE833A65-55BD-1908-497D-0BEA960E7A05}"/>
                </a:ext>
              </a:extLst>
            </p:cNvPr>
            <p:cNvPicPr preferRelativeResize="0"/>
            <p:nvPr/>
          </p:nvPicPr>
          <p:blipFill rotWithShape="1">
            <a:blip r:embed="rId4">
              <a:alphaModFix/>
            </a:blip>
            <a:srcRect/>
            <a:stretch/>
          </p:blipFill>
          <p:spPr>
            <a:xfrm>
              <a:off x="6374423" y="3733500"/>
              <a:ext cx="133350" cy="152400"/>
            </a:xfrm>
            <a:prstGeom prst="rect">
              <a:avLst/>
            </a:prstGeom>
            <a:noFill/>
            <a:ln>
              <a:noFill/>
            </a:ln>
          </p:spPr>
        </p:pic>
      </p:grpSp>
      <p:grpSp>
        <p:nvGrpSpPr>
          <p:cNvPr id="12" name="Group 11">
            <a:extLst>
              <a:ext uri="{FF2B5EF4-FFF2-40B4-BE49-F238E27FC236}">
                <a16:creationId xmlns:a16="http://schemas.microsoft.com/office/drawing/2014/main" id="{C32B5E47-7DDC-A9CD-C5DF-8F35DB2D9C36}"/>
              </a:ext>
            </a:extLst>
          </p:cNvPr>
          <p:cNvGrpSpPr/>
          <p:nvPr/>
        </p:nvGrpSpPr>
        <p:grpSpPr>
          <a:xfrm>
            <a:off x="6356355" y="5777986"/>
            <a:ext cx="5790906" cy="415498"/>
            <a:chOff x="6374423" y="3661698"/>
            <a:chExt cx="5790906" cy="415498"/>
          </a:xfrm>
        </p:grpSpPr>
        <p:sp>
          <p:nvSpPr>
            <p:cNvPr id="13" name="Google Shape;209;p20">
              <a:extLst>
                <a:ext uri="{FF2B5EF4-FFF2-40B4-BE49-F238E27FC236}">
                  <a16:creationId xmlns:a16="http://schemas.microsoft.com/office/drawing/2014/main" id="{1084AB38-3A6B-854D-5BE4-BA0FE42A1FE4}"/>
                </a:ext>
              </a:extLst>
            </p:cNvPr>
            <p:cNvSpPr txBox="1"/>
            <p:nvPr/>
          </p:nvSpPr>
          <p:spPr>
            <a:xfrm>
              <a:off x="6679222" y="3661698"/>
              <a:ext cx="5486107" cy="415498"/>
            </a:xfrm>
            <a:prstGeom prst="rect">
              <a:avLst/>
            </a:prstGeom>
            <a:noFill/>
            <a:ln>
              <a:noFill/>
            </a:ln>
          </p:spPr>
          <p:txBody>
            <a:bodyPr spcFirstLastPara="1" wrap="square" lIns="0" tIns="0" rIns="0" bIns="0" anchor="t" anchorCtr="0">
              <a:spAutoFit/>
            </a:bodyPr>
            <a:lstStyle/>
            <a:p>
              <a:pPr lvl="0"/>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আন্তঃকোষীয় যোগাযোগ: </a:t>
              </a:r>
              <a:r>
                <a:rPr lang="as-IN" sz="1350"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কোষ প্রাচীর প্লাজমোডেজমাটার মাধ্যমে আন্তঃকোষীয় যোগাযোগ সৃষ্টিতে সহায়তা করে।</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4" name="Google Shape;215;p20" descr="image.png">
              <a:extLst>
                <a:ext uri="{FF2B5EF4-FFF2-40B4-BE49-F238E27FC236}">
                  <a16:creationId xmlns:a16="http://schemas.microsoft.com/office/drawing/2014/main" id="{77CEF96A-5015-35AD-69F2-7DBC3D293AA9}"/>
                </a:ext>
              </a:extLst>
            </p:cNvPr>
            <p:cNvPicPr preferRelativeResize="0"/>
            <p:nvPr/>
          </p:nvPicPr>
          <p:blipFill rotWithShape="1">
            <a:blip r:embed="rId4">
              <a:alphaModFix/>
            </a:blip>
            <a:srcRect/>
            <a:stretch/>
          </p:blipFill>
          <p:spPr>
            <a:xfrm>
              <a:off x="6374423" y="3733500"/>
              <a:ext cx="133350" cy="152400"/>
            </a:xfrm>
            <a:prstGeom prst="rect">
              <a:avLst/>
            </a:prstGeom>
            <a:noFill/>
            <a:ln>
              <a:noFill/>
            </a:ln>
          </p:spPr>
        </p:pic>
      </p:grpSp>
      <p:pic>
        <p:nvPicPr>
          <p:cNvPr id="16" name="Google Shape;151;p18" descr="image.png">
            <a:extLst>
              <a:ext uri="{FF2B5EF4-FFF2-40B4-BE49-F238E27FC236}">
                <a16:creationId xmlns:a16="http://schemas.microsoft.com/office/drawing/2014/main" id="{2357DFF8-BFEC-4A3C-1192-795A4380FC5B}"/>
              </a:ext>
            </a:extLst>
          </p:cNvPr>
          <p:cNvPicPr preferRelativeResize="0"/>
          <p:nvPr/>
        </p:nvPicPr>
        <p:blipFill rotWithShape="1">
          <a:blip r:embed="rId5">
            <a:alphaModFix/>
          </a:blip>
          <a:srcRect/>
          <a:stretch/>
        </p:blipFill>
        <p:spPr>
          <a:xfrm>
            <a:off x="571500" y="1887884"/>
            <a:ext cx="5334000" cy="38021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7" name="Google Shape;153;p18">
            <a:extLst>
              <a:ext uri="{FF2B5EF4-FFF2-40B4-BE49-F238E27FC236}">
                <a16:creationId xmlns:a16="http://schemas.microsoft.com/office/drawing/2014/main" id="{D018CD3D-555E-D01F-9993-515BD37107C0}"/>
              </a:ext>
            </a:extLst>
          </p:cNvPr>
          <p:cNvSpPr txBox="1"/>
          <p:nvPr/>
        </p:nvSpPr>
        <p:spPr>
          <a:xfrm>
            <a:off x="866775" y="2183159"/>
            <a:ext cx="4980622" cy="276999"/>
          </a:xfrm>
          <a:prstGeom prst="rect">
            <a:avLst/>
          </a:prstGeom>
          <a:noFill/>
          <a:ln>
            <a:noFill/>
          </a:ln>
        </p:spPr>
        <p:txBody>
          <a:bodyPr spcFirstLastPara="1" wrap="square" lIns="0" tIns="0" rIns="0" bIns="0" anchor="t" anchorCtr="0">
            <a:spAutoFit/>
          </a:bodyPr>
          <a:lstStyle/>
          <a:p>
            <a:pPr lvl="0"/>
            <a:r>
              <a:rPr lang="as-IN" sz="1800" b="1" dirty="0">
                <a:solidFill>
                  <a:srgbClr val="065F46"/>
                </a:solidFill>
                <a:latin typeface="Arial" panose="020B0604020202020204" pitchFamily="34" charset="0"/>
                <a:ea typeface="Hind Siliguri"/>
                <a:cs typeface="Hind Siliguri"/>
                <a:sym typeface="Hind Siliguri"/>
              </a:rPr>
              <a:t>কোষ প্রাচীরের সৃষ্টি প্রক্রিয়া</a:t>
            </a:r>
            <a:endParaRPr dirty="0"/>
          </a:p>
        </p:txBody>
      </p:sp>
      <p:sp>
        <p:nvSpPr>
          <p:cNvPr id="18" name="Google Shape;154;p18">
            <a:extLst>
              <a:ext uri="{FF2B5EF4-FFF2-40B4-BE49-F238E27FC236}">
                <a16:creationId xmlns:a16="http://schemas.microsoft.com/office/drawing/2014/main" id="{64FEA040-C359-F515-1A22-CB3ACB0E4F4B}"/>
              </a:ext>
            </a:extLst>
          </p:cNvPr>
          <p:cNvSpPr/>
          <p:nvPr/>
        </p:nvSpPr>
        <p:spPr>
          <a:xfrm>
            <a:off x="866775" y="2630834"/>
            <a:ext cx="4743450" cy="19050"/>
          </a:xfrm>
          <a:prstGeom prst="rect">
            <a:avLst/>
          </a:prstGeom>
          <a:solidFill>
            <a:srgbClr val="A7F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9" name="Google Shape;155;p18">
            <a:extLst>
              <a:ext uri="{FF2B5EF4-FFF2-40B4-BE49-F238E27FC236}">
                <a16:creationId xmlns:a16="http://schemas.microsoft.com/office/drawing/2014/main" id="{7743B200-5F06-D870-40A4-6A99666779B7}"/>
              </a:ext>
            </a:extLst>
          </p:cNvPr>
          <p:cNvSpPr txBox="1"/>
          <p:nvPr/>
        </p:nvSpPr>
        <p:spPr>
          <a:xfrm>
            <a:off x="720969" y="2962570"/>
            <a:ext cx="5006486" cy="2215991"/>
          </a:xfrm>
          <a:prstGeom prst="rect">
            <a:avLst/>
          </a:prstGeom>
          <a:noFill/>
          <a:ln>
            <a:noFill/>
          </a:ln>
        </p:spPr>
        <p:txBody>
          <a:bodyPr spcFirstLastPara="1" wrap="square" lIns="0" tIns="0" rIns="0" bIns="0" anchor="t" anchorCtr="0">
            <a:spAutoFit/>
          </a:bodyPr>
          <a:lstStyle/>
          <a:p>
            <a:pPr lvl="0">
              <a:lnSpc>
                <a:spcPct val="150000"/>
              </a:lnSpc>
            </a:pPr>
            <a:r>
              <a:rPr lang="as-IN" sz="1600"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কোষ বিভাজনের টেলোফেজ পর্যায়ে কোষের মাঝখানে ফ্র্যাগমোপ্লাস্ট, গলজি বডি এবং এন্ডোপ্লাজমিক রেটিকুলাম থেকে পেকটিন সঞ্চিত হয়ে কোষপ্লেট তৈরি হয়। পরবর্তীতে এই কোষপ্লেট ভৌত ও রাসায়নিক পরিবর্তনের মাধ্যমে মধ্যপর্দায় রূপান্তরিত হয় এবং এর ওপর বিভিন্ন রাসায়নিক বস্তু জমা হয়ে কোষ প্রাচীর গঠিত হয়।</a:t>
            </a:r>
            <a:endParaRPr sz="1800" dirty="0">
              <a:latin typeface="Nirmala UI" panose="020B0502040204020203" pitchFamily="34" charset="0"/>
              <a:ea typeface="Nirmala UI" panose="020B0502040204020203" pitchFamily="34" charset="0"/>
              <a:cs typeface="Nirmala UI" panose="020B0502040204020203"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1" name="Google Shape;221;p21" descr="image.png"/>
          <p:cNvPicPr preferRelativeResize="0"/>
          <p:nvPr/>
        </p:nvPicPr>
        <p:blipFill rotWithShape="1">
          <a:blip r:embed="rId3">
            <a:alphaModFix/>
          </a:blip>
          <a:srcRect/>
          <a:stretch/>
        </p:blipFill>
        <p:spPr>
          <a:xfrm>
            <a:off x="571500" y="2421284"/>
            <a:ext cx="5334000" cy="273546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22" name="Google Shape;222;p21" descr="image.png"/>
          <p:cNvPicPr preferRelativeResize="0"/>
          <p:nvPr/>
        </p:nvPicPr>
        <p:blipFill rotWithShape="1">
          <a:blip r:embed="rId4">
            <a:alphaModFix/>
          </a:blip>
          <a:srcRect/>
          <a:stretch/>
        </p:blipFill>
        <p:spPr>
          <a:xfrm>
            <a:off x="6286500" y="2421284"/>
            <a:ext cx="5334000" cy="273546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23" name="Google Shape;223;p21" descr="image.png"/>
          <p:cNvPicPr preferRelativeResize="0"/>
          <p:nvPr/>
        </p:nvPicPr>
        <p:blipFill rotWithShape="1">
          <a:blip r:embed="rId5">
            <a:alphaModFix/>
          </a:blip>
          <a:srcRect/>
          <a:stretch/>
        </p:blipFill>
        <p:spPr>
          <a:xfrm>
            <a:off x="6581775" y="4062412"/>
            <a:ext cx="4743450" cy="777180"/>
          </a:xfrm>
          <a:prstGeom prst="rect">
            <a:avLst/>
          </a:prstGeom>
          <a:noFill/>
          <a:ln>
            <a:noFill/>
          </a:ln>
        </p:spPr>
      </p:pic>
      <p:sp>
        <p:nvSpPr>
          <p:cNvPr id="224" name="Google Shape;224;p21"/>
          <p:cNvSpPr txBox="1"/>
          <p:nvPr/>
        </p:nvSpPr>
        <p:spPr>
          <a:xfrm>
            <a:off x="866775" y="271655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প্রোটোপ্লাস্ট</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(Protoplast)</a:t>
            </a:r>
            <a:endParaRPr dirty="0"/>
          </a:p>
        </p:txBody>
      </p:sp>
      <p:sp>
        <p:nvSpPr>
          <p:cNvPr id="225" name="Google Shape;225;p21"/>
          <p:cNvSpPr/>
          <p:nvPr/>
        </p:nvSpPr>
        <p:spPr>
          <a:xfrm>
            <a:off x="866775" y="3164234"/>
            <a:ext cx="4743450" cy="19050"/>
          </a:xfrm>
          <a:prstGeom prst="rect">
            <a:avLst/>
          </a:prstGeom>
          <a:solidFill>
            <a:srgbClr val="A7F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26" name="Google Shape;226;p21"/>
          <p:cNvSpPr txBox="1"/>
          <p:nvPr/>
        </p:nvSpPr>
        <p:spPr>
          <a:xfrm>
            <a:off x="866775" y="3326159"/>
            <a:ext cx="474345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পরিবেষ্টিত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সমুদয়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পদার্থকে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একসাথে</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প্রোটোপ্লাস্ট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বিজ্ঞানী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Hanstein (1880)</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সর্বপ্রথম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শব্দটি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ব্যবহার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27" name="Google Shape;227;p21"/>
          <p:cNvSpPr txBox="1"/>
          <p:nvPr/>
        </p:nvSpPr>
        <p:spPr>
          <a:xfrm>
            <a:off x="866775" y="4269539"/>
            <a:ext cx="474345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অপ্রোটোপ্লাজমীয়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28" name="Google Shape;228;p21"/>
          <p:cNvSpPr txBox="1"/>
          <p:nvPr/>
        </p:nvSpPr>
        <p:spPr>
          <a:xfrm>
            <a:off x="6581775" y="271655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প্রোটোপ্লাজম</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জীবনের</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ভৌত</a:t>
            </a:r>
            <a:r>
              <a:rPr lang="en-US" sz="180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ভিত্তি</a:t>
            </a:r>
            <a:endParaRPr dirty="0"/>
          </a:p>
        </p:txBody>
      </p:sp>
      <p:sp>
        <p:nvSpPr>
          <p:cNvPr id="229" name="Google Shape;229;p21"/>
          <p:cNvSpPr/>
          <p:nvPr/>
        </p:nvSpPr>
        <p:spPr>
          <a:xfrm>
            <a:off x="6581775" y="3164234"/>
            <a:ext cx="4743450" cy="19050"/>
          </a:xfrm>
          <a:prstGeom prst="rect">
            <a:avLst/>
          </a:prstGeom>
          <a:solidFill>
            <a:srgbClr val="A7F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30" name="Google Shape;230;p21"/>
          <p:cNvSpPr txBox="1"/>
          <p:nvPr/>
        </p:nvSpPr>
        <p:spPr>
          <a:xfrm>
            <a:off x="6581775" y="3326159"/>
            <a:ext cx="474345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বর্ণহীন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স্বচ্ছ</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অর্ধতরল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জেলি-ন্যায়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বিজ্ঞানী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পারকিঞ্জে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(Purkinje, 1840)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নামকরণ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31" name="Google Shape;231;p21"/>
          <p:cNvSpPr txBox="1"/>
          <p:nvPr/>
        </p:nvSpPr>
        <p:spPr>
          <a:xfrm>
            <a:off x="6772275" y="4103340"/>
            <a:ext cx="455295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হাক্সলি</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(Huxley) ও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ম্যাক্স</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শুলজ</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জীবনের</a:t>
            </a:r>
            <a:r>
              <a:rPr lang="en-US" sz="135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a:t>
            </a:r>
            <a:r>
              <a:rPr lang="en-US" sz="135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ভিত্তি</a:t>
            </a:r>
            <a:r>
              <a:rPr lang="en-US" sz="1350"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 (Physical Basis of Life)"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অভিহিত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32" name="Google Shape;232;p21"/>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প্রোটোপ্লাস্ট</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ও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প্রোটোপ্লাজম</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(Protoplasm)</a:t>
            </a:r>
            <a:endParaRPr dirty="0"/>
          </a:p>
        </p:txBody>
      </p:sp>
      <p:sp>
        <p:nvSpPr>
          <p:cNvPr id="233" name="Google Shape;233;p21"/>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9" name="Google Shape;239;p22" descr="image.png"/>
          <p:cNvPicPr preferRelativeResize="0"/>
          <p:nvPr/>
        </p:nvPicPr>
        <p:blipFill rotWithShape="1">
          <a:blip r:embed="rId3">
            <a:alphaModFix/>
          </a:blip>
          <a:srcRect/>
          <a:stretch/>
        </p:blipFill>
        <p:spPr>
          <a:xfrm>
            <a:off x="571500" y="4449005"/>
            <a:ext cx="4923497" cy="14655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40" name="Google Shape;240;p22" descr="image.png"/>
          <p:cNvPicPr preferRelativeResize="0"/>
          <p:nvPr/>
        </p:nvPicPr>
        <p:blipFill rotWithShape="1">
          <a:blip r:embed="rId4">
            <a:alphaModFix/>
          </a:blip>
          <a:srcRect/>
          <a:stretch/>
        </p:blipFill>
        <p:spPr>
          <a:xfrm>
            <a:off x="6697005" y="4449005"/>
            <a:ext cx="4923497" cy="14655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43" name="Google Shape;243;p22"/>
          <p:cNvSpPr txBox="1"/>
          <p:nvPr/>
        </p:nvSpPr>
        <p:spPr>
          <a:xfrm>
            <a:off x="1194376" y="4651860"/>
            <a:ext cx="3207119"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একমুখী</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আবর্তন</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(Rotation)</a:t>
            </a:r>
            <a:endParaRPr dirty="0"/>
          </a:p>
        </p:txBody>
      </p:sp>
      <p:sp>
        <p:nvSpPr>
          <p:cNvPr id="244" name="Google Shape;244;p22"/>
          <p:cNvSpPr txBox="1"/>
          <p:nvPr/>
        </p:nvSpPr>
        <p:spPr>
          <a:xfrm>
            <a:off x="776086" y="5020861"/>
            <a:ext cx="4514325" cy="7478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কেন্দ্র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একদিকে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আবর্তন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উদাহরণ</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পাতাঝাঁঝির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Vallisnaria</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45" name="Google Shape;245;p22"/>
          <p:cNvSpPr txBox="1"/>
          <p:nvPr/>
        </p:nvSpPr>
        <p:spPr>
          <a:xfrm>
            <a:off x="7319881" y="4651860"/>
            <a:ext cx="3207119"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বহুমুখী</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আবর্তন</a:t>
            </a:r>
            <a:r>
              <a:rPr lang="en-US" sz="16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(Circulation)</a:t>
            </a:r>
            <a:endParaRPr dirty="0"/>
          </a:p>
        </p:txBody>
      </p:sp>
      <p:sp>
        <p:nvSpPr>
          <p:cNvPr id="246" name="Google Shape;246;p22"/>
          <p:cNvSpPr txBox="1"/>
          <p:nvPr/>
        </p:nvSpPr>
        <p:spPr>
          <a:xfrm>
            <a:off x="6901591" y="5020861"/>
            <a:ext cx="4514325" cy="7478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কতগুলো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কেন্দ্র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অনিয়মিতভাবে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উদাহরণ</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Tradescantia-র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49" name="Google Shape;249;p22" descr="image.png"/>
          <p:cNvPicPr preferRelativeResize="0"/>
          <p:nvPr/>
        </p:nvPicPr>
        <p:blipFill rotWithShape="1">
          <a:blip r:embed="rId5">
            <a:alphaModFix/>
          </a:blip>
          <a:srcRect/>
          <a:stretch/>
        </p:blipFill>
        <p:spPr>
          <a:xfrm>
            <a:off x="776086" y="4615591"/>
            <a:ext cx="342900" cy="342900"/>
          </a:xfrm>
          <a:prstGeom prst="rect">
            <a:avLst/>
          </a:prstGeom>
          <a:noFill/>
          <a:ln>
            <a:noFill/>
          </a:ln>
        </p:spPr>
      </p:pic>
      <p:pic>
        <p:nvPicPr>
          <p:cNvPr id="250" name="Google Shape;250;p22" descr="image.png"/>
          <p:cNvPicPr preferRelativeResize="0"/>
          <p:nvPr/>
        </p:nvPicPr>
        <p:blipFill rotWithShape="1">
          <a:blip r:embed="rId6">
            <a:alphaModFix/>
          </a:blip>
          <a:srcRect/>
          <a:stretch/>
        </p:blipFill>
        <p:spPr>
          <a:xfrm>
            <a:off x="6901591" y="4615591"/>
            <a:ext cx="342900" cy="342900"/>
          </a:xfrm>
          <a:prstGeom prst="rect">
            <a:avLst/>
          </a:prstGeom>
          <a:noFill/>
          <a:ln>
            <a:noFill/>
          </a:ln>
        </p:spPr>
      </p:pic>
      <p:sp>
        <p:nvSpPr>
          <p:cNvPr id="252" name="Google Shape;252;p22"/>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প্রোটোপ্লাজমের</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বৈশিষ্ট্য</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ও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চলন</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(Cyclosis)</a:t>
            </a:r>
            <a:endParaRPr dirty="0"/>
          </a:p>
        </p:txBody>
      </p:sp>
      <p:sp>
        <p:nvSpPr>
          <p:cNvPr id="253" name="Google Shape;253;p22"/>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aphicFrame>
        <p:nvGraphicFramePr>
          <p:cNvPr id="3" name="Table 2">
            <a:extLst>
              <a:ext uri="{FF2B5EF4-FFF2-40B4-BE49-F238E27FC236}">
                <a16:creationId xmlns:a16="http://schemas.microsoft.com/office/drawing/2014/main" id="{6ACCA702-3BE2-E0E3-CFCA-D9E2295DAFBF}"/>
              </a:ext>
            </a:extLst>
          </p:cNvPr>
          <p:cNvGraphicFramePr>
            <a:graphicFrameLocks noGrp="1"/>
          </p:cNvGraphicFramePr>
          <p:nvPr>
            <p:extLst>
              <p:ext uri="{D42A27DB-BD31-4B8C-83A1-F6EECF244321}">
                <p14:modId xmlns:p14="http://schemas.microsoft.com/office/powerpoint/2010/main" val="4242111299"/>
              </p:ext>
            </p:extLst>
          </p:nvPr>
        </p:nvGraphicFramePr>
        <p:xfrm>
          <a:off x="571500" y="1161352"/>
          <a:ext cx="11049003" cy="3027125"/>
        </p:xfrm>
        <a:graphic>
          <a:graphicData uri="http://schemas.openxmlformats.org/drawingml/2006/table">
            <a:tbl>
              <a:tblPr firstRow="1" bandRow="1">
                <a:tableStyleId>{A53F8987-2C46-4586-AED7-5B5B09085D58}</a:tableStyleId>
              </a:tblPr>
              <a:tblGrid>
                <a:gridCol w="3683001">
                  <a:extLst>
                    <a:ext uri="{9D8B030D-6E8A-4147-A177-3AD203B41FA5}">
                      <a16:colId xmlns:a16="http://schemas.microsoft.com/office/drawing/2014/main" val="3866941627"/>
                    </a:ext>
                  </a:extLst>
                </a:gridCol>
                <a:gridCol w="3683001">
                  <a:extLst>
                    <a:ext uri="{9D8B030D-6E8A-4147-A177-3AD203B41FA5}">
                      <a16:colId xmlns:a16="http://schemas.microsoft.com/office/drawing/2014/main" val="1694012753"/>
                    </a:ext>
                  </a:extLst>
                </a:gridCol>
                <a:gridCol w="3683001">
                  <a:extLst>
                    <a:ext uri="{9D8B030D-6E8A-4147-A177-3AD203B41FA5}">
                      <a16:colId xmlns:a16="http://schemas.microsoft.com/office/drawing/2014/main" val="2422911906"/>
                    </a:ext>
                  </a:extLst>
                </a:gridCol>
              </a:tblGrid>
              <a:tr h="605425">
                <a:tc>
                  <a:txBody>
                    <a:bodyPr/>
                    <a:lstStyle/>
                    <a:p>
                      <a:pPr algn="ctr"/>
                      <a:r>
                        <a:rPr lang="as-IN" dirty="0">
                          <a:latin typeface="Arial" panose="020B0604020202020204" pitchFamily="34" charset="0"/>
                        </a:rPr>
                        <a:t>ভৌত বৈশিষ্ট্য</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as-IN" dirty="0">
                          <a:latin typeface="Arial" panose="020B0604020202020204" pitchFamily="34" charset="0"/>
                        </a:rPr>
                        <a:t>রাসায়নিক বৈশিষ্ট্য</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as-IN" dirty="0">
                          <a:latin typeface="Arial" panose="020B0604020202020204" pitchFamily="34" charset="0"/>
                        </a:rPr>
                        <a:t>জৈবিক বৈশিষ্ট্য</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696010249"/>
                  </a:ext>
                </a:extLst>
              </a:tr>
              <a:tr h="605425">
                <a:tc>
                  <a:txBody>
                    <a:bodyPr/>
                    <a:lstStyle/>
                    <a:p>
                      <a:pPr algn="ctr"/>
                      <a:r>
                        <a:rPr lang="as-IN" dirty="0">
                          <a:latin typeface="Arial" panose="020B0604020202020204" pitchFamily="34" charset="0"/>
                        </a:rPr>
                        <a:t>১. প্রোটোপ্লাজম অর্ধস্বচ্ছ বর্ণহীন, জেলির ন্যায় আঠালো পদার্থ।</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১. প্রোটোপ্লাজমে জৈব ও অজৈব পদার্থ বিদ্যমান।</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১. প্রোটোপ্লাজম বিভিন্ন উত্তেজনায় সাড়া দেয়।</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5906427"/>
                  </a:ext>
                </a:extLst>
              </a:tr>
              <a:tr h="605425">
                <a:tc>
                  <a:txBody>
                    <a:bodyPr/>
                    <a:lstStyle/>
                    <a:p>
                      <a:pPr algn="ctr"/>
                      <a:r>
                        <a:rPr lang="as-IN" dirty="0">
                          <a:latin typeface="Arial" panose="020B0604020202020204" pitchFamily="34" charset="0"/>
                        </a:rPr>
                        <a:t>২. এটি দানাযুক্ত কলয়েড ধর্মী। উত্তাপ, এসিড ও অ্যালকোহলের প্রভাবে জমাট বাঁধে।</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২. জৈব পদার্থের মধ্যে কার্বোহাইড্রেট, প্রোটিন ও লিপিড রয়েছে।</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২. খাদ্য তৈরি, খাদ্য হজম, আত্মীকরণ, শ্বসন ইত্যাদি মেটাবলিক কাজে জড়িত।</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1262668"/>
                  </a:ext>
                </a:extLst>
              </a:tr>
              <a:tr h="605425">
                <a:tc>
                  <a:txBody>
                    <a:bodyPr/>
                    <a:lstStyle/>
                    <a:p>
                      <a:pPr algn="ctr"/>
                      <a:r>
                        <a:rPr lang="as-IN" dirty="0">
                          <a:latin typeface="Arial" panose="020B0604020202020204" pitchFamily="34" charset="0"/>
                        </a:rPr>
                        <a:t>৩. এটি জেলি থেকে তরলে ও তরল থেকে জেলিতে রূপান্তরিত হতে পারে।</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BR" dirty="0">
                          <a:latin typeface="Arial" panose="020B0604020202020204" pitchFamily="34" charset="0"/>
                          <a:cs typeface="Arial" panose="020B0604020202020204" pitchFamily="34" charset="0"/>
                        </a:rPr>
                        <a:t>৩. এতে O, H, N, C, Cu, Na, K, Mg, S, Fe, Ca ইত্যাদি রয়েছে।</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৩. প্রোটোপ্লাজমের বৈশিষ্ট্যই জীবের বৈশিষ্ট্য। এতে নানা ধরনের চলন দেখা যায়।</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7082911"/>
                  </a:ext>
                </a:extLst>
              </a:tr>
              <a:tr h="605425">
                <a:tc>
                  <a:txBody>
                    <a:bodyPr/>
                    <a:lstStyle/>
                    <a:p>
                      <a:pPr algn="ctr"/>
                      <a:r>
                        <a:rPr lang="as-IN" dirty="0">
                          <a:latin typeface="Arial" panose="020B0604020202020204" pitchFamily="34" charset="0"/>
                        </a:rPr>
                        <a:t>৪. এর আপেক্ষিক গুরুত্ব পানি অপেক্ষা বেশি।</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৪. এতে অধিক পরিমাণে পানি আছে। শতকরা ৭০ – ৯০ ভাগ।</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s-IN" dirty="0">
                          <a:latin typeface="Arial" panose="020B0604020202020204" pitchFamily="34" charset="0"/>
                        </a:rPr>
                        <a:t>৪. অভিস্রবণ প্রক্রিয়ায় পানি গ্রহণ বা ত্যাগ করতে পারে। এদের মৃত্যু ঘটে। </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2240030"/>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1" name="Rectangle 20">
            <a:extLst>
              <a:ext uri="{FF2B5EF4-FFF2-40B4-BE49-F238E27FC236}">
                <a16:creationId xmlns:a16="http://schemas.microsoft.com/office/drawing/2014/main" id="{9AC54E73-A56A-1DB9-FB41-F615BC9A8B9B}"/>
              </a:ext>
            </a:extLst>
          </p:cNvPr>
          <p:cNvSpPr/>
          <p:nvPr/>
        </p:nvSpPr>
        <p:spPr>
          <a:xfrm>
            <a:off x="388701" y="1564097"/>
            <a:ext cx="6472946" cy="4661605"/>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Google Shape;260;p23"/>
          <p:cNvSpPr txBox="1"/>
          <p:nvPr/>
        </p:nvSpPr>
        <p:spPr>
          <a:xfrm>
            <a:off x="542317" y="1726067"/>
            <a:ext cx="6103063"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বাইরে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স্থিতিস্থাপক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বৈষম্যভেদ্য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বৈষম্যমূলক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নাগেলি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(১৮৫৫)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আবিষ্কার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65" name="Google Shape;265;p23"/>
          <p:cNvSpPr txBox="1"/>
          <p:nvPr/>
        </p:nvSpPr>
        <p:spPr>
          <a:xfrm>
            <a:off x="723900" y="476250"/>
            <a:ext cx="11441430"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প্লাজমা</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মেমব্রেন</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ও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ঐতিহাসিক</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মডেলসমূহ</a:t>
            </a:r>
            <a:endParaRPr dirty="0"/>
          </a:p>
        </p:txBody>
      </p:sp>
      <p:sp>
        <p:nvSpPr>
          <p:cNvPr id="266" name="Google Shape;266;p23"/>
          <p:cNvSpPr/>
          <p:nvPr/>
        </p:nvSpPr>
        <p:spPr>
          <a:xfrm>
            <a:off x="571500" y="476250"/>
            <a:ext cx="57150" cy="4342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nvGrpSpPr>
          <p:cNvPr id="2" name="Group 1">
            <a:extLst>
              <a:ext uri="{FF2B5EF4-FFF2-40B4-BE49-F238E27FC236}">
                <a16:creationId xmlns:a16="http://schemas.microsoft.com/office/drawing/2014/main" id="{EA8100F9-C55D-218C-F184-0E4AB348BDE1}"/>
              </a:ext>
            </a:extLst>
          </p:cNvPr>
          <p:cNvGrpSpPr/>
          <p:nvPr/>
        </p:nvGrpSpPr>
        <p:grpSpPr>
          <a:xfrm>
            <a:off x="542317" y="2816727"/>
            <a:ext cx="6472946" cy="415498"/>
            <a:chOff x="571500" y="3248917"/>
            <a:chExt cx="5334000" cy="415498"/>
          </a:xfrm>
        </p:grpSpPr>
        <p:sp>
          <p:nvSpPr>
            <p:cNvPr id="261" name="Google Shape;261;p23"/>
            <p:cNvSpPr txBox="1"/>
            <p:nvPr/>
          </p:nvSpPr>
          <p:spPr>
            <a:xfrm>
              <a:off x="876300" y="3248917"/>
              <a:ext cx="5029200" cy="415498"/>
            </a:xfrm>
            <a:prstGeom prst="rect">
              <a:avLst/>
            </a:prstGeom>
            <a:noFill/>
            <a:ln>
              <a:noFill/>
            </a:ln>
          </p:spPr>
          <p:txBody>
            <a:bodyPr spcFirstLastPara="1" wrap="square" lIns="0" tIns="0" rIns="0" bIns="0" anchor="t" anchorCtr="0">
              <a:spAutoFit/>
            </a:bodyPr>
            <a:lstStyle/>
            <a:p>
              <a:pPr lvl="0"/>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১. গোর্টার ও গ্রিনডেল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Gorter &amp; Grendel, 1925)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লিপিড মেমব্রেন মডেল মতবাদ।</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67" name="Google Shape;267;p23" descr="image.png"/>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3" name="Group 2">
            <a:extLst>
              <a:ext uri="{FF2B5EF4-FFF2-40B4-BE49-F238E27FC236}">
                <a16:creationId xmlns:a16="http://schemas.microsoft.com/office/drawing/2014/main" id="{99B29702-D31E-F4ED-FDEF-3B33CE1E601F}"/>
              </a:ext>
            </a:extLst>
          </p:cNvPr>
          <p:cNvGrpSpPr/>
          <p:nvPr/>
        </p:nvGrpSpPr>
        <p:grpSpPr>
          <a:xfrm>
            <a:off x="542317" y="3230486"/>
            <a:ext cx="6472946" cy="332399"/>
            <a:chOff x="571500" y="3248917"/>
            <a:chExt cx="5334000" cy="332399"/>
          </a:xfrm>
        </p:grpSpPr>
        <p:sp>
          <p:nvSpPr>
            <p:cNvPr id="4" name="Google Shape;261;p23">
              <a:extLst>
                <a:ext uri="{FF2B5EF4-FFF2-40B4-BE49-F238E27FC236}">
                  <a16:creationId xmlns:a16="http://schemas.microsoft.com/office/drawing/2014/main" id="{8060418A-759F-6CB9-5C6C-B0A48C0BDB94}"/>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২. ড্যানিয়েলি ও ড্যাভসন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Danielli &amp; </a:t>
              </a:r>
              <a:r>
                <a:rPr lang="en-US" sz="1350" b="1" dirty="0" err="1">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Davson</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 1935)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স্যান্ডউইচ মডেল।</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 name="Google Shape;267;p23" descr="image.png">
              <a:extLst>
                <a:ext uri="{FF2B5EF4-FFF2-40B4-BE49-F238E27FC236}">
                  <a16:creationId xmlns:a16="http://schemas.microsoft.com/office/drawing/2014/main" id="{6C79DE70-E6AC-4298-19C0-5536EC7AF3ED}"/>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6" name="Group 5">
            <a:extLst>
              <a:ext uri="{FF2B5EF4-FFF2-40B4-BE49-F238E27FC236}">
                <a16:creationId xmlns:a16="http://schemas.microsoft.com/office/drawing/2014/main" id="{99497B96-A570-CE8E-2EB0-E717A33C0B3C}"/>
              </a:ext>
            </a:extLst>
          </p:cNvPr>
          <p:cNvGrpSpPr/>
          <p:nvPr/>
        </p:nvGrpSpPr>
        <p:grpSpPr>
          <a:xfrm>
            <a:off x="542317" y="3698232"/>
            <a:ext cx="6472946" cy="332399"/>
            <a:chOff x="571500" y="3248917"/>
            <a:chExt cx="5334000" cy="332399"/>
          </a:xfrm>
        </p:grpSpPr>
        <p:sp>
          <p:nvSpPr>
            <p:cNvPr id="7" name="Google Shape;261;p23">
              <a:extLst>
                <a:ext uri="{FF2B5EF4-FFF2-40B4-BE49-F238E27FC236}">
                  <a16:creationId xmlns:a16="http://schemas.microsoft.com/office/drawing/2014/main" id="{E1FA0AF5-32E5-35D2-A042-85E54BA417CE}"/>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৩. হিলিয়ার ও হফম্যান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Hiller &amp; Hoffman, 1953)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মাইসেলার মতবাদ।</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Google Shape;267;p23" descr="image.png">
              <a:extLst>
                <a:ext uri="{FF2B5EF4-FFF2-40B4-BE49-F238E27FC236}">
                  <a16:creationId xmlns:a16="http://schemas.microsoft.com/office/drawing/2014/main" id="{1FBE8F15-2271-8EBF-C1D8-CBEAEC291DED}"/>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9" name="Group 8">
            <a:extLst>
              <a:ext uri="{FF2B5EF4-FFF2-40B4-BE49-F238E27FC236}">
                <a16:creationId xmlns:a16="http://schemas.microsoft.com/office/drawing/2014/main" id="{A6E6E12C-F07C-536F-E16C-9D263F2B4178}"/>
              </a:ext>
            </a:extLst>
          </p:cNvPr>
          <p:cNvGrpSpPr/>
          <p:nvPr/>
        </p:nvGrpSpPr>
        <p:grpSpPr>
          <a:xfrm>
            <a:off x="542317" y="4123836"/>
            <a:ext cx="6472946" cy="332399"/>
            <a:chOff x="571500" y="3248917"/>
            <a:chExt cx="5334000" cy="332399"/>
          </a:xfrm>
        </p:grpSpPr>
        <p:sp>
          <p:nvSpPr>
            <p:cNvPr id="10" name="Google Shape;261;p23">
              <a:extLst>
                <a:ext uri="{FF2B5EF4-FFF2-40B4-BE49-F238E27FC236}">
                  <a16:creationId xmlns:a16="http://schemas.microsoft.com/office/drawing/2014/main" id="{E6AB3775-ABAB-8037-0C15-027A8947766A}"/>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৪. রবার্টসন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Robertson, 1959)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ইউনিট মেমব্রেন বা একক পর্দা মতবাদ।</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1" name="Google Shape;267;p23" descr="image.png">
              <a:extLst>
                <a:ext uri="{FF2B5EF4-FFF2-40B4-BE49-F238E27FC236}">
                  <a16:creationId xmlns:a16="http://schemas.microsoft.com/office/drawing/2014/main" id="{D64134E7-DDFC-859D-5A4E-D24FD07D4793}"/>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12" name="Group 11">
            <a:extLst>
              <a:ext uri="{FF2B5EF4-FFF2-40B4-BE49-F238E27FC236}">
                <a16:creationId xmlns:a16="http://schemas.microsoft.com/office/drawing/2014/main" id="{31CF220A-6BBC-7281-E5BB-E6385652F1EF}"/>
              </a:ext>
            </a:extLst>
          </p:cNvPr>
          <p:cNvGrpSpPr/>
          <p:nvPr/>
        </p:nvGrpSpPr>
        <p:grpSpPr>
          <a:xfrm>
            <a:off x="542317" y="4549440"/>
            <a:ext cx="6472946" cy="332399"/>
            <a:chOff x="571500" y="3248917"/>
            <a:chExt cx="5334000" cy="332399"/>
          </a:xfrm>
        </p:grpSpPr>
        <p:sp>
          <p:nvSpPr>
            <p:cNvPr id="13" name="Google Shape;261;p23">
              <a:extLst>
                <a:ext uri="{FF2B5EF4-FFF2-40B4-BE49-F238E27FC236}">
                  <a16:creationId xmlns:a16="http://schemas.microsoft.com/office/drawing/2014/main" id="{A6049C41-08DF-810E-E1F1-74F313206AF9}"/>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৫. বেনসন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Benson, 1966)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বেনসন্স মডেল।</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4" name="Google Shape;267;p23" descr="image.png">
              <a:extLst>
                <a:ext uri="{FF2B5EF4-FFF2-40B4-BE49-F238E27FC236}">
                  <a16:creationId xmlns:a16="http://schemas.microsoft.com/office/drawing/2014/main" id="{DB4C0911-F602-1F05-49FD-E9C990D4DA7F}"/>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15" name="Group 14">
            <a:extLst>
              <a:ext uri="{FF2B5EF4-FFF2-40B4-BE49-F238E27FC236}">
                <a16:creationId xmlns:a16="http://schemas.microsoft.com/office/drawing/2014/main" id="{A77AC62D-A7AC-5306-4423-D2A02D64C744}"/>
              </a:ext>
            </a:extLst>
          </p:cNvPr>
          <p:cNvGrpSpPr/>
          <p:nvPr/>
        </p:nvGrpSpPr>
        <p:grpSpPr>
          <a:xfrm>
            <a:off x="542317" y="4961504"/>
            <a:ext cx="6472946" cy="332399"/>
            <a:chOff x="571500" y="3248917"/>
            <a:chExt cx="5334000" cy="332399"/>
          </a:xfrm>
        </p:grpSpPr>
        <p:sp>
          <p:nvSpPr>
            <p:cNvPr id="16" name="Google Shape;261;p23">
              <a:extLst>
                <a:ext uri="{FF2B5EF4-FFF2-40B4-BE49-F238E27FC236}">
                  <a16:creationId xmlns:a16="http://schemas.microsoft.com/office/drawing/2014/main" id="{C9DB1307-44B9-B08D-3812-74D6962768BF}"/>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৬. লেনার্ড ও সিঙ্গার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Lenard &amp; Singer, 1966)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লেনার্ড ও সিঙ্গার্স মডেল।</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7" name="Google Shape;267;p23" descr="image.png">
              <a:extLst>
                <a:ext uri="{FF2B5EF4-FFF2-40B4-BE49-F238E27FC236}">
                  <a16:creationId xmlns:a16="http://schemas.microsoft.com/office/drawing/2014/main" id="{F105F3EE-1203-980E-BDA6-55BB39E84920}"/>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18" name="Group 17">
            <a:extLst>
              <a:ext uri="{FF2B5EF4-FFF2-40B4-BE49-F238E27FC236}">
                <a16:creationId xmlns:a16="http://schemas.microsoft.com/office/drawing/2014/main" id="{7C11E706-58BB-BFD0-8BE3-234E86A0E623}"/>
              </a:ext>
            </a:extLst>
          </p:cNvPr>
          <p:cNvGrpSpPr/>
          <p:nvPr/>
        </p:nvGrpSpPr>
        <p:grpSpPr>
          <a:xfrm>
            <a:off x="542317" y="5324496"/>
            <a:ext cx="6472946" cy="332399"/>
            <a:chOff x="571500" y="3248917"/>
            <a:chExt cx="5334000" cy="332399"/>
          </a:xfrm>
        </p:grpSpPr>
        <p:sp>
          <p:nvSpPr>
            <p:cNvPr id="19" name="Google Shape;261;p23">
              <a:extLst>
                <a:ext uri="{FF2B5EF4-FFF2-40B4-BE49-F238E27FC236}">
                  <a16:creationId xmlns:a16="http://schemas.microsoft.com/office/drawing/2014/main" id="{2F0C24E4-2E76-F516-3FAD-26E78A58CB58}"/>
                </a:ext>
              </a:extLst>
            </p:cNvPr>
            <p:cNvSpPr txBox="1"/>
            <p:nvPr/>
          </p:nvSpPr>
          <p:spPr>
            <a:xfrm>
              <a:off x="876300" y="3248917"/>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৭. ভ্যান্ডার্ক ও গ্রিন (</a:t>
              </a:r>
              <a:r>
                <a:rPr lang="en-US" sz="1350" b="1" dirty="0" err="1">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Vanderk</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 &amp; Green, 1970)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প্রোটিন ক্রিস্টাল মডেল।</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0" name="Google Shape;267;p23" descr="image.png">
              <a:extLst>
                <a:ext uri="{FF2B5EF4-FFF2-40B4-BE49-F238E27FC236}">
                  <a16:creationId xmlns:a16="http://schemas.microsoft.com/office/drawing/2014/main" id="{C512C95B-4005-4E1D-2914-8574C44B3F4B}"/>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grpSp>
        <p:nvGrpSpPr>
          <p:cNvPr id="22" name="Group 21">
            <a:extLst>
              <a:ext uri="{FF2B5EF4-FFF2-40B4-BE49-F238E27FC236}">
                <a16:creationId xmlns:a16="http://schemas.microsoft.com/office/drawing/2014/main" id="{5F94C363-BB21-B19E-6896-F35C1004D6D4}"/>
              </a:ext>
            </a:extLst>
          </p:cNvPr>
          <p:cNvGrpSpPr/>
          <p:nvPr/>
        </p:nvGrpSpPr>
        <p:grpSpPr>
          <a:xfrm>
            <a:off x="542317" y="5689375"/>
            <a:ext cx="6396138" cy="332399"/>
            <a:chOff x="571500" y="3220309"/>
            <a:chExt cx="5270707" cy="332399"/>
          </a:xfrm>
        </p:grpSpPr>
        <p:sp>
          <p:nvSpPr>
            <p:cNvPr id="23" name="Google Shape;261;p23">
              <a:extLst>
                <a:ext uri="{FF2B5EF4-FFF2-40B4-BE49-F238E27FC236}">
                  <a16:creationId xmlns:a16="http://schemas.microsoft.com/office/drawing/2014/main" id="{3C968142-A3FB-D2EF-4B52-929C12F04D7D}"/>
                </a:ext>
              </a:extLst>
            </p:cNvPr>
            <p:cNvSpPr txBox="1"/>
            <p:nvPr/>
          </p:nvSpPr>
          <p:spPr>
            <a:xfrm>
              <a:off x="813007" y="3220309"/>
              <a:ext cx="5029200" cy="332399"/>
            </a:xfrm>
            <a:prstGeom prst="rect">
              <a:avLst/>
            </a:prstGeom>
            <a:noFill/>
            <a:ln>
              <a:noFill/>
            </a:ln>
          </p:spPr>
          <p:txBody>
            <a:bodyPr spcFirstLastPara="1" wrap="square" lIns="0" tIns="0" rIns="0" bIns="0" anchor="t" anchorCtr="0">
              <a:spAutoFit/>
            </a:bodyPr>
            <a:lstStyle/>
            <a:p>
              <a:pPr lvl="0">
                <a:lnSpc>
                  <a:spcPct val="160000"/>
                </a:lnSpc>
              </a:pP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৮. সিঙ্গার ও নিকলসন (</a:t>
              </a:r>
              <a:r>
                <a:rPr lang="en-US"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Singer &amp; Nicolson, 1972) : </a:t>
              </a:r>
              <a:r>
                <a:rPr lang="as-IN" sz="1350" b="1" dirty="0">
                  <a:solidFill>
                    <a:srgbClr val="334155"/>
                  </a:solidFill>
                  <a:latin typeface="Nirmala UI" panose="020B0502040204020203" pitchFamily="34" charset="0"/>
                  <a:ea typeface="Nirmala UI" panose="020B0502040204020203" pitchFamily="34" charset="0"/>
                  <a:cs typeface="Nirmala UI" panose="020B0502040204020203" pitchFamily="34" charset="0"/>
                  <a:sym typeface="Hind Siliguri"/>
                </a:rPr>
                <a:t>ফ্লুইড মোজাইক মডেল।</a:t>
              </a:r>
              <a:endParaRPr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4" name="Google Shape;267;p23" descr="image.png">
              <a:extLst>
                <a:ext uri="{FF2B5EF4-FFF2-40B4-BE49-F238E27FC236}">
                  <a16:creationId xmlns:a16="http://schemas.microsoft.com/office/drawing/2014/main" id="{AD400D73-443C-0ABA-066F-ECD2D213A87B}"/>
                </a:ext>
              </a:extLst>
            </p:cNvPr>
            <p:cNvPicPr preferRelativeResize="0"/>
            <p:nvPr/>
          </p:nvPicPr>
          <p:blipFill rotWithShape="1">
            <a:blip r:embed="rId3">
              <a:alphaModFix/>
            </a:blip>
            <a:srcRect/>
            <a:stretch/>
          </p:blipFill>
          <p:spPr>
            <a:xfrm>
              <a:off x="571500" y="3366045"/>
              <a:ext cx="133350" cy="152400"/>
            </a:xfrm>
            <a:prstGeom prst="rect">
              <a:avLst/>
            </a:prstGeom>
            <a:noFill/>
            <a:ln>
              <a:noFill/>
            </a:ln>
          </p:spPr>
        </p:pic>
      </p:grpSp>
      <p:pic>
        <p:nvPicPr>
          <p:cNvPr id="26" name="Picture 25">
            <a:extLst>
              <a:ext uri="{FF2B5EF4-FFF2-40B4-BE49-F238E27FC236}">
                <a16:creationId xmlns:a16="http://schemas.microsoft.com/office/drawing/2014/main" id="{20C03FFD-2E02-9ABF-000D-4BB28720C440}"/>
              </a:ext>
            </a:extLst>
          </p:cNvPr>
          <p:cNvPicPr>
            <a:picLocks noChangeAspect="1"/>
          </p:cNvPicPr>
          <p:nvPr/>
        </p:nvPicPr>
        <p:blipFill>
          <a:blip r:embed="rId4"/>
          <a:stretch>
            <a:fillRect/>
          </a:stretch>
        </p:blipFill>
        <p:spPr>
          <a:xfrm>
            <a:off x="7015263" y="2000730"/>
            <a:ext cx="5095624" cy="393405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3" name="Google Shape;103;p15"/>
          <p:cNvSpPr txBox="1"/>
          <p:nvPr/>
        </p:nvSpPr>
        <p:spPr>
          <a:xfrm>
            <a:off x="571500" y="2205037"/>
            <a:ext cx="56007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ড্যানিয়েলি</a:t>
            </a:r>
            <a:r>
              <a:rPr lang="en-US" sz="180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ও </a:t>
            </a: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ড্যাভসন</a:t>
            </a:r>
            <a:r>
              <a:rPr lang="en-US" sz="180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(১৯৩৫)</a:t>
            </a:r>
            <a:endParaRPr dirty="0"/>
          </a:p>
        </p:txBody>
      </p:sp>
      <p:sp>
        <p:nvSpPr>
          <p:cNvPr id="104" name="Google Shape;104;p15"/>
          <p:cNvSpPr txBox="1"/>
          <p:nvPr/>
        </p:nvSpPr>
        <p:spPr>
          <a:xfrm>
            <a:off x="838200" y="2671762"/>
            <a:ext cx="50673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সম্পর্কে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Danielli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Davson</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সর্বপ্রথম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সুনির্দিষ্ট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মডেল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প্রস্তাব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5" name="Google Shape;105;p15"/>
          <p:cNvSpPr txBox="1"/>
          <p:nvPr/>
        </p:nvSpPr>
        <p:spPr>
          <a:xfrm>
            <a:off x="838200" y="3319462"/>
            <a:ext cx="50673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তাদের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দ্বিস্তরবিশিষ্ট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রয়েছে</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6" name="Google Shape;106;p15"/>
          <p:cNvSpPr txBox="1"/>
          <p:nvPr/>
        </p:nvSpPr>
        <p:spPr>
          <a:xfrm>
            <a:off x="838200" y="3967162"/>
            <a:ext cx="50673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P-L-L-P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নিচে</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মাঝখানে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(L)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7" name="Google Shape;107;p15"/>
          <p:cNvSpPr txBox="1"/>
          <p:nvPr/>
        </p:nvSpPr>
        <p:spPr>
          <a:xfrm>
            <a:off x="838200" y="4614862"/>
            <a:ext cx="50673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হাইড্রোফোবিক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মুখোমুখি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হাইড্রোফিলিক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মস্তকসমূহ</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বহির্মুখী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9" name="Google Shape;109;p15"/>
          <p:cNvSpPr txBox="1"/>
          <p:nvPr/>
        </p:nvSpPr>
        <p:spPr>
          <a:xfrm>
            <a:off x="571500" y="476250"/>
            <a:ext cx="11601450" cy="4154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স্যান্ডউইচ</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মডেলের</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গঠন</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বৈশিষ্ট্য</a:t>
            </a:r>
            <a:endParaRPr dirty="0"/>
          </a:p>
        </p:txBody>
      </p:sp>
      <p:sp>
        <p:nvSpPr>
          <p:cNvPr id="110" name="Google Shape;110;p15"/>
          <p:cNvSpPr/>
          <p:nvPr/>
        </p:nvSpPr>
        <p:spPr>
          <a:xfrm>
            <a:off x="571500" y="1104900"/>
            <a:ext cx="11049000" cy="2857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11" name="Google Shape;111;p15" descr="image.png"/>
          <p:cNvPicPr preferRelativeResize="0"/>
          <p:nvPr/>
        </p:nvPicPr>
        <p:blipFill rotWithShape="1">
          <a:blip r:embed="rId3">
            <a:alphaModFix/>
          </a:blip>
          <a:srcRect/>
          <a:stretch/>
        </p:blipFill>
        <p:spPr>
          <a:xfrm>
            <a:off x="571500" y="2690812"/>
            <a:ext cx="152400" cy="180975"/>
          </a:xfrm>
          <a:prstGeom prst="rect">
            <a:avLst/>
          </a:prstGeom>
          <a:noFill/>
          <a:ln>
            <a:noFill/>
          </a:ln>
        </p:spPr>
      </p:pic>
      <p:pic>
        <p:nvPicPr>
          <p:cNvPr id="112" name="Google Shape;112;p15" descr="image.png"/>
          <p:cNvPicPr preferRelativeResize="0"/>
          <p:nvPr/>
        </p:nvPicPr>
        <p:blipFill rotWithShape="1">
          <a:blip r:embed="rId3">
            <a:alphaModFix/>
          </a:blip>
          <a:srcRect/>
          <a:stretch/>
        </p:blipFill>
        <p:spPr>
          <a:xfrm>
            <a:off x="571500" y="3338512"/>
            <a:ext cx="152400" cy="180975"/>
          </a:xfrm>
          <a:prstGeom prst="rect">
            <a:avLst/>
          </a:prstGeom>
          <a:noFill/>
          <a:ln>
            <a:noFill/>
          </a:ln>
        </p:spPr>
      </p:pic>
      <p:pic>
        <p:nvPicPr>
          <p:cNvPr id="113" name="Google Shape;113;p15" descr="image.png"/>
          <p:cNvPicPr preferRelativeResize="0"/>
          <p:nvPr/>
        </p:nvPicPr>
        <p:blipFill rotWithShape="1">
          <a:blip r:embed="rId3">
            <a:alphaModFix/>
          </a:blip>
          <a:srcRect/>
          <a:stretch/>
        </p:blipFill>
        <p:spPr>
          <a:xfrm>
            <a:off x="571500" y="3986212"/>
            <a:ext cx="152400" cy="180975"/>
          </a:xfrm>
          <a:prstGeom prst="rect">
            <a:avLst/>
          </a:prstGeom>
          <a:noFill/>
          <a:ln>
            <a:noFill/>
          </a:ln>
        </p:spPr>
      </p:pic>
      <p:pic>
        <p:nvPicPr>
          <p:cNvPr id="114" name="Google Shape;114;p15" descr="image.png"/>
          <p:cNvPicPr preferRelativeResize="0"/>
          <p:nvPr/>
        </p:nvPicPr>
        <p:blipFill rotWithShape="1">
          <a:blip r:embed="rId3">
            <a:alphaModFix/>
          </a:blip>
          <a:srcRect/>
          <a:stretch/>
        </p:blipFill>
        <p:spPr>
          <a:xfrm>
            <a:off x="571500" y="4633912"/>
            <a:ext cx="152400" cy="180975"/>
          </a:xfrm>
          <a:prstGeom prst="rect">
            <a:avLst/>
          </a:prstGeom>
          <a:noFill/>
          <a:ln>
            <a:noFill/>
          </a:ln>
        </p:spPr>
      </p:pic>
      <p:pic>
        <p:nvPicPr>
          <p:cNvPr id="3" name="Picture 2">
            <a:extLst>
              <a:ext uri="{FF2B5EF4-FFF2-40B4-BE49-F238E27FC236}">
                <a16:creationId xmlns:a16="http://schemas.microsoft.com/office/drawing/2014/main" id="{C1BA1CD6-FC08-AAC3-B4F2-E5437FF5821D}"/>
              </a:ext>
            </a:extLst>
          </p:cNvPr>
          <p:cNvPicPr>
            <a:picLocks noChangeAspect="1"/>
          </p:cNvPicPr>
          <p:nvPr/>
        </p:nvPicPr>
        <p:blipFill>
          <a:blip r:embed="rId4"/>
          <a:stretch>
            <a:fillRect/>
          </a:stretch>
        </p:blipFill>
        <p:spPr>
          <a:xfrm>
            <a:off x="6000750" y="1683543"/>
            <a:ext cx="6172200" cy="3671888"/>
          </a:xfrm>
          <a:prstGeom prst="rect">
            <a:avLst/>
          </a:prstGeom>
          <a:ln>
            <a:noFill/>
          </a:ln>
          <a:effectLst>
            <a:softEdge rad="11250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8" name="Google Shape;128;p17" descr="image.png"/>
          <p:cNvPicPr preferRelativeResize="0"/>
          <p:nvPr/>
        </p:nvPicPr>
        <p:blipFill rotWithShape="1">
          <a:blip r:embed="rId3">
            <a:alphaModFix/>
          </a:blip>
          <a:srcRect/>
          <a:stretch/>
        </p:blipFill>
        <p:spPr>
          <a:xfrm>
            <a:off x="571500" y="1430574"/>
            <a:ext cx="5334000" cy="23145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9" name="Google Shape;129;p17" descr="image.png"/>
          <p:cNvPicPr preferRelativeResize="0"/>
          <p:nvPr/>
        </p:nvPicPr>
        <p:blipFill rotWithShape="1">
          <a:blip r:embed="rId4">
            <a:alphaModFix/>
          </a:blip>
          <a:srcRect/>
          <a:stretch/>
        </p:blipFill>
        <p:spPr>
          <a:xfrm>
            <a:off x="571500" y="4040424"/>
            <a:ext cx="5334000" cy="23145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30" name="Google Shape;130;p17"/>
          <p:cNvSpPr txBox="1"/>
          <p:nvPr/>
        </p:nvSpPr>
        <p:spPr>
          <a:xfrm>
            <a:off x="866775" y="172584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ইলেকট্রন</a:t>
            </a:r>
            <a:r>
              <a:rPr lang="en-US" sz="180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a:t>
            </a: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মাইক্রোস্কোপিক</a:t>
            </a:r>
            <a:r>
              <a:rPr lang="en-US" sz="180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a:t>
            </a: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পর্যবেক্ষণ</a:t>
            </a:r>
            <a:endParaRPr dirty="0"/>
          </a:p>
        </p:txBody>
      </p:sp>
      <p:sp>
        <p:nvSpPr>
          <p:cNvPr id="131" name="Google Shape;131;p17"/>
          <p:cNvSpPr txBox="1"/>
          <p:nvPr/>
        </p:nvSpPr>
        <p:spPr>
          <a:xfrm>
            <a:off x="866775" y="2192574"/>
            <a:ext cx="474345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বিজ্ঞানী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রবার্টসন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(Robertson) ১৯৫৯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ইলেকট্রন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অনুবীক্ষণ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যন্ত্রে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এই</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মডেল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উপস্থাপন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2" name="Google Shape;132;p17"/>
          <p:cNvSpPr txBox="1"/>
          <p:nvPr/>
        </p:nvSpPr>
        <p:spPr>
          <a:xfrm>
            <a:off x="866775" y="2821224"/>
            <a:ext cx="474345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প্রোটিন-লিপিড-প্রোটিন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(P-L-P)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(Unit Membrane)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3" name="Google Shape;133;p17"/>
          <p:cNvSpPr txBox="1"/>
          <p:nvPr/>
        </p:nvSpPr>
        <p:spPr>
          <a:xfrm>
            <a:off x="866775" y="4335699"/>
            <a:ext cx="498062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সর্বজনীনতা</a:t>
            </a:r>
            <a:r>
              <a:rPr lang="en-US" sz="180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ও </a:t>
            </a:r>
            <a:r>
              <a:rPr lang="en-US" sz="180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প্রয়োগ</a:t>
            </a:r>
            <a:endParaRPr dirty="0"/>
          </a:p>
        </p:txBody>
      </p:sp>
      <p:sp>
        <p:nvSpPr>
          <p:cNvPr id="134" name="Google Shape;134;p17"/>
          <p:cNvSpPr txBox="1"/>
          <p:nvPr/>
        </p:nvSpPr>
        <p:spPr>
          <a:xfrm>
            <a:off x="866775" y="4563525"/>
            <a:ext cx="474345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রবার্টসনের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এই</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আবরণীবেষ্টিত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সমানভাবে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প্রযোজ্য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5" name="Google Shape;135;p17"/>
          <p:cNvSpPr txBox="1"/>
          <p:nvPr/>
        </p:nvSpPr>
        <p:spPr>
          <a:xfrm>
            <a:off x="866775" y="5431074"/>
            <a:ext cx="474345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উদাহরণ</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মাইটোকন্ড্রিয়া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প্লাস্টিড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ইত্যাদি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একই</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6" name="Google Shape;136;p17"/>
          <p:cNvSpPr txBox="1"/>
          <p:nvPr/>
        </p:nvSpPr>
        <p:spPr>
          <a:xfrm>
            <a:off x="571500" y="476250"/>
            <a:ext cx="11601450" cy="415498"/>
          </a:xfrm>
          <a:prstGeom prst="rect">
            <a:avLst/>
          </a:prstGeom>
          <a:noFill/>
          <a:ln>
            <a:noFill/>
          </a:ln>
        </p:spPr>
        <p:txBody>
          <a:bodyPr spcFirstLastPara="1" wrap="square" lIns="0" tIns="0" rIns="0" bIns="0" anchor="t" anchorCtr="0">
            <a:spAutoFit/>
          </a:bodyPr>
          <a:lstStyle/>
          <a:p>
            <a:pPr lvl="0"/>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Robertson – </a:t>
            </a:r>
            <a:r>
              <a:rPr lang="as-IN" sz="2700" b="1" dirty="0">
                <a:solidFill>
                  <a:srgbClr val="0F172A"/>
                </a:solidFill>
                <a:latin typeface="Arial" panose="020B0604020202020204" pitchFamily="34" charset="0"/>
                <a:ea typeface="Hind Siliguri"/>
                <a:cs typeface="Hind Siliguri"/>
                <a:sym typeface="Hind Siliguri"/>
              </a:rPr>
              <a:t>এর</a:t>
            </a:r>
            <a:r>
              <a:rPr lang="en-US" sz="2700" b="1"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একক</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পর্দা</a:t>
            </a:r>
            <a:endParaRPr dirty="0"/>
          </a:p>
        </p:txBody>
      </p:sp>
      <p:sp>
        <p:nvSpPr>
          <p:cNvPr id="137" name="Google Shape;137;p17"/>
          <p:cNvSpPr/>
          <p:nvPr/>
        </p:nvSpPr>
        <p:spPr>
          <a:xfrm>
            <a:off x="571500" y="1104900"/>
            <a:ext cx="11049000" cy="2857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a:extLst>
              <a:ext uri="{FF2B5EF4-FFF2-40B4-BE49-F238E27FC236}">
                <a16:creationId xmlns:a16="http://schemas.microsoft.com/office/drawing/2014/main" id="{48390326-05B1-7509-56FA-90E92E2D8FC7}"/>
              </a:ext>
            </a:extLst>
          </p:cNvPr>
          <p:cNvPicPr>
            <a:picLocks noChangeAspect="1"/>
          </p:cNvPicPr>
          <p:nvPr/>
        </p:nvPicPr>
        <p:blipFill>
          <a:blip r:embed="rId5">
            <a:duotone>
              <a:schemeClr val="accent1">
                <a:shade val="45000"/>
                <a:satMod val="135000"/>
              </a:schemeClr>
              <a:prstClr val="white"/>
            </a:duotone>
          </a:blip>
          <a:srcRect l="21004" t="11727" r="4659" b="21934"/>
          <a:stretch>
            <a:fillRect/>
          </a:stretch>
        </p:blipFill>
        <p:spPr>
          <a:xfrm>
            <a:off x="6096000" y="2140186"/>
            <a:ext cx="5943600" cy="3209926"/>
          </a:xfrm>
          <a:prstGeom prst="rect">
            <a:avLst/>
          </a:prstGeom>
          <a:ln>
            <a:noFill/>
          </a:ln>
          <a:effectLst>
            <a:softEdge rad="1125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4C1561E7-4BD6-5834-F5BA-91FE5E856055}"/>
            </a:ext>
          </a:extLst>
        </p:cNvPr>
        <p:cNvGrpSpPr/>
        <p:nvPr/>
      </p:nvGrpSpPr>
      <p:grpSpPr>
        <a:xfrm>
          <a:off x="0" y="0"/>
          <a:ext cx="0" cy="0"/>
          <a:chOff x="0" y="0"/>
          <a:chExt cx="0" cy="0"/>
        </a:xfrm>
      </p:grpSpPr>
      <p:sp>
        <p:nvSpPr>
          <p:cNvPr id="275" name="Google Shape;275;p24">
            <a:extLst>
              <a:ext uri="{FF2B5EF4-FFF2-40B4-BE49-F238E27FC236}">
                <a16:creationId xmlns:a16="http://schemas.microsoft.com/office/drawing/2014/main" id="{7D548C5A-D08B-759F-4757-E06FEF967F9E}"/>
              </a:ext>
            </a:extLst>
          </p:cNvPr>
          <p:cNvSpPr txBox="1"/>
          <p:nvPr/>
        </p:nvSpPr>
        <p:spPr>
          <a:xfrm>
            <a:off x="571500" y="699232"/>
            <a:ext cx="8186636" cy="526298"/>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ফ্লুইড</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মোজাইক</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a:t>
            </a:r>
            <a:r>
              <a:rPr lang="en-US" sz="2850" b="1" i="0" u="none" strike="noStrike" cap="none" dirty="0" err="1">
                <a:solidFill>
                  <a:srgbClr val="064E3B"/>
                </a:solidFill>
                <a:latin typeface="Arial" panose="020B0604020202020204" pitchFamily="34" charset="0"/>
                <a:ea typeface="Hind Siliguri"/>
                <a:cs typeface="Arial" panose="020B0604020202020204" pitchFamily="34" charset="0"/>
                <a:sym typeface="Hind Siliguri"/>
              </a:rPr>
              <a:t>মডেল</a:t>
            </a:r>
            <a:r>
              <a:rPr lang="en-US" sz="2850" b="1" i="0" u="none" strike="noStrike" cap="none" dirty="0">
                <a:solidFill>
                  <a:srgbClr val="064E3B"/>
                </a:solidFill>
                <a:latin typeface="Arial" panose="020B0604020202020204" pitchFamily="34" charset="0"/>
                <a:ea typeface="Hind Siliguri"/>
                <a:cs typeface="Arial" panose="020B0604020202020204" pitchFamily="34" charset="0"/>
                <a:sym typeface="Hind Siliguri"/>
              </a:rPr>
              <a:t> (Fluid Mosaic Model)</a:t>
            </a:r>
            <a:endParaRPr dirty="0"/>
          </a:p>
        </p:txBody>
      </p:sp>
      <p:sp>
        <p:nvSpPr>
          <p:cNvPr id="276" name="Google Shape;276;p24">
            <a:extLst>
              <a:ext uri="{FF2B5EF4-FFF2-40B4-BE49-F238E27FC236}">
                <a16:creationId xmlns:a16="http://schemas.microsoft.com/office/drawing/2014/main" id="{3B3574C7-7C4C-4B0E-39C1-B803D029AE32}"/>
              </a:ext>
            </a:extLst>
          </p:cNvPr>
          <p:cNvSpPr/>
          <p:nvPr/>
        </p:nvSpPr>
        <p:spPr>
          <a:xfrm>
            <a:off x="419099" y="699232"/>
            <a:ext cx="80253" cy="548580"/>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78" name="Google Shape;278;p24">
            <a:extLst>
              <a:ext uri="{FF2B5EF4-FFF2-40B4-BE49-F238E27FC236}">
                <a16:creationId xmlns:a16="http://schemas.microsoft.com/office/drawing/2014/main" id="{F52D6E8F-1150-7D77-7863-2CD3E94009C9}"/>
              </a:ext>
            </a:extLst>
          </p:cNvPr>
          <p:cNvSpPr txBox="1"/>
          <p:nvPr/>
        </p:nvSpPr>
        <p:spPr>
          <a:xfrm>
            <a:off x="419099" y="2164828"/>
            <a:ext cx="53340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প্রবক্তা</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 J. Singer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 L. Nicolson (১৯৭২)।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সবচেয়ে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গ্রহণযোগ্য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সর্বাধুনিক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মডেল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79" name="Google Shape;279;p24">
            <a:extLst>
              <a:ext uri="{FF2B5EF4-FFF2-40B4-BE49-F238E27FC236}">
                <a16:creationId xmlns:a16="http://schemas.microsoft.com/office/drawing/2014/main" id="{33928FAE-6AF7-E82D-14C7-1449DBA2120D}"/>
              </a:ext>
            </a:extLst>
          </p:cNvPr>
          <p:cNvSpPr txBox="1"/>
          <p:nvPr/>
        </p:nvSpPr>
        <p:spPr>
          <a:xfrm>
            <a:off x="419099" y="2827709"/>
            <a:ext cx="5334000" cy="9971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আইসবার্গ</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মডেল</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অণুর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অণুগুলো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মোজাইক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হিমশৈলের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(Iceberg)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আইসবার্গ</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মডেল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0" name="Google Shape;280;p24">
            <a:extLst>
              <a:ext uri="{FF2B5EF4-FFF2-40B4-BE49-F238E27FC236}">
                <a16:creationId xmlns:a16="http://schemas.microsoft.com/office/drawing/2014/main" id="{509F1B67-2A62-D5E8-099B-D531805CAB4A}"/>
              </a:ext>
            </a:extLst>
          </p:cNvPr>
          <p:cNvSpPr txBox="1"/>
          <p:nvPr/>
        </p:nvSpPr>
        <p:spPr>
          <a:xfrm>
            <a:off x="419099" y="3824905"/>
            <a:ext cx="53340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ফসফোলিপিদ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বাইলেয়ার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ইনটিগ্রাল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পেরিফেরাল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লিপিড-সংযুক্ত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কোলেস্টেরল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গ্লাইকোক্যালিক্স</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1" name="Google Shape;281;p24">
            <a:extLst>
              <a:ext uri="{FF2B5EF4-FFF2-40B4-BE49-F238E27FC236}">
                <a16:creationId xmlns:a16="http://schemas.microsoft.com/office/drawing/2014/main" id="{A1270FF1-C7B1-CAFF-D158-FA41330551A5}"/>
              </a:ext>
            </a:extLst>
          </p:cNvPr>
          <p:cNvSpPr txBox="1"/>
          <p:nvPr/>
        </p:nvSpPr>
        <p:spPr>
          <a:xfrm>
            <a:off x="419099" y="4548482"/>
            <a:ext cx="5334000"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ফসফোলিপিদ</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পানিগ্রাহী</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বহির্মুখী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পানিধিকর্ষী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নন-পোলার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ফ্যাটি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টেইল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অন্তর্মুখী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3" name="Picture 2">
            <a:extLst>
              <a:ext uri="{FF2B5EF4-FFF2-40B4-BE49-F238E27FC236}">
                <a16:creationId xmlns:a16="http://schemas.microsoft.com/office/drawing/2014/main" id="{EDE280C2-B16E-C147-5A99-A1D94EC8E3AF}"/>
              </a:ext>
            </a:extLst>
          </p:cNvPr>
          <p:cNvPicPr>
            <a:picLocks noChangeAspect="1"/>
          </p:cNvPicPr>
          <p:nvPr/>
        </p:nvPicPr>
        <p:blipFill>
          <a:blip r:embed="rId3">
            <a:duotone>
              <a:schemeClr val="bg2">
                <a:shade val="45000"/>
                <a:satMod val="135000"/>
              </a:schemeClr>
              <a:prstClr val="white"/>
            </a:duotone>
          </a:blip>
          <a:srcRect t="22010" b="7962"/>
          <a:stretch>
            <a:fillRect/>
          </a:stretch>
        </p:blipFill>
        <p:spPr>
          <a:xfrm>
            <a:off x="5753099" y="1618626"/>
            <a:ext cx="5962733" cy="3743925"/>
          </a:xfrm>
          <a:prstGeom prst="rect">
            <a:avLst/>
          </a:prstGeom>
          <a:ln>
            <a:noFill/>
          </a:ln>
          <a:effectLst>
            <a:softEdge rad="112500"/>
          </a:effectLst>
        </p:spPr>
      </p:pic>
    </p:spTree>
    <p:extLst>
      <p:ext uri="{BB962C8B-B14F-4D97-AF65-F5344CB8AC3E}">
        <p14:creationId xmlns:p14="http://schemas.microsoft.com/office/powerpoint/2010/main" val="2588227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119;p15" descr="image.png">
            <a:extLst>
              <a:ext uri="{FF2B5EF4-FFF2-40B4-BE49-F238E27FC236}">
                <a16:creationId xmlns:a16="http://schemas.microsoft.com/office/drawing/2014/main" id="{772BF400-3AF1-C45E-DE3B-F7FA1D4FBC54}"/>
              </a:ext>
            </a:extLst>
          </p:cNvPr>
          <p:cNvPicPr preferRelativeResize="0"/>
          <p:nvPr/>
        </p:nvPicPr>
        <p:blipFill rotWithShape="1">
          <a:blip r:embed="rId2">
            <a:alphaModFix/>
          </a:blip>
          <a:srcRect/>
          <a:stretch/>
        </p:blipFill>
        <p:spPr>
          <a:xfrm>
            <a:off x="406130" y="624450"/>
            <a:ext cx="381000" cy="304800"/>
          </a:xfrm>
          <a:prstGeom prst="rect">
            <a:avLst/>
          </a:prstGeom>
          <a:noFill/>
          <a:ln>
            <a:noFill/>
          </a:ln>
        </p:spPr>
      </p:pic>
      <p:sp>
        <p:nvSpPr>
          <p:cNvPr id="8" name="Google Shape;135;p15">
            <a:extLst>
              <a:ext uri="{FF2B5EF4-FFF2-40B4-BE49-F238E27FC236}">
                <a16:creationId xmlns:a16="http://schemas.microsoft.com/office/drawing/2014/main" id="{A8C765F9-D420-9D12-064C-44C28929E040}"/>
              </a:ext>
            </a:extLst>
          </p:cNvPr>
          <p:cNvSpPr txBox="1"/>
          <p:nvPr/>
        </p:nvSpPr>
        <p:spPr>
          <a:xfrm>
            <a:off x="930005" y="583388"/>
            <a:ext cx="11051381" cy="415498"/>
          </a:xfrm>
          <a:prstGeom prst="rect">
            <a:avLst/>
          </a:prstGeom>
          <a:noFill/>
          <a:ln>
            <a:noFill/>
          </a:ln>
        </p:spPr>
        <p:txBody>
          <a:bodyPr spcFirstLastPara="1" wrap="square" lIns="0" tIns="0" rIns="0" bIns="0" anchor="ctr" anchorCtr="0">
            <a:spAutoFit/>
          </a:bodyPr>
          <a:lstStyle/>
          <a:p>
            <a:pPr lvl="0"/>
            <a:r>
              <a:rPr lang="as-IN" sz="2700" b="1" dirty="0">
                <a:solidFill>
                  <a:srgbClr val="0F172A"/>
                </a:solidFill>
                <a:latin typeface="Arial" panose="020B0604020202020204" pitchFamily="34" charset="0"/>
                <a:ea typeface="Hind Siliguri"/>
                <a:cs typeface="Hind Siliguri"/>
                <a:sym typeface="Hind Siliguri"/>
              </a:rPr>
              <a:t>কোষঝিল্লির</a:t>
            </a:r>
            <a:r>
              <a:rPr lang="en-US" sz="2700" b="1"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রাসায়নিক</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উপাদান</a:t>
            </a:r>
            <a:endParaRPr dirty="0"/>
          </a:p>
        </p:txBody>
      </p:sp>
      <p:sp>
        <p:nvSpPr>
          <p:cNvPr id="9" name="Google Shape;136;p15">
            <a:extLst>
              <a:ext uri="{FF2B5EF4-FFF2-40B4-BE49-F238E27FC236}">
                <a16:creationId xmlns:a16="http://schemas.microsoft.com/office/drawing/2014/main" id="{5731E144-84E9-2DE4-74B5-E747F9FFA735}"/>
              </a:ext>
            </a:extLst>
          </p:cNvPr>
          <p:cNvSpPr/>
          <p:nvPr/>
        </p:nvSpPr>
        <p:spPr>
          <a:xfrm>
            <a:off x="406130" y="1167375"/>
            <a:ext cx="11049000" cy="2857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0" name="Google Shape;102;p15" descr="image.png">
            <a:extLst>
              <a:ext uri="{FF2B5EF4-FFF2-40B4-BE49-F238E27FC236}">
                <a16:creationId xmlns:a16="http://schemas.microsoft.com/office/drawing/2014/main" id="{B10F6F3D-9CCC-BF9C-46FE-3D5811F2D258}"/>
              </a:ext>
            </a:extLst>
          </p:cNvPr>
          <p:cNvPicPr preferRelativeResize="0"/>
          <p:nvPr/>
        </p:nvPicPr>
        <p:blipFill rotWithShape="1">
          <a:blip r:embed="rId3">
            <a:alphaModFix/>
          </a:blip>
          <a:srcRect/>
          <a:stretch/>
        </p:blipFill>
        <p:spPr>
          <a:xfrm>
            <a:off x="523875" y="1928812"/>
            <a:ext cx="3587799" cy="38195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 name="Google Shape;103;p15" descr="image.png">
            <a:extLst>
              <a:ext uri="{FF2B5EF4-FFF2-40B4-BE49-F238E27FC236}">
                <a16:creationId xmlns:a16="http://schemas.microsoft.com/office/drawing/2014/main" id="{9F39111D-2EF5-C019-48E3-654994DA79E1}"/>
              </a:ext>
            </a:extLst>
          </p:cNvPr>
          <p:cNvPicPr preferRelativeResize="0"/>
          <p:nvPr/>
        </p:nvPicPr>
        <p:blipFill rotWithShape="1">
          <a:blip r:embed="rId4">
            <a:alphaModFix/>
          </a:blip>
          <a:srcRect/>
          <a:stretch/>
        </p:blipFill>
        <p:spPr>
          <a:xfrm>
            <a:off x="4302174" y="1928812"/>
            <a:ext cx="3587799" cy="38195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 name="Google Shape;104;p15" descr="image.png">
            <a:extLst>
              <a:ext uri="{FF2B5EF4-FFF2-40B4-BE49-F238E27FC236}">
                <a16:creationId xmlns:a16="http://schemas.microsoft.com/office/drawing/2014/main" id="{244BA0C1-10CC-F196-76D9-4EE3DAE5CC53}"/>
              </a:ext>
            </a:extLst>
          </p:cNvPr>
          <p:cNvPicPr preferRelativeResize="0"/>
          <p:nvPr/>
        </p:nvPicPr>
        <p:blipFill rotWithShape="1">
          <a:blip r:embed="rId5">
            <a:alphaModFix/>
          </a:blip>
          <a:srcRect/>
          <a:stretch/>
        </p:blipFill>
        <p:spPr>
          <a:xfrm>
            <a:off x="8080474" y="1928812"/>
            <a:ext cx="3587799" cy="38195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3" name="Google Shape;105;p15">
            <a:extLst>
              <a:ext uri="{FF2B5EF4-FFF2-40B4-BE49-F238E27FC236}">
                <a16:creationId xmlns:a16="http://schemas.microsoft.com/office/drawing/2014/main" id="{2AB9F89B-5D09-4EAF-27A2-413CBE12C959}"/>
              </a:ext>
            </a:extLst>
          </p:cNvPr>
          <p:cNvSpPr txBox="1"/>
          <p:nvPr/>
        </p:nvSpPr>
        <p:spPr>
          <a:xfrm>
            <a:off x="742949" y="2786062"/>
            <a:ext cx="2072503"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প্রোটিন</a:t>
            </a:r>
            <a:r>
              <a:rPr lang="en-US" sz="165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(৬০ – ৮০%)</a:t>
            </a:r>
            <a:endParaRPr dirty="0"/>
          </a:p>
        </p:txBody>
      </p:sp>
      <p:sp>
        <p:nvSpPr>
          <p:cNvPr id="14" name="Google Shape;106;p15">
            <a:extLst>
              <a:ext uri="{FF2B5EF4-FFF2-40B4-BE49-F238E27FC236}">
                <a16:creationId xmlns:a16="http://schemas.microsoft.com/office/drawing/2014/main" id="{6B683CA2-DE42-9791-046C-35AEE783A418}"/>
              </a:ext>
            </a:extLst>
          </p:cNvPr>
          <p:cNvSpPr txBox="1"/>
          <p:nvPr/>
        </p:nvSpPr>
        <p:spPr>
          <a:xfrm>
            <a:off x="742950" y="3205162"/>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অন্যতম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৩টি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ভিন্ন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রূপ</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ভূমিকা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 name="Google Shape;107;p15">
            <a:extLst>
              <a:ext uri="{FF2B5EF4-FFF2-40B4-BE49-F238E27FC236}">
                <a16:creationId xmlns:a16="http://schemas.microsoft.com/office/drawing/2014/main" id="{4FD5BC08-7B56-FACA-34BA-AEC1D6BE200C}"/>
              </a:ext>
            </a:extLst>
          </p:cNvPr>
          <p:cNvSpPr txBox="1"/>
          <p:nvPr/>
        </p:nvSpPr>
        <p:spPr>
          <a:xfrm>
            <a:off x="742950" y="3786187"/>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গাঠনিক</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(Structural):</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অবকাঠামো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 name="Google Shape;108;p15">
            <a:extLst>
              <a:ext uri="{FF2B5EF4-FFF2-40B4-BE49-F238E27FC236}">
                <a16:creationId xmlns:a16="http://schemas.microsoft.com/office/drawing/2014/main" id="{27264A96-5E72-D1DA-531A-05E0C4FC3765}"/>
              </a:ext>
            </a:extLst>
          </p:cNvPr>
          <p:cNvSpPr txBox="1"/>
          <p:nvPr/>
        </p:nvSpPr>
        <p:spPr>
          <a:xfrm>
            <a:off x="742950" y="4367212"/>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(Enzymes):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বিক্রিয়া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অনুঘটনে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7" name="Google Shape;109;p15">
            <a:extLst>
              <a:ext uri="{FF2B5EF4-FFF2-40B4-BE49-F238E27FC236}">
                <a16:creationId xmlns:a16="http://schemas.microsoft.com/office/drawing/2014/main" id="{22E7D3FA-8D29-6D0A-1659-C0DEE2E43173}"/>
              </a:ext>
            </a:extLst>
          </p:cNvPr>
          <p:cNvSpPr txBox="1"/>
          <p:nvPr/>
        </p:nvSpPr>
        <p:spPr>
          <a:xfrm>
            <a:off x="742950" y="4948237"/>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বাহক</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(Carrier):</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আন্তঃকোষীয়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পরিচালনা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 name="Google Shape;110;p15">
            <a:extLst>
              <a:ext uri="{FF2B5EF4-FFF2-40B4-BE49-F238E27FC236}">
                <a16:creationId xmlns:a16="http://schemas.microsoft.com/office/drawing/2014/main" id="{3F52EC2A-164B-47CB-1D59-6E46B523C931}"/>
              </a:ext>
            </a:extLst>
          </p:cNvPr>
          <p:cNvSpPr txBox="1"/>
          <p:nvPr/>
        </p:nvSpPr>
        <p:spPr>
          <a:xfrm>
            <a:off x="4521249" y="2786062"/>
            <a:ext cx="1965918"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লিপিড</a:t>
            </a:r>
            <a:r>
              <a:rPr lang="en-US" sz="165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(২০ – ৪০%)</a:t>
            </a:r>
            <a:endParaRPr dirty="0"/>
          </a:p>
        </p:txBody>
      </p:sp>
      <p:sp>
        <p:nvSpPr>
          <p:cNvPr id="19" name="Google Shape;111;p15">
            <a:extLst>
              <a:ext uri="{FF2B5EF4-FFF2-40B4-BE49-F238E27FC236}">
                <a16:creationId xmlns:a16="http://schemas.microsoft.com/office/drawing/2014/main" id="{A016EE44-F64F-17FD-179C-F2ED8BA929D8}"/>
              </a:ext>
            </a:extLst>
          </p:cNvPr>
          <p:cNvSpPr txBox="1"/>
          <p:nvPr/>
        </p:nvSpPr>
        <p:spPr>
          <a:xfrm>
            <a:off x="4521249" y="3205162"/>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কোষঝিল্লির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শুষ্ক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ওজনের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৭৫%</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উপাদানই</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 name="Google Shape;112;p15">
            <a:extLst>
              <a:ext uri="{FF2B5EF4-FFF2-40B4-BE49-F238E27FC236}">
                <a16:creationId xmlns:a16="http://schemas.microsoft.com/office/drawing/2014/main" id="{9C8F7506-BB8B-960C-5131-42BF6C7B8329}"/>
              </a:ext>
            </a:extLst>
          </p:cNvPr>
          <p:cNvSpPr txBox="1"/>
          <p:nvPr/>
        </p:nvSpPr>
        <p:spPr>
          <a:xfrm>
            <a:off x="4521249" y="3786187"/>
            <a:ext cx="3149649" cy="882934"/>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ফসফোলিপিড</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(Phospholipids)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বিদ্যমান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দ্বি-স্তরী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কাঠামো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ভূমিকা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 name="Google Shape;113;p15">
            <a:extLst>
              <a:ext uri="{FF2B5EF4-FFF2-40B4-BE49-F238E27FC236}">
                <a16:creationId xmlns:a16="http://schemas.microsoft.com/office/drawing/2014/main" id="{34F76BC7-EAE2-A2AC-580B-1FEB8D1634F5}"/>
              </a:ext>
            </a:extLst>
          </p:cNvPr>
          <p:cNvSpPr txBox="1"/>
          <p:nvPr/>
        </p:nvSpPr>
        <p:spPr>
          <a:xfrm>
            <a:off x="8299549" y="2786062"/>
            <a:ext cx="2510691"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dirty="0" err="1">
                <a:solidFill>
                  <a:srgbClr val="0D9488"/>
                </a:solidFill>
                <a:latin typeface="Arial" panose="020B0604020202020204" pitchFamily="34" charset="0"/>
                <a:ea typeface="Hind Siliguri SemiBold"/>
                <a:cs typeface="Arial" panose="020B0604020202020204" pitchFamily="34" charset="0"/>
                <a:sym typeface="Hind Siliguri SemiBold"/>
              </a:rPr>
              <a:t>পলিস্যাকারাইড</a:t>
            </a:r>
            <a:r>
              <a:rPr lang="en-US" sz="1650" b="0" i="0" u="none" strike="noStrike" cap="none" dirty="0">
                <a:solidFill>
                  <a:srgbClr val="0D9488"/>
                </a:solidFill>
                <a:latin typeface="Arial" panose="020B0604020202020204" pitchFamily="34" charset="0"/>
                <a:ea typeface="Hind Siliguri SemiBold"/>
                <a:cs typeface="Arial" panose="020B0604020202020204" pitchFamily="34" charset="0"/>
                <a:sym typeface="Hind Siliguri SemiBold"/>
              </a:rPr>
              <a:t> (৪ – ৫%)</a:t>
            </a:r>
            <a:endParaRPr dirty="0"/>
          </a:p>
        </p:txBody>
      </p:sp>
      <p:sp>
        <p:nvSpPr>
          <p:cNvPr id="22" name="Google Shape;114;p15">
            <a:extLst>
              <a:ext uri="{FF2B5EF4-FFF2-40B4-BE49-F238E27FC236}">
                <a16:creationId xmlns:a16="http://schemas.microsoft.com/office/drawing/2014/main" id="{B9C82503-77D5-10B3-E293-57A86C2F9B4D}"/>
              </a:ext>
            </a:extLst>
          </p:cNvPr>
          <p:cNvSpPr txBox="1"/>
          <p:nvPr/>
        </p:nvSpPr>
        <p:spPr>
          <a:xfrm>
            <a:off x="8299549" y="3205162"/>
            <a:ext cx="314964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বহিঃপৃষ্ঠে</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শর্করার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3" name="Google Shape;115;p15">
            <a:extLst>
              <a:ext uri="{FF2B5EF4-FFF2-40B4-BE49-F238E27FC236}">
                <a16:creationId xmlns:a16="http://schemas.microsoft.com/office/drawing/2014/main" id="{4F3E2D0E-A5C2-11C5-4CB4-C7A73B3D4C5F}"/>
              </a:ext>
            </a:extLst>
          </p:cNvPr>
          <p:cNvSpPr txBox="1"/>
          <p:nvPr/>
        </p:nvSpPr>
        <p:spPr>
          <a:xfrm>
            <a:off x="8299549" y="3786187"/>
            <a:ext cx="3149649" cy="882934"/>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এগুলো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লিপিডের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যথাক্রমে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গ্লাইকোলিপিড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গ্লাইকোক্যালিক্স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4" name="Google Shape;116;p15" descr="image.png">
            <a:extLst>
              <a:ext uri="{FF2B5EF4-FFF2-40B4-BE49-F238E27FC236}">
                <a16:creationId xmlns:a16="http://schemas.microsoft.com/office/drawing/2014/main" id="{9D043353-CCA2-4E99-A469-734D97690316}"/>
              </a:ext>
            </a:extLst>
          </p:cNvPr>
          <p:cNvPicPr preferRelativeResize="0"/>
          <p:nvPr/>
        </p:nvPicPr>
        <p:blipFill rotWithShape="1">
          <a:blip r:embed="rId6">
            <a:alphaModFix/>
          </a:blip>
          <a:srcRect/>
          <a:stretch/>
        </p:blipFill>
        <p:spPr>
          <a:xfrm>
            <a:off x="742950" y="2233612"/>
            <a:ext cx="323850" cy="323850"/>
          </a:xfrm>
          <a:prstGeom prst="rect">
            <a:avLst/>
          </a:prstGeom>
          <a:noFill/>
          <a:ln>
            <a:noFill/>
          </a:ln>
        </p:spPr>
      </p:pic>
      <p:pic>
        <p:nvPicPr>
          <p:cNvPr id="25" name="Google Shape;117;p15" descr="image.png">
            <a:extLst>
              <a:ext uri="{FF2B5EF4-FFF2-40B4-BE49-F238E27FC236}">
                <a16:creationId xmlns:a16="http://schemas.microsoft.com/office/drawing/2014/main" id="{2202B421-E4B8-D8D5-C2F8-E61339E93116}"/>
              </a:ext>
            </a:extLst>
          </p:cNvPr>
          <p:cNvPicPr preferRelativeResize="0"/>
          <p:nvPr/>
        </p:nvPicPr>
        <p:blipFill rotWithShape="1">
          <a:blip r:embed="rId7">
            <a:alphaModFix/>
          </a:blip>
          <a:srcRect/>
          <a:stretch/>
        </p:blipFill>
        <p:spPr>
          <a:xfrm>
            <a:off x="4521249" y="2233612"/>
            <a:ext cx="247650" cy="323850"/>
          </a:xfrm>
          <a:prstGeom prst="rect">
            <a:avLst/>
          </a:prstGeom>
          <a:noFill/>
          <a:ln>
            <a:noFill/>
          </a:ln>
        </p:spPr>
      </p:pic>
      <p:pic>
        <p:nvPicPr>
          <p:cNvPr id="26" name="Google Shape;118;p15" descr="image.png">
            <a:extLst>
              <a:ext uri="{FF2B5EF4-FFF2-40B4-BE49-F238E27FC236}">
                <a16:creationId xmlns:a16="http://schemas.microsoft.com/office/drawing/2014/main" id="{A78A3E9B-724C-CB0A-4C0F-E85C21ED351D}"/>
              </a:ext>
            </a:extLst>
          </p:cNvPr>
          <p:cNvPicPr preferRelativeResize="0"/>
          <p:nvPr/>
        </p:nvPicPr>
        <p:blipFill rotWithShape="1">
          <a:blip r:embed="rId8">
            <a:alphaModFix/>
          </a:blip>
          <a:srcRect/>
          <a:stretch/>
        </p:blipFill>
        <p:spPr>
          <a:xfrm>
            <a:off x="8299549" y="2233612"/>
            <a:ext cx="323850" cy="323850"/>
          </a:xfrm>
          <a:prstGeom prst="rect">
            <a:avLst/>
          </a:prstGeom>
          <a:noFill/>
          <a:ln>
            <a:noFill/>
          </a:ln>
        </p:spPr>
      </p:pic>
    </p:spTree>
    <p:extLst>
      <p:ext uri="{BB962C8B-B14F-4D97-AF65-F5344CB8AC3E}">
        <p14:creationId xmlns:p14="http://schemas.microsoft.com/office/powerpoint/2010/main" val="363725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9;p15" descr="image.png">
            <a:extLst>
              <a:ext uri="{FF2B5EF4-FFF2-40B4-BE49-F238E27FC236}">
                <a16:creationId xmlns:a16="http://schemas.microsoft.com/office/drawing/2014/main" id="{84470891-E0B1-F50B-F3C9-497539294C4D}"/>
              </a:ext>
            </a:extLst>
          </p:cNvPr>
          <p:cNvPicPr preferRelativeResize="0"/>
          <p:nvPr/>
        </p:nvPicPr>
        <p:blipFill rotWithShape="1">
          <a:blip r:embed="rId3">
            <a:alphaModFix/>
          </a:blip>
          <a:srcRect/>
          <a:stretch/>
        </p:blipFill>
        <p:spPr>
          <a:xfrm>
            <a:off x="406130" y="624450"/>
            <a:ext cx="381000" cy="304800"/>
          </a:xfrm>
          <a:prstGeom prst="rect">
            <a:avLst/>
          </a:prstGeom>
          <a:noFill/>
          <a:ln>
            <a:noFill/>
          </a:ln>
        </p:spPr>
      </p:pic>
      <p:sp>
        <p:nvSpPr>
          <p:cNvPr id="5" name="Google Shape;135;p15">
            <a:extLst>
              <a:ext uri="{FF2B5EF4-FFF2-40B4-BE49-F238E27FC236}">
                <a16:creationId xmlns:a16="http://schemas.microsoft.com/office/drawing/2014/main" id="{5D904544-7D8D-239F-3236-F594BD09A380}"/>
              </a:ext>
            </a:extLst>
          </p:cNvPr>
          <p:cNvSpPr txBox="1"/>
          <p:nvPr/>
        </p:nvSpPr>
        <p:spPr>
          <a:xfrm>
            <a:off x="930005" y="583388"/>
            <a:ext cx="11051381" cy="415498"/>
          </a:xfrm>
          <a:prstGeom prst="rect">
            <a:avLst/>
          </a:prstGeom>
          <a:noFill/>
          <a:ln>
            <a:noFill/>
          </a:ln>
        </p:spPr>
        <p:txBody>
          <a:bodyPr spcFirstLastPara="1" wrap="square" lIns="0" tIns="0" rIns="0" bIns="0" anchor="ctr" anchorCtr="0">
            <a:spAutoFit/>
          </a:bodyPr>
          <a:lstStyle/>
          <a:p>
            <a:pPr lvl="0"/>
            <a:r>
              <a:rPr lang="as-IN" sz="2700" b="1" dirty="0">
                <a:solidFill>
                  <a:srgbClr val="0F172A"/>
                </a:solidFill>
                <a:latin typeface="Arial" panose="020B0604020202020204" pitchFamily="34" charset="0"/>
                <a:ea typeface="Hind Siliguri"/>
                <a:cs typeface="Hind Siliguri"/>
                <a:sym typeface="Hind Siliguri"/>
              </a:rPr>
              <a:t>কোষঝিল্লির</a:t>
            </a:r>
            <a:r>
              <a:rPr lang="en-US" sz="2700" b="1"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dirty="0" err="1">
                <a:solidFill>
                  <a:srgbClr val="0F172A"/>
                </a:solidFill>
                <a:latin typeface="Arial" panose="020B0604020202020204" pitchFamily="34" charset="0"/>
                <a:ea typeface="Hind Siliguri"/>
                <a:cs typeface="Arial" panose="020B0604020202020204" pitchFamily="34" charset="0"/>
                <a:sym typeface="Hind Siliguri"/>
              </a:rPr>
              <a:t>কাজ</a:t>
            </a:r>
            <a:endParaRPr dirty="0"/>
          </a:p>
        </p:txBody>
      </p:sp>
      <p:sp>
        <p:nvSpPr>
          <p:cNvPr id="6" name="Google Shape;136;p15">
            <a:extLst>
              <a:ext uri="{FF2B5EF4-FFF2-40B4-BE49-F238E27FC236}">
                <a16:creationId xmlns:a16="http://schemas.microsoft.com/office/drawing/2014/main" id="{FBF95695-0BD6-8959-4100-F1BA96F37B47}"/>
              </a:ext>
            </a:extLst>
          </p:cNvPr>
          <p:cNvSpPr/>
          <p:nvPr/>
        </p:nvSpPr>
        <p:spPr>
          <a:xfrm>
            <a:off x="406130" y="1167375"/>
            <a:ext cx="11049000" cy="2857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7" name="Google Shape;184;p19" descr="image.png">
            <a:extLst>
              <a:ext uri="{FF2B5EF4-FFF2-40B4-BE49-F238E27FC236}">
                <a16:creationId xmlns:a16="http://schemas.microsoft.com/office/drawing/2014/main" id="{CFF70D8C-2E58-FBD2-A674-C9AAB1B5D9B5}"/>
              </a:ext>
            </a:extLst>
          </p:cNvPr>
          <p:cNvPicPr preferRelativeResize="0"/>
          <p:nvPr/>
        </p:nvPicPr>
        <p:blipFill rotWithShape="1">
          <a:blip r:embed="rId4">
            <a:alphaModFix/>
          </a:blip>
          <a:srcRect/>
          <a:stretch/>
        </p:blipFill>
        <p:spPr>
          <a:xfrm>
            <a:off x="406130" y="1434075"/>
            <a:ext cx="5429250" cy="12534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Google Shape;185;p19" descr="image.png">
            <a:extLst>
              <a:ext uri="{FF2B5EF4-FFF2-40B4-BE49-F238E27FC236}">
                <a16:creationId xmlns:a16="http://schemas.microsoft.com/office/drawing/2014/main" id="{66D1E89F-B5D0-3D70-8E09-22FF2EDBAA78}"/>
              </a:ext>
            </a:extLst>
          </p:cNvPr>
          <p:cNvPicPr preferRelativeResize="0"/>
          <p:nvPr/>
        </p:nvPicPr>
        <p:blipFill rotWithShape="1">
          <a:blip r:embed="rId4">
            <a:alphaModFix/>
          </a:blip>
          <a:srcRect/>
          <a:stretch/>
        </p:blipFill>
        <p:spPr>
          <a:xfrm>
            <a:off x="6025880" y="1434075"/>
            <a:ext cx="5429250" cy="12534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Google Shape;186;p19" descr="image.png">
            <a:extLst>
              <a:ext uri="{FF2B5EF4-FFF2-40B4-BE49-F238E27FC236}">
                <a16:creationId xmlns:a16="http://schemas.microsoft.com/office/drawing/2014/main" id="{A7D1633A-C367-2AF8-BB1F-D5ABBE4E976E}"/>
              </a:ext>
            </a:extLst>
          </p:cNvPr>
          <p:cNvPicPr preferRelativeResize="0"/>
          <p:nvPr/>
        </p:nvPicPr>
        <p:blipFill rotWithShape="1">
          <a:blip r:embed="rId5">
            <a:alphaModFix/>
          </a:blip>
          <a:srcRect/>
          <a:stretch/>
        </p:blipFill>
        <p:spPr>
          <a:xfrm>
            <a:off x="406130" y="2878005"/>
            <a:ext cx="5429250" cy="12534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 name="Google Shape;187;p19" descr="image.png">
            <a:extLst>
              <a:ext uri="{FF2B5EF4-FFF2-40B4-BE49-F238E27FC236}">
                <a16:creationId xmlns:a16="http://schemas.microsoft.com/office/drawing/2014/main" id="{315C3DAE-C1C5-94CA-C514-942D14D0FD36}"/>
              </a:ext>
            </a:extLst>
          </p:cNvPr>
          <p:cNvPicPr preferRelativeResize="0"/>
          <p:nvPr/>
        </p:nvPicPr>
        <p:blipFill rotWithShape="1">
          <a:blip r:embed="rId5">
            <a:alphaModFix/>
          </a:blip>
          <a:srcRect/>
          <a:stretch/>
        </p:blipFill>
        <p:spPr>
          <a:xfrm>
            <a:off x="6025880" y="2878005"/>
            <a:ext cx="5429250" cy="125343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Google Shape;190;p19">
            <a:extLst>
              <a:ext uri="{FF2B5EF4-FFF2-40B4-BE49-F238E27FC236}">
                <a16:creationId xmlns:a16="http://schemas.microsoft.com/office/drawing/2014/main" id="{B301ACE0-682A-4DFB-B349-D1A78E8D322F}"/>
              </a:ext>
            </a:extLst>
          </p:cNvPr>
          <p:cNvSpPr txBox="1"/>
          <p:nvPr/>
        </p:nvSpPr>
        <p:spPr>
          <a:xfrm>
            <a:off x="853805" y="1642509"/>
            <a:ext cx="501062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আবরণী</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সুরক্ষা</a:t>
            </a:r>
            <a:endParaRPr dirty="0"/>
          </a:p>
        </p:txBody>
      </p:sp>
      <p:sp>
        <p:nvSpPr>
          <p:cNvPr id="12" name="Google Shape;191;p19">
            <a:extLst>
              <a:ext uri="{FF2B5EF4-FFF2-40B4-BE49-F238E27FC236}">
                <a16:creationId xmlns:a16="http://schemas.microsoft.com/office/drawing/2014/main" id="{ADC0DAFF-0039-2413-0CA7-7903100B4598}"/>
              </a:ext>
            </a:extLst>
          </p:cNvPr>
          <p:cNvSpPr txBox="1"/>
          <p:nvPr/>
        </p:nvSpPr>
        <p:spPr>
          <a:xfrm>
            <a:off x="663305" y="1967475"/>
            <a:ext cx="4962525"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বাইরের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 name="Google Shape;192;p19">
            <a:extLst>
              <a:ext uri="{FF2B5EF4-FFF2-40B4-BE49-F238E27FC236}">
                <a16:creationId xmlns:a16="http://schemas.microsoft.com/office/drawing/2014/main" id="{60BCE725-FC8F-F44A-5CCA-63C80ED3CB67}"/>
              </a:ext>
            </a:extLst>
          </p:cNvPr>
          <p:cNvSpPr txBox="1"/>
          <p:nvPr/>
        </p:nvSpPr>
        <p:spPr>
          <a:xfrm>
            <a:off x="6283055" y="1642509"/>
            <a:ext cx="5210651"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অভিস্রবণ</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পরিবহন</a:t>
            </a:r>
            <a:endParaRPr dirty="0"/>
          </a:p>
        </p:txBody>
      </p:sp>
      <p:sp>
        <p:nvSpPr>
          <p:cNvPr id="14" name="Google Shape;193;p19">
            <a:extLst>
              <a:ext uri="{FF2B5EF4-FFF2-40B4-BE49-F238E27FC236}">
                <a16:creationId xmlns:a16="http://schemas.microsoft.com/office/drawing/2014/main" id="{04CEBA51-8A26-23F3-8B24-1858A65EB311}"/>
              </a:ext>
            </a:extLst>
          </p:cNvPr>
          <p:cNvSpPr txBox="1"/>
          <p:nvPr/>
        </p:nvSpPr>
        <p:spPr>
          <a:xfrm>
            <a:off x="6283055" y="1967475"/>
            <a:ext cx="4962525"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অভিস্রবণ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প্রক্রিয়ার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নির্দিষ্ট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পদার্থের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নির্গমন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নির্বাচনমূলকভাবে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5" name="Google Shape;194;p19">
            <a:extLst>
              <a:ext uri="{FF2B5EF4-FFF2-40B4-BE49-F238E27FC236}">
                <a16:creationId xmlns:a16="http://schemas.microsoft.com/office/drawing/2014/main" id="{5E2144BD-FA9D-0218-75F5-A1CD41B499E9}"/>
              </a:ext>
            </a:extLst>
          </p:cNvPr>
          <p:cNvSpPr txBox="1"/>
          <p:nvPr/>
        </p:nvSpPr>
        <p:spPr>
          <a:xfrm>
            <a:off x="901430" y="3086439"/>
            <a:ext cx="496062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ঘনত্ব</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ভারসাম্য</a:t>
            </a:r>
            <a:endParaRPr dirty="0"/>
          </a:p>
        </p:txBody>
      </p:sp>
      <p:sp>
        <p:nvSpPr>
          <p:cNvPr id="16" name="Google Shape;195;p19">
            <a:extLst>
              <a:ext uri="{FF2B5EF4-FFF2-40B4-BE49-F238E27FC236}">
                <a16:creationId xmlns:a16="http://schemas.microsoft.com/office/drawing/2014/main" id="{10044711-1DD6-9EB1-3F1C-C12146877BAD}"/>
              </a:ext>
            </a:extLst>
          </p:cNvPr>
          <p:cNvSpPr txBox="1"/>
          <p:nvPr/>
        </p:nvSpPr>
        <p:spPr>
          <a:xfrm>
            <a:off x="663305" y="3411405"/>
            <a:ext cx="4962525"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ঘনত্বের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আণবিক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সচলতা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7" name="Google Shape;196;p19">
            <a:extLst>
              <a:ext uri="{FF2B5EF4-FFF2-40B4-BE49-F238E27FC236}">
                <a16:creationId xmlns:a16="http://schemas.microsoft.com/office/drawing/2014/main" id="{B62E05A0-42DB-BDC6-1E6C-2D32683CE7B8}"/>
              </a:ext>
            </a:extLst>
          </p:cNvPr>
          <p:cNvSpPr txBox="1"/>
          <p:nvPr/>
        </p:nvSpPr>
        <p:spPr>
          <a:xfrm>
            <a:off x="6473555" y="3086439"/>
            <a:ext cx="501062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অঙ্গাণু</a:t>
            </a:r>
            <a:r>
              <a:rPr lang="en-US" sz="15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গঠন</a:t>
            </a:r>
            <a:endParaRPr dirty="0"/>
          </a:p>
        </p:txBody>
      </p:sp>
      <p:sp>
        <p:nvSpPr>
          <p:cNvPr id="18" name="Google Shape;197;p19">
            <a:extLst>
              <a:ext uri="{FF2B5EF4-FFF2-40B4-BE49-F238E27FC236}">
                <a16:creationId xmlns:a16="http://schemas.microsoft.com/office/drawing/2014/main" id="{D483F480-630E-F3F7-5C52-105CEC381A77}"/>
              </a:ext>
            </a:extLst>
          </p:cNvPr>
          <p:cNvSpPr txBox="1"/>
          <p:nvPr/>
        </p:nvSpPr>
        <p:spPr>
          <a:xfrm>
            <a:off x="6283055" y="3411405"/>
            <a:ext cx="4962525" cy="6647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ভেসিকল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সরাসরি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9" name="Google Shape;198;p19" descr="image.png">
            <a:extLst>
              <a:ext uri="{FF2B5EF4-FFF2-40B4-BE49-F238E27FC236}">
                <a16:creationId xmlns:a16="http://schemas.microsoft.com/office/drawing/2014/main" id="{98097357-B14F-DDDB-C06B-92EBAC3D0BB6}"/>
              </a:ext>
            </a:extLst>
          </p:cNvPr>
          <p:cNvPicPr preferRelativeResize="0"/>
          <p:nvPr/>
        </p:nvPicPr>
        <p:blipFill rotWithShape="1">
          <a:blip r:embed="rId6">
            <a:alphaModFix/>
          </a:blip>
          <a:srcRect/>
          <a:stretch/>
        </p:blipFill>
        <p:spPr>
          <a:xfrm>
            <a:off x="568055" y="1624575"/>
            <a:ext cx="190500" cy="190500"/>
          </a:xfrm>
          <a:prstGeom prst="rect">
            <a:avLst/>
          </a:prstGeom>
          <a:noFill/>
          <a:ln>
            <a:noFill/>
          </a:ln>
        </p:spPr>
      </p:pic>
      <p:pic>
        <p:nvPicPr>
          <p:cNvPr id="20" name="Google Shape;199;p19" descr="image.png">
            <a:extLst>
              <a:ext uri="{FF2B5EF4-FFF2-40B4-BE49-F238E27FC236}">
                <a16:creationId xmlns:a16="http://schemas.microsoft.com/office/drawing/2014/main" id="{FD0F9CDC-EEBA-801A-7722-78D51E2E3AAC}"/>
              </a:ext>
            </a:extLst>
          </p:cNvPr>
          <p:cNvPicPr preferRelativeResize="0"/>
          <p:nvPr/>
        </p:nvPicPr>
        <p:blipFill rotWithShape="1">
          <a:blip r:embed="rId7">
            <a:alphaModFix/>
          </a:blip>
          <a:srcRect/>
          <a:stretch/>
        </p:blipFill>
        <p:spPr>
          <a:xfrm>
            <a:off x="520430" y="3068505"/>
            <a:ext cx="238125" cy="190500"/>
          </a:xfrm>
          <a:prstGeom prst="rect">
            <a:avLst/>
          </a:prstGeom>
          <a:noFill/>
          <a:ln>
            <a:noFill/>
          </a:ln>
        </p:spPr>
      </p:pic>
      <p:pic>
        <p:nvPicPr>
          <p:cNvPr id="21" name="Google Shape;200;p19" descr="image.png">
            <a:extLst>
              <a:ext uri="{FF2B5EF4-FFF2-40B4-BE49-F238E27FC236}">
                <a16:creationId xmlns:a16="http://schemas.microsoft.com/office/drawing/2014/main" id="{193B0BD6-BAF5-C32B-6133-F0A2BEBDEECB}"/>
              </a:ext>
            </a:extLst>
          </p:cNvPr>
          <p:cNvPicPr preferRelativeResize="0"/>
          <p:nvPr/>
        </p:nvPicPr>
        <p:blipFill rotWithShape="1">
          <a:blip r:embed="rId8">
            <a:alphaModFix/>
          </a:blip>
          <a:srcRect/>
          <a:stretch/>
        </p:blipFill>
        <p:spPr>
          <a:xfrm>
            <a:off x="6187805" y="3068505"/>
            <a:ext cx="190500" cy="190500"/>
          </a:xfrm>
          <a:prstGeom prst="rect">
            <a:avLst/>
          </a:prstGeom>
          <a:noFill/>
          <a:ln>
            <a:noFill/>
          </a:ln>
        </p:spPr>
      </p:pic>
      <p:pic>
        <p:nvPicPr>
          <p:cNvPr id="22" name="Google Shape;207;p20" descr="image.png">
            <a:extLst>
              <a:ext uri="{FF2B5EF4-FFF2-40B4-BE49-F238E27FC236}">
                <a16:creationId xmlns:a16="http://schemas.microsoft.com/office/drawing/2014/main" id="{125A1554-C0CC-6978-7D43-3EC0E1068EA5}"/>
              </a:ext>
            </a:extLst>
          </p:cNvPr>
          <p:cNvPicPr preferRelativeResize="0"/>
          <p:nvPr/>
        </p:nvPicPr>
        <p:blipFill rotWithShape="1">
          <a:blip r:embed="rId9">
            <a:alphaModFix/>
          </a:blip>
          <a:srcRect/>
          <a:stretch/>
        </p:blipFill>
        <p:spPr>
          <a:xfrm>
            <a:off x="444706" y="4321935"/>
            <a:ext cx="3524250" cy="20687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3" name="Google Shape;208;p20" descr="image.png">
            <a:extLst>
              <a:ext uri="{FF2B5EF4-FFF2-40B4-BE49-F238E27FC236}">
                <a16:creationId xmlns:a16="http://schemas.microsoft.com/office/drawing/2014/main" id="{F1F4FDD8-5253-9EB3-10F2-8CB680AAB7F1}"/>
              </a:ext>
            </a:extLst>
          </p:cNvPr>
          <p:cNvPicPr preferRelativeResize="0"/>
          <p:nvPr/>
        </p:nvPicPr>
        <p:blipFill rotWithShape="1">
          <a:blip r:embed="rId10">
            <a:alphaModFix/>
          </a:blip>
          <a:srcRect/>
          <a:stretch/>
        </p:blipFill>
        <p:spPr>
          <a:xfrm>
            <a:off x="4207081" y="4321935"/>
            <a:ext cx="3524250" cy="20687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4" name="Google Shape;209;p20" descr="image.png">
            <a:extLst>
              <a:ext uri="{FF2B5EF4-FFF2-40B4-BE49-F238E27FC236}">
                <a16:creationId xmlns:a16="http://schemas.microsoft.com/office/drawing/2014/main" id="{97A190A6-682F-FB76-075C-FED65FA7D0AA}"/>
              </a:ext>
            </a:extLst>
          </p:cNvPr>
          <p:cNvPicPr preferRelativeResize="0"/>
          <p:nvPr/>
        </p:nvPicPr>
        <p:blipFill rotWithShape="1">
          <a:blip r:embed="rId11">
            <a:alphaModFix/>
          </a:blip>
          <a:srcRect/>
          <a:stretch/>
        </p:blipFill>
        <p:spPr>
          <a:xfrm>
            <a:off x="7969456" y="4321935"/>
            <a:ext cx="3524250" cy="20687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5" name="Google Shape;212;p20" descr="image.png">
            <a:extLst>
              <a:ext uri="{FF2B5EF4-FFF2-40B4-BE49-F238E27FC236}">
                <a16:creationId xmlns:a16="http://schemas.microsoft.com/office/drawing/2014/main" id="{E4AC5D55-3D0C-5AB4-615F-E8CC1809E9AC}"/>
              </a:ext>
            </a:extLst>
          </p:cNvPr>
          <p:cNvPicPr preferRelativeResize="0"/>
          <p:nvPr/>
        </p:nvPicPr>
        <p:blipFill rotWithShape="1">
          <a:blip r:embed="rId12">
            <a:alphaModFix/>
          </a:blip>
          <a:srcRect/>
          <a:stretch/>
        </p:blipFill>
        <p:spPr>
          <a:xfrm>
            <a:off x="692356" y="4598160"/>
            <a:ext cx="476250" cy="476250"/>
          </a:xfrm>
          <a:prstGeom prst="rect">
            <a:avLst/>
          </a:prstGeom>
          <a:noFill/>
          <a:ln>
            <a:noFill/>
          </a:ln>
        </p:spPr>
      </p:pic>
      <p:sp>
        <p:nvSpPr>
          <p:cNvPr id="26" name="Google Shape;213;p20">
            <a:extLst>
              <a:ext uri="{FF2B5EF4-FFF2-40B4-BE49-F238E27FC236}">
                <a16:creationId xmlns:a16="http://schemas.microsoft.com/office/drawing/2014/main" id="{6C820190-AE47-CE47-DEEA-107AFA9B374C}"/>
              </a:ext>
            </a:extLst>
          </p:cNvPr>
          <p:cNvSpPr txBox="1"/>
          <p:nvPr/>
        </p:nvSpPr>
        <p:spPr>
          <a:xfrm>
            <a:off x="1335817" y="4721168"/>
            <a:ext cx="1841830"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খাদ্য</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গ্রহণ</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পদ্ধতি</a:t>
            </a:r>
            <a:endParaRPr dirty="0"/>
          </a:p>
        </p:txBody>
      </p:sp>
      <p:sp>
        <p:nvSpPr>
          <p:cNvPr id="27" name="Google Shape;214;p20">
            <a:extLst>
              <a:ext uri="{FF2B5EF4-FFF2-40B4-BE49-F238E27FC236}">
                <a16:creationId xmlns:a16="http://schemas.microsoft.com/office/drawing/2014/main" id="{D0B9CF11-19CD-9626-448C-FFA3A3F355AB}"/>
              </a:ext>
            </a:extLst>
          </p:cNvPr>
          <p:cNvSpPr txBox="1"/>
          <p:nvPr/>
        </p:nvSpPr>
        <p:spPr>
          <a:xfrm>
            <a:off x="692356" y="5264400"/>
            <a:ext cx="3028950"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ফ্যাগোসাইটোসিস</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কঠিন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খাদ্যকণা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গ্রহণ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200" b="1"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পিনোসাইটোসিস</a:t>
            </a:r>
            <a:r>
              <a:rPr lang="en-US" sz="1200"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তরল</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পদার্থ</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গ্রহণ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28" name="Google Shape;215;p20" descr="image.png">
            <a:extLst>
              <a:ext uri="{FF2B5EF4-FFF2-40B4-BE49-F238E27FC236}">
                <a16:creationId xmlns:a16="http://schemas.microsoft.com/office/drawing/2014/main" id="{04AE58FB-2929-667A-2EA0-2A7E243E64CA}"/>
              </a:ext>
            </a:extLst>
          </p:cNvPr>
          <p:cNvPicPr preferRelativeResize="0"/>
          <p:nvPr/>
        </p:nvPicPr>
        <p:blipFill rotWithShape="1">
          <a:blip r:embed="rId13">
            <a:alphaModFix/>
          </a:blip>
          <a:srcRect/>
          <a:stretch/>
        </p:blipFill>
        <p:spPr>
          <a:xfrm>
            <a:off x="4454731" y="4598160"/>
            <a:ext cx="476250" cy="476250"/>
          </a:xfrm>
          <a:prstGeom prst="rect">
            <a:avLst/>
          </a:prstGeom>
          <a:noFill/>
          <a:ln>
            <a:noFill/>
          </a:ln>
        </p:spPr>
      </p:pic>
      <p:sp>
        <p:nvSpPr>
          <p:cNvPr id="29" name="Google Shape;216;p20">
            <a:extLst>
              <a:ext uri="{FF2B5EF4-FFF2-40B4-BE49-F238E27FC236}">
                <a16:creationId xmlns:a16="http://schemas.microsoft.com/office/drawing/2014/main" id="{5B777266-A17F-1979-D8A7-7EAAF82263F7}"/>
              </a:ext>
            </a:extLst>
          </p:cNvPr>
          <p:cNvSpPr txBox="1"/>
          <p:nvPr/>
        </p:nvSpPr>
        <p:spPr>
          <a:xfrm>
            <a:off x="5098192" y="4721168"/>
            <a:ext cx="1775577"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তথ্য</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উদ্দীপনা</a:t>
            </a:r>
            <a:endParaRPr dirty="0"/>
          </a:p>
        </p:txBody>
      </p:sp>
      <p:sp>
        <p:nvSpPr>
          <p:cNvPr id="30" name="Google Shape;217;p20">
            <a:extLst>
              <a:ext uri="{FF2B5EF4-FFF2-40B4-BE49-F238E27FC236}">
                <a16:creationId xmlns:a16="http://schemas.microsoft.com/office/drawing/2014/main" id="{5902D067-02E6-E9CB-32FC-CE477154D2EB}"/>
              </a:ext>
            </a:extLst>
          </p:cNvPr>
          <p:cNvSpPr txBox="1"/>
          <p:nvPr/>
        </p:nvSpPr>
        <p:spPr>
          <a:xfrm>
            <a:off x="4454731" y="5264400"/>
            <a:ext cx="3028950" cy="59093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বহিঃকোষীয়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পরিবেশ</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নিউরোট্রান্সমিটার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হরমোন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গ্রহণ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স্নায়ু</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উদ্দীপনা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সংবহন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31" name="Google Shape;218;p20" descr="image.png">
            <a:extLst>
              <a:ext uri="{FF2B5EF4-FFF2-40B4-BE49-F238E27FC236}">
                <a16:creationId xmlns:a16="http://schemas.microsoft.com/office/drawing/2014/main" id="{9AC9A920-9F58-BA01-8235-2E6BF49870D5}"/>
              </a:ext>
            </a:extLst>
          </p:cNvPr>
          <p:cNvPicPr preferRelativeResize="0"/>
          <p:nvPr/>
        </p:nvPicPr>
        <p:blipFill rotWithShape="1">
          <a:blip r:embed="rId14">
            <a:alphaModFix/>
          </a:blip>
          <a:srcRect/>
          <a:stretch/>
        </p:blipFill>
        <p:spPr>
          <a:xfrm>
            <a:off x="8217106" y="4598160"/>
            <a:ext cx="476250" cy="476250"/>
          </a:xfrm>
          <a:prstGeom prst="rect">
            <a:avLst/>
          </a:prstGeom>
          <a:noFill/>
          <a:ln>
            <a:noFill/>
          </a:ln>
        </p:spPr>
      </p:pic>
      <p:sp>
        <p:nvSpPr>
          <p:cNvPr id="32" name="Google Shape;219;p20">
            <a:extLst>
              <a:ext uri="{FF2B5EF4-FFF2-40B4-BE49-F238E27FC236}">
                <a16:creationId xmlns:a16="http://schemas.microsoft.com/office/drawing/2014/main" id="{045664C4-F611-61D0-B930-939393015F87}"/>
              </a:ext>
            </a:extLst>
          </p:cNvPr>
          <p:cNvSpPr txBox="1"/>
          <p:nvPr/>
        </p:nvSpPr>
        <p:spPr>
          <a:xfrm>
            <a:off x="8860567" y="4721168"/>
            <a:ext cx="2623614"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অ্যান্টিজেন</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শনাক্তকরণ</a:t>
            </a:r>
            <a:endParaRPr dirty="0"/>
          </a:p>
        </p:txBody>
      </p:sp>
      <p:sp>
        <p:nvSpPr>
          <p:cNvPr id="33" name="Google Shape;220;p20">
            <a:extLst>
              <a:ext uri="{FF2B5EF4-FFF2-40B4-BE49-F238E27FC236}">
                <a16:creationId xmlns:a16="http://schemas.microsoft.com/office/drawing/2014/main" id="{F382F881-2FC8-BF36-1B98-1E55F09F0000}"/>
              </a:ext>
            </a:extLst>
          </p:cNvPr>
          <p:cNvSpPr txBox="1"/>
          <p:nvPr/>
        </p:nvSpPr>
        <p:spPr>
          <a:xfrm>
            <a:off x="8217106" y="5207760"/>
            <a:ext cx="3028950" cy="886397"/>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এনজাইম</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অ্যান্টিজেন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ক্ষরণ</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বহিরাগত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অ্যান্টিজেন</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শনাক্ত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বিনষ্ট</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সহায়তা</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dirty="0"/>
          </a:p>
        </p:txBody>
      </p:sp>
      <p:pic>
        <p:nvPicPr>
          <p:cNvPr id="34" name="Google Shape;221;p20" descr="image.png">
            <a:extLst>
              <a:ext uri="{FF2B5EF4-FFF2-40B4-BE49-F238E27FC236}">
                <a16:creationId xmlns:a16="http://schemas.microsoft.com/office/drawing/2014/main" id="{A4D32812-F338-2060-51A8-88DCC13FD38B}"/>
              </a:ext>
            </a:extLst>
          </p:cNvPr>
          <p:cNvPicPr preferRelativeResize="0"/>
          <p:nvPr/>
        </p:nvPicPr>
        <p:blipFill rotWithShape="1">
          <a:blip r:embed="rId15">
            <a:alphaModFix/>
          </a:blip>
          <a:srcRect/>
          <a:stretch/>
        </p:blipFill>
        <p:spPr>
          <a:xfrm>
            <a:off x="825706" y="4731510"/>
            <a:ext cx="209550" cy="209550"/>
          </a:xfrm>
          <a:prstGeom prst="rect">
            <a:avLst/>
          </a:prstGeom>
          <a:noFill/>
          <a:ln>
            <a:noFill/>
          </a:ln>
        </p:spPr>
      </p:pic>
      <p:pic>
        <p:nvPicPr>
          <p:cNvPr id="35" name="Google Shape;222;p20" descr="image.png">
            <a:extLst>
              <a:ext uri="{FF2B5EF4-FFF2-40B4-BE49-F238E27FC236}">
                <a16:creationId xmlns:a16="http://schemas.microsoft.com/office/drawing/2014/main" id="{53C4A4C6-FC7B-8540-6DF8-07E4EE24B188}"/>
              </a:ext>
            </a:extLst>
          </p:cNvPr>
          <p:cNvPicPr preferRelativeResize="0"/>
          <p:nvPr/>
        </p:nvPicPr>
        <p:blipFill rotWithShape="1">
          <a:blip r:embed="rId16">
            <a:alphaModFix/>
          </a:blip>
          <a:srcRect/>
          <a:stretch/>
        </p:blipFill>
        <p:spPr>
          <a:xfrm>
            <a:off x="4559506" y="4731510"/>
            <a:ext cx="266700" cy="209550"/>
          </a:xfrm>
          <a:prstGeom prst="rect">
            <a:avLst/>
          </a:prstGeom>
          <a:noFill/>
          <a:ln>
            <a:noFill/>
          </a:ln>
        </p:spPr>
      </p:pic>
      <p:pic>
        <p:nvPicPr>
          <p:cNvPr id="36" name="Google Shape;223;p20" descr="image.png">
            <a:extLst>
              <a:ext uri="{FF2B5EF4-FFF2-40B4-BE49-F238E27FC236}">
                <a16:creationId xmlns:a16="http://schemas.microsoft.com/office/drawing/2014/main" id="{EE2D2DA8-B45D-900D-06F3-8B479431F5BD}"/>
              </a:ext>
            </a:extLst>
          </p:cNvPr>
          <p:cNvPicPr preferRelativeResize="0"/>
          <p:nvPr/>
        </p:nvPicPr>
        <p:blipFill rotWithShape="1">
          <a:blip r:embed="rId17">
            <a:alphaModFix/>
          </a:blip>
          <a:srcRect/>
          <a:stretch/>
        </p:blipFill>
        <p:spPr>
          <a:xfrm>
            <a:off x="8350456" y="4731510"/>
            <a:ext cx="209550" cy="209550"/>
          </a:xfrm>
          <a:prstGeom prst="rect">
            <a:avLst/>
          </a:prstGeom>
          <a:noFill/>
          <a:ln>
            <a:noFill/>
          </a:ln>
        </p:spPr>
      </p:pic>
    </p:spTree>
    <p:extLst>
      <p:ext uri="{BB962C8B-B14F-4D97-AF65-F5344CB8AC3E}">
        <p14:creationId xmlns:p14="http://schemas.microsoft.com/office/powerpoint/2010/main" val="3448521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34;p21" descr="image.png">
            <a:extLst>
              <a:ext uri="{FF2B5EF4-FFF2-40B4-BE49-F238E27FC236}">
                <a16:creationId xmlns:a16="http://schemas.microsoft.com/office/drawing/2014/main" id="{64B4AA7E-0627-C3E2-18E0-87CF04C7DAD8}"/>
              </a:ext>
            </a:extLst>
          </p:cNvPr>
          <p:cNvPicPr preferRelativeResize="0"/>
          <p:nvPr/>
        </p:nvPicPr>
        <p:blipFill rotWithShape="1">
          <a:blip r:embed="rId2">
            <a:alphaModFix/>
          </a:blip>
          <a:srcRect/>
          <a:stretch/>
        </p:blipFill>
        <p:spPr>
          <a:xfrm>
            <a:off x="367219" y="555769"/>
            <a:ext cx="304800" cy="304800"/>
          </a:xfrm>
          <a:prstGeom prst="rect">
            <a:avLst/>
          </a:prstGeom>
          <a:noFill/>
          <a:ln>
            <a:noFill/>
          </a:ln>
        </p:spPr>
      </p:pic>
      <p:sp>
        <p:nvSpPr>
          <p:cNvPr id="5" name="Google Shape;249;p21">
            <a:extLst>
              <a:ext uri="{FF2B5EF4-FFF2-40B4-BE49-F238E27FC236}">
                <a16:creationId xmlns:a16="http://schemas.microsoft.com/office/drawing/2014/main" id="{B93D54FC-D927-FA8B-5685-CBFC2AF26D27}"/>
              </a:ext>
            </a:extLst>
          </p:cNvPr>
          <p:cNvSpPr txBox="1"/>
          <p:nvPr/>
        </p:nvSpPr>
        <p:spPr>
          <a:xfrm>
            <a:off x="814894" y="514707"/>
            <a:ext cx="11131391" cy="41549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কোষঝিল্লির</a:t>
            </a:r>
            <a:r>
              <a:rPr lang="en-US" sz="27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27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অবস্থাসমূহ</a:t>
            </a:r>
            <a:endParaRPr dirty="0"/>
          </a:p>
        </p:txBody>
      </p:sp>
      <p:sp>
        <p:nvSpPr>
          <p:cNvPr id="6" name="Google Shape;250;p21">
            <a:extLst>
              <a:ext uri="{FF2B5EF4-FFF2-40B4-BE49-F238E27FC236}">
                <a16:creationId xmlns:a16="http://schemas.microsoft.com/office/drawing/2014/main" id="{E022A684-76EF-40BE-BA2C-7A823101AB9D}"/>
              </a:ext>
            </a:extLst>
          </p:cNvPr>
          <p:cNvSpPr/>
          <p:nvPr/>
        </p:nvSpPr>
        <p:spPr>
          <a:xfrm>
            <a:off x="367219" y="1098694"/>
            <a:ext cx="11049000" cy="2857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7" name="Google Shape;230;p21" descr="image.png">
            <a:extLst>
              <a:ext uri="{FF2B5EF4-FFF2-40B4-BE49-F238E27FC236}">
                <a16:creationId xmlns:a16="http://schemas.microsoft.com/office/drawing/2014/main" id="{D508E610-B28A-38EE-6361-604ED57310F7}"/>
              </a:ext>
            </a:extLst>
          </p:cNvPr>
          <p:cNvPicPr preferRelativeResize="0"/>
          <p:nvPr/>
        </p:nvPicPr>
        <p:blipFill rotWithShape="1">
          <a:blip r:embed="rId3">
            <a:alphaModFix/>
          </a:blip>
          <a:srcRect/>
          <a:stretch/>
        </p:blipFill>
        <p:spPr>
          <a:xfrm>
            <a:off x="367219" y="1365394"/>
            <a:ext cx="3524250" cy="255627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Google Shape;231;p21" descr="image.png">
            <a:extLst>
              <a:ext uri="{FF2B5EF4-FFF2-40B4-BE49-F238E27FC236}">
                <a16:creationId xmlns:a16="http://schemas.microsoft.com/office/drawing/2014/main" id="{8DC0A846-3F65-53EE-9F78-3DA7B1AF3440}"/>
              </a:ext>
            </a:extLst>
          </p:cNvPr>
          <p:cNvPicPr preferRelativeResize="0"/>
          <p:nvPr/>
        </p:nvPicPr>
        <p:blipFill rotWithShape="1">
          <a:blip r:embed="rId4">
            <a:alphaModFix/>
          </a:blip>
          <a:srcRect/>
          <a:stretch/>
        </p:blipFill>
        <p:spPr>
          <a:xfrm>
            <a:off x="4129594" y="1365394"/>
            <a:ext cx="3524250" cy="255627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Google Shape;232;p21" descr="image.png">
            <a:extLst>
              <a:ext uri="{FF2B5EF4-FFF2-40B4-BE49-F238E27FC236}">
                <a16:creationId xmlns:a16="http://schemas.microsoft.com/office/drawing/2014/main" id="{8DFFCFED-C787-8683-F6EE-3F882A23DAC6}"/>
              </a:ext>
            </a:extLst>
          </p:cNvPr>
          <p:cNvPicPr preferRelativeResize="0"/>
          <p:nvPr/>
        </p:nvPicPr>
        <p:blipFill rotWithShape="1">
          <a:blip r:embed="rId5">
            <a:alphaModFix/>
          </a:blip>
          <a:srcRect/>
          <a:stretch/>
        </p:blipFill>
        <p:spPr>
          <a:xfrm>
            <a:off x="7891969" y="1365394"/>
            <a:ext cx="3524250" cy="255627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Google Shape;236;p21">
            <a:extLst>
              <a:ext uri="{FF2B5EF4-FFF2-40B4-BE49-F238E27FC236}">
                <a16:creationId xmlns:a16="http://schemas.microsoft.com/office/drawing/2014/main" id="{24B528CA-57C0-20B8-C4E9-2F2098DCB59B}"/>
              </a:ext>
            </a:extLst>
          </p:cNvPr>
          <p:cNvSpPr txBox="1"/>
          <p:nvPr/>
        </p:nvSpPr>
        <p:spPr>
          <a:xfrm>
            <a:off x="614869" y="1690137"/>
            <a:ext cx="1980247"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মাইক্রোভিলী</a:t>
            </a:r>
            <a:endParaRPr dirty="0"/>
          </a:p>
        </p:txBody>
      </p:sp>
      <p:sp>
        <p:nvSpPr>
          <p:cNvPr id="12" name="Google Shape;237;p21">
            <a:extLst>
              <a:ext uri="{FF2B5EF4-FFF2-40B4-BE49-F238E27FC236}">
                <a16:creationId xmlns:a16="http://schemas.microsoft.com/office/drawing/2014/main" id="{D2FCE545-F3B5-FE09-E652-F205BD4AC96E}"/>
              </a:ext>
            </a:extLst>
          </p:cNvPr>
          <p:cNvSpPr txBox="1"/>
          <p:nvPr/>
        </p:nvSpPr>
        <p:spPr>
          <a:xfrm>
            <a:off x="646919" y="2175912"/>
            <a:ext cx="3028950" cy="206825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কোষঝিল্লি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ভাজ</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আঙুলের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অভিক্ষেপ</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শোষণতল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বৃদ্ধি</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অন্ত্রের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এপিথেলিয়াম</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বৃক্কের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নেফ্রনে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1"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৩০০০টি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মাইক্রোভিলী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4" name="Google Shape;239;p21">
            <a:extLst>
              <a:ext uri="{FF2B5EF4-FFF2-40B4-BE49-F238E27FC236}">
                <a16:creationId xmlns:a16="http://schemas.microsoft.com/office/drawing/2014/main" id="{0DDBCDBC-8553-868C-F0BE-E71D69D4CB48}"/>
              </a:ext>
            </a:extLst>
          </p:cNvPr>
          <p:cNvSpPr txBox="1"/>
          <p:nvPr/>
        </p:nvSpPr>
        <p:spPr>
          <a:xfrm>
            <a:off x="4377244" y="1690137"/>
            <a:ext cx="2290286"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ডেসমোজোম</a:t>
            </a:r>
            <a:endParaRPr dirty="0"/>
          </a:p>
        </p:txBody>
      </p:sp>
      <p:sp>
        <p:nvSpPr>
          <p:cNvPr id="15" name="Google Shape;240;p21">
            <a:extLst>
              <a:ext uri="{FF2B5EF4-FFF2-40B4-BE49-F238E27FC236}">
                <a16:creationId xmlns:a16="http://schemas.microsoft.com/office/drawing/2014/main" id="{47DD2796-60BA-01EF-F1DD-E2389AD67C1E}"/>
              </a:ext>
            </a:extLst>
          </p:cNvPr>
          <p:cNvSpPr txBox="1"/>
          <p:nvPr/>
        </p:nvSpPr>
        <p:spPr>
          <a:xfrm>
            <a:off x="4409294" y="2175912"/>
            <a:ext cx="3028950" cy="137883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ঘন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সন্নিবেশিত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আবরণী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রূপান্তরিত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টোনোফাইব্রিল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তন্তুময়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গঠন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সৃষ্টি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দৃঢ়ভাবে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আবদ্ধ</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রাখে</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7" name="Google Shape;242;p21">
            <a:extLst>
              <a:ext uri="{FF2B5EF4-FFF2-40B4-BE49-F238E27FC236}">
                <a16:creationId xmlns:a16="http://schemas.microsoft.com/office/drawing/2014/main" id="{655DCEAB-274E-8687-82F3-1CD898451167}"/>
              </a:ext>
            </a:extLst>
          </p:cNvPr>
          <p:cNvSpPr txBox="1"/>
          <p:nvPr/>
        </p:nvSpPr>
        <p:spPr>
          <a:xfrm>
            <a:off x="8139619" y="1690137"/>
            <a:ext cx="2370296"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টাইট</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জংশন</a:t>
            </a:r>
            <a:endParaRPr dirty="0"/>
          </a:p>
        </p:txBody>
      </p:sp>
      <p:sp>
        <p:nvSpPr>
          <p:cNvPr id="18" name="Google Shape;243;p21">
            <a:extLst>
              <a:ext uri="{FF2B5EF4-FFF2-40B4-BE49-F238E27FC236}">
                <a16:creationId xmlns:a16="http://schemas.microsoft.com/office/drawing/2014/main" id="{D4F8F0AF-0C59-24E0-723A-9982466486C2}"/>
              </a:ext>
            </a:extLst>
          </p:cNvPr>
          <p:cNvSpPr txBox="1"/>
          <p:nvPr/>
        </p:nvSpPr>
        <p:spPr>
          <a:xfrm>
            <a:off x="8171669" y="2175912"/>
            <a:ext cx="3028950" cy="137883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আবরণী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পরস্পর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অত্যন্ত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দৃঢ়ভাবে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যুক্ত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এদের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মধ্য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পদার্থ</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যাতায়াত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স্নায়ুকোষ</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নিউরনে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দেখা</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24" name="Google Shape;255;p22" descr="image.png">
            <a:extLst>
              <a:ext uri="{FF2B5EF4-FFF2-40B4-BE49-F238E27FC236}">
                <a16:creationId xmlns:a16="http://schemas.microsoft.com/office/drawing/2014/main" id="{E48241B8-2FC2-EF3A-1752-57F014926A16}"/>
              </a:ext>
            </a:extLst>
          </p:cNvPr>
          <p:cNvPicPr preferRelativeResize="0"/>
          <p:nvPr/>
        </p:nvPicPr>
        <p:blipFill rotWithShape="1">
          <a:blip r:embed="rId6">
            <a:alphaModFix/>
          </a:blip>
          <a:srcRect/>
          <a:stretch/>
        </p:blipFill>
        <p:spPr>
          <a:xfrm>
            <a:off x="367219" y="4064540"/>
            <a:ext cx="3524250" cy="23124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5" name="Google Shape;256;p22" descr="image.png">
            <a:extLst>
              <a:ext uri="{FF2B5EF4-FFF2-40B4-BE49-F238E27FC236}">
                <a16:creationId xmlns:a16="http://schemas.microsoft.com/office/drawing/2014/main" id="{730C9B88-4105-EF62-9D55-12513B165310}"/>
              </a:ext>
            </a:extLst>
          </p:cNvPr>
          <p:cNvPicPr preferRelativeResize="0"/>
          <p:nvPr/>
        </p:nvPicPr>
        <p:blipFill rotWithShape="1">
          <a:blip r:embed="rId7">
            <a:alphaModFix/>
          </a:blip>
          <a:srcRect/>
          <a:stretch/>
        </p:blipFill>
        <p:spPr>
          <a:xfrm>
            <a:off x="4129594" y="4064540"/>
            <a:ext cx="3524250" cy="23124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6" name="Google Shape;257;p22" descr="image.png">
            <a:extLst>
              <a:ext uri="{FF2B5EF4-FFF2-40B4-BE49-F238E27FC236}">
                <a16:creationId xmlns:a16="http://schemas.microsoft.com/office/drawing/2014/main" id="{6B4CE83A-D7B8-B170-FC20-78F967A2F281}"/>
              </a:ext>
            </a:extLst>
          </p:cNvPr>
          <p:cNvPicPr preferRelativeResize="0"/>
          <p:nvPr/>
        </p:nvPicPr>
        <p:blipFill rotWithShape="1">
          <a:blip r:embed="rId8">
            <a:alphaModFix/>
          </a:blip>
          <a:srcRect/>
          <a:stretch/>
        </p:blipFill>
        <p:spPr>
          <a:xfrm>
            <a:off x="7891969" y="4064540"/>
            <a:ext cx="3524250" cy="23124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8" name="Google Shape;261;p22">
            <a:extLst>
              <a:ext uri="{FF2B5EF4-FFF2-40B4-BE49-F238E27FC236}">
                <a16:creationId xmlns:a16="http://schemas.microsoft.com/office/drawing/2014/main" id="{06951B1B-31BC-529D-F25F-AC68EA299A48}"/>
              </a:ext>
            </a:extLst>
          </p:cNvPr>
          <p:cNvSpPr txBox="1"/>
          <p:nvPr/>
        </p:nvSpPr>
        <p:spPr>
          <a:xfrm>
            <a:off x="614869" y="4389283"/>
            <a:ext cx="2040255"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ফ্যাগোসাইটিক</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ভেসিকল</a:t>
            </a:r>
            <a:endParaRPr dirty="0"/>
          </a:p>
        </p:txBody>
      </p:sp>
      <p:sp>
        <p:nvSpPr>
          <p:cNvPr id="29" name="Google Shape;262;p22">
            <a:extLst>
              <a:ext uri="{FF2B5EF4-FFF2-40B4-BE49-F238E27FC236}">
                <a16:creationId xmlns:a16="http://schemas.microsoft.com/office/drawing/2014/main" id="{2F0579C4-E420-4F76-F51A-50922D47EC6C}"/>
              </a:ext>
            </a:extLst>
          </p:cNvPr>
          <p:cNvSpPr txBox="1"/>
          <p:nvPr/>
        </p:nvSpPr>
        <p:spPr>
          <a:xfrm>
            <a:off x="646919" y="4875058"/>
            <a:ext cx="3028950" cy="137883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ফ্যাগোসাইটোসিস</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প্রক্রিয়ায়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কঠিন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খাদ্যকণাকে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ঘিরে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সৃষ্ট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গহ্বর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রক্তের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শ্বেত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রক্তকণিকায়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জীবানু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ভক্ষণে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প্রচুর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দেখা</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যায়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1" name="Google Shape;264;p22">
            <a:extLst>
              <a:ext uri="{FF2B5EF4-FFF2-40B4-BE49-F238E27FC236}">
                <a16:creationId xmlns:a16="http://schemas.microsoft.com/office/drawing/2014/main" id="{ECC6C9C1-1ACE-11B9-36B7-A06E118730AE}"/>
              </a:ext>
            </a:extLst>
          </p:cNvPr>
          <p:cNvSpPr txBox="1"/>
          <p:nvPr/>
        </p:nvSpPr>
        <p:spPr>
          <a:xfrm>
            <a:off x="4377244" y="4389283"/>
            <a:ext cx="1930241"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পিনোসাইটিক</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ভেসিকল</a:t>
            </a:r>
            <a:endParaRPr dirty="0"/>
          </a:p>
        </p:txBody>
      </p:sp>
      <p:sp>
        <p:nvSpPr>
          <p:cNvPr id="32" name="Google Shape;265;p22">
            <a:extLst>
              <a:ext uri="{FF2B5EF4-FFF2-40B4-BE49-F238E27FC236}">
                <a16:creationId xmlns:a16="http://schemas.microsoft.com/office/drawing/2014/main" id="{AC7CF934-92BE-FACF-0713-476449938CFE}"/>
              </a:ext>
            </a:extLst>
          </p:cNvPr>
          <p:cNvSpPr txBox="1"/>
          <p:nvPr/>
        </p:nvSpPr>
        <p:spPr>
          <a:xfrm>
            <a:off x="4409294" y="4875058"/>
            <a:ext cx="3028950" cy="137883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পিনোসাইটোসিস</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প্রক্রিয়ায়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খাদ্যকণা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গ্রহণকালে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হওয়া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ছোট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থলি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ভেসিকলকে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পিনোসাইটিক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ভেসিকল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4" name="Google Shape;267;p22">
            <a:extLst>
              <a:ext uri="{FF2B5EF4-FFF2-40B4-BE49-F238E27FC236}">
                <a16:creationId xmlns:a16="http://schemas.microsoft.com/office/drawing/2014/main" id="{C2DD854F-1ADA-8FA2-AF75-9C133926E42B}"/>
              </a:ext>
            </a:extLst>
          </p:cNvPr>
          <p:cNvSpPr txBox="1"/>
          <p:nvPr/>
        </p:nvSpPr>
        <p:spPr>
          <a:xfrm>
            <a:off x="8139619" y="4389283"/>
            <a:ext cx="1880235"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ক্ষণপদ</a:t>
            </a:r>
            <a:endParaRPr dirty="0"/>
          </a:p>
        </p:txBody>
      </p:sp>
      <p:sp>
        <p:nvSpPr>
          <p:cNvPr id="35" name="Google Shape;268;p22">
            <a:extLst>
              <a:ext uri="{FF2B5EF4-FFF2-40B4-BE49-F238E27FC236}">
                <a16:creationId xmlns:a16="http://schemas.microsoft.com/office/drawing/2014/main" id="{3282915D-1262-C018-B154-0D66E853B08E}"/>
              </a:ext>
            </a:extLst>
          </p:cNvPr>
          <p:cNvSpPr txBox="1"/>
          <p:nvPr/>
        </p:nvSpPr>
        <p:spPr>
          <a:xfrm>
            <a:off x="8171669" y="4875058"/>
            <a:ext cx="3028950" cy="137883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কোষঝিল্লি</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বাইরের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দিকে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ক্ষণস্থায়ী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প্রবর্ধক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তৈরি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মূলত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চলন</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স্পর্শক</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অনুভূতি</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খাদ্য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গ্রহণে</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অংশ</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475569"/>
                </a:solidFill>
                <a:latin typeface="Arial" panose="020B0604020202020204" pitchFamily="34" charset="0"/>
                <a:ea typeface="Hind Siliguri"/>
                <a:cs typeface="Arial" panose="020B0604020202020204" pitchFamily="34" charset="0"/>
                <a:sym typeface="Hind Siliguri"/>
              </a:rPr>
              <a:t>নেয়</a:t>
            </a:r>
            <a:r>
              <a:rPr lang="en-US" b="0" i="0" u="none" strike="noStrike" cap="none" dirty="0">
                <a:solidFill>
                  <a:srgbClr val="475569"/>
                </a:solidFill>
                <a:latin typeface="Arial" panose="020B0604020202020204" pitchFamily="34" charset="0"/>
                <a:ea typeface="Hind Siliguri"/>
                <a:cs typeface="Arial" panose="020B0604020202020204" pitchFamily="34" charset="0"/>
                <a:sym typeface="Hind Siliguri"/>
              </a:rPr>
              <a:t>।</a:t>
            </a:r>
            <a:endParaRPr sz="1600" dirty="0"/>
          </a:p>
        </p:txBody>
      </p:sp>
    </p:spTree>
    <p:extLst>
      <p:ext uri="{BB962C8B-B14F-4D97-AF65-F5344CB8AC3E}">
        <p14:creationId xmlns:p14="http://schemas.microsoft.com/office/powerpoint/2010/main" val="1419301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75D05E0-ACD8-37E5-AF1F-54333735E381}"/>
              </a:ext>
            </a:extLst>
          </p:cNvPr>
          <p:cNvSpPr/>
          <p:nvPr/>
        </p:nvSpPr>
        <p:spPr>
          <a:xfrm>
            <a:off x="379378" y="1399567"/>
            <a:ext cx="7918316" cy="4818839"/>
          </a:xfrm>
          <a:prstGeom prst="roundRect">
            <a:avLst>
              <a:gd name="adj" fmla="val 6610"/>
            </a:avLst>
          </a:prstGeom>
          <a:solidFill>
            <a:schemeClr val="bg1">
              <a:lumMod val="9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6" name="Google Shape;96;p14"/>
          <p:cNvSpPr txBox="1"/>
          <p:nvPr/>
        </p:nvSpPr>
        <p:spPr>
          <a:xfrm>
            <a:off x="801113" y="1564937"/>
            <a:ext cx="6615299"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শব্দগত</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উৎপত্তি</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1"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Cyto</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Plasma</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সংগঠন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শব্দের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97" name="Google Shape;97;p14"/>
          <p:cNvSpPr txBox="1"/>
          <p:nvPr/>
        </p:nvSpPr>
        <p:spPr>
          <a:xfrm>
            <a:off x="801113" y="2136437"/>
            <a:ext cx="6615299"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সংজ্ঞা</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পর্যন্ত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অর্ধতরল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দানাদার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অর্ধস্বচ্ছ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98" name="Google Shape;98;p14"/>
          <p:cNvSpPr txBox="1"/>
          <p:nvPr/>
        </p:nvSpPr>
        <p:spPr>
          <a:xfrm>
            <a:off x="801113" y="2707937"/>
            <a:ext cx="6615299"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মূল</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পার্থক্য</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নিউক্লিয়াসবিহীন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প্রোটোপ্লাজমকেই</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99" name="Google Shape;99;p14"/>
          <p:cNvSpPr txBox="1"/>
          <p:nvPr/>
        </p:nvSpPr>
        <p:spPr>
          <a:xfrm>
            <a:off x="801113" y="3050837"/>
            <a:ext cx="6615299"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নামকরণ</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বিজ্ঞানী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কলিকার</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Kolliker</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১৮৬২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খ্রিষ্টাব্দে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এই</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নামকরণ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00" name="Google Shape;100;p14"/>
          <p:cNvSpPr txBox="1"/>
          <p:nvPr/>
        </p:nvSpPr>
        <p:spPr>
          <a:xfrm>
            <a:off x="801113" y="3615551"/>
            <a:ext cx="7379396"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গঠন</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উপাদান</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(Matrix)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(Organelles)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02" name="Google Shape;102;p14"/>
          <p:cNvSpPr txBox="1"/>
          <p:nvPr/>
        </p:nvSpPr>
        <p:spPr>
          <a:xfrm>
            <a:off x="523875" y="428625"/>
            <a:ext cx="1166812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সাইটোপ্লাজম</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(Cytoplasm) —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পরিচয়</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ও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উৎস</a:t>
            </a:r>
            <a:endParaRPr dirty="0"/>
          </a:p>
        </p:txBody>
      </p:sp>
      <p:sp>
        <p:nvSpPr>
          <p:cNvPr id="103" name="Google Shape;103;p14"/>
          <p:cNvSpPr/>
          <p:nvPr/>
        </p:nvSpPr>
        <p:spPr>
          <a:xfrm>
            <a:off x="523875" y="1019175"/>
            <a:ext cx="1114425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04" name="Google Shape;104;p14" descr="image.png"/>
          <p:cNvPicPr preferRelativeResize="0"/>
          <p:nvPr/>
        </p:nvPicPr>
        <p:blipFill rotWithShape="1">
          <a:blip r:embed="rId3">
            <a:alphaModFix/>
          </a:blip>
          <a:srcRect/>
          <a:stretch/>
        </p:blipFill>
        <p:spPr>
          <a:xfrm>
            <a:off x="572513" y="1583987"/>
            <a:ext cx="114300" cy="200025"/>
          </a:xfrm>
          <a:prstGeom prst="rect">
            <a:avLst/>
          </a:prstGeom>
          <a:noFill/>
          <a:ln>
            <a:noFill/>
          </a:ln>
        </p:spPr>
      </p:pic>
      <p:pic>
        <p:nvPicPr>
          <p:cNvPr id="105" name="Google Shape;105;p14" descr="image.png"/>
          <p:cNvPicPr preferRelativeResize="0"/>
          <p:nvPr/>
        </p:nvPicPr>
        <p:blipFill rotWithShape="1">
          <a:blip r:embed="rId3">
            <a:alphaModFix/>
          </a:blip>
          <a:srcRect/>
          <a:stretch/>
        </p:blipFill>
        <p:spPr>
          <a:xfrm>
            <a:off x="572513" y="2155487"/>
            <a:ext cx="114300" cy="200025"/>
          </a:xfrm>
          <a:prstGeom prst="rect">
            <a:avLst/>
          </a:prstGeom>
          <a:noFill/>
          <a:ln>
            <a:noFill/>
          </a:ln>
        </p:spPr>
      </p:pic>
      <p:pic>
        <p:nvPicPr>
          <p:cNvPr id="106" name="Google Shape;106;p14" descr="image.png"/>
          <p:cNvPicPr preferRelativeResize="0"/>
          <p:nvPr/>
        </p:nvPicPr>
        <p:blipFill rotWithShape="1">
          <a:blip r:embed="rId3">
            <a:alphaModFix/>
          </a:blip>
          <a:srcRect/>
          <a:stretch/>
        </p:blipFill>
        <p:spPr>
          <a:xfrm>
            <a:off x="572513" y="2726987"/>
            <a:ext cx="114300" cy="200025"/>
          </a:xfrm>
          <a:prstGeom prst="rect">
            <a:avLst/>
          </a:prstGeom>
          <a:noFill/>
          <a:ln>
            <a:noFill/>
          </a:ln>
        </p:spPr>
      </p:pic>
      <p:pic>
        <p:nvPicPr>
          <p:cNvPr id="107" name="Google Shape;107;p14" descr="image.png"/>
          <p:cNvPicPr preferRelativeResize="0"/>
          <p:nvPr/>
        </p:nvPicPr>
        <p:blipFill rotWithShape="1">
          <a:blip r:embed="rId3">
            <a:alphaModFix/>
          </a:blip>
          <a:srcRect/>
          <a:stretch/>
        </p:blipFill>
        <p:spPr>
          <a:xfrm>
            <a:off x="572513" y="3069887"/>
            <a:ext cx="114300" cy="200025"/>
          </a:xfrm>
          <a:prstGeom prst="rect">
            <a:avLst/>
          </a:prstGeom>
          <a:noFill/>
          <a:ln>
            <a:noFill/>
          </a:ln>
        </p:spPr>
      </p:pic>
      <p:pic>
        <p:nvPicPr>
          <p:cNvPr id="108" name="Google Shape;108;p14" descr="image.png"/>
          <p:cNvPicPr preferRelativeResize="0"/>
          <p:nvPr/>
        </p:nvPicPr>
        <p:blipFill rotWithShape="1">
          <a:blip r:embed="rId3">
            <a:alphaModFix/>
          </a:blip>
          <a:srcRect/>
          <a:stretch/>
        </p:blipFill>
        <p:spPr>
          <a:xfrm>
            <a:off x="572513" y="3634601"/>
            <a:ext cx="114300" cy="200025"/>
          </a:xfrm>
          <a:prstGeom prst="rect">
            <a:avLst/>
          </a:prstGeom>
          <a:noFill/>
          <a:ln>
            <a:noFill/>
          </a:ln>
        </p:spPr>
      </p:pic>
      <p:sp>
        <p:nvSpPr>
          <p:cNvPr id="2" name="Google Shape;115;p15">
            <a:extLst>
              <a:ext uri="{FF2B5EF4-FFF2-40B4-BE49-F238E27FC236}">
                <a16:creationId xmlns:a16="http://schemas.microsoft.com/office/drawing/2014/main" id="{55D4A830-8737-76A3-F249-737FB1CF1D31}"/>
              </a:ext>
            </a:extLst>
          </p:cNvPr>
          <p:cNvSpPr txBox="1"/>
          <p:nvPr/>
        </p:nvSpPr>
        <p:spPr>
          <a:xfrm>
            <a:off x="572513" y="4004707"/>
            <a:ext cx="6907419"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হায়ালোপ্লাজম</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(Hyaloplasm):</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অর্ধতরল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অর্ধস্বচ্ছ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সমধর্মী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কলয়েডীয়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পদার্থকে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 name="Google Shape;116;p15">
            <a:extLst>
              <a:ext uri="{FF2B5EF4-FFF2-40B4-BE49-F238E27FC236}">
                <a16:creationId xmlns:a16="http://schemas.microsoft.com/office/drawing/2014/main" id="{15C74C6C-4585-96F4-CB0C-DBE7C1E94E00}"/>
              </a:ext>
            </a:extLst>
          </p:cNvPr>
          <p:cNvSpPr txBox="1"/>
          <p:nvPr/>
        </p:nvSpPr>
        <p:spPr>
          <a:xfrm>
            <a:off x="572513" y="4750960"/>
            <a:ext cx="5675709"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আঞ্চালিক</a:t>
            </a:r>
            <a:r>
              <a:rPr lang="en-US" sz="16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বিভাজন</a:t>
            </a:r>
            <a:r>
              <a:rPr lang="en-US" sz="16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4" name="Google Shape;118;p15">
            <a:extLst>
              <a:ext uri="{FF2B5EF4-FFF2-40B4-BE49-F238E27FC236}">
                <a16:creationId xmlns:a16="http://schemas.microsoft.com/office/drawing/2014/main" id="{E1F36483-71A5-279F-50C5-73110EE65362}"/>
              </a:ext>
            </a:extLst>
          </p:cNvPr>
          <p:cNvSpPr txBox="1"/>
          <p:nvPr/>
        </p:nvSpPr>
        <p:spPr>
          <a:xfrm>
            <a:off x="801113" y="5042932"/>
            <a:ext cx="7379396"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এক্টোপ্লাজম</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(Ectoplasm):</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প্লাজমা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সংলগ্ন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স্বচ্ছ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দানাদার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বহিঃঅঞ্চল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5" name="Google Shape;119;p15">
            <a:extLst>
              <a:ext uri="{FF2B5EF4-FFF2-40B4-BE49-F238E27FC236}">
                <a16:creationId xmlns:a16="http://schemas.microsoft.com/office/drawing/2014/main" id="{24D8C6AA-1616-3D49-0735-5A11B719891C}"/>
              </a:ext>
            </a:extLst>
          </p:cNvPr>
          <p:cNvSpPr txBox="1"/>
          <p:nvPr/>
        </p:nvSpPr>
        <p:spPr>
          <a:xfrm>
            <a:off x="801113" y="5385832"/>
            <a:ext cx="7379396"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এন্ডোপ্লাজম</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(Endoplasm):</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ভিতরের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দানাদার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অর্ধস্বচ্ছ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তুলনামূলক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অঞ্চল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6" name="Google Shape;120;p15">
            <a:extLst>
              <a:ext uri="{FF2B5EF4-FFF2-40B4-BE49-F238E27FC236}">
                <a16:creationId xmlns:a16="http://schemas.microsoft.com/office/drawing/2014/main" id="{132DE1CD-BA83-008E-CD51-BF5068B9A363}"/>
              </a:ext>
            </a:extLst>
          </p:cNvPr>
          <p:cNvSpPr txBox="1"/>
          <p:nvPr/>
        </p:nvSpPr>
        <p:spPr>
          <a:xfrm>
            <a:off x="801113" y="5728732"/>
            <a:ext cx="6615299"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টোনোপ্লাজম</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Tonoplasm</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স্বাতন্ত্র্যসূচক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7" name="Google Shape;123;p15" descr="image.png">
            <a:extLst>
              <a:ext uri="{FF2B5EF4-FFF2-40B4-BE49-F238E27FC236}">
                <a16:creationId xmlns:a16="http://schemas.microsoft.com/office/drawing/2014/main" id="{25DF9326-191E-EBF2-918A-EDECC77ACC39}"/>
              </a:ext>
            </a:extLst>
          </p:cNvPr>
          <p:cNvPicPr preferRelativeResize="0"/>
          <p:nvPr/>
        </p:nvPicPr>
        <p:blipFill rotWithShape="1">
          <a:blip r:embed="rId3">
            <a:alphaModFix/>
          </a:blip>
          <a:srcRect/>
          <a:stretch/>
        </p:blipFill>
        <p:spPr>
          <a:xfrm>
            <a:off x="572513" y="5061982"/>
            <a:ext cx="114300" cy="200025"/>
          </a:xfrm>
          <a:prstGeom prst="rect">
            <a:avLst/>
          </a:prstGeom>
          <a:noFill/>
          <a:ln>
            <a:noFill/>
          </a:ln>
        </p:spPr>
      </p:pic>
      <p:pic>
        <p:nvPicPr>
          <p:cNvPr id="8" name="Google Shape;124;p15" descr="image.png">
            <a:extLst>
              <a:ext uri="{FF2B5EF4-FFF2-40B4-BE49-F238E27FC236}">
                <a16:creationId xmlns:a16="http://schemas.microsoft.com/office/drawing/2014/main" id="{0533EC16-5D99-EEE9-4460-41D9AF11CFA5}"/>
              </a:ext>
            </a:extLst>
          </p:cNvPr>
          <p:cNvPicPr preferRelativeResize="0"/>
          <p:nvPr/>
        </p:nvPicPr>
        <p:blipFill rotWithShape="1">
          <a:blip r:embed="rId3">
            <a:alphaModFix/>
          </a:blip>
          <a:srcRect/>
          <a:stretch/>
        </p:blipFill>
        <p:spPr>
          <a:xfrm>
            <a:off x="572513" y="5404882"/>
            <a:ext cx="114300" cy="200025"/>
          </a:xfrm>
          <a:prstGeom prst="rect">
            <a:avLst/>
          </a:prstGeom>
          <a:noFill/>
          <a:ln>
            <a:noFill/>
          </a:ln>
        </p:spPr>
      </p:pic>
      <p:pic>
        <p:nvPicPr>
          <p:cNvPr id="9" name="Google Shape;125;p15" descr="image.png">
            <a:extLst>
              <a:ext uri="{FF2B5EF4-FFF2-40B4-BE49-F238E27FC236}">
                <a16:creationId xmlns:a16="http://schemas.microsoft.com/office/drawing/2014/main" id="{131E49C3-A1B5-69C5-0330-230FC2EA3DE2}"/>
              </a:ext>
            </a:extLst>
          </p:cNvPr>
          <p:cNvPicPr preferRelativeResize="0"/>
          <p:nvPr/>
        </p:nvPicPr>
        <p:blipFill rotWithShape="1">
          <a:blip r:embed="rId3">
            <a:alphaModFix/>
          </a:blip>
          <a:srcRect/>
          <a:stretch/>
        </p:blipFill>
        <p:spPr>
          <a:xfrm>
            <a:off x="572513" y="5747782"/>
            <a:ext cx="114300" cy="200025"/>
          </a:xfrm>
          <a:prstGeom prst="rect">
            <a:avLst/>
          </a:prstGeom>
          <a:noFill/>
          <a:ln>
            <a:noFill/>
          </a:ln>
        </p:spPr>
      </p:pic>
      <p:pic>
        <p:nvPicPr>
          <p:cNvPr id="12" name="Picture 11">
            <a:extLst>
              <a:ext uri="{FF2B5EF4-FFF2-40B4-BE49-F238E27FC236}">
                <a16:creationId xmlns:a16="http://schemas.microsoft.com/office/drawing/2014/main" id="{B9B34986-6CD5-2CC5-1838-4F5B745941EA}"/>
              </a:ext>
            </a:extLst>
          </p:cNvPr>
          <p:cNvPicPr>
            <a:picLocks noChangeAspect="1"/>
          </p:cNvPicPr>
          <p:nvPr/>
        </p:nvPicPr>
        <p:blipFill>
          <a:blip r:embed="rId4"/>
          <a:stretch>
            <a:fillRect/>
          </a:stretch>
        </p:blipFill>
        <p:spPr>
          <a:xfrm>
            <a:off x="8294809" y="1959795"/>
            <a:ext cx="3771520" cy="342603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45" name="Google Shape;145;p16"/>
          <p:cNvSpPr txBox="1"/>
          <p:nvPr/>
        </p:nvSpPr>
        <p:spPr>
          <a:xfrm>
            <a:off x="523875" y="428625"/>
            <a:ext cx="1166812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সাইটোপ্লাজমের</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প্রধান</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কাজ</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(Functions)</a:t>
            </a:r>
            <a:endParaRPr dirty="0"/>
          </a:p>
        </p:txBody>
      </p:sp>
      <p:sp>
        <p:nvSpPr>
          <p:cNvPr id="146" name="Google Shape;146;p16"/>
          <p:cNvSpPr/>
          <p:nvPr/>
        </p:nvSpPr>
        <p:spPr>
          <a:xfrm>
            <a:off x="523875" y="1019175"/>
            <a:ext cx="1114425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88;p13" descr="image.png">
            <a:extLst>
              <a:ext uri="{FF2B5EF4-FFF2-40B4-BE49-F238E27FC236}">
                <a16:creationId xmlns:a16="http://schemas.microsoft.com/office/drawing/2014/main" id="{EC8B55BA-DBDF-7E28-B027-93322B179FC9}"/>
              </a:ext>
            </a:extLst>
          </p:cNvPr>
          <p:cNvPicPr preferRelativeResize="0"/>
          <p:nvPr/>
        </p:nvPicPr>
        <p:blipFill rotWithShape="1">
          <a:blip r:embed="rId3">
            <a:alphaModFix/>
          </a:blip>
          <a:srcRect/>
          <a:stretch/>
        </p:blipFill>
        <p:spPr>
          <a:xfrm>
            <a:off x="523875" y="1590675"/>
            <a:ext cx="5467350" cy="20764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Google Shape;89;p13" descr="image.png">
            <a:extLst>
              <a:ext uri="{FF2B5EF4-FFF2-40B4-BE49-F238E27FC236}">
                <a16:creationId xmlns:a16="http://schemas.microsoft.com/office/drawing/2014/main" id="{716FFED3-B2FC-9758-FB23-6DD90FCEF93B}"/>
              </a:ext>
            </a:extLst>
          </p:cNvPr>
          <p:cNvPicPr preferRelativeResize="0"/>
          <p:nvPr/>
        </p:nvPicPr>
        <p:blipFill rotWithShape="1">
          <a:blip r:embed="rId4">
            <a:alphaModFix/>
          </a:blip>
          <a:srcRect/>
          <a:stretch/>
        </p:blipFill>
        <p:spPr>
          <a:xfrm>
            <a:off x="6200775" y="1590675"/>
            <a:ext cx="5467350" cy="20764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Google Shape;90;p13" descr="image.png">
            <a:extLst>
              <a:ext uri="{FF2B5EF4-FFF2-40B4-BE49-F238E27FC236}">
                <a16:creationId xmlns:a16="http://schemas.microsoft.com/office/drawing/2014/main" id="{7C7FAE7F-64D2-7E33-56DF-F72C37DAAB18}"/>
              </a:ext>
            </a:extLst>
          </p:cNvPr>
          <p:cNvPicPr preferRelativeResize="0"/>
          <p:nvPr/>
        </p:nvPicPr>
        <p:blipFill rotWithShape="1">
          <a:blip r:embed="rId5">
            <a:alphaModFix/>
          </a:blip>
          <a:srcRect/>
          <a:stretch/>
        </p:blipFill>
        <p:spPr>
          <a:xfrm>
            <a:off x="523875" y="3876675"/>
            <a:ext cx="5467350" cy="20764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Google Shape;91;p13" descr="image.png">
            <a:extLst>
              <a:ext uri="{FF2B5EF4-FFF2-40B4-BE49-F238E27FC236}">
                <a16:creationId xmlns:a16="http://schemas.microsoft.com/office/drawing/2014/main" id="{5924219B-CAEA-C511-0DDA-508E6D7693A8}"/>
              </a:ext>
            </a:extLst>
          </p:cNvPr>
          <p:cNvPicPr preferRelativeResize="0"/>
          <p:nvPr/>
        </p:nvPicPr>
        <p:blipFill rotWithShape="1">
          <a:blip r:embed="rId5">
            <a:alphaModFix/>
          </a:blip>
          <a:srcRect/>
          <a:stretch/>
        </p:blipFill>
        <p:spPr>
          <a:xfrm>
            <a:off x="6200775" y="3876675"/>
            <a:ext cx="5467350" cy="20764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Google Shape;97;p13" descr="image.png">
            <a:extLst>
              <a:ext uri="{FF2B5EF4-FFF2-40B4-BE49-F238E27FC236}">
                <a16:creationId xmlns:a16="http://schemas.microsoft.com/office/drawing/2014/main" id="{0C38E18D-52A3-192F-2268-F6E54EFA458B}"/>
              </a:ext>
            </a:extLst>
          </p:cNvPr>
          <p:cNvPicPr preferRelativeResize="0"/>
          <p:nvPr/>
        </p:nvPicPr>
        <p:blipFill rotWithShape="1">
          <a:blip r:embed="rId6">
            <a:alphaModFix/>
          </a:blip>
          <a:srcRect/>
          <a:stretch/>
        </p:blipFill>
        <p:spPr>
          <a:xfrm>
            <a:off x="781050" y="1809750"/>
            <a:ext cx="400050" cy="400050"/>
          </a:xfrm>
          <a:prstGeom prst="rect">
            <a:avLst/>
          </a:prstGeom>
          <a:noFill/>
          <a:ln>
            <a:noFill/>
          </a:ln>
        </p:spPr>
      </p:pic>
      <p:sp>
        <p:nvSpPr>
          <p:cNvPr id="7" name="Google Shape;98;p13">
            <a:extLst>
              <a:ext uri="{FF2B5EF4-FFF2-40B4-BE49-F238E27FC236}">
                <a16:creationId xmlns:a16="http://schemas.microsoft.com/office/drawing/2014/main" id="{E7141736-4DFA-CEA2-5C86-512F33F88A4D}"/>
              </a:ext>
            </a:extLst>
          </p:cNvPr>
          <p:cNvSpPr txBox="1"/>
          <p:nvPr/>
        </p:nvSpPr>
        <p:spPr>
          <a:xfrm>
            <a:off x="1295400" y="1857375"/>
            <a:ext cx="1810226"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অঙ্গাণু</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ধারণ</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সজীবতা</a:t>
            </a:r>
            <a:endParaRPr dirty="0"/>
          </a:p>
        </p:txBody>
      </p:sp>
      <p:pic>
        <p:nvPicPr>
          <p:cNvPr id="8" name="Google Shape;99;p13" descr="image.png">
            <a:extLst>
              <a:ext uri="{FF2B5EF4-FFF2-40B4-BE49-F238E27FC236}">
                <a16:creationId xmlns:a16="http://schemas.microsoft.com/office/drawing/2014/main" id="{DEDF0561-48F9-C8FF-E596-BE5CAC8111FC}"/>
              </a:ext>
            </a:extLst>
          </p:cNvPr>
          <p:cNvPicPr preferRelativeResize="0"/>
          <p:nvPr/>
        </p:nvPicPr>
        <p:blipFill rotWithShape="1">
          <a:blip r:embed="rId7">
            <a:alphaModFix/>
          </a:blip>
          <a:srcRect/>
          <a:stretch/>
        </p:blipFill>
        <p:spPr>
          <a:xfrm>
            <a:off x="6457950" y="1809750"/>
            <a:ext cx="400050" cy="400050"/>
          </a:xfrm>
          <a:prstGeom prst="rect">
            <a:avLst/>
          </a:prstGeom>
          <a:noFill/>
          <a:ln>
            <a:noFill/>
          </a:ln>
        </p:spPr>
      </p:pic>
      <p:sp>
        <p:nvSpPr>
          <p:cNvPr id="9" name="Google Shape;100;p13">
            <a:extLst>
              <a:ext uri="{FF2B5EF4-FFF2-40B4-BE49-F238E27FC236}">
                <a16:creationId xmlns:a16="http://schemas.microsoft.com/office/drawing/2014/main" id="{E5064DE7-7E1A-A099-9E85-6F01816E508B}"/>
              </a:ext>
            </a:extLst>
          </p:cNvPr>
          <p:cNvSpPr txBox="1"/>
          <p:nvPr/>
        </p:nvSpPr>
        <p:spPr>
          <a:xfrm>
            <a:off x="6972300" y="1857375"/>
            <a:ext cx="1670208"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পরিবহন</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সাইক্লোসিস</a:t>
            </a:r>
            <a:endParaRPr dirty="0"/>
          </a:p>
        </p:txBody>
      </p:sp>
      <p:pic>
        <p:nvPicPr>
          <p:cNvPr id="10" name="Google Shape;101;p13" descr="image.png">
            <a:extLst>
              <a:ext uri="{FF2B5EF4-FFF2-40B4-BE49-F238E27FC236}">
                <a16:creationId xmlns:a16="http://schemas.microsoft.com/office/drawing/2014/main" id="{4CCF810B-96A1-761B-6471-1B32E1AEF32C}"/>
              </a:ext>
            </a:extLst>
          </p:cNvPr>
          <p:cNvPicPr preferRelativeResize="0"/>
          <p:nvPr/>
        </p:nvPicPr>
        <p:blipFill rotWithShape="1">
          <a:blip r:embed="rId8">
            <a:alphaModFix/>
          </a:blip>
          <a:srcRect/>
          <a:stretch/>
        </p:blipFill>
        <p:spPr>
          <a:xfrm>
            <a:off x="781050" y="4095750"/>
            <a:ext cx="400050" cy="400050"/>
          </a:xfrm>
          <a:prstGeom prst="rect">
            <a:avLst/>
          </a:prstGeom>
          <a:noFill/>
          <a:ln>
            <a:noFill/>
          </a:ln>
        </p:spPr>
      </p:pic>
      <p:sp>
        <p:nvSpPr>
          <p:cNvPr id="11" name="Google Shape;102;p13">
            <a:extLst>
              <a:ext uri="{FF2B5EF4-FFF2-40B4-BE49-F238E27FC236}">
                <a16:creationId xmlns:a16="http://schemas.microsoft.com/office/drawing/2014/main" id="{01467FCD-10CE-3731-867C-E4BC6137D70B}"/>
              </a:ext>
            </a:extLst>
          </p:cNvPr>
          <p:cNvSpPr txBox="1"/>
          <p:nvPr/>
        </p:nvSpPr>
        <p:spPr>
          <a:xfrm>
            <a:off x="1295400" y="4143375"/>
            <a:ext cx="2280285"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বিপাক</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বৃদ্ধি</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সংবেদনশীলতা</a:t>
            </a:r>
            <a:endParaRPr dirty="0"/>
          </a:p>
        </p:txBody>
      </p:sp>
      <p:pic>
        <p:nvPicPr>
          <p:cNvPr id="12" name="Google Shape;103;p13" descr="image.png">
            <a:extLst>
              <a:ext uri="{FF2B5EF4-FFF2-40B4-BE49-F238E27FC236}">
                <a16:creationId xmlns:a16="http://schemas.microsoft.com/office/drawing/2014/main" id="{24EE697C-76D4-92D7-F6BF-9E6B96FDDD3D}"/>
              </a:ext>
            </a:extLst>
          </p:cNvPr>
          <p:cNvPicPr preferRelativeResize="0"/>
          <p:nvPr/>
        </p:nvPicPr>
        <p:blipFill rotWithShape="1">
          <a:blip r:embed="rId9">
            <a:alphaModFix/>
          </a:blip>
          <a:srcRect/>
          <a:stretch/>
        </p:blipFill>
        <p:spPr>
          <a:xfrm>
            <a:off x="6457950" y="4095750"/>
            <a:ext cx="400050" cy="400050"/>
          </a:xfrm>
          <a:prstGeom prst="rect">
            <a:avLst/>
          </a:prstGeom>
          <a:noFill/>
          <a:ln>
            <a:noFill/>
          </a:ln>
        </p:spPr>
      </p:pic>
      <p:sp>
        <p:nvSpPr>
          <p:cNvPr id="13" name="Google Shape;104;p13">
            <a:extLst>
              <a:ext uri="{FF2B5EF4-FFF2-40B4-BE49-F238E27FC236}">
                <a16:creationId xmlns:a16="http://schemas.microsoft.com/office/drawing/2014/main" id="{4091591C-5830-C011-AAF5-DAD73F6D9047}"/>
              </a:ext>
            </a:extLst>
          </p:cNvPr>
          <p:cNvSpPr txBox="1"/>
          <p:nvPr/>
        </p:nvSpPr>
        <p:spPr>
          <a:xfrm>
            <a:off x="6972300" y="4143375"/>
            <a:ext cx="1850231"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ভারসাম্য</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রেচন</a:t>
            </a:r>
            <a:r>
              <a:rPr lang="en-US" sz="1500"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500"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প্রক্রিয়া</a:t>
            </a:r>
            <a:endParaRPr dirty="0"/>
          </a:p>
        </p:txBody>
      </p:sp>
      <p:pic>
        <p:nvPicPr>
          <p:cNvPr id="14" name="Google Shape;105;p13" descr="image.png">
            <a:extLst>
              <a:ext uri="{FF2B5EF4-FFF2-40B4-BE49-F238E27FC236}">
                <a16:creationId xmlns:a16="http://schemas.microsoft.com/office/drawing/2014/main" id="{54992CC5-CA3A-6257-2CFE-56DF229081C1}"/>
              </a:ext>
            </a:extLst>
          </p:cNvPr>
          <p:cNvPicPr preferRelativeResize="0"/>
          <p:nvPr/>
        </p:nvPicPr>
        <p:blipFill rotWithShape="1">
          <a:blip r:embed="rId10">
            <a:alphaModFix/>
          </a:blip>
          <a:srcRect/>
          <a:stretch/>
        </p:blipFill>
        <p:spPr>
          <a:xfrm>
            <a:off x="885825" y="1914525"/>
            <a:ext cx="190500" cy="190500"/>
          </a:xfrm>
          <a:prstGeom prst="rect">
            <a:avLst/>
          </a:prstGeom>
          <a:noFill/>
          <a:ln>
            <a:noFill/>
          </a:ln>
        </p:spPr>
      </p:pic>
      <p:sp>
        <p:nvSpPr>
          <p:cNvPr id="15" name="Google Shape;107;p13">
            <a:extLst>
              <a:ext uri="{FF2B5EF4-FFF2-40B4-BE49-F238E27FC236}">
                <a16:creationId xmlns:a16="http://schemas.microsoft.com/office/drawing/2014/main" id="{23C19268-91E3-5F99-6C15-71CB8276D9CA}"/>
              </a:ext>
            </a:extLst>
          </p:cNvPr>
          <p:cNvSpPr txBox="1"/>
          <p:nvPr/>
        </p:nvSpPr>
        <p:spPr>
          <a:xfrm>
            <a:off x="1066800" y="2457450"/>
            <a:ext cx="37147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অঙ্গাণু</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বস্তুধারণ</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কোষ-অঙ্গাণু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কোষস্থ</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 name="Google Shape;109;p13">
            <a:extLst>
              <a:ext uri="{FF2B5EF4-FFF2-40B4-BE49-F238E27FC236}">
                <a16:creationId xmlns:a16="http://schemas.microsoft.com/office/drawing/2014/main" id="{CC85D696-1011-0B16-223C-109E70807815}"/>
              </a:ext>
            </a:extLst>
          </p:cNvPr>
          <p:cNvSpPr txBox="1"/>
          <p:nvPr/>
        </p:nvSpPr>
        <p:spPr>
          <a:xfrm>
            <a:off x="1066800" y="2945607"/>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সজীবতা</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রক্ষা</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সমস্ত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কোষ-অঙ্গাণুর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কর্মক্ষমতা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7" name="Google Shape;110;p13" descr="image.png">
            <a:extLst>
              <a:ext uri="{FF2B5EF4-FFF2-40B4-BE49-F238E27FC236}">
                <a16:creationId xmlns:a16="http://schemas.microsoft.com/office/drawing/2014/main" id="{9EC55860-9AFB-A0FB-2E7C-0DDB48CE5B0C}"/>
              </a:ext>
            </a:extLst>
          </p:cNvPr>
          <p:cNvPicPr preferRelativeResize="0"/>
          <p:nvPr/>
        </p:nvPicPr>
        <p:blipFill rotWithShape="1">
          <a:blip r:embed="rId11">
            <a:alphaModFix/>
          </a:blip>
          <a:srcRect/>
          <a:stretch/>
        </p:blipFill>
        <p:spPr>
          <a:xfrm>
            <a:off x="6562725" y="1914525"/>
            <a:ext cx="190500" cy="190500"/>
          </a:xfrm>
          <a:prstGeom prst="rect">
            <a:avLst/>
          </a:prstGeom>
          <a:noFill/>
          <a:ln>
            <a:noFill/>
          </a:ln>
        </p:spPr>
      </p:pic>
      <p:sp>
        <p:nvSpPr>
          <p:cNvPr id="18" name="Google Shape;112;p13">
            <a:extLst>
              <a:ext uri="{FF2B5EF4-FFF2-40B4-BE49-F238E27FC236}">
                <a16:creationId xmlns:a16="http://schemas.microsoft.com/office/drawing/2014/main" id="{2FC7A212-D8B3-FF60-4217-C83F8CD41EC4}"/>
              </a:ext>
            </a:extLst>
          </p:cNvPr>
          <p:cNvSpPr txBox="1"/>
          <p:nvPr/>
        </p:nvSpPr>
        <p:spPr>
          <a:xfrm>
            <a:off x="6743700" y="2457450"/>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আবর্তন</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গতি</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(Cyclosis):</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আবর্তন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খাদ্যসার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হরমোন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চলাচল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 name="Google Shape;114;p13">
            <a:extLst>
              <a:ext uri="{FF2B5EF4-FFF2-40B4-BE49-F238E27FC236}">
                <a16:creationId xmlns:a16="http://schemas.microsoft.com/office/drawing/2014/main" id="{A8927979-45BC-9273-90B8-0F381E943DE4}"/>
              </a:ext>
            </a:extLst>
          </p:cNvPr>
          <p:cNvSpPr txBox="1"/>
          <p:nvPr/>
        </p:nvSpPr>
        <p:spPr>
          <a:xfrm>
            <a:off x="6743700" y="2967037"/>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আন্তঃকোষীয়</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যোগাযোগ</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ভেতরের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সযোগ</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জীবদেহের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নিয়ন্ত্রণ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0" name="Google Shape;115;p13" descr="image.png">
            <a:extLst>
              <a:ext uri="{FF2B5EF4-FFF2-40B4-BE49-F238E27FC236}">
                <a16:creationId xmlns:a16="http://schemas.microsoft.com/office/drawing/2014/main" id="{66A5680E-38E1-6712-763E-39BD61FDF1C9}"/>
              </a:ext>
            </a:extLst>
          </p:cNvPr>
          <p:cNvPicPr preferRelativeResize="0"/>
          <p:nvPr/>
        </p:nvPicPr>
        <p:blipFill rotWithShape="1">
          <a:blip r:embed="rId12">
            <a:alphaModFix/>
          </a:blip>
          <a:srcRect/>
          <a:stretch/>
        </p:blipFill>
        <p:spPr>
          <a:xfrm>
            <a:off x="862012" y="4200525"/>
            <a:ext cx="238125" cy="190500"/>
          </a:xfrm>
          <a:prstGeom prst="rect">
            <a:avLst/>
          </a:prstGeom>
          <a:noFill/>
          <a:ln>
            <a:noFill/>
          </a:ln>
        </p:spPr>
      </p:pic>
      <p:sp>
        <p:nvSpPr>
          <p:cNvPr id="21" name="Google Shape;117;p13">
            <a:extLst>
              <a:ext uri="{FF2B5EF4-FFF2-40B4-BE49-F238E27FC236}">
                <a16:creationId xmlns:a16="http://schemas.microsoft.com/office/drawing/2014/main" id="{B0F63D19-EBB6-D00A-CFC0-714096E4E64A}"/>
              </a:ext>
            </a:extLst>
          </p:cNvPr>
          <p:cNvSpPr txBox="1"/>
          <p:nvPr/>
        </p:nvSpPr>
        <p:spPr>
          <a:xfrm>
            <a:off x="1066800" y="4743450"/>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বিপাক</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নিয়ন্ত্রণ</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নিউক্লিয়াসের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সহায়তায়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নানাবিধ</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রাসায়নিক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নিয়ন্ত্রণ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2" name="Google Shape;119;p13">
            <a:extLst>
              <a:ext uri="{FF2B5EF4-FFF2-40B4-BE49-F238E27FC236}">
                <a16:creationId xmlns:a16="http://schemas.microsoft.com/office/drawing/2014/main" id="{C2ED2AEB-D2F7-5449-49E9-FAE5B580B105}"/>
              </a:ext>
            </a:extLst>
          </p:cNvPr>
          <p:cNvSpPr txBox="1"/>
          <p:nvPr/>
        </p:nvSpPr>
        <p:spPr>
          <a:xfrm>
            <a:off x="1066800" y="5253037"/>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উদ্দীপনা</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বৃদ্ধি</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পদার্থে</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নিজে</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বৃদ্ধিতে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3" name="Google Shape;120;p13" descr="image.png">
            <a:extLst>
              <a:ext uri="{FF2B5EF4-FFF2-40B4-BE49-F238E27FC236}">
                <a16:creationId xmlns:a16="http://schemas.microsoft.com/office/drawing/2014/main" id="{751736E8-0E09-64AF-137C-90F027B1AEBC}"/>
              </a:ext>
            </a:extLst>
          </p:cNvPr>
          <p:cNvPicPr preferRelativeResize="0"/>
          <p:nvPr/>
        </p:nvPicPr>
        <p:blipFill rotWithShape="1">
          <a:blip r:embed="rId13">
            <a:alphaModFix/>
          </a:blip>
          <a:srcRect/>
          <a:stretch/>
        </p:blipFill>
        <p:spPr>
          <a:xfrm>
            <a:off x="6538912" y="4200525"/>
            <a:ext cx="238125" cy="190500"/>
          </a:xfrm>
          <a:prstGeom prst="rect">
            <a:avLst/>
          </a:prstGeom>
          <a:noFill/>
          <a:ln>
            <a:noFill/>
          </a:ln>
        </p:spPr>
      </p:pic>
      <p:sp>
        <p:nvSpPr>
          <p:cNvPr id="24" name="Google Shape;122;p13">
            <a:extLst>
              <a:ext uri="{FF2B5EF4-FFF2-40B4-BE49-F238E27FC236}">
                <a16:creationId xmlns:a16="http://schemas.microsoft.com/office/drawing/2014/main" id="{B79098A3-41B4-0C45-71A1-ABB09C731DFD}"/>
              </a:ext>
            </a:extLst>
          </p:cNvPr>
          <p:cNvSpPr txBox="1"/>
          <p:nvPr/>
        </p:nvSpPr>
        <p:spPr>
          <a:xfrm>
            <a:off x="6743700" y="4743450"/>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pH ও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বর্জ্য</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অপসারণ</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অম্লত্ব-ক্ষারত্ব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(pH)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শোষণ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নিয়ন্ত্রণ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রেচন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বর্জ্য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অপসারণ</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 name="Google Shape;124;p13">
            <a:extLst>
              <a:ext uri="{FF2B5EF4-FFF2-40B4-BE49-F238E27FC236}">
                <a16:creationId xmlns:a16="http://schemas.microsoft.com/office/drawing/2014/main" id="{25C9DEBA-EDF8-0CEE-975C-1ABF16020282}"/>
              </a:ext>
            </a:extLst>
          </p:cNvPr>
          <p:cNvSpPr txBox="1"/>
          <p:nvPr/>
        </p:nvSpPr>
        <p:spPr>
          <a:xfrm>
            <a:off x="6743700" y="5253037"/>
            <a:ext cx="4667250" cy="502061"/>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আয়ন</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চাপ</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125"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ভারসাম্য</a:t>
            </a:r>
            <a:r>
              <a:rPr lang="en-US" sz="1125"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অভিস্রবণিক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চাপ</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শারীরবৃত্তীয়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আয়নিক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ভারসাম্য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8" name="Google Shape;208;p19"/>
          <p:cNvSpPr txBox="1"/>
          <p:nvPr/>
        </p:nvSpPr>
        <p:spPr>
          <a:xfrm>
            <a:off x="523875" y="428625"/>
            <a:ext cx="11668125" cy="369332"/>
          </a:xfrm>
          <a:prstGeom prst="rect">
            <a:avLst/>
          </a:prstGeom>
          <a:noFill/>
          <a:ln>
            <a:noFill/>
          </a:ln>
        </p:spPr>
        <p:txBody>
          <a:bodyPr spcFirstLastPara="1" wrap="square" lIns="0" tIns="0" rIns="0" bIns="0" anchor="t" anchorCtr="0">
            <a:spAutoFit/>
          </a:bodyPr>
          <a:lstStyle/>
          <a:p>
            <a:pPr lvl="0"/>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সাইটোপ্লাজ</a:t>
            </a:r>
            <a:r>
              <a:rPr lang="as-IN" sz="2400" b="1" dirty="0">
                <a:solidFill>
                  <a:srgbClr val="0369A1"/>
                </a:solidFill>
                <a:latin typeface="Arial" panose="020B0604020202020204" pitchFamily="34" charset="0"/>
                <a:ea typeface="Hind Siliguri"/>
                <a:cs typeface="Hind Siliguri"/>
                <a:sym typeface="Hind Siliguri"/>
              </a:rPr>
              <a:t>মের বিপাকীয়</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ভূমিকা</a:t>
            </a:r>
            <a:endParaRPr dirty="0"/>
          </a:p>
        </p:txBody>
      </p:sp>
      <p:sp>
        <p:nvSpPr>
          <p:cNvPr id="209" name="Google Shape;209;p19"/>
          <p:cNvSpPr/>
          <p:nvPr/>
        </p:nvSpPr>
        <p:spPr>
          <a:xfrm>
            <a:off x="523875" y="1019175"/>
            <a:ext cx="1114425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6" name="Google Shape;133;p14" descr="image.png">
            <a:extLst>
              <a:ext uri="{FF2B5EF4-FFF2-40B4-BE49-F238E27FC236}">
                <a16:creationId xmlns:a16="http://schemas.microsoft.com/office/drawing/2014/main" id="{50A8746E-BED0-AB76-1C4E-2307696256CD}"/>
              </a:ext>
            </a:extLst>
          </p:cNvPr>
          <p:cNvPicPr preferRelativeResize="0"/>
          <p:nvPr/>
        </p:nvPicPr>
        <p:blipFill rotWithShape="1">
          <a:blip r:embed="rId3">
            <a:alphaModFix/>
          </a:blip>
          <a:srcRect/>
          <a:stretch/>
        </p:blipFill>
        <p:spPr>
          <a:xfrm>
            <a:off x="523875" y="1990725"/>
            <a:ext cx="5476875" cy="19097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Google Shape;134;p14" descr="image.png">
            <a:extLst>
              <a:ext uri="{FF2B5EF4-FFF2-40B4-BE49-F238E27FC236}">
                <a16:creationId xmlns:a16="http://schemas.microsoft.com/office/drawing/2014/main" id="{EF2B7B95-0961-3042-4783-B3065C4DAFCD}"/>
              </a:ext>
            </a:extLst>
          </p:cNvPr>
          <p:cNvPicPr preferRelativeResize="0"/>
          <p:nvPr/>
        </p:nvPicPr>
        <p:blipFill rotWithShape="1">
          <a:blip r:embed="rId4">
            <a:alphaModFix/>
          </a:blip>
          <a:srcRect/>
          <a:stretch/>
        </p:blipFill>
        <p:spPr>
          <a:xfrm>
            <a:off x="6191250" y="1990725"/>
            <a:ext cx="5476875" cy="19097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Google Shape;135;p14" descr="image.png">
            <a:extLst>
              <a:ext uri="{FF2B5EF4-FFF2-40B4-BE49-F238E27FC236}">
                <a16:creationId xmlns:a16="http://schemas.microsoft.com/office/drawing/2014/main" id="{AF149975-7F8E-F62B-CF2D-85E35D9B9178}"/>
              </a:ext>
            </a:extLst>
          </p:cNvPr>
          <p:cNvPicPr preferRelativeResize="0"/>
          <p:nvPr/>
        </p:nvPicPr>
        <p:blipFill rotWithShape="1">
          <a:blip r:embed="rId5">
            <a:alphaModFix/>
          </a:blip>
          <a:srcRect/>
          <a:stretch/>
        </p:blipFill>
        <p:spPr>
          <a:xfrm>
            <a:off x="523875" y="4090987"/>
            <a:ext cx="5476875" cy="19097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Google Shape;136;p14" descr="image.png">
            <a:extLst>
              <a:ext uri="{FF2B5EF4-FFF2-40B4-BE49-F238E27FC236}">
                <a16:creationId xmlns:a16="http://schemas.microsoft.com/office/drawing/2014/main" id="{7420AF4F-C728-C573-C351-EF96C0817EA8}"/>
              </a:ext>
            </a:extLst>
          </p:cNvPr>
          <p:cNvPicPr preferRelativeResize="0"/>
          <p:nvPr/>
        </p:nvPicPr>
        <p:blipFill rotWithShape="1">
          <a:blip r:embed="rId5">
            <a:alphaModFix/>
          </a:blip>
          <a:srcRect/>
          <a:stretch/>
        </p:blipFill>
        <p:spPr>
          <a:xfrm>
            <a:off x="6191250" y="4090987"/>
            <a:ext cx="5476875" cy="19097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 name="Google Shape;137;p14">
            <a:extLst>
              <a:ext uri="{FF2B5EF4-FFF2-40B4-BE49-F238E27FC236}">
                <a16:creationId xmlns:a16="http://schemas.microsoft.com/office/drawing/2014/main" id="{36DE9ED5-A9D9-CEA0-AC52-E3099817DA44}"/>
              </a:ext>
            </a:extLst>
          </p:cNvPr>
          <p:cNvSpPr/>
          <p:nvPr/>
        </p:nvSpPr>
        <p:spPr>
          <a:xfrm>
            <a:off x="523875" y="1466850"/>
            <a:ext cx="11144250" cy="371475"/>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1" name="Google Shape;138;p14">
            <a:extLst>
              <a:ext uri="{FF2B5EF4-FFF2-40B4-BE49-F238E27FC236}">
                <a16:creationId xmlns:a16="http://schemas.microsoft.com/office/drawing/2014/main" id="{6E25DD81-02E5-4AD9-1306-2B918EB69A8F}"/>
              </a:ext>
            </a:extLst>
          </p:cNvPr>
          <p:cNvSpPr txBox="1"/>
          <p:nvPr/>
        </p:nvSpPr>
        <p:spPr>
          <a:xfrm>
            <a:off x="676274" y="1543050"/>
            <a:ext cx="10916285"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(Metabolism):</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জীবকোষে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সংঘটিত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পরিচালনা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
        <p:nvSpPr>
          <p:cNvPr id="12" name="Google Shape;139;p14">
            <a:extLst>
              <a:ext uri="{FF2B5EF4-FFF2-40B4-BE49-F238E27FC236}">
                <a16:creationId xmlns:a16="http://schemas.microsoft.com/office/drawing/2014/main" id="{910D75E9-8DFF-B4CA-678A-BA7878235C91}"/>
              </a:ext>
            </a:extLst>
          </p:cNvPr>
          <p:cNvSpPr/>
          <p:nvPr/>
        </p:nvSpPr>
        <p:spPr>
          <a:xfrm>
            <a:off x="523875" y="1466850"/>
            <a:ext cx="38100" cy="3714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3" name="Google Shape;145;p14" descr="image.png">
            <a:extLst>
              <a:ext uri="{FF2B5EF4-FFF2-40B4-BE49-F238E27FC236}">
                <a16:creationId xmlns:a16="http://schemas.microsoft.com/office/drawing/2014/main" id="{3D2CA7B6-785D-7184-21F5-BAC21799AEEC}"/>
              </a:ext>
            </a:extLst>
          </p:cNvPr>
          <p:cNvPicPr preferRelativeResize="0"/>
          <p:nvPr/>
        </p:nvPicPr>
        <p:blipFill rotWithShape="1">
          <a:blip r:embed="rId6">
            <a:alphaModFix/>
          </a:blip>
          <a:srcRect/>
          <a:stretch/>
        </p:blipFill>
        <p:spPr>
          <a:xfrm>
            <a:off x="762000" y="2190750"/>
            <a:ext cx="381000" cy="381000"/>
          </a:xfrm>
          <a:prstGeom prst="rect">
            <a:avLst/>
          </a:prstGeom>
          <a:noFill/>
          <a:ln>
            <a:noFill/>
          </a:ln>
        </p:spPr>
      </p:pic>
      <p:sp>
        <p:nvSpPr>
          <p:cNvPr id="14" name="Google Shape;146;p14">
            <a:extLst>
              <a:ext uri="{FF2B5EF4-FFF2-40B4-BE49-F238E27FC236}">
                <a16:creationId xmlns:a16="http://schemas.microsoft.com/office/drawing/2014/main" id="{5B6EBA8A-FD1B-781D-75CC-9405E0482E23}"/>
              </a:ext>
            </a:extLst>
          </p:cNvPr>
          <p:cNvSpPr txBox="1"/>
          <p:nvPr/>
        </p:nvSpPr>
        <p:spPr>
          <a:xfrm>
            <a:off x="1257300" y="2233612"/>
            <a:ext cx="1570196"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শক্তি</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খাদ্য</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উৎপাদন</a:t>
            </a:r>
            <a:endParaRPr dirty="0"/>
          </a:p>
        </p:txBody>
      </p:sp>
      <p:pic>
        <p:nvPicPr>
          <p:cNvPr id="15" name="Google Shape;147;p14" descr="image.png">
            <a:extLst>
              <a:ext uri="{FF2B5EF4-FFF2-40B4-BE49-F238E27FC236}">
                <a16:creationId xmlns:a16="http://schemas.microsoft.com/office/drawing/2014/main" id="{A88CF303-4123-34A4-36D3-7526CE1541B5}"/>
              </a:ext>
            </a:extLst>
          </p:cNvPr>
          <p:cNvPicPr preferRelativeResize="0"/>
          <p:nvPr/>
        </p:nvPicPr>
        <p:blipFill rotWithShape="1">
          <a:blip r:embed="rId7">
            <a:alphaModFix/>
          </a:blip>
          <a:srcRect/>
          <a:stretch/>
        </p:blipFill>
        <p:spPr>
          <a:xfrm>
            <a:off x="6429375" y="2190750"/>
            <a:ext cx="381000" cy="381000"/>
          </a:xfrm>
          <a:prstGeom prst="rect">
            <a:avLst/>
          </a:prstGeom>
          <a:noFill/>
          <a:ln>
            <a:noFill/>
          </a:ln>
        </p:spPr>
      </p:pic>
      <p:sp>
        <p:nvSpPr>
          <p:cNvPr id="16" name="Google Shape;148;p14">
            <a:extLst>
              <a:ext uri="{FF2B5EF4-FFF2-40B4-BE49-F238E27FC236}">
                <a16:creationId xmlns:a16="http://schemas.microsoft.com/office/drawing/2014/main" id="{20089113-7494-CB30-60C7-DDAB4E21BE76}"/>
              </a:ext>
            </a:extLst>
          </p:cNvPr>
          <p:cNvSpPr txBox="1"/>
          <p:nvPr/>
        </p:nvSpPr>
        <p:spPr>
          <a:xfrm>
            <a:off x="6924675" y="2233612"/>
            <a:ext cx="2630328"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প্রোটিন</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নাইট্রোজেন</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লিপিদ</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বিপাক</a:t>
            </a:r>
            <a:endParaRPr dirty="0"/>
          </a:p>
        </p:txBody>
      </p:sp>
      <p:pic>
        <p:nvPicPr>
          <p:cNvPr id="17" name="Google Shape;149;p14" descr="image.png">
            <a:extLst>
              <a:ext uri="{FF2B5EF4-FFF2-40B4-BE49-F238E27FC236}">
                <a16:creationId xmlns:a16="http://schemas.microsoft.com/office/drawing/2014/main" id="{D45DFD7E-D5AE-3108-48D2-962DA71ED177}"/>
              </a:ext>
            </a:extLst>
          </p:cNvPr>
          <p:cNvPicPr preferRelativeResize="0"/>
          <p:nvPr/>
        </p:nvPicPr>
        <p:blipFill rotWithShape="1">
          <a:blip r:embed="rId8">
            <a:alphaModFix/>
          </a:blip>
          <a:srcRect/>
          <a:stretch/>
        </p:blipFill>
        <p:spPr>
          <a:xfrm>
            <a:off x="762000" y="4291012"/>
            <a:ext cx="381000" cy="381000"/>
          </a:xfrm>
          <a:prstGeom prst="rect">
            <a:avLst/>
          </a:prstGeom>
          <a:noFill/>
          <a:ln>
            <a:noFill/>
          </a:ln>
        </p:spPr>
      </p:pic>
      <p:sp>
        <p:nvSpPr>
          <p:cNvPr id="18" name="Google Shape;150;p14">
            <a:extLst>
              <a:ext uri="{FF2B5EF4-FFF2-40B4-BE49-F238E27FC236}">
                <a16:creationId xmlns:a16="http://schemas.microsoft.com/office/drawing/2014/main" id="{6144E01C-DD6C-AE32-FEBA-F0C6F1F389A5}"/>
              </a:ext>
            </a:extLst>
          </p:cNvPr>
          <p:cNvSpPr txBox="1"/>
          <p:nvPr/>
        </p:nvSpPr>
        <p:spPr>
          <a:xfrm>
            <a:off x="1257300" y="4333875"/>
            <a:ext cx="2350293"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জিনগত</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ক্রিয়া</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অঙ্গাণুর</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সংশ্লেষ</a:t>
            </a:r>
            <a:endParaRPr dirty="0"/>
          </a:p>
        </p:txBody>
      </p:sp>
      <p:pic>
        <p:nvPicPr>
          <p:cNvPr id="19" name="Google Shape;151;p14" descr="image.png">
            <a:extLst>
              <a:ext uri="{FF2B5EF4-FFF2-40B4-BE49-F238E27FC236}">
                <a16:creationId xmlns:a16="http://schemas.microsoft.com/office/drawing/2014/main" id="{D0A46D2C-2AA9-941F-4345-5E2DD0425DA7}"/>
              </a:ext>
            </a:extLst>
          </p:cNvPr>
          <p:cNvPicPr preferRelativeResize="0"/>
          <p:nvPr/>
        </p:nvPicPr>
        <p:blipFill rotWithShape="1">
          <a:blip r:embed="rId9">
            <a:alphaModFix/>
          </a:blip>
          <a:srcRect/>
          <a:stretch/>
        </p:blipFill>
        <p:spPr>
          <a:xfrm>
            <a:off x="6429375" y="4291012"/>
            <a:ext cx="381000" cy="381000"/>
          </a:xfrm>
          <a:prstGeom prst="rect">
            <a:avLst/>
          </a:prstGeom>
          <a:noFill/>
          <a:ln>
            <a:noFill/>
          </a:ln>
        </p:spPr>
      </p:pic>
      <p:sp>
        <p:nvSpPr>
          <p:cNvPr id="20" name="Google Shape;152;p14">
            <a:extLst>
              <a:ext uri="{FF2B5EF4-FFF2-40B4-BE49-F238E27FC236}">
                <a16:creationId xmlns:a16="http://schemas.microsoft.com/office/drawing/2014/main" id="{7DEBC89F-712C-71D6-B5B8-96A386745D85}"/>
              </a:ext>
            </a:extLst>
          </p:cNvPr>
          <p:cNvSpPr txBox="1"/>
          <p:nvPr/>
        </p:nvSpPr>
        <p:spPr>
          <a:xfrm>
            <a:off x="6924675" y="4333875"/>
            <a:ext cx="2090261"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জীবনের</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ভৌত</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ভিত্তি</a:t>
            </a:r>
            <a:r>
              <a:rPr lang="en-US" sz="1425" b="1" i="0" u="none" strike="noStrike" cap="none" dirty="0">
                <a:solidFill>
                  <a:srgbClr val="1E293B"/>
                </a:solidFill>
                <a:latin typeface="Arial" panose="020B0604020202020204" pitchFamily="34" charset="0"/>
                <a:ea typeface="Hind Siliguri"/>
                <a:cs typeface="Arial" panose="020B0604020202020204" pitchFamily="34" charset="0"/>
                <a:sym typeface="Hind Siliguri"/>
              </a:rPr>
              <a:t> ও </a:t>
            </a:r>
            <a:r>
              <a:rPr lang="en-US" sz="1425" b="1" i="0" u="none" strike="noStrike" cap="none" dirty="0" err="1">
                <a:solidFill>
                  <a:srgbClr val="1E293B"/>
                </a:solidFill>
                <a:latin typeface="Arial" panose="020B0604020202020204" pitchFamily="34" charset="0"/>
                <a:ea typeface="Hind Siliguri"/>
                <a:cs typeface="Arial" panose="020B0604020202020204" pitchFamily="34" charset="0"/>
                <a:sym typeface="Hind Siliguri"/>
              </a:rPr>
              <a:t>অস্তিত্ব</a:t>
            </a:r>
            <a:endParaRPr dirty="0"/>
          </a:p>
        </p:txBody>
      </p:sp>
      <p:pic>
        <p:nvPicPr>
          <p:cNvPr id="21" name="Google Shape;153;p14" descr="image.png">
            <a:extLst>
              <a:ext uri="{FF2B5EF4-FFF2-40B4-BE49-F238E27FC236}">
                <a16:creationId xmlns:a16="http://schemas.microsoft.com/office/drawing/2014/main" id="{7A1D83AB-77CB-2038-A2C6-47F31968C73C}"/>
              </a:ext>
            </a:extLst>
          </p:cNvPr>
          <p:cNvPicPr preferRelativeResize="0"/>
          <p:nvPr/>
        </p:nvPicPr>
        <p:blipFill rotWithShape="1">
          <a:blip r:embed="rId10">
            <a:alphaModFix/>
          </a:blip>
          <a:srcRect/>
          <a:stretch/>
        </p:blipFill>
        <p:spPr>
          <a:xfrm>
            <a:off x="876300" y="2295525"/>
            <a:ext cx="152400" cy="171450"/>
          </a:xfrm>
          <a:prstGeom prst="rect">
            <a:avLst/>
          </a:prstGeom>
          <a:noFill/>
          <a:ln>
            <a:noFill/>
          </a:ln>
        </p:spPr>
      </p:pic>
      <p:sp>
        <p:nvSpPr>
          <p:cNvPr id="23" name="Google Shape;155;p14">
            <a:extLst>
              <a:ext uri="{FF2B5EF4-FFF2-40B4-BE49-F238E27FC236}">
                <a16:creationId xmlns:a16="http://schemas.microsoft.com/office/drawing/2014/main" id="{EA2E49A6-620D-0D24-8C95-31D747DB95C5}"/>
              </a:ext>
            </a:extLst>
          </p:cNvPr>
          <p:cNvSpPr txBox="1"/>
          <p:nvPr/>
        </p:nvSpPr>
        <p:spPr>
          <a:xfrm>
            <a:off x="1047750" y="2781300"/>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শালোকসংশ্লেষণ</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ক্লোরোফিল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ব্যবহারের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জাতীয়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খাদ্য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রাসায়নিক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
        <p:nvSpPr>
          <p:cNvPr id="25" name="Google Shape;157;p14">
            <a:extLst>
              <a:ext uri="{FF2B5EF4-FFF2-40B4-BE49-F238E27FC236}">
                <a16:creationId xmlns:a16="http://schemas.microsoft.com/office/drawing/2014/main" id="{B4A9C4BC-D564-D5E7-93CF-31149E3ACA88}"/>
              </a:ext>
            </a:extLst>
          </p:cNvPr>
          <p:cNvSpPr txBox="1"/>
          <p:nvPr/>
        </p:nvSpPr>
        <p:spPr>
          <a:xfrm>
            <a:off x="1047750" y="3276897"/>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শ্বসন</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ATP:</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জারিত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ATP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মুদ্রা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pic>
        <p:nvPicPr>
          <p:cNvPr id="26" name="Google Shape;158;p14" descr="image.png">
            <a:extLst>
              <a:ext uri="{FF2B5EF4-FFF2-40B4-BE49-F238E27FC236}">
                <a16:creationId xmlns:a16="http://schemas.microsoft.com/office/drawing/2014/main" id="{15A8EE4C-EB06-E2E4-B31D-B5AC6C4A04C0}"/>
              </a:ext>
            </a:extLst>
          </p:cNvPr>
          <p:cNvPicPr preferRelativeResize="0"/>
          <p:nvPr/>
        </p:nvPicPr>
        <p:blipFill rotWithShape="1">
          <a:blip r:embed="rId11">
            <a:alphaModFix/>
          </a:blip>
          <a:srcRect/>
          <a:stretch/>
        </p:blipFill>
        <p:spPr>
          <a:xfrm>
            <a:off x="6543675" y="2295525"/>
            <a:ext cx="152400" cy="171450"/>
          </a:xfrm>
          <a:prstGeom prst="rect">
            <a:avLst/>
          </a:prstGeom>
          <a:noFill/>
          <a:ln>
            <a:noFill/>
          </a:ln>
        </p:spPr>
      </p:pic>
      <p:sp>
        <p:nvSpPr>
          <p:cNvPr id="28" name="Google Shape;160;p14">
            <a:extLst>
              <a:ext uri="{FF2B5EF4-FFF2-40B4-BE49-F238E27FC236}">
                <a16:creationId xmlns:a16="http://schemas.microsoft.com/office/drawing/2014/main" id="{E0B3B775-5517-6C8B-FC54-78A2EBE192B0}"/>
              </a:ext>
            </a:extLst>
          </p:cNvPr>
          <p:cNvSpPr txBox="1"/>
          <p:nvPr/>
        </p:nvSpPr>
        <p:spPr>
          <a:xfrm>
            <a:off x="6715125" y="2781300"/>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প্রোটিন</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নাইট্রোজেন</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বিপাক</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রাইবোসোম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নাইট্রোজেন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যৌগ</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ভাঙন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
        <p:nvSpPr>
          <p:cNvPr id="30" name="Google Shape;162;p14">
            <a:extLst>
              <a:ext uri="{FF2B5EF4-FFF2-40B4-BE49-F238E27FC236}">
                <a16:creationId xmlns:a16="http://schemas.microsoft.com/office/drawing/2014/main" id="{754CBB63-80A7-6683-CB02-70819722CE78}"/>
              </a:ext>
            </a:extLst>
          </p:cNvPr>
          <p:cNvSpPr txBox="1"/>
          <p:nvPr/>
        </p:nvSpPr>
        <p:spPr>
          <a:xfrm>
            <a:off x="6715125" y="3276897"/>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লিপিদ</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বিপাক</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মাইটোকন্ড্রিয়া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মাইক্রোবডি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লিপিদ</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উচ্চ</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যোগায়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pic>
        <p:nvPicPr>
          <p:cNvPr id="31" name="Google Shape;163;p14" descr="image.png">
            <a:extLst>
              <a:ext uri="{FF2B5EF4-FFF2-40B4-BE49-F238E27FC236}">
                <a16:creationId xmlns:a16="http://schemas.microsoft.com/office/drawing/2014/main" id="{671AB710-7CB6-19FA-D6D0-4864265154A6}"/>
              </a:ext>
            </a:extLst>
          </p:cNvPr>
          <p:cNvPicPr preferRelativeResize="0"/>
          <p:nvPr/>
        </p:nvPicPr>
        <p:blipFill rotWithShape="1">
          <a:blip r:embed="rId12">
            <a:alphaModFix/>
          </a:blip>
          <a:srcRect/>
          <a:stretch/>
        </p:blipFill>
        <p:spPr>
          <a:xfrm>
            <a:off x="866775" y="4395787"/>
            <a:ext cx="171450" cy="171450"/>
          </a:xfrm>
          <a:prstGeom prst="rect">
            <a:avLst/>
          </a:prstGeom>
          <a:noFill/>
          <a:ln>
            <a:noFill/>
          </a:ln>
        </p:spPr>
      </p:pic>
      <p:sp>
        <p:nvSpPr>
          <p:cNvPr id="193" name="Google Shape;165;p14">
            <a:extLst>
              <a:ext uri="{FF2B5EF4-FFF2-40B4-BE49-F238E27FC236}">
                <a16:creationId xmlns:a16="http://schemas.microsoft.com/office/drawing/2014/main" id="{A815AFA9-360A-72F8-6BD6-5E22E330F4D1}"/>
              </a:ext>
            </a:extLst>
          </p:cNvPr>
          <p:cNvSpPr txBox="1"/>
          <p:nvPr/>
        </p:nvSpPr>
        <p:spPr>
          <a:xfrm>
            <a:off x="1047750" y="4881562"/>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আদিকোষে</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DNA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প্রতিলিপন</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সুগঠিত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আদিকোষে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প্রতিলিপন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
        <p:nvSpPr>
          <p:cNvPr id="195" name="Google Shape;167;p14">
            <a:extLst>
              <a:ext uri="{FF2B5EF4-FFF2-40B4-BE49-F238E27FC236}">
                <a16:creationId xmlns:a16="http://schemas.microsoft.com/office/drawing/2014/main" id="{F6E989A7-9C8E-E804-5BD1-19B95D3F8508}"/>
              </a:ext>
            </a:extLst>
          </p:cNvPr>
          <p:cNvSpPr txBox="1"/>
          <p:nvPr/>
        </p:nvSpPr>
        <p:spPr>
          <a:xfrm>
            <a:off x="1047750" y="5377160"/>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অঙ্গাণুর</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বিশেষ</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কাজ</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ER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লিপিদ</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হরমোন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গলগি</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(pH/</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আয়ন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সাম্যতা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pic>
        <p:nvPicPr>
          <p:cNvPr id="196" name="Google Shape;168;p14" descr="image.png">
            <a:extLst>
              <a:ext uri="{FF2B5EF4-FFF2-40B4-BE49-F238E27FC236}">
                <a16:creationId xmlns:a16="http://schemas.microsoft.com/office/drawing/2014/main" id="{A3B59135-71B8-C1DD-50C7-D5B9E9AE1835}"/>
              </a:ext>
            </a:extLst>
          </p:cNvPr>
          <p:cNvPicPr preferRelativeResize="0"/>
          <p:nvPr/>
        </p:nvPicPr>
        <p:blipFill rotWithShape="1">
          <a:blip r:embed="rId13">
            <a:alphaModFix/>
          </a:blip>
          <a:srcRect/>
          <a:stretch/>
        </p:blipFill>
        <p:spPr>
          <a:xfrm>
            <a:off x="6534150" y="4395787"/>
            <a:ext cx="171450" cy="171450"/>
          </a:xfrm>
          <a:prstGeom prst="rect">
            <a:avLst/>
          </a:prstGeom>
          <a:noFill/>
          <a:ln>
            <a:noFill/>
          </a:ln>
        </p:spPr>
      </p:pic>
      <p:sp>
        <p:nvSpPr>
          <p:cNvPr id="198" name="Google Shape;170;p14">
            <a:extLst>
              <a:ext uri="{FF2B5EF4-FFF2-40B4-BE49-F238E27FC236}">
                <a16:creationId xmlns:a16="http://schemas.microsoft.com/office/drawing/2014/main" id="{10526900-248D-F34C-6ECF-2196E4AB2E59}"/>
              </a:ext>
            </a:extLst>
          </p:cNvPr>
          <p:cNvSpPr txBox="1"/>
          <p:nvPr/>
        </p:nvSpPr>
        <p:spPr>
          <a:xfrm>
            <a:off x="6715125" y="4881562"/>
            <a:ext cx="4610100"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জীবনের</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ভৌত</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ভিত্তি</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অবিরত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টিকিয়ে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
        <p:nvSpPr>
          <p:cNvPr id="200" name="Google Shape;172;p14">
            <a:extLst>
              <a:ext uri="{FF2B5EF4-FFF2-40B4-BE49-F238E27FC236}">
                <a16:creationId xmlns:a16="http://schemas.microsoft.com/office/drawing/2014/main" id="{FE108BED-F4CC-B577-843F-8FD93176D10C}"/>
              </a:ext>
            </a:extLst>
          </p:cNvPr>
          <p:cNvSpPr txBox="1"/>
          <p:nvPr/>
        </p:nvSpPr>
        <p:spPr>
          <a:xfrm>
            <a:off x="6715125" y="5417093"/>
            <a:ext cx="4714875" cy="535531"/>
          </a:xfrm>
          <a:prstGeom prst="rect">
            <a:avLst/>
          </a:prstGeom>
          <a:noFill/>
          <a:ln>
            <a:noFill/>
          </a:ln>
        </p:spPr>
        <p:txBody>
          <a:bodyPr spcFirstLastPara="1" wrap="square" lIns="0" tIns="0" rIns="0" bIns="0" anchor="t" anchorCtr="0">
            <a:spAutoFit/>
          </a:bodyPr>
          <a:lstStyle/>
          <a:p>
            <a:pPr marL="0" marR="0" lvl="0" indent="0" algn="l" rtl="0">
              <a:lnSpc>
                <a:spcPct val="144986"/>
              </a:lnSpc>
              <a:spcBef>
                <a:spcPts val="0"/>
              </a:spcBef>
              <a:spcAft>
                <a:spcPts val="0"/>
              </a:spcAft>
              <a:buNone/>
            </a:pP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অভিস্রবণ</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ও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আয়ন</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 </a:t>
            </a:r>
            <a:r>
              <a:rPr lang="en-US" sz="1200" b="0" i="0" u="none" strike="noStrike" cap="none" dirty="0" err="1">
                <a:solidFill>
                  <a:srgbClr val="0F172A"/>
                </a:solidFill>
                <a:latin typeface="Arial" panose="020B0604020202020204" pitchFamily="34" charset="0"/>
                <a:ea typeface="Hind Siliguri SemiBold"/>
                <a:cs typeface="Arial" panose="020B0604020202020204" pitchFamily="34" charset="0"/>
                <a:sym typeface="Hind Siliguri SemiBold"/>
              </a:rPr>
              <a:t>সাম্যতা</a:t>
            </a:r>
            <a:r>
              <a:rPr lang="en-US" sz="1200" b="0" i="0" u="none" strike="noStrike" cap="none" dirty="0">
                <a:solidFill>
                  <a:srgbClr val="0F172A"/>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খনিজ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লবণ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অভিস্রবণিক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চাপ</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পরিবেশের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ভারসাম্য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25" name="Rectangle 224">
            <a:extLst>
              <a:ext uri="{FF2B5EF4-FFF2-40B4-BE49-F238E27FC236}">
                <a16:creationId xmlns:a16="http://schemas.microsoft.com/office/drawing/2014/main" id="{E69C7829-66B6-5CC7-9972-7EEA72EA8EF8}"/>
              </a:ext>
            </a:extLst>
          </p:cNvPr>
          <p:cNvSpPr/>
          <p:nvPr/>
        </p:nvSpPr>
        <p:spPr>
          <a:xfrm>
            <a:off x="416867" y="1245139"/>
            <a:ext cx="5743245" cy="5066755"/>
          </a:xfrm>
          <a:prstGeom prst="rect">
            <a:avLst/>
          </a:prstGeom>
          <a:solidFill>
            <a:schemeClr val="bg1">
              <a:lumMod val="9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51" name="Google Shape;251;p21"/>
          <p:cNvSpPr txBox="1"/>
          <p:nvPr/>
        </p:nvSpPr>
        <p:spPr>
          <a:xfrm>
            <a:off x="820011" y="1379506"/>
            <a:ext cx="5176837"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সংজ্ঞা</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মুক্তভাবে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ভাসমান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ER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ঝিল্লিবিহীন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সংশ্লেষণকারী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2" name="Google Shape;252;p21"/>
          <p:cNvSpPr txBox="1"/>
          <p:nvPr/>
        </p:nvSpPr>
        <p:spPr>
          <a:xfrm>
            <a:off x="820011" y="1951006"/>
            <a:ext cx="51768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আবিষ্কার</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জর্জে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প্যাল্যাড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(George Palade, 1955)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3" name="Google Shape;253;p21"/>
          <p:cNvSpPr txBox="1"/>
          <p:nvPr/>
        </p:nvSpPr>
        <p:spPr>
          <a:xfrm>
            <a:off x="820011" y="2293906"/>
            <a:ext cx="5176837"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পলিফিলামেন্ট</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পলিসোম</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সংশ্লেষণের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একাধিক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যখন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তখন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পলিসোম</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(Polysome)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5" name="Google Shape;255;p21"/>
          <p:cNvSpPr txBox="1"/>
          <p:nvPr/>
        </p:nvSpPr>
        <p:spPr>
          <a:xfrm>
            <a:off x="523875" y="428625"/>
            <a:ext cx="1166812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রাইবোজোম</a:t>
            </a:r>
            <a:endParaRPr dirty="0"/>
          </a:p>
        </p:txBody>
      </p:sp>
      <p:sp>
        <p:nvSpPr>
          <p:cNvPr id="256" name="Google Shape;256;p21"/>
          <p:cNvSpPr/>
          <p:nvPr/>
        </p:nvSpPr>
        <p:spPr>
          <a:xfrm>
            <a:off x="523875" y="1019175"/>
            <a:ext cx="1114425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57" name="Google Shape;257;p21" descr="image.png"/>
          <p:cNvPicPr preferRelativeResize="0"/>
          <p:nvPr/>
        </p:nvPicPr>
        <p:blipFill rotWithShape="1">
          <a:blip r:embed="rId3">
            <a:alphaModFix/>
          </a:blip>
          <a:srcRect/>
          <a:stretch/>
        </p:blipFill>
        <p:spPr>
          <a:xfrm>
            <a:off x="591411" y="1398556"/>
            <a:ext cx="114300" cy="200025"/>
          </a:xfrm>
          <a:prstGeom prst="rect">
            <a:avLst/>
          </a:prstGeom>
          <a:noFill/>
          <a:ln>
            <a:noFill/>
          </a:ln>
        </p:spPr>
      </p:pic>
      <p:pic>
        <p:nvPicPr>
          <p:cNvPr id="258" name="Google Shape;258;p21" descr="image.png"/>
          <p:cNvPicPr preferRelativeResize="0"/>
          <p:nvPr/>
        </p:nvPicPr>
        <p:blipFill rotWithShape="1">
          <a:blip r:embed="rId3">
            <a:alphaModFix/>
          </a:blip>
          <a:srcRect/>
          <a:stretch/>
        </p:blipFill>
        <p:spPr>
          <a:xfrm>
            <a:off x="591411" y="1970056"/>
            <a:ext cx="114300" cy="200025"/>
          </a:xfrm>
          <a:prstGeom prst="rect">
            <a:avLst/>
          </a:prstGeom>
          <a:noFill/>
          <a:ln>
            <a:noFill/>
          </a:ln>
        </p:spPr>
      </p:pic>
      <p:pic>
        <p:nvPicPr>
          <p:cNvPr id="259" name="Google Shape;259;p21" descr="image.png"/>
          <p:cNvPicPr preferRelativeResize="0"/>
          <p:nvPr/>
        </p:nvPicPr>
        <p:blipFill rotWithShape="1">
          <a:blip r:embed="rId3">
            <a:alphaModFix/>
          </a:blip>
          <a:srcRect/>
          <a:stretch/>
        </p:blipFill>
        <p:spPr>
          <a:xfrm>
            <a:off x="591411" y="2312956"/>
            <a:ext cx="114300" cy="200025"/>
          </a:xfrm>
          <a:prstGeom prst="rect">
            <a:avLst/>
          </a:prstGeom>
          <a:noFill/>
          <a:ln>
            <a:noFill/>
          </a:ln>
        </p:spPr>
      </p:pic>
      <p:pic>
        <p:nvPicPr>
          <p:cNvPr id="2" name="Google Shape;265;p22" descr="image.png">
            <a:extLst>
              <a:ext uri="{FF2B5EF4-FFF2-40B4-BE49-F238E27FC236}">
                <a16:creationId xmlns:a16="http://schemas.microsoft.com/office/drawing/2014/main" id="{3DE79A05-6A58-7418-C571-DF1CAF0B258A}"/>
              </a:ext>
            </a:extLst>
          </p:cNvPr>
          <p:cNvPicPr preferRelativeResize="0"/>
          <p:nvPr/>
        </p:nvPicPr>
        <p:blipFill rotWithShape="1">
          <a:blip r:embed="rId4">
            <a:alphaModFix/>
          </a:blip>
          <a:srcRect/>
          <a:stretch/>
        </p:blipFill>
        <p:spPr>
          <a:xfrm>
            <a:off x="7784408" y="4438620"/>
            <a:ext cx="2791720" cy="942975"/>
          </a:xfrm>
          <a:prstGeom prst="rect">
            <a:avLst/>
          </a:prstGeom>
          <a:noFill/>
          <a:ln>
            <a:noFill/>
          </a:ln>
        </p:spPr>
      </p:pic>
      <p:pic>
        <p:nvPicPr>
          <p:cNvPr id="3" name="Google Shape;266;p22" descr="image.png">
            <a:extLst>
              <a:ext uri="{FF2B5EF4-FFF2-40B4-BE49-F238E27FC236}">
                <a16:creationId xmlns:a16="http://schemas.microsoft.com/office/drawing/2014/main" id="{27686477-4A66-5B9F-F33D-06B89EF2938B}"/>
              </a:ext>
            </a:extLst>
          </p:cNvPr>
          <p:cNvPicPr preferRelativeResize="0"/>
          <p:nvPr/>
        </p:nvPicPr>
        <p:blipFill rotWithShape="1">
          <a:blip r:embed="rId5">
            <a:alphaModFix/>
          </a:blip>
          <a:srcRect/>
          <a:stretch/>
        </p:blipFill>
        <p:spPr>
          <a:xfrm>
            <a:off x="7774680" y="5445007"/>
            <a:ext cx="2791720" cy="858464"/>
          </a:xfrm>
          <a:prstGeom prst="rect">
            <a:avLst/>
          </a:prstGeom>
          <a:noFill/>
          <a:ln>
            <a:noFill/>
          </a:ln>
        </p:spPr>
      </p:pic>
      <p:sp>
        <p:nvSpPr>
          <p:cNvPr id="4" name="Google Shape;268;p22">
            <a:extLst>
              <a:ext uri="{FF2B5EF4-FFF2-40B4-BE49-F238E27FC236}">
                <a16:creationId xmlns:a16="http://schemas.microsoft.com/office/drawing/2014/main" id="{BF8B791F-49BB-222E-9EB9-DAC16610506C}"/>
              </a:ext>
            </a:extLst>
          </p:cNvPr>
          <p:cNvSpPr txBox="1"/>
          <p:nvPr/>
        </p:nvSpPr>
        <p:spPr>
          <a:xfrm>
            <a:off x="523875" y="6910693"/>
            <a:ext cx="5405437" cy="24237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0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 = Svedberg Unit (</a:t>
            </a:r>
            <a:r>
              <a:rPr lang="en-US" sz="10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অধঃক্ষেপণ</a:t>
            </a:r>
            <a:r>
              <a:rPr lang="en-US" sz="10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0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সহগ</a:t>
            </a:r>
            <a:r>
              <a:rPr lang="en-US" sz="10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5" name="Google Shape;269;p22">
            <a:extLst>
              <a:ext uri="{FF2B5EF4-FFF2-40B4-BE49-F238E27FC236}">
                <a16:creationId xmlns:a16="http://schemas.microsoft.com/office/drawing/2014/main" id="{9BE3BC94-1094-19EC-90EC-37705AD83BAC}"/>
              </a:ext>
            </a:extLst>
          </p:cNvPr>
          <p:cNvSpPr txBox="1"/>
          <p:nvPr/>
        </p:nvSpPr>
        <p:spPr>
          <a:xfrm>
            <a:off x="8138198" y="4450588"/>
            <a:ext cx="1889699" cy="67710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70S</a:t>
            </a:r>
            <a:endParaRPr sz="1200" dirty="0"/>
          </a:p>
        </p:txBody>
      </p:sp>
      <p:sp>
        <p:nvSpPr>
          <p:cNvPr id="6" name="Google Shape;270;p22">
            <a:extLst>
              <a:ext uri="{FF2B5EF4-FFF2-40B4-BE49-F238E27FC236}">
                <a16:creationId xmlns:a16="http://schemas.microsoft.com/office/drawing/2014/main" id="{8E5B11C2-2680-B965-E874-E12132C715E1}"/>
              </a:ext>
            </a:extLst>
          </p:cNvPr>
          <p:cNvSpPr txBox="1"/>
          <p:nvPr/>
        </p:nvSpPr>
        <p:spPr>
          <a:xfrm>
            <a:off x="7574908" y="5120074"/>
            <a:ext cx="3242085" cy="16927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0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প্রোক্যারিওটিক</a:t>
            </a:r>
            <a:r>
              <a:rPr lang="en-US" sz="110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10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আদিকোষী</a:t>
            </a:r>
            <a:r>
              <a:rPr lang="en-US" sz="110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 50S + 30S</a:t>
            </a:r>
            <a:endParaRPr sz="1100" dirty="0"/>
          </a:p>
        </p:txBody>
      </p:sp>
      <p:sp>
        <p:nvSpPr>
          <p:cNvPr id="7" name="Google Shape;271;p22">
            <a:extLst>
              <a:ext uri="{FF2B5EF4-FFF2-40B4-BE49-F238E27FC236}">
                <a16:creationId xmlns:a16="http://schemas.microsoft.com/office/drawing/2014/main" id="{BA8CEB1A-1C73-0D92-B273-DD6A20041BE8}"/>
              </a:ext>
            </a:extLst>
          </p:cNvPr>
          <p:cNvSpPr txBox="1"/>
          <p:nvPr/>
        </p:nvSpPr>
        <p:spPr>
          <a:xfrm>
            <a:off x="8371661" y="5425514"/>
            <a:ext cx="1403315" cy="61555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0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80S</a:t>
            </a:r>
            <a:endParaRPr sz="1100" dirty="0"/>
          </a:p>
        </p:txBody>
      </p:sp>
      <p:sp>
        <p:nvSpPr>
          <p:cNvPr id="8" name="Google Shape;272;p22">
            <a:extLst>
              <a:ext uri="{FF2B5EF4-FFF2-40B4-BE49-F238E27FC236}">
                <a16:creationId xmlns:a16="http://schemas.microsoft.com/office/drawing/2014/main" id="{B3324711-C036-677F-6C16-D5DDE3DCDCF3}"/>
              </a:ext>
            </a:extLst>
          </p:cNvPr>
          <p:cNvSpPr txBox="1"/>
          <p:nvPr/>
        </p:nvSpPr>
        <p:spPr>
          <a:xfrm>
            <a:off x="7895827" y="6000347"/>
            <a:ext cx="2600246" cy="16927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0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ইউক্যারিওটিক</a:t>
            </a:r>
            <a:r>
              <a:rPr lang="en-US" sz="110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a:t>
            </a:r>
            <a:r>
              <a:rPr lang="en-US" sz="1100" b="0" i="0" u="none" strike="noStrike" cap="none" dirty="0" err="1">
                <a:solidFill>
                  <a:srgbClr val="0369A1"/>
                </a:solidFill>
                <a:latin typeface="Arial" panose="020B0604020202020204" pitchFamily="34" charset="0"/>
                <a:ea typeface="Hind Siliguri SemiBold"/>
                <a:cs typeface="Arial" panose="020B0604020202020204" pitchFamily="34" charset="0"/>
                <a:sym typeface="Hind Siliguri SemiBold"/>
              </a:rPr>
              <a:t>প্রকৃতকোষী</a:t>
            </a:r>
            <a:r>
              <a:rPr lang="en-US" sz="1100" b="0" i="0" u="none" strike="noStrike" cap="none" dirty="0">
                <a:solidFill>
                  <a:srgbClr val="0369A1"/>
                </a:solidFill>
                <a:latin typeface="Arial" panose="020B0604020202020204" pitchFamily="34" charset="0"/>
                <a:ea typeface="Hind Siliguri SemiBold"/>
                <a:cs typeface="Arial" panose="020B0604020202020204" pitchFamily="34" charset="0"/>
                <a:sym typeface="Hind Siliguri SemiBold"/>
              </a:rPr>
              <a:t>) — 60S + 40S</a:t>
            </a:r>
            <a:endParaRPr sz="1100" dirty="0"/>
          </a:p>
        </p:txBody>
      </p:sp>
      <p:sp>
        <p:nvSpPr>
          <p:cNvPr id="21" name="Google Shape;282;p23">
            <a:extLst>
              <a:ext uri="{FF2B5EF4-FFF2-40B4-BE49-F238E27FC236}">
                <a16:creationId xmlns:a16="http://schemas.microsoft.com/office/drawing/2014/main" id="{7D690493-BD0F-4F17-88B8-2D1C4A0A28D3}"/>
              </a:ext>
            </a:extLst>
          </p:cNvPr>
          <p:cNvSpPr txBox="1"/>
          <p:nvPr/>
        </p:nvSpPr>
        <p:spPr>
          <a:xfrm>
            <a:off x="591411" y="3458185"/>
            <a:ext cx="5675709"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রাসায়নিক</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অনুপাত</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22" name="Google Shape;283;p23">
            <a:extLst>
              <a:ext uri="{FF2B5EF4-FFF2-40B4-BE49-F238E27FC236}">
                <a16:creationId xmlns:a16="http://schemas.microsoft.com/office/drawing/2014/main" id="{7FFC0BF5-1116-8CA9-920D-5A1ACCBB77D0}"/>
              </a:ext>
            </a:extLst>
          </p:cNvPr>
          <p:cNvSpPr txBox="1"/>
          <p:nvPr/>
        </p:nvSpPr>
        <p:spPr>
          <a:xfrm>
            <a:off x="591411" y="3896335"/>
            <a:ext cx="54054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রাইবোজোমে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অনুপাত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১:১</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3" name="Google Shape;284;p23">
            <a:extLst>
              <a:ext uri="{FF2B5EF4-FFF2-40B4-BE49-F238E27FC236}">
                <a16:creationId xmlns:a16="http://schemas.microsoft.com/office/drawing/2014/main" id="{F0858D64-3E9D-BE5A-1BF1-1F92026D2C1F}"/>
              </a:ext>
            </a:extLst>
          </p:cNvPr>
          <p:cNvSpPr txBox="1"/>
          <p:nvPr/>
        </p:nvSpPr>
        <p:spPr>
          <a:xfrm>
            <a:off x="591411" y="4267810"/>
            <a:ext cx="5675709"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প্রধান</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৪টি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স্থান</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24" name="Google Shape;285;p23">
            <a:extLst>
              <a:ext uri="{FF2B5EF4-FFF2-40B4-BE49-F238E27FC236}">
                <a16:creationId xmlns:a16="http://schemas.microsoft.com/office/drawing/2014/main" id="{3605AAB5-14E5-88E4-B5FC-081536BAE43F}"/>
              </a:ext>
            </a:extLst>
          </p:cNvPr>
          <p:cNvSpPr txBox="1"/>
          <p:nvPr/>
        </p:nvSpPr>
        <p:spPr>
          <a:xfrm>
            <a:off x="820011" y="4576529"/>
            <a:ext cx="51768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A-Site (Aminoacyl):</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নতুন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হওয়ার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5" name="Google Shape;286;p23">
            <a:extLst>
              <a:ext uri="{FF2B5EF4-FFF2-40B4-BE49-F238E27FC236}">
                <a16:creationId xmlns:a16="http://schemas.microsoft.com/office/drawing/2014/main" id="{32C88ADC-8FCD-CAD8-49F9-D6FB58910E19}"/>
              </a:ext>
            </a:extLst>
          </p:cNvPr>
          <p:cNvSpPr txBox="1"/>
          <p:nvPr/>
        </p:nvSpPr>
        <p:spPr>
          <a:xfrm>
            <a:off x="820011" y="4919429"/>
            <a:ext cx="51768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P-Site (Peptidyl):</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পেপটাইড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বন্ড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6" name="Google Shape;287;p23">
            <a:extLst>
              <a:ext uri="{FF2B5EF4-FFF2-40B4-BE49-F238E27FC236}">
                <a16:creationId xmlns:a16="http://schemas.microsoft.com/office/drawing/2014/main" id="{F944F841-48A4-2F78-64E5-220F24A83E72}"/>
              </a:ext>
            </a:extLst>
          </p:cNvPr>
          <p:cNvSpPr txBox="1"/>
          <p:nvPr/>
        </p:nvSpPr>
        <p:spPr>
          <a:xfrm>
            <a:off x="820011" y="5262329"/>
            <a:ext cx="51768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E-Site (Exit):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চার্জমুক্ত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হওয়ার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7" name="Google Shape;288;p23">
            <a:extLst>
              <a:ext uri="{FF2B5EF4-FFF2-40B4-BE49-F238E27FC236}">
                <a16:creationId xmlns:a16="http://schemas.microsoft.com/office/drawing/2014/main" id="{E8D993E3-62A2-65D0-D952-C3AA2C276B16}"/>
              </a:ext>
            </a:extLst>
          </p:cNvPr>
          <p:cNvSpPr txBox="1"/>
          <p:nvPr/>
        </p:nvSpPr>
        <p:spPr>
          <a:xfrm>
            <a:off x="820011" y="5605229"/>
            <a:ext cx="5176837" cy="27699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mRNA Binding Site: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বার্তাবহ</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হওয়ার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 name="Google Shape;290;p23">
            <a:extLst>
              <a:ext uri="{FF2B5EF4-FFF2-40B4-BE49-F238E27FC236}">
                <a16:creationId xmlns:a16="http://schemas.microsoft.com/office/drawing/2014/main" id="{DAD07A42-418D-60D7-7A3C-070DC4532883}"/>
              </a:ext>
            </a:extLst>
          </p:cNvPr>
          <p:cNvSpPr txBox="1"/>
          <p:nvPr/>
        </p:nvSpPr>
        <p:spPr>
          <a:xfrm>
            <a:off x="591412" y="3020034"/>
            <a:ext cx="373684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রাসায়নিক</a:t>
            </a:r>
            <a:r>
              <a:rPr lang="en-US"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গঠন</a:t>
            </a:r>
            <a:r>
              <a:rPr lang="en-US"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ও </a:t>
            </a:r>
            <a:r>
              <a:rPr lang="en-US"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প্রোটিন</a:t>
            </a:r>
            <a:r>
              <a:rPr lang="en-US"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সংশ্লেষণ</a:t>
            </a:r>
            <a:r>
              <a:rPr lang="en-US"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ক্ষেত্র</a:t>
            </a:r>
            <a:endParaRPr sz="1000" dirty="0"/>
          </a:p>
        </p:txBody>
      </p:sp>
      <p:pic>
        <p:nvPicPr>
          <p:cNvPr id="29" name="Google Shape;292;p23" descr="image.png">
            <a:extLst>
              <a:ext uri="{FF2B5EF4-FFF2-40B4-BE49-F238E27FC236}">
                <a16:creationId xmlns:a16="http://schemas.microsoft.com/office/drawing/2014/main" id="{C7802C56-465F-E099-4A52-DF1A4D0C7FFB}"/>
              </a:ext>
            </a:extLst>
          </p:cNvPr>
          <p:cNvPicPr preferRelativeResize="0"/>
          <p:nvPr/>
        </p:nvPicPr>
        <p:blipFill rotWithShape="1">
          <a:blip r:embed="rId3">
            <a:alphaModFix/>
          </a:blip>
          <a:srcRect/>
          <a:stretch/>
        </p:blipFill>
        <p:spPr>
          <a:xfrm>
            <a:off x="591411" y="4595579"/>
            <a:ext cx="114300" cy="200025"/>
          </a:xfrm>
          <a:prstGeom prst="rect">
            <a:avLst/>
          </a:prstGeom>
          <a:noFill/>
          <a:ln>
            <a:noFill/>
          </a:ln>
        </p:spPr>
      </p:pic>
      <p:pic>
        <p:nvPicPr>
          <p:cNvPr id="30" name="Google Shape;293;p23" descr="image.png">
            <a:extLst>
              <a:ext uri="{FF2B5EF4-FFF2-40B4-BE49-F238E27FC236}">
                <a16:creationId xmlns:a16="http://schemas.microsoft.com/office/drawing/2014/main" id="{7009AC80-1DE0-1DB3-B348-9CDBD1E13D2D}"/>
              </a:ext>
            </a:extLst>
          </p:cNvPr>
          <p:cNvPicPr preferRelativeResize="0"/>
          <p:nvPr/>
        </p:nvPicPr>
        <p:blipFill rotWithShape="1">
          <a:blip r:embed="rId3">
            <a:alphaModFix/>
          </a:blip>
          <a:srcRect/>
          <a:stretch/>
        </p:blipFill>
        <p:spPr>
          <a:xfrm>
            <a:off x="591411" y="4938479"/>
            <a:ext cx="114300" cy="200025"/>
          </a:xfrm>
          <a:prstGeom prst="rect">
            <a:avLst/>
          </a:prstGeom>
          <a:noFill/>
          <a:ln>
            <a:noFill/>
          </a:ln>
        </p:spPr>
      </p:pic>
      <p:pic>
        <p:nvPicPr>
          <p:cNvPr id="31" name="Google Shape;294;p23" descr="image.png">
            <a:extLst>
              <a:ext uri="{FF2B5EF4-FFF2-40B4-BE49-F238E27FC236}">
                <a16:creationId xmlns:a16="http://schemas.microsoft.com/office/drawing/2014/main" id="{8918D932-44A0-E114-59E9-5328810B4F97}"/>
              </a:ext>
            </a:extLst>
          </p:cNvPr>
          <p:cNvPicPr preferRelativeResize="0"/>
          <p:nvPr/>
        </p:nvPicPr>
        <p:blipFill rotWithShape="1">
          <a:blip r:embed="rId3">
            <a:alphaModFix/>
          </a:blip>
          <a:srcRect/>
          <a:stretch/>
        </p:blipFill>
        <p:spPr>
          <a:xfrm>
            <a:off x="591411" y="5281379"/>
            <a:ext cx="114300" cy="200025"/>
          </a:xfrm>
          <a:prstGeom prst="rect">
            <a:avLst/>
          </a:prstGeom>
          <a:noFill/>
          <a:ln>
            <a:noFill/>
          </a:ln>
        </p:spPr>
      </p:pic>
      <p:pic>
        <p:nvPicPr>
          <p:cNvPr id="224" name="Google Shape;295;p23" descr="image.png">
            <a:extLst>
              <a:ext uri="{FF2B5EF4-FFF2-40B4-BE49-F238E27FC236}">
                <a16:creationId xmlns:a16="http://schemas.microsoft.com/office/drawing/2014/main" id="{799FB303-3DB6-74F8-ED4C-161CE7C014EF}"/>
              </a:ext>
            </a:extLst>
          </p:cNvPr>
          <p:cNvPicPr preferRelativeResize="0"/>
          <p:nvPr/>
        </p:nvPicPr>
        <p:blipFill rotWithShape="1">
          <a:blip r:embed="rId3">
            <a:alphaModFix/>
          </a:blip>
          <a:srcRect/>
          <a:stretch/>
        </p:blipFill>
        <p:spPr>
          <a:xfrm>
            <a:off x="591411" y="5624279"/>
            <a:ext cx="114300" cy="200025"/>
          </a:xfrm>
          <a:prstGeom prst="rect">
            <a:avLst/>
          </a:prstGeom>
          <a:noFill/>
          <a:ln>
            <a:noFill/>
          </a:ln>
        </p:spPr>
      </p:pic>
      <p:pic>
        <p:nvPicPr>
          <p:cNvPr id="227" name="Picture 226">
            <a:extLst>
              <a:ext uri="{FF2B5EF4-FFF2-40B4-BE49-F238E27FC236}">
                <a16:creationId xmlns:a16="http://schemas.microsoft.com/office/drawing/2014/main" id="{0DFAA5FF-F6E5-BC43-CE14-310FEC6EFFD4}"/>
              </a:ext>
            </a:extLst>
          </p:cNvPr>
          <p:cNvPicPr>
            <a:picLocks noChangeAspect="1"/>
          </p:cNvPicPr>
          <p:nvPr/>
        </p:nvPicPr>
        <p:blipFill>
          <a:blip r:embed="rId6"/>
          <a:srcRect l="1845" t="16102" r="3283" b="15473"/>
          <a:stretch>
            <a:fillRect/>
          </a:stretch>
        </p:blipFill>
        <p:spPr>
          <a:xfrm>
            <a:off x="6360414" y="1319686"/>
            <a:ext cx="5613723" cy="27637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2" name="Google Shape;302;p24"/>
          <p:cNvSpPr txBox="1"/>
          <p:nvPr/>
        </p:nvSpPr>
        <p:spPr>
          <a:xfrm>
            <a:off x="752475" y="1488130"/>
            <a:ext cx="5176837"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আবিষ্কার</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ক্যামিলো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গলগি</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(Camillo Golgi, 1898)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পেঁচা</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বিড়ালের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স্নায়ুকোষে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আবিষ্কার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03" name="Google Shape;303;p24"/>
          <p:cNvSpPr txBox="1"/>
          <p:nvPr/>
        </p:nvSpPr>
        <p:spPr>
          <a:xfrm>
            <a:off x="752475" y="2059630"/>
            <a:ext cx="5176837"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অন্যান্য</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নাম</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ডিকটিওসোম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(Dictyosome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ইডিওসোম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লিপোকন্ড্রিয়া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04" name="Google Shape;304;p24"/>
          <p:cNvSpPr txBox="1"/>
          <p:nvPr/>
        </p:nvSpPr>
        <p:spPr>
          <a:xfrm>
            <a:off x="752475" y="2633360"/>
            <a:ext cx="5176837"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অবস্থান</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কাছাকাছি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চ্যাপ্টা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থলির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05" name="Google Shape;305;p24"/>
          <p:cNvSpPr txBox="1"/>
          <p:nvPr/>
        </p:nvSpPr>
        <p:spPr>
          <a:xfrm>
            <a:off x="752475" y="2956525"/>
            <a:ext cx="5176837"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প্রধান</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 </a:t>
            </a:r>
            <a:r>
              <a:rPr lang="en-US" b="0" i="0" u="none" strike="noStrike" cap="none" dirty="0" err="1">
                <a:solidFill>
                  <a:srgbClr val="0284C7"/>
                </a:solidFill>
                <a:latin typeface="Arial" panose="020B0604020202020204" pitchFamily="34" charset="0"/>
                <a:ea typeface="Hind Siliguri SemiBold"/>
                <a:cs typeface="Arial" panose="020B0604020202020204" pitchFamily="34" charset="0"/>
                <a:sym typeface="Hind Siliguri SemiBold"/>
              </a:rPr>
              <a:t>কাজ</a:t>
            </a:r>
            <a:r>
              <a:rPr lang="en-US" b="0" i="0" u="none" strike="noStrike" cap="none" dirty="0">
                <a:solidFill>
                  <a:srgbClr val="0284C7"/>
                </a:solidFill>
                <a:latin typeface="Arial" panose="020B0604020202020204" pitchFamily="34" charset="0"/>
                <a:ea typeface="Hind Siliguri SemiBold"/>
                <a:cs typeface="Arial" panose="020B0604020202020204" pitchFamily="34" charset="0"/>
                <a:sym typeface="Hind Siliguri SemiBold"/>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প্যাকেজিং</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(Secretion)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07" name="Google Shape;307;p24"/>
          <p:cNvSpPr txBox="1"/>
          <p:nvPr/>
        </p:nvSpPr>
        <p:spPr>
          <a:xfrm>
            <a:off x="523875" y="428625"/>
            <a:ext cx="1166812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গলগি</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বস্তু</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(Golgi Body) —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কোষের</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ট্রাফিক</a:t>
            </a:r>
            <a:r>
              <a:rPr lang="en-US" sz="24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24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পুলিশ</a:t>
            </a:r>
            <a:endParaRPr dirty="0"/>
          </a:p>
        </p:txBody>
      </p:sp>
      <p:sp>
        <p:nvSpPr>
          <p:cNvPr id="308" name="Google Shape;308;p24"/>
          <p:cNvSpPr/>
          <p:nvPr/>
        </p:nvSpPr>
        <p:spPr>
          <a:xfrm>
            <a:off x="523875" y="1019175"/>
            <a:ext cx="1114425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09" name="Google Shape;309;p24" descr="image.png"/>
          <p:cNvPicPr preferRelativeResize="0"/>
          <p:nvPr/>
        </p:nvPicPr>
        <p:blipFill rotWithShape="1">
          <a:blip r:embed="rId3">
            <a:alphaModFix/>
          </a:blip>
          <a:srcRect/>
          <a:stretch/>
        </p:blipFill>
        <p:spPr>
          <a:xfrm>
            <a:off x="523875" y="1536364"/>
            <a:ext cx="114300" cy="200025"/>
          </a:xfrm>
          <a:prstGeom prst="rect">
            <a:avLst/>
          </a:prstGeom>
          <a:noFill/>
          <a:ln>
            <a:noFill/>
          </a:ln>
        </p:spPr>
      </p:pic>
      <p:pic>
        <p:nvPicPr>
          <p:cNvPr id="310" name="Google Shape;310;p24" descr="image.png"/>
          <p:cNvPicPr preferRelativeResize="0"/>
          <p:nvPr/>
        </p:nvPicPr>
        <p:blipFill rotWithShape="1">
          <a:blip r:embed="rId3">
            <a:alphaModFix/>
          </a:blip>
          <a:srcRect/>
          <a:stretch/>
        </p:blipFill>
        <p:spPr>
          <a:xfrm>
            <a:off x="523875" y="2107864"/>
            <a:ext cx="114300" cy="200025"/>
          </a:xfrm>
          <a:prstGeom prst="rect">
            <a:avLst/>
          </a:prstGeom>
          <a:noFill/>
          <a:ln>
            <a:noFill/>
          </a:ln>
        </p:spPr>
      </p:pic>
      <p:pic>
        <p:nvPicPr>
          <p:cNvPr id="311" name="Google Shape;311;p24" descr="image.png"/>
          <p:cNvPicPr preferRelativeResize="0"/>
          <p:nvPr/>
        </p:nvPicPr>
        <p:blipFill rotWithShape="1">
          <a:blip r:embed="rId3">
            <a:alphaModFix/>
          </a:blip>
          <a:srcRect/>
          <a:stretch/>
        </p:blipFill>
        <p:spPr>
          <a:xfrm>
            <a:off x="523875" y="2681594"/>
            <a:ext cx="114300" cy="200025"/>
          </a:xfrm>
          <a:prstGeom prst="rect">
            <a:avLst/>
          </a:prstGeom>
          <a:noFill/>
          <a:ln>
            <a:noFill/>
          </a:ln>
        </p:spPr>
      </p:pic>
      <p:pic>
        <p:nvPicPr>
          <p:cNvPr id="312" name="Google Shape;312;p24" descr="image.png"/>
          <p:cNvPicPr preferRelativeResize="0"/>
          <p:nvPr/>
        </p:nvPicPr>
        <p:blipFill rotWithShape="1">
          <a:blip r:embed="rId3">
            <a:alphaModFix/>
          </a:blip>
          <a:srcRect/>
          <a:stretch/>
        </p:blipFill>
        <p:spPr>
          <a:xfrm>
            <a:off x="523875" y="3004759"/>
            <a:ext cx="114300" cy="200025"/>
          </a:xfrm>
          <a:prstGeom prst="rect">
            <a:avLst/>
          </a:prstGeom>
          <a:noFill/>
          <a:ln>
            <a:noFill/>
          </a:ln>
        </p:spPr>
      </p:pic>
      <p:pic>
        <p:nvPicPr>
          <p:cNvPr id="14" name="Google Shape;318;p25" descr="image.png">
            <a:extLst>
              <a:ext uri="{FF2B5EF4-FFF2-40B4-BE49-F238E27FC236}">
                <a16:creationId xmlns:a16="http://schemas.microsoft.com/office/drawing/2014/main" id="{3A58B609-FDF8-2F99-CD24-220B0B6BDA19}"/>
              </a:ext>
            </a:extLst>
          </p:cNvPr>
          <p:cNvPicPr preferRelativeResize="0"/>
          <p:nvPr/>
        </p:nvPicPr>
        <p:blipFill rotWithShape="1">
          <a:blip r:embed="rId4">
            <a:alphaModFix/>
          </a:blip>
          <a:srcRect/>
          <a:stretch/>
        </p:blipFill>
        <p:spPr>
          <a:xfrm>
            <a:off x="523875" y="4229100"/>
            <a:ext cx="3587799" cy="22002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5" name="Google Shape;319;p25" descr="image.png">
            <a:extLst>
              <a:ext uri="{FF2B5EF4-FFF2-40B4-BE49-F238E27FC236}">
                <a16:creationId xmlns:a16="http://schemas.microsoft.com/office/drawing/2014/main" id="{1EED729D-6563-C995-64B5-2937D81FF6BD}"/>
              </a:ext>
            </a:extLst>
          </p:cNvPr>
          <p:cNvPicPr preferRelativeResize="0"/>
          <p:nvPr/>
        </p:nvPicPr>
        <p:blipFill rotWithShape="1">
          <a:blip r:embed="rId5">
            <a:alphaModFix/>
          </a:blip>
          <a:srcRect/>
          <a:stretch/>
        </p:blipFill>
        <p:spPr>
          <a:xfrm>
            <a:off x="4302174" y="4229100"/>
            <a:ext cx="3587799" cy="22002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6" name="Google Shape;320;p25" descr="image.png">
            <a:extLst>
              <a:ext uri="{FF2B5EF4-FFF2-40B4-BE49-F238E27FC236}">
                <a16:creationId xmlns:a16="http://schemas.microsoft.com/office/drawing/2014/main" id="{8AB7D5BE-1266-68A2-5FFE-F125834D4FAB}"/>
              </a:ext>
            </a:extLst>
          </p:cNvPr>
          <p:cNvPicPr preferRelativeResize="0"/>
          <p:nvPr/>
        </p:nvPicPr>
        <p:blipFill rotWithShape="1">
          <a:blip r:embed="rId6">
            <a:alphaModFix/>
          </a:blip>
          <a:srcRect/>
          <a:stretch/>
        </p:blipFill>
        <p:spPr>
          <a:xfrm>
            <a:off x="8080474" y="4229100"/>
            <a:ext cx="3587799" cy="22002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7" name="Google Shape;321;p25">
            <a:extLst>
              <a:ext uri="{FF2B5EF4-FFF2-40B4-BE49-F238E27FC236}">
                <a16:creationId xmlns:a16="http://schemas.microsoft.com/office/drawing/2014/main" id="{A520A54D-C26D-3E23-3559-D718A39F1036}"/>
              </a:ext>
            </a:extLst>
          </p:cNvPr>
          <p:cNvSpPr txBox="1"/>
          <p:nvPr/>
        </p:nvSpPr>
        <p:spPr>
          <a:xfrm>
            <a:off x="742950" y="5086350"/>
            <a:ext cx="3307132"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সিসটার্নি</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(Cisternae)</a:t>
            </a:r>
            <a:endParaRPr dirty="0"/>
          </a:p>
        </p:txBody>
      </p:sp>
      <p:sp>
        <p:nvSpPr>
          <p:cNvPr id="18" name="Google Shape;322;p25">
            <a:extLst>
              <a:ext uri="{FF2B5EF4-FFF2-40B4-BE49-F238E27FC236}">
                <a16:creationId xmlns:a16="http://schemas.microsoft.com/office/drawing/2014/main" id="{155E261A-E43A-42C2-739F-B4414F04B8E6}"/>
              </a:ext>
            </a:extLst>
          </p:cNvPr>
          <p:cNvSpPr txBox="1"/>
          <p:nvPr/>
        </p:nvSpPr>
        <p:spPr>
          <a:xfrm>
            <a:off x="742950" y="5524500"/>
            <a:ext cx="3149649" cy="8309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পরস্পর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সমান্তরালে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চ্যাপ্টা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উত্তল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পিঠকে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Cis-face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অবতল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পিঠকে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Trans-face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 name="Google Shape;323;p25">
            <a:extLst>
              <a:ext uri="{FF2B5EF4-FFF2-40B4-BE49-F238E27FC236}">
                <a16:creationId xmlns:a16="http://schemas.microsoft.com/office/drawing/2014/main" id="{0922A2AE-10D7-2290-ADE0-4399431304EA}"/>
              </a:ext>
            </a:extLst>
          </p:cNvPr>
          <p:cNvSpPr txBox="1"/>
          <p:nvPr/>
        </p:nvSpPr>
        <p:spPr>
          <a:xfrm>
            <a:off x="4521249" y="5086350"/>
            <a:ext cx="3307132"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টিউবিউল</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ভেসিকল</a:t>
            </a:r>
            <a:endParaRPr dirty="0"/>
          </a:p>
        </p:txBody>
      </p:sp>
      <p:sp>
        <p:nvSpPr>
          <p:cNvPr id="20" name="Google Shape;324;p25">
            <a:extLst>
              <a:ext uri="{FF2B5EF4-FFF2-40B4-BE49-F238E27FC236}">
                <a16:creationId xmlns:a16="http://schemas.microsoft.com/office/drawing/2014/main" id="{190D7C7B-7794-108B-35BB-BF0CF11ADCCB}"/>
              </a:ext>
            </a:extLst>
          </p:cNvPr>
          <p:cNvSpPr txBox="1"/>
          <p:nvPr/>
        </p:nvSpPr>
        <p:spPr>
          <a:xfrm>
            <a:off x="4521249" y="5524500"/>
            <a:ext cx="3149649"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সিসটার্নির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প্রান্তীয়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ভেসিকল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সূক্ষ্ম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 name="Google Shape;325;p25">
            <a:extLst>
              <a:ext uri="{FF2B5EF4-FFF2-40B4-BE49-F238E27FC236}">
                <a16:creationId xmlns:a16="http://schemas.microsoft.com/office/drawing/2014/main" id="{3180CAFA-3E71-0AC5-6592-BB65ECB6AEDE}"/>
              </a:ext>
            </a:extLst>
          </p:cNvPr>
          <p:cNvSpPr txBox="1"/>
          <p:nvPr/>
        </p:nvSpPr>
        <p:spPr>
          <a:xfrm>
            <a:off x="8299549" y="5086350"/>
            <a:ext cx="3307132"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রাসায়নিক</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উপাদান</a:t>
            </a:r>
            <a:endParaRPr dirty="0"/>
          </a:p>
        </p:txBody>
      </p:sp>
      <p:sp>
        <p:nvSpPr>
          <p:cNvPr id="22" name="Google Shape;326;p25">
            <a:extLst>
              <a:ext uri="{FF2B5EF4-FFF2-40B4-BE49-F238E27FC236}">
                <a16:creationId xmlns:a16="http://schemas.microsoft.com/office/drawing/2014/main" id="{A03AA3FD-8DF1-DA71-E580-DE6EBF2E5C8E}"/>
              </a:ext>
            </a:extLst>
          </p:cNvPr>
          <p:cNvSpPr txBox="1"/>
          <p:nvPr/>
        </p:nvSpPr>
        <p:spPr>
          <a:xfrm>
            <a:off x="8299549" y="5524500"/>
            <a:ext cx="3149649" cy="5539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ফসফোলিপিড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এডিডি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গ্লাইকোসিল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ট্র্যান্সফারেজ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3" name="Google Shape;327;p25" descr="image.png">
            <a:extLst>
              <a:ext uri="{FF2B5EF4-FFF2-40B4-BE49-F238E27FC236}">
                <a16:creationId xmlns:a16="http://schemas.microsoft.com/office/drawing/2014/main" id="{155A2E51-860E-3B16-4ED3-B84A83AD6FA3}"/>
              </a:ext>
            </a:extLst>
          </p:cNvPr>
          <p:cNvPicPr preferRelativeResize="0"/>
          <p:nvPr/>
        </p:nvPicPr>
        <p:blipFill rotWithShape="1">
          <a:blip r:embed="rId7">
            <a:alphaModFix/>
          </a:blip>
          <a:srcRect/>
          <a:stretch/>
        </p:blipFill>
        <p:spPr>
          <a:xfrm>
            <a:off x="742950" y="4552950"/>
            <a:ext cx="304800" cy="304800"/>
          </a:xfrm>
          <a:prstGeom prst="rect">
            <a:avLst/>
          </a:prstGeom>
          <a:noFill/>
          <a:ln>
            <a:noFill/>
          </a:ln>
        </p:spPr>
      </p:pic>
      <p:pic>
        <p:nvPicPr>
          <p:cNvPr id="24" name="Google Shape;328;p25" descr="image.png">
            <a:extLst>
              <a:ext uri="{FF2B5EF4-FFF2-40B4-BE49-F238E27FC236}">
                <a16:creationId xmlns:a16="http://schemas.microsoft.com/office/drawing/2014/main" id="{A1FF4DD1-6BE2-437E-4619-D350290A118D}"/>
              </a:ext>
            </a:extLst>
          </p:cNvPr>
          <p:cNvPicPr preferRelativeResize="0"/>
          <p:nvPr/>
        </p:nvPicPr>
        <p:blipFill rotWithShape="1">
          <a:blip r:embed="rId8">
            <a:alphaModFix/>
          </a:blip>
          <a:srcRect/>
          <a:stretch/>
        </p:blipFill>
        <p:spPr>
          <a:xfrm>
            <a:off x="4521249" y="4552950"/>
            <a:ext cx="304800" cy="304800"/>
          </a:xfrm>
          <a:prstGeom prst="rect">
            <a:avLst/>
          </a:prstGeom>
          <a:noFill/>
          <a:ln>
            <a:noFill/>
          </a:ln>
        </p:spPr>
      </p:pic>
      <p:pic>
        <p:nvPicPr>
          <p:cNvPr id="25" name="Google Shape;329;p25" descr="image.png">
            <a:extLst>
              <a:ext uri="{FF2B5EF4-FFF2-40B4-BE49-F238E27FC236}">
                <a16:creationId xmlns:a16="http://schemas.microsoft.com/office/drawing/2014/main" id="{6D5D0D00-CD6E-0CBF-372A-1F41D8BE4B16}"/>
              </a:ext>
            </a:extLst>
          </p:cNvPr>
          <p:cNvPicPr preferRelativeResize="0"/>
          <p:nvPr/>
        </p:nvPicPr>
        <p:blipFill rotWithShape="1">
          <a:blip r:embed="rId9">
            <a:alphaModFix/>
          </a:blip>
          <a:srcRect/>
          <a:stretch/>
        </p:blipFill>
        <p:spPr>
          <a:xfrm>
            <a:off x="8299549" y="4552950"/>
            <a:ext cx="381000" cy="304800"/>
          </a:xfrm>
          <a:prstGeom prst="rect">
            <a:avLst/>
          </a:prstGeom>
          <a:noFill/>
          <a:ln>
            <a:noFill/>
          </a:ln>
        </p:spPr>
      </p:pic>
      <p:sp>
        <p:nvSpPr>
          <p:cNvPr id="26" name="Google Shape;330;p25">
            <a:extLst>
              <a:ext uri="{FF2B5EF4-FFF2-40B4-BE49-F238E27FC236}">
                <a16:creationId xmlns:a16="http://schemas.microsoft.com/office/drawing/2014/main" id="{AA0983DF-294E-1890-9985-D8CA049E2BC8}"/>
              </a:ext>
            </a:extLst>
          </p:cNvPr>
          <p:cNvSpPr txBox="1"/>
          <p:nvPr/>
        </p:nvSpPr>
        <p:spPr>
          <a:xfrm>
            <a:off x="581025" y="3697439"/>
            <a:ext cx="4631785"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গলগি</a:t>
            </a:r>
            <a:r>
              <a:rPr lang="en-US" sz="16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6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বস্তুর</a:t>
            </a:r>
            <a:r>
              <a:rPr lang="en-US" sz="16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6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ভৌত</a:t>
            </a:r>
            <a:r>
              <a:rPr lang="en-US" sz="16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ও </a:t>
            </a:r>
            <a:r>
              <a:rPr lang="en-US" sz="16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রাসায়নিক</a:t>
            </a:r>
            <a:r>
              <a:rPr lang="en-US" sz="160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a:t>
            </a:r>
            <a:r>
              <a:rPr lang="en-US" sz="160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উপাদান</a:t>
            </a:r>
            <a:endParaRPr sz="1050" dirty="0"/>
          </a:p>
        </p:txBody>
      </p:sp>
      <p:pic>
        <p:nvPicPr>
          <p:cNvPr id="28" name="Picture 27">
            <a:extLst>
              <a:ext uri="{FF2B5EF4-FFF2-40B4-BE49-F238E27FC236}">
                <a16:creationId xmlns:a16="http://schemas.microsoft.com/office/drawing/2014/main" id="{688C144F-A901-D5E7-2297-100E96F679C4}"/>
              </a:ext>
            </a:extLst>
          </p:cNvPr>
          <p:cNvPicPr>
            <a:picLocks noChangeAspect="1"/>
          </p:cNvPicPr>
          <p:nvPr/>
        </p:nvPicPr>
        <p:blipFill>
          <a:blip r:embed="rId10"/>
          <a:stretch>
            <a:fillRect/>
          </a:stretch>
        </p:blipFill>
        <p:spPr>
          <a:xfrm>
            <a:off x="6043612" y="1204757"/>
            <a:ext cx="5696570" cy="2848285"/>
          </a:xfrm>
          <a:prstGeom prst="rect">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4" name="Google Shape;104;p15" descr="image.png"/>
          <p:cNvPicPr preferRelativeResize="0"/>
          <p:nvPr/>
        </p:nvPicPr>
        <p:blipFill rotWithShape="1">
          <a:blip r:embed="rId3">
            <a:alphaModFix/>
          </a:blip>
          <a:srcRect/>
          <a:stretch/>
        </p:blipFill>
        <p:spPr>
          <a:xfrm>
            <a:off x="571500" y="527595"/>
            <a:ext cx="285750" cy="285750"/>
          </a:xfrm>
          <a:prstGeom prst="rect">
            <a:avLst/>
          </a:prstGeom>
          <a:noFill/>
          <a:ln>
            <a:noFill/>
          </a:ln>
        </p:spPr>
      </p:pic>
      <p:sp>
        <p:nvSpPr>
          <p:cNvPr id="106" name="Google Shape;106;p15"/>
          <p:cNvSpPr txBox="1"/>
          <p:nvPr/>
        </p:nvSpPr>
        <p:spPr>
          <a:xfrm>
            <a:off x="971550" y="1159888"/>
            <a:ext cx="493395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সংজ্ঞা</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ঝিল্লিযুক্ত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বিভিন্ন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হাইড্রোলাইটিক</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আধার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কাজ</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7" name="Google Shape;107;p15"/>
          <p:cNvSpPr txBox="1"/>
          <p:nvPr/>
        </p:nvSpPr>
        <p:spPr>
          <a:xfrm>
            <a:off x="971550" y="1874263"/>
            <a:ext cx="493395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আবিষ্কার</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১৯৫৫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বিজ্ঞানী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ক্রিস্টিয়ান</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দুভ</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(Christian De Duve)</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প্রাণীপ্রোটিস্টে</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নামকরণ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8" name="Google Shape;108;p15"/>
          <p:cNvSpPr txBox="1"/>
          <p:nvPr/>
        </p:nvSpPr>
        <p:spPr>
          <a:xfrm>
            <a:off x="971550" y="2588638"/>
            <a:ext cx="493395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অন্যান্য</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অনুরূপ</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অঙ্গাণুকে</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স্ফেরোসোম</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Spherosome</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ওলিওসোম</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(Oleosome)</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09" name="Google Shape;109;p15" descr="image.png"/>
          <p:cNvPicPr preferRelativeResize="0"/>
          <p:nvPr/>
        </p:nvPicPr>
        <p:blipFill rotWithShape="1">
          <a:blip r:embed="rId4">
            <a:alphaModFix/>
          </a:blip>
          <a:srcRect/>
          <a:stretch/>
        </p:blipFill>
        <p:spPr>
          <a:xfrm>
            <a:off x="571500" y="1253303"/>
            <a:ext cx="209550" cy="219075"/>
          </a:xfrm>
          <a:prstGeom prst="rect">
            <a:avLst/>
          </a:prstGeom>
          <a:noFill/>
          <a:ln>
            <a:noFill/>
          </a:ln>
        </p:spPr>
      </p:pic>
      <p:pic>
        <p:nvPicPr>
          <p:cNvPr id="110" name="Google Shape;110;p15" descr="image.png"/>
          <p:cNvPicPr preferRelativeResize="0"/>
          <p:nvPr/>
        </p:nvPicPr>
        <p:blipFill rotWithShape="1">
          <a:blip r:embed="rId5">
            <a:alphaModFix/>
          </a:blip>
          <a:srcRect/>
          <a:stretch/>
        </p:blipFill>
        <p:spPr>
          <a:xfrm>
            <a:off x="571500" y="1967678"/>
            <a:ext cx="161925" cy="219075"/>
          </a:xfrm>
          <a:prstGeom prst="rect">
            <a:avLst/>
          </a:prstGeom>
          <a:noFill/>
          <a:ln>
            <a:noFill/>
          </a:ln>
        </p:spPr>
      </p:pic>
      <p:pic>
        <p:nvPicPr>
          <p:cNvPr id="111" name="Google Shape;111;p15" descr="image.png"/>
          <p:cNvPicPr preferRelativeResize="0"/>
          <p:nvPr/>
        </p:nvPicPr>
        <p:blipFill rotWithShape="1">
          <a:blip r:embed="rId6">
            <a:alphaModFix/>
          </a:blip>
          <a:srcRect/>
          <a:stretch/>
        </p:blipFill>
        <p:spPr>
          <a:xfrm>
            <a:off x="571500" y="2682053"/>
            <a:ext cx="209550" cy="219075"/>
          </a:xfrm>
          <a:prstGeom prst="rect">
            <a:avLst/>
          </a:prstGeom>
          <a:noFill/>
          <a:ln>
            <a:noFill/>
          </a:ln>
        </p:spPr>
      </p:pic>
      <p:sp>
        <p:nvSpPr>
          <p:cNvPr id="112" name="Google Shape;112;p15"/>
          <p:cNvSpPr txBox="1"/>
          <p:nvPr/>
        </p:nvSpPr>
        <p:spPr>
          <a:xfrm>
            <a:off x="971550" y="449384"/>
            <a:ext cx="11181397" cy="470898"/>
          </a:xfrm>
          <a:prstGeom prst="rect">
            <a:avLst/>
          </a:prstGeom>
          <a:noFill/>
          <a:ln>
            <a:noFill/>
          </a:ln>
        </p:spPr>
        <p:txBody>
          <a:bodyPr spcFirstLastPara="1" wrap="square" lIns="0" tIns="0" rIns="0" bIns="0" anchor="ctr" anchorCtr="0">
            <a:spAutoFit/>
          </a:bodyPr>
          <a:lstStyle/>
          <a:p>
            <a:pPr marL="0" marR="0" lvl="0" indent="0" algn="l" rtl="0">
              <a:lnSpc>
                <a:spcPct val="120000"/>
              </a:lnSpc>
              <a:spcBef>
                <a:spcPts val="0"/>
              </a:spcBef>
              <a:spcAft>
                <a:spcPts val="0"/>
              </a:spcAft>
              <a:buNone/>
            </a:pPr>
            <a:r>
              <a:rPr lang="en-US" sz="25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লাইসোজোম</a:t>
            </a:r>
            <a:endParaRPr dirty="0"/>
          </a:p>
        </p:txBody>
      </p:sp>
      <p:sp>
        <p:nvSpPr>
          <p:cNvPr id="113" name="Google Shape;113;p15"/>
          <p:cNvSpPr/>
          <p:nvPr/>
        </p:nvSpPr>
        <p:spPr>
          <a:xfrm>
            <a:off x="571500" y="979140"/>
            <a:ext cx="11049000" cy="2857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a:extLst>
              <a:ext uri="{FF2B5EF4-FFF2-40B4-BE49-F238E27FC236}">
                <a16:creationId xmlns:a16="http://schemas.microsoft.com/office/drawing/2014/main" id="{D64DC64F-2FA7-3652-80C3-66682C07451F}"/>
              </a:ext>
            </a:extLst>
          </p:cNvPr>
          <p:cNvPicPr>
            <a:picLocks noChangeAspect="1"/>
          </p:cNvPicPr>
          <p:nvPr/>
        </p:nvPicPr>
        <p:blipFill>
          <a:blip r:embed="rId7"/>
          <a:srcRect t="11891"/>
          <a:stretch>
            <a:fillRect/>
          </a:stretch>
        </p:blipFill>
        <p:spPr>
          <a:xfrm>
            <a:off x="6571040" y="1159888"/>
            <a:ext cx="5153025" cy="3021261"/>
          </a:xfrm>
          <a:prstGeom prst="rect">
            <a:avLst/>
          </a:prstGeom>
        </p:spPr>
      </p:pic>
      <p:pic>
        <p:nvPicPr>
          <p:cNvPr id="4" name="Google Shape;119;p16" descr="image.png">
            <a:extLst>
              <a:ext uri="{FF2B5EF4-FFF2-40B4-BE49-F238E27FC236}">
                <a16:creationId xmlns:a16="http://schemas.microsoft.com/office/drawing/2014/main" id="{39B7D55A-9240-A2D1-9885-E9C58A648085}"/>
              </a:ext>
            </a:extLst>
          </p:cNvPr>
          <p:cNvPicPr preferRelativeResize="0"/>
          <p:nvPr/>
        </p:nvPicPr>
        <p:blipFill rotWithShape="1">
          <a:blip r:embed="rId8">
            <a:alphaModFix/>
          </a:blip>
          <a:srcRect/>
          <a:stretch/>
        </p:blipFill>
        <p:spPr>
          <a:xfrm>
            <a:off x="571352" y="4370266"/>
            <a:ext cx="3530649" cy="2038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Google Shape;120;p16" descr="image.png">
            <a:extLst>
              <a:ext uri="{FF2B5EF4-FFF2-40B4-BE49-F238E27FC236}">
                <a16:creationId xmlns:a16="http://schemas.microsoft.com/office/drawing/2014/main" id="{A746FB0F-2B34-23C0-0558-14438FF04710}"/>
              </a:ext>
            </a:extLst>
          </p:cNvPr>
          <p:cNvPicPr preferRelativeResize="0"/>
          <p:nvPr/>
        </p:nvPicPr>
        <p:blipFill rotWithShape="1">
          <a:blip r:embed="rId9">
            <a:alphaModFix/>
          </a:blip>
          <a:srcRect/>
          <a:stretch/>
        </p:blipFill>
        <p:spPr>
          <a:xfrm>
            <a:off x="4330601" y="4370266"/>
            <a:ext cx="3530649" cy="2038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Google Shape;121;p16" descr="image.png">
            <a:extLst>
              <a:ext uri="{FF2B5EF4-FFF2-40B4-BE49-F238E27FC236}">
                <a16:creationId xmlns:a16="http://schemas.microsoft.com/office/drawing/2014/main" id="{3DCEF2D6-B168-19A3-2468-25735592624B}"/>
              </a:ext>
            </a:extLst>
          </p:cNvPr>
          <p:cNvPicPr preferRelativeResize="0"/>
          <p:nvPr/>
        </p:nvPicPr>
        <p:blipFill rotWithShape="1">
          <a:blip r:embed="rId10">
            <a:alphaModFix/>
          </a:blip>
          <a:srcRect/>
          <a:stretch/>
        </p:blipFill>
        <p:spPr>
          <a:xfrm>
            <a:off x="8089851" y="4370266"/>
            <a:ext cx="3530649" cy="20383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Google Shape;123;p16" descr="image.png">
            <a:extLst>
              <a:ext uri="{FF2B5EF4-FFF2-40B4-BE49-F238E27FC236}">
                <a16:creationId xmlns:a16="http://schemas.microsoft.com/office/drawing/2014/main" id="{724AC0B3-31CD-FA15-22D2-0C81F031DE3B}"/>
              </a:ext>
            </a:extLst>
          </p:cNvPr>
          <p:cNvPicPr preferRelativeResize="0"/>
          <p:nvPr/>
        </p:nvPicPr>
        <p:blipFill rotWithShape="1">
          <a:blip r:embed="rId11">
            <a:alphaModFix/>
          </a:blip>
          <a:srcRect/>
          <a:stretch/>
        </p:blipFill>
        <p:spPr>
          <a:xfrm>
            <a:off x="847577" y="4675065"/>
            <a:ext cx="571500" cy="571500"/>
          </a:xfrm>
          <a:prstGeom prst="rect">
            <a:avLst/>
          </a:prstGeom>
          <a:noFill/>
          <a:ln>
            <a:noFill/>
          </a:ln>
        </p:spPr>
      </p:pic>
      <p:sp>
        <p:nvSpPr>
          <p:cNvPr id="8" name="Google Shape;124;p16">
            <a:extLst>
              <a:ext uri="{FF2B5EF4-FFF2-40B4-BE49-F238E27FC236}">
                <a16:creationId xmlns:a16="http://schemas.microsoft.com/office/drawing/2014/main" id="{81B1A43C-26B4-A9CE-9FB3-439015A28DA3}"/>
              </a:ext>
            </a:extLst>
          </p:cNvPr>
          <p:cNvSpPr txBox="1"/>
          <p:nvPr/>
        </p:nvSpPr>
        <p:spPr>
          <a:xfrm>
            <a:off x="1552427" y="4847898"/>
            <a:ext cx="1317188"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একক</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ঝিল্লি</a:t>
            </a:r>
            <a:endParaRPr dirty="0"/>
          </a:p>
        </p:txBody>
      </p:sp>
      <p:sp>
        <p:nvSpPr>
          <p:cNvPr id="9" name="Google Shape;125;p16">
            <a:extLst>
              <a:ext uri="{FF2B5EF4-FFF2-40B4-BE49-F238E27FC236}">
                <a16:creationId xmlns:a16="http://schemas.microsoft.com/office/drawing/2014/main" id="{F21E1276-8D71-15FF-BBAB-E84F9F757FBF}"/>
              </a:ext>
            </a:extLst>
          </p:cNvPr>
          <p:cNvSpPr txBox="1"/>
          <p:nvPr/>
        </p:nvSpPr>
        <p:spPr>
          <a:xfrm>
            <a:off x="847577" y="5379915"/>
            <a:ext cx="2978199"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লাইসোজোম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লিপোপ্রোটিন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পরিবেষ্টিত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নিরাপদে</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আবদ্ধ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0" name="Google Shape;126;p16" descr="image.png">
            <a:extLst>
              <a:ext uri="{FF2B5EF4-FFF2-40B4-BE49-F238E27FC236}">
                <a16:creationId xmlns:a16="http://schemas.microsoft.com/office/drawing/2014/main" id="{F272310E-283E-4304-61F7-EBC3051411DB}"/>
              </a:ext>
            </a:extLst>
          </p:cNvPr>
          <p:cNvPicPr preferRelativeResize="0"/>
          <p:nvPr/>
        </p:nvPicPr>
        <p:blipFill rotWithShape="1">
          <a:blip r:embed="rId12">
            <a:alphaModFix/>
          </a:blip>
          <a:srcRect/>
          <a:stretch/>
        </p:blipFill>
        <p:spPr>
          <a:xfrm>
            <a:off x="4606826" y="4675065"/>
            <a:ext cx="571500" cy="571500"/>
          </a:xfrm>
          <a:prstGeom prst="rect">
            <a:avLst/>
          </a:prstGeom>
          <a:noFill/>
          <a:ln>
            <a:noFill/>
          </a:ln>
        </p:spPr>
      </p:pic>
      <p:sp>
        <p:nvSpPr>
          <p:cNvPr id="11" name="Google Shape;127;p16">
            <a:extLst>
              <a:ext uri="{FF2B5EF4-FFF2-40B4-BE49-F238E27FC236}">
                <a16:creationId xmlns:a16="http://schemas.microsoft.com/office/drawing/2014/main" id="{A074ED31-2D70-E417-9C05-E538EAA4B4D0}"/>
              </a:ext>
            </a:extLst>
          </p:cNvPr>
          <p:cNvSpPr txBox="1"/>
          <p:nvPr/>
        </p:nvSpPr>
        <p:spPr>
          <a:xfrm>
            <a:off x="5311675" y="4847898"/>
            <a:ext cx="2115485"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এনজাইমের</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আধার</a:t>
            </a:r>
            <a:endParaRPr dirty="0"/>
          </a:p>
        </p:txBody>
      </p:sp>
      <p:sp>
        <p:nvSpPr>
          <p:cNvPr id="12" name="Google Shape;128;p16">
            <a:extLst>
              <a:ext uri="{FF2B5EF4-FFF2-40B4-BE49-F238E27FC236}">
                <a16:creationId xmlns:a16="http://schemas.microsoft.com/office/drawing/2014/main" id="{91AE3EDB-EB6D-5151-04EC-614AD70C9D22}"/>
              </a:ext>
            </a:extLst>
          </p:cNvPr>
          <p:cNvSpPr txBox="1"/>
          <p:nvPr/>
        </p:nvSpPr>
        <p:spPr>
          <a:xfrm>
            <a:off x="4593624" y="5355729"/>
            <a:ext cx="32068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৪০–৫০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ধরনের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হাইড্রোলাইটিক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DNAase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RNAase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Acid Lipase, Esterase ও Lysozyme।</a:t>
            </a:r>
            <a:endParaRPr dirty="0"/>
          </a:p>
        </p:txBody>
      </p:sp>
      <p:pic>
        <p:nvPicPr>
          <p:cNvPr id="13" name="Google Shape;129;p16" descr="image.png">
            <a:extLst>
              <a:ext uri="{FF2B5EF4-FFF2-40B4-BE49-F238E27FC236}">
                <a16:creationId xmlns:a16="http://schemas.microsoft.com/office/drawing/2014/main" id="{23786E6E-D42A-1670-2C10-B417CC8A7A78}"/>
              </a:ext>
            </a:extLst>
          </p:cNvPr>
          <p:cNvPicPr preferRelativeResize="0"/>
          <p:nvPr/>
        </p:nvPicPr>
        <p:blipFill rotWithShape="1">
          <a:blip r:embed="rId13">
            <a:alphaModFix/>
          </a:blip>
          <a:srcRect/>
          <a:stretch/>
        </p:blipFill>
        <p:spPr>
          <a:xfrm>
            <a:off x="8366076" y="4675065"/>
            <a:ext cx="571500" cy="571500"/>
          </a:xfrm>
          <a:prstGeom prst="rect">
            <a:avLst/>
          </a:prstGeom>
          <a:noFill/>
          <a:ln>
            <a:noFill/>
          </a:ln>
        </p:spPr>
      </p:pic>
      <p:sp>
        <p:nvSpPr>
          <p:cNvPr id="14" name="Google Shape;130;p16">
            <a:extLst>
              <a:ext uri="{FF2B5EF4-FFF2-40B4-BE49-F238E27FC236}">
                <a16:creationId xmlns:a16="http://schemas.microsoft.com/office/drawing/2014/main" id="{32CE7B74-916D-029E-385F-82C163ED26DE}"/>
              </a:ext>
            </a:extLst>
          </p:cNvPr>
          <p:cNvSpPr txBox="1"/>
          <p:nvPr/>
        </p:nvSpPr>
        <p:spPr>
          <a:xfrm>
            <a:off x="9070926" y="4847898"/>
            <a:ext cx="1383714"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ঝিল্লি</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স্থায়িত্ব</a:t>
            </a:r>
            <a:endParaRPr dirty="0"/>
          </a:p>
        </p:txBody>
      </p:sp>
      <p:sp>
        <p:nvSpPr>
          <p:cNvPr id="15" name="Google Shape;131;p16">
            <a:extLst>
              <a:ext uri="{FF2B5EF4-FFF2-40B4-BE49-F238E27FC236}">
                <a16:creationId xmlns:a16="http://schemas.microsoft.com/office/drawing/2014/main" id="{A7046465-96CB-55CE-68E4-86BA1F4DD6DA}"/>
              </a:ext>
            </a:extLst>
          </p:cNvPr>
          <p:cNvSpPr txBox="1"/>
          <p:nvPr/>
        </p:nvSpPr>
        <p:spPr>
          <a:xfrm>
            <a:off x="8366076" y="5379915"/>
            <a:ext cx="2978199" cy="93897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None/>
            </a:pP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Stabilizer:</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নির্গমন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রোধ</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Labilizer</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ঝিল্লি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বিদীর্ণ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6" name="Google Shape;132;p16" descr="image.png">
            <a:extLst>
              <a:ext uri="{FF2B5EF4-FFF2-40B4-BE49-F238E27FC236}">
                <a16:creationId xmlns:a16="http://schemas.microsoft.com/office/drawing/2014/main" id="{6EB6706B-3960-49BF-34E5-9CC4026C8887}"/>
              </a:ext>
            </a:extLst>
          </p:cNvPr>
          <p:cNvPicPr preferRelativeResize="0"/>
          <p:nvPr/>
        </p:nvPicPr>
        <p:blipFill rotWithShape="1">
          <a:blip r:embed="rId14">
            <a:alphaModFix/>
          </a:blip>
          <a:srcRect/>
          <a:stretch/>
        </p:blipFill>
        <p:spPr>
          <a:xfrm>
            <a:off x="980927" y="4808415"/>
            <a:ext cx="304800" cy="304800"/>
          </a:xfrm>
          <a:prstGeom prst="rect">
            <a:avLst/>
          </a:prstGeom>
          <a:noFill/>
          <a:ln>
            <a:noFill/>
          </a:ln>
        </p:spPr>
      </p:pic>
      <p:pic>
        <p:nvPicPr>
          <p:cNvPr id="17" name="Google Shape;133;p16" descr="image.png">
            <a:extLst>
              <a:ext uri="{FF2B5EF4-FFF2-40B4-BE49-F238E27FC236}">
                <a16:creationId xmlns:a16="http://schemas.microsoft.com/office/drawing/2014/main" id="{DD9BC52E-46A0-4A4A-080F-19CB6B715E23}"/>
              </a:ext>
            </a:extLst>
          </p:cNvPr>
          <p:cNvPicPr preferRelativeResize="0"/>
          <p:nvPr/>
        </p:nvPicPr>
        <p:blipFill rotWithShape="1">
          <a:blip r:embed="rId15">
            <a:alphaModFix/>
          </a:blip>
          <a:srcRect/>
          <a:stretch/>
        </p:blipFill>
        <p:spPr>
          <a:xfrm>
            <a:off x="4740176" y="4808415"/>
            <a:ext cx="304800" cy="304800"/>
          </a:xfrm>
          <a:prstGeom prst="rect">
            <a:avLst/>
          </a:prstGeom>
          <a:noFill/>
          <a:ln>
            <a:noFill/>
          </a:ln>
        </p:spPr>
      </p:pic>
      <p:pic>
        <p:nvPicPr>
          <p:cNvPr id="18" name="Google Shape;134;p16" descr="image.png">
            <a:extLst>
              <a:ext uri="{FF2B5EF4-FFF2-40B4-BE49-F238E27FC236}">
                <a16:creationId xmlns:a16="http://schemas.microsoft.com/office/drawing/2014/main" id="{AF851F68-483E-91F1-4D82-41EF0A822240}"/>
              </a:ext>
            </a:extLst>
          </p:cNvPr>
          <p:cNvPicPr preferRelativeResize="0"/>
          <p:nvPr/>
        </p:nvPicPr>
        <p:blipFill rotWithShape="1">
          <a:blip r:embed="rId16">
            <a:alphaModFix/>
          </a:blip>
          <a:srcRect/>
          <a:stretch/>
        </p:blipFill>
        <p:spPr>
          <a:xfrm>
            <a:off x="8461326" y="4808415"/>
            <a:ext cx="381000" cy="304800"/>
          </a:xfrm>
          <a:prstGeom prst="rect">
            <a:avLst/>
          </a:prstGeom>
          <a:noFill/>
          <a:ln>
            <a:noFill/>
          </a:ln>
        </p:spPr>
      </p:pic>
      <p:sp>
        <p:nvSpPr>
          <p:cNvPr id="19" name="Google Shape;146;p17">
            <a:extLst>
              <a:ext uri="{FF2B5EF4-FFF2-40B4-BE49-F238E27FC236}">
                <a16:creationId xmlns:a16="http://schemas.microsoft.com/office/drawing/2014/main" id="{2F867DCE-45BA-D2D7-7FCA-676D6B4F76A9}"/>
              </a:ext>
            </a:extLst>
          </p:cNvPr>
          <p:cNvSpPr txBox="1"/>
          <p:nvPr/>
        </p:nvSpPr>
        <p:spPr>
          <a:xfrm>
            <a:off x="980926" y="3289725"/>
            <a:ext cx="5115073" cy="328936"/>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প্রাথমিক</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লাইসোজোম</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সদ্য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নিষ্ক্রিয়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এনজাইমযুক্ত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 name="Google Shape;147;p17">
            <a:extLst>
              <a:ext uri="{FF2B5EF4-FFF2-40B4-BE49-F238E27FC236}">
                <a16:creationId xmlns:a16="http://schemas.microsoft.com/office/drawing/2014/main" id="{41B9072B-ACB3-C645-9675-06D38CF9B9C1}"/>
              </a:ext>
            </a:extLst>
          </p:cNvPr>
          <p:cNvSpPr txBox="1"/>
          <p:nvPr/>
        </p:nvSpPr>
        <p:spPr>
          <a:xfrm>
            <a:off x="980926" y="3732637"/>
            <a:ext cx="5511313" cy="328936"/>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গৌণ</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লাইসোজোম</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খাদ্য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সক্রিয়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পরিপাককারী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রূপ</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1" name="Google Shape;151;p17" descr="image.png">
            <a:extLst>
              <a:ext uri="{FF2B5EF4-FFF2-40B4-BE49-F238E27FC236}">
                <a16:creationId xmlns:a16="http://schemas.microsoft.com/office/drawing/2014/main" id="{7A21584C-0AD6-8A02-8628-D22D852FCDEE}"/>
              </a:ext>
            </a:extLst>
          </p:cNvPr>
          <p:cNvPicPr preferRelativeResize="0"/>
          <p:nvPr/>
        </p:nvPicPr>
        <p:blipFill rotWithShape="1">
          <a:blip r:embed="rId17">
            <a:alphaModFix/>
          </a:blip>
          <a:srcRect/>
          <a:stretch/>
        </p:blipFill>
        <p:spPr>
          <a:xfrm>
            <a:off x="580877" y="3304012"/>
            <a:ext cx="209550" cy="219075"/>
          </a:xfrm>
          <a:prstGeom prst="rect">
            <a:avLst/>
          </a:prstGeom>
          <a:noFill/>
          <a:ln>
            <a:noFill/>
          </a:ln>
        </p:spPr>
      </p:pic>
      <p:pic>
        <p:nvPicPr>
          <p:cNvPr id="22" name="Google Shape;152;p17" descr="image.png">
            <a:extLst>
              <a:ext uri="{FF2B5EF4-FFF2-40B4-BE49-F238E27FC236}">
                <a16:creationId xmlns:a16="http://schemas.microsoft.com/office/drawing/2014/main" id="{C6245B85-E49F-8F72-A5F7-86072AD25504}"/>
              </a:ext>
            </a:extLst>
          </p:cNvPr>
          <p:cNvPicPr preferRelativeResize="0"/>
          <p:nvPr/>
        </p:nvPicPr>
        <p:blipFill rotWithShape="1">
          <a:blip r:embed="rId18">
            <a:alphaModFix/>
          </a:blip>
          <a:srcRect/>
          <a:stretch/>
        </p:blipFill>
        <p:spPr>
          <a:xfrm>
            <a:off x="580877" y="3746925"/>
            <a:ext cx="180975" cy="2190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oogle Shape;93;p14" descr="image.png">
            <a:extLst>
              <a:ext uri="{FF2B5EF4-FFF2-40B4-BE49-F238E27FC236}">
                <a16:creationId xmlns:a16="http://schemas.microsoft.com/office/drawing/2014/main" id="{CD128617-71B4-8180-FAB1-DEAF09ECF6EF}"/>
              </a:ext>
            </a:extLst>
          </p:cNvPr>
          <p:cNvPicPr preferRelativeResize="0"/>
          <p:nvPr/>
        </p:nvPicPr>
        <p:blipFill rotWithShape="1">
          <a:blip r:embed="rId2">
            <a:alphaModFix/>
          </a:blip>
          <a:srcRect/>
          <a:stretch/>
        </p:blipFill>
        <p:spPr>
          <a:xfrm>
            <a:off x="476250" y="1397913"/>
            <a:ext cx="5429250" cy="1619250"/>
          </a:xfrm>
          <a:prstGeom prst="rect">
            <a:avLst/>
          </a:prstGeom>
          <a:solidFill>
            <a:schemeClr val="bg2">
              <a:lumMod val="20000"/>
              <a:lumOff val="80000"/>
            </a:schemeClr>
          </a:solidFill>
          <a:ln>
            <a:noFill/>
          </a:ln>
        </p:spPr>
      </p:pic>
      <p:sp>
        <p:nvSpPr>
          <p:cNvPr id="16" name="Google Shape;95;p14">
            <a:extLst>
              <a:ext uri="{FF2B5EF4-FFF2-40B4-BE49-F238E27FC236}">
                <a16:creationId xmlns:a16="http://schemas.microsoft.com/office/drawing/2014/main" id="{6D2C916A-99E4-159B-053C-A00D3A3CCC17}"/>
              </a:ext>
            </a:extLst>
          </p:cNvPr>
          <p:cNvSpPr txBox="1"/>
          <p:nvPr/>
        </p:nvSpPr>
        <p:spPr>
          <a:xfrm>
            <a:off x="704850" y="1540788"/>
            <a:ext cx="526065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err="1">
                <a:solidFill>
                  <a:schemeClr val="tx1"/>
                </a:solidFill>
                <a:latin typeface="Arial" panose="020B0604020202020204" pitchFamily="34" charset="0"/>
                <a:ea typeface="Hind Siliguri SemiBold"/>
                <a:cs typeface="Arial" panose="020B0604020202020204" pitchFamily="34" charset="0"/>
                <a:sym typeface="Hind Siliguri SemiBold"/>
              </a:rPr>
              <a:t>সংজ্ঞা</a:t>
            </a:r>
            <a:endParaRPr dirty="0">
              <a:solidFill>
                <a:schemeClr val="tx1"/>
              </a:solidFill>
            </a:endParaRPr>
          </a:p>
        </p:txBody>
      </p:sp>
      <p:sp>
        <p:nvSpPr>
          <p:cNvPr id="17" name="Google Shape;96;p14">
            <a:extLst>
              <a:ext uri="{FF2B5EF4-FFF2-40B4-BE49-F238E27FC236}">
                <a16:creationId xmlns:a16="http://schemas.microsoft.com/office/drawing/2014/main" id="{F3A221B7-6C45-CADD-EF4A-F0F968799E1E}"/>
              </a:ext>
            </a:extLst>
          </p:cNvPr>
          <p:cNvSpPr txBox="1"/>
          <p:nvPr/>
        </p:nvSpPr>
        <p:spPr>
          <a:xfrm>
            <a:off x="542925" y="1927136"/>
            <a:ext cx="5362575"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প্রকৃত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কোষের</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সাইটোপ্লাজমে</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অবস্থিত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একক</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পর্দাবেষ্টিত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শাখা-প্রশাখাযুক্ত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শাখাবিহীন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নল</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সদৃশ</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অঙ্গাণু</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যা</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সাইটোপ্লাজমকে</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কতগুলো</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অনিয়মিত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প্রকোষ্ঠে</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বিভক্ত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তাকে</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এন্ডোপ্লাজমিক</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রেটিকুলাম</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বলে</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a:t>
            </a:r>
            <a:endParaRPr dirty="0">
              <a:solidFill>
                <a:schemeClr val="tx1"/>
              </a:solidFill>
            </a:endParaRPr>
          </a:p>
        </p:txBody>
      </p:sp>
      <p:sp>
        <p:nvSpPr>
          <p:cNvPr id="18" name="Google Shape;98;p14">
            <a:extLst>
              <a:ext uri="{FF2B5EF4-FFF2-40B4-BE49-F238E27FC236}">
                <a16:creationId xmlns:a16="http://schemas.microsoft.com/office/drawing/2014/main" id="{BEDEE7B8-7426-7689-6C02-EBD1D7D8623E}"/>
              </a:ext>
            </a:extLst>
          </p:cNvPr>
          <p:cNvSpPr txBox="1"/>
          <p:nvPr/>
        </p:nvSpPr>
        <p:spPr>
          <a:xfrm>
            <a:off x="809625" y="3173851"/>
            <a:ext cx="646493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1"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আবিষ্কার</a:t>
            </a:r>
            <a:r>
              <a:rPr lang="en-US" sz="1350" b="1"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(১৯৪৫):</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K.R. Porter, Claude ও Fullam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সাইটোপ্লাজমে</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পর্যবেক্ষণ</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a:t>
            </a:r>
            <a:endParaRPr dirty="0">
              <a:solidFill>
                <a:schemeClr val="tx1"/>
              </a:solidFill>
            </a:endParaRPr>
          </a:p>
        </p:txBody>
      </p:sp>
      <p:sp>
        <p:nvSpPr>
          <p:cNvPr id="19" name="Google Shape;99;p14">
            <a:extLst>
              <a:ext uri="{FF2B5EF4-FFF2-40B4-BE49-F238E27FC236}">
                <a16:creationId xmlns:a16="http://schemas.microsoft.com/office/drawing/2014/main" id="{FAFF9F99-70F4-DE16-43F9-6EF6E7B8B5B3}"/>
              </a:ext>
            </a:extLst>
          </p:cNvPr>
          <p:cNvSpPr txBox="1"/>
          <p:nvPr/>
        </p:nvSpPr>
        <p:spPr>
          <a:xfrm>
            <a:off x="809624" y="3553319"/>
            <a:ext cx="6103673"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1"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নামকরণ</a:t>
            </a:r>
            <a:r>
              <a:rPr lang="en-US" sz="1350" b="1"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(১৯৫২):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বিজ্ঞানী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Porter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এবং</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Kallman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এর</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নামকরণ</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করেন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"Endoplasmic Reticulum"।</a:t>
            </a:r>
            <a:endParaRPr dirty="0">
              <a:solidFill>
                <a:schemeClr val="tx1"/>
              </a:solidFill>
            </a:endParaRPr>
          </a:p>
        </p:txBody>
      </p:sp>
      <p:sp>
        <p:nvSpPr>
          <p:cNvPr id="20" name="Google Shape;100;p14">
            <a:extLst>
              <a:ext uri="{FF2B5EF4-FFF2-40B4-BE49-F238E27FC236}">
                <a16:creationId xmlns:a16="http://schemas.microsoft.com/office/drawing/2014/main" id="{EEFB87E2-1293-A70F-EF00-27CA525E665C}"/>
              </a:ext>
            </a:extLst>
          </p:cNvPr>
          <p:cNvSpPr txBox="1"/>
          <p:nvPr/>
        </p:nvSpPr>
        <p:spPr>
          <a:xfrm>
            <a:off x="809625" y="4122718"/>
            <a:ext cx="509587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1"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আবরণী</a:t>
            </a:r>
            <a:r>
              <a:rPr lang="en-US" sz="1350" b="1" i="0" u="none" strike="noStrike" cap="none" dirty="0">
                <a:solidFill>
                  <a:schemeClr val="tx1"/>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দ্বিস্তরীয়</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ইউনিট</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মেমব্রেন</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দ্বারা</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আবৃত</a:t>
            </a:r>
            <a:r>
              <a:rPr lang="en-US" sz="1350"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a:t>
            </a:r>
            <a:endParaRPr dirty="0">
              <a:solidFill>
                <a:schemeClr val="tx1"/>
              </a:solidFill>
            </a:endParaRPr>
          </a:p>
        </p:txBody>
      </p:sp>
      <p:pic>
        <p:nvPicPr>
          <p:cNvPr id="21" name="Google Shape;101;p14" descr="image.png">
            <a:extLst>
              <a:ext uri="{FF2B5EF4-FFF2-40B4-BE49-F238E27FC236}">
                <a16:creationId xmlns:a16="http://schemas.microsoft.com/office/drawing/2014/main" id="{A467C49B-7A59-96E8-D296-8298D241BD1F}"/>
              </a:ext>
            </a:extLst>
          </p:cNvPr>
          <p:cNvPicPr preferRelativeResize="0"/>
          <p:nvPr/>
        </p:nvPicPr>
        <p:blipFill rotWithShape="1">
          <a:blip r:embed="rId3">
            <a:alphaModFix/>
          </a:blip>
          <a:srcRect/>
          <a:stretch/>
        </p:blipFill>
        <p:spPr>
          <a:xfrm>
            <a:off x="476250" y="3241000"/>
            <a:ext cx="171450" cy="200025"/>
          </a:xfrm>
          <a:prstGeom prst="rect">
            <a:avLst/>
          </a:prstGeom>
          <a:noFill/>
          <a:ln>
            <a:noFill/>
          </a:ln>
        </p:spPr>
      </p:pic>
      <p:pic>
        <p:nvPicPr>
          <p:cNvPr id="22" name="Google Shape;102;p14" descr="image.png">
            <a:extLst>
              <a:ext uri="{FF2B5EF4-FFF2-40B4-BE49-F238E27FC236}">
                <a16:creationId xmlns:a16="http://schemas.microsoft.com/office/drawing/2014/main" id="{1D7DAE5F-0916-706F-B08E-8949109890B0}"/>
              </a:ext>
            </a:extLst>
          </p:cNvPr>
          <p:cNvPicPr preferRelativeResize="0"/>
          <p:nvPr/>
        </p:nvPicPr>
        <p:blipFill rotWithShape="1">
          <a:blip r:embed="rId4">
            <a:alphaModFix/>
          </a:blip>
          <a:srcRect/>
          <a:stretch/>
        </p:blipFill>
        <p:spPr>
          <a:xfrm>
            <a:off x="476250" y="3586656"/>
            <a:ext cx="171450" cy="200025"/>
          </a:xfrm>
          <a:prstGeom prst="rect">
            <a:avLst/>
          </a:prstGeom>
          <a:noFill/>
          <a:ln>
            <a:noFill/>
          </a:ln>
        </p:spPr>
      </p:pic>
      <p:pic>
        <p:nvPicPr>
          <p:cNvPr id="23" name="Google Shape;103;p14" descr="image.png">
            <a:extLst>
              <a:ext uri="{FF2B5EF4-FFF2-40B4-BE49-F238E27FC236}">
                <a16:creationId xmlns:a16="http://schemas.microsoft.com/office/drawing/2014/main" id="{7F1E598C-A41C-10F0-A705-2A02E3FD5F05}"/>
              </a:ext>
            </a:extLst>
          </p:cNvPr>
          <p:cNvPicPr preferRelativeResize="0"/>
          <p:nvPr/>
        </p:nvPicPr>
        <p:blipFill rotWithShape="1">
          <a:blip r:embed="rId5">
            <a:alphaModFix/>
          </a:blip>
          <a:srcRect/>
          <a:stretch/>
        </p:blipFill>
        <p:spPr>
          <a:xfrm>
            <a:off x="476250" y="4156055"/>
            <a:ext cx="219075" cy="200025"/>
          </a:xfrm>
          <a:prstGeom prst="rect">
            <a:avLst/>
          </a:prstGeom>
          <a:noFill/>
          <a:ln>
            <a:noFill/>
          </a:ln>
        </p:spPr>
      </p:pic>
      <p:sp>
        <p:nvSpPr>
          <p:cNvPr id="24" name="Google Shape;104;p14">
            <a:extLst>
              <a:ext uri="{FF2B5EF4-FFF2-40B4-BE49-F238E27FC236}">
                <a16:creationId xmlns:a16="http://schemas.microsoft.com/office/drawing/2014/main" id="{9B4F049F-23F0-E443-F99F-7D3CD2E4FEEF}"/>
              </a:ext>
            </a:extLst>
          </p:cNvPr>
          <p:cNvSpPr txBox="1"/>
          <p:nvPr/>
        </p:nvSpPr>
        <p:spPr>
          <a:xfrm>
            <a:off x="476250" y="476250"/>
            <a:ext cx="11715750" cy="430887"/>
          </a:xfrm>
          <a:prstGeom prst="rect">
            <a:avLst/>
          </a:prstGeom>
          <a:noFill/>
          <a:ln>
            <a:noFill/>
          </a:ln>
        </p:spPr>
        <p:txBody>
          <a:bodyPr spcFirstLastPara="1" wrap="square" lIns="0" tIns="0" rIns="0" bIns="0" anchor="t" anchorCtr="0">
            <a:spAutoFit/>
          </a:bodyPr>
          <a:lstStyle/>
          <a:p>
            <a:pPr lvl="0"/>
            <a:r>
              <a:rPr lang="en-US" sz="2800" b="1" dirty="0" err="1">
                <a:solidFill>
                  <a:schemeClr val="bg2"/>
                </a:solidFill>
                <a:latin typeface="Arial" panose="020B0604020202020204" pitchFamily="34" charset="0"/>
                <a:ea typeface="Hind Siliguri"/>
                <a:cs typeface="Arial" panose="020B0604020202020204" pitchFamily="34" charset="0"/>
                <a:sym typeface="Hind Siliguri"/>
              </a:rPr>
              <a:t>এন্ডোপ্লাজমিক</a:t>
            </a:r>
            <a:r>
              <a:rPr lang="en-US" sz="2800" b="1" dirty="0">
                <a:solidFill>
                  <a:schemeClr val="bg2"/>
                </a:solidFill>
                <a:latin typeface="Arial" panose="020B0604020202020204" pitchFamily="34" charset="0"/>
                <a:ea typeface="Hind Siliguri"/>
                <a:cs typeface="Arial" panose="020B0604020202020204" pitchFamily="34" charset="0"/>
                <a:sym typeface="Hind Siliguri"/>
              </a:rPr>
              <a:t> </a:t>
            </a:r>
            <a:r>
              <a:rPr lang="en-US" sz="2800" b="1" dirty="0" err="1">
                <a:solidFill>
                  <a:schemeClr val="bg2"/>
                </a:solidFill>
                <a:latin typeface="Arial" panose="020B0604020202020204" pitchFamily="34" charset="0"/>
                <a:ea typeface="Hind Siliguri"/>
                <a:cs typeface="Arial" panose="020B0604020202020204" pitchFamily="34" charset="0"/>
                <a:sym typeface="Hind Siliguri"/>
              </a:rPr>
              <a:t>রেটিকুলাম</a:t>
            </a:r>
            <a:endParaRPr dirty="0">
              <a:solidFill>
                <a:schemeClr val="bg2"/>
              </a:solidFill>
            </a:endParaRPr>
          </a:p>
        </p:txBody>
      </p:sp>
      <p:sp>
        <p:nvSpPr>
          <p:cNvPr id="25" name="Google Shape;105;p14">
            <a:extLst>
              <a:ext uri="{FF2B5EF4-FFF2-40B4-BE49-F238E27FC236}">
                <a16:creationId xmlns:a16="http://schemas.microsoft.com/office/drawing/2014/main" id="{BABC7CBC-65E1-3097-6B0B-076DE8A7C60E}"/>
              </a:ext>
            </a:extLst>
          </p:cNvPr>
          <p:cNvSpPr/>
          <p:nvPr/>
        </p:nvSpPr>
        <p:spPr>
          <a:xfrm>
            <a:off x="476250" y="1143000"/>
            <a:ext cx="11239500" cy="19050"/>
          </a:xfrm>
          <a:prstGeom prst="rect">
            <a:avLst/>
          </a:prstGeom>
          <a:solidFill>
            <a:schemeClr val="bg2">
              <a:lumMod val="40000"/>
              <a:lumOff val="6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tx1"/>
              </a:solidFill>
              <a:latin typeface="Arial" panose="020B0604020202020204" pitchFamily="34" charset="0"/>
              <a:ea typeface="Calibri"/>
              <a:cs typeface="Arial" panose="020B0604020202020204" pitchFamily="34" charset="0"/>
              <a:sym typeface="Calibri"/>
            </a:endParaRPr>
          </a:p>
        </p:txBody>
      </p:sp>
      <p:pic>
        <p:nvPicPr>
          <p:cNvPr id="26" name="Google Shape;148;p17" descr="image.png">
            <a:extLst>
              <a:ext uri="{FF2B5EF4-FFF2-40B4-BE49-F238E27FC236}">
                <a16:creationId xmlns:a16="http://schemas.microsoft.com/office/drawing/2014/main" id="{38FBF39F-64EC-DD67-A3C9-D429796DEC0B}"/>
              </a:ext>
            </a:extLst>
          </p:cNvPr>
          <p:cNvPicPr preferRelativeResize="0"/>
          <p:nvPr/>
        </p:nvPicPr>
        <p:blipFill rotWithShape="1">
          <a:blip r:embed="rId6">
            <a:alphaModFix/>
            <a:lum bright="70000" contrast="-70000"/>
          </a:blip>
          <a:srcRect/>
          <a:stretch/>
        </p:blipFill>
        <p:spPr>
          <a:xfrm>
            <a:off x="476102" y="4658179"/>
            <a:ext cx="3587799" cy="1897797"/>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7" name="Google Shape;149;p17" descr="image.png">
            <a:extLst>
              <a:ext uri="{FF2B5EF4-FFF2-40B4-BE49-F238E27FC236}">
                <a16:creationId xmlns:a16="http://schemas.microsoft.com/office/drawing/2014/main" id="{8CA92E11-B95A-09CE-AAE1-7F477D0A18C3}"/>
              </a:ext>
            </a:extLst>
          </p:cNvPr>
          <p:cNvPicPr preferRelativeResize="0"/>
          <p:nvPr/>
        </p:nvPicPr>
        <p:blipFill rotWithShape="1">
          <a:blip r:embed="rId7">
            <a:alphaModFix/>
            <a:lum bright="70000" contrast="-70000"/>
          </a:blip>
          <a:srcRect/>
          <a:stretch/>
        </p:blipFill>
        <p:spPr>
          <a:xfrm>
            <a:off x="4302026" y="4658179"/>
            <a:ext cx="3587799" cy="1897797"/>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8" name="Google Shape;150;p17" descr="image.png">
            <a:extLst>
              <a:ext uri="{FF2B5EF4-FFF2-40B4-BE49-F238E27FC236}">
                <a16:creationId xmlns:a16="http://schemas.microsoft.com/office/drawing/2014/main" id="{F2E1EFFE-212F-2FC1-C31F-2A9AC3D9A6BE}"/>
              </a:ext>
            </a:extLst>
          </p:cNvPr>
          <p:cNvPicPr preferRelativeResize="0"/>
          <p:nvPr/>
        </p:nvPicPr>
        <p:blipFill rotWithShape="1">
          <a:blip r:embed="rId8">
            <a:alphaModFix/>
            <a:lum bright="70000" contrast="-70000"/>
          </a:blip>
          <a:srcRect/>
          <a:stretch/>
        </p:blipFill>
        <p:spPr>
          <a:xfrm>
            <a:off x="8127951" y="4658179"/>
            <a:ext cx="3587799" cy="1897797"/>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9" name="Google Shape;151;p17">
            <a:extLst>
              <a:ext uri="{FF2B5EF4-FFF2-40B4-BE49-F238E27FC236}">
                <a16:creationId xmlns:a16="http://schemas.microsoft.com/office/drawing/2014/main" id="{6082C4ED-E8E0-BA06-DE20-55E678AD2A56}"/>
              </a:ext>
            </a:extLst>
          </p:cNvPr>
          <p:cNvSpPr txBox="1"/>
          <p:nvPr/>
        </p:nvSpPr>
        <p:spPr>
          <a:xfrm>
            <a:off x="723752" y="4905829"/>
            <a:ext cx="3247124"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dirty="0">
                <a:solidFill>
                  <a:schemeClr val="tx1"/>
                </a:solidFill>
                <a:latin typeface="Arial" panose="020B0604020202020204" pitchFamily="34" charset="0"/>
                <a:ea typeface="Hind Siliguri SemiBold"/>
                <a:cs typeface="Arial" panose="020B0604020202020204" pitchFamily="34" charset="0"/>
                <a:sym typeface="Hind Siliguri SemiBold"/>
              </a:rPr>
              <a:t>1</a:t>
            </a:r>
            <a:r>
              <a:rPr lang="en-US" sz="1600" b="0" i="0" u="none" strike="noStrike" cap="none" dirty="0">
                <a:solidFill>
                  <a:schemeClr val="tx1"/>
                </a:solidFill>
                <a:latin typeface="+mj-lt"/>
                <a:ea typeface="Hind Siliguri SemiBold"/>
                <a:cs typeface="Arial" panose="020B0604020202020204" pitchFamily="34" charset="0"/>
                <a:sym typeface="Hind Siliguri SemiBold"/>
              </a:rPr>
              <a:t>. </a:t>
            </a:r>
            <a:r>
              <a:rPr lang="en-US" sz="1600" b="0" i="0" u="none" strike="noStrike" cap="none" dirty="0" err="1">
                <a:solidFill>
                  <a:schemeClr val="tx1"/>
                </a:solidFill>
                <a:latin typeface="+mj-lt"/>
                <a:ea typeface="Hind Siliguri SemiBold"/>
                <a:cs typeface="Arial" panose="020B0604020202020204" pitchFamily="34" charset="0"/>
                <a:sym typeface="Hind Siliguri SemiBold"/>
              </a:rPr>
              <a:t>সিস্টার্নি</a:t>
            </a:r>
            <a:r>
              <a:rPr lang="en-US" sz="1600" b="0" i="0" u="none" strike="noStrike" cap="none" dirty="0">
                <a:solidFill>
                  <a:schemeClr val="tx1"/>
                </a:solidFill>
                <a:latin typeface="+mj-lt"/>
                <a:ea typeface="Hind Siliguri SemiBold"/>
                <a:cs typeface="Arial" panose="020B0604020202020204" pitchFamily="34" charset="0"/>
                <a:sym typeface="Hind Siliguri SemiBold"/>
              </a:rPr>
              <a:t> (Cisternae)</a:t>
            </a:r>
            <a:endParaRPr sz="1200" dirty="0">
              <a:solidFill>
                <a:schemeClr val="tx1"/>
              </a:solidFill>
              <a:latin typeface="+mj-lt"/>
            </a:endParaRPr>
          </a:p>
        </p:txBody>
      </p:sp>
      <p:sp>
        <p:nvSpPr>
          <p:cNvPr id="30" name="Google Shape;152;p17">
            <a:extLst>
              <a:ext uri="{FF2B5EF4-FFF2-40B4-BE49-F238E27FC236}">
                <a16:creationId xmlns:a16="http://schemas.microsoft.com/office/drawing/2014/main" id="{1ED7D990-878E-AF6B-2A5B-96251E06BE6D}"/>
              </a:ext>
            </a:extLst>
          </p:cNvPr>
          <p:cNvSpPr txBox="1"/>
          <p:nvPr/>
        </p:nvSpPr>
        <p:spPr>
          <a:xfrm>
            <a:off x="615640" y="5144465"/>
            <a:ext cx="3494773" cy="1200329"/>
          </a:xfrm>
          <a:prstGeom prst="rect">
            <a:avLst/>
          </a:prstGeom>
          <a:noFill/>
          <a:ln>
            <a:noFill/>
          </a:ln>
        </p:spPr>
        <p:txBody>
          <a:bodyPr spcFirstLastPara="1" wrap="square" lIns="0" tIns="0" rIns="0" bIns="0" anchor="t" anchorCtr="0">
            <a:spAutoFit/>
          </a:bodyPr>
          <a:lstStyle/>
          <a:p>
            <a:pPr>
              <a:lnSpc>
                <a:spcPct val="150000"/>
              </a:lnSpc>
            </a:pP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লম্বা</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চ্যাপ্টা</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থলির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শাখাবিহীন</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নালিকা</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সমান্তরালভাবে</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বিন্যস্ত</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p>
          <a:p>
            <a:pPr>
              <a:lnSpc>
                <a:spcPct val="150000"/>
              </a:lnSpc>
            </a:pPr>
            <a:r>
              <a:rPr lang="as-IN" sz="1200" b="1"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ব্যাখ্যা:</a:t>
            </a:r>
            <a:r>
              <a:rPr lang="as-IN" sz="120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 ব্যাস ৪০-৫০ µ</a:t>
            </a:r>
            <a:r>
              <a:rPr lang="en-US" sz="120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m। </a:t>
            </a:r>
            <a:r>
              <a:rPr lang="as-IN" sz="1200"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গায়ে 'রাইবোফোরিন' প্রোটিনের সাহায্যে রাইবোসোম যুক্ত থাকে।</a:t>
            </a:r>
            <a:endParaRPr lang="as-IN" sz="120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32" name="Google Shape;154;p17">
            <a:extLst>
              <a:ext uri="{FF2B5EF4-FFF2-40B4-BE49-F238E27FC236}">
                <a16:creationId xmlns:a16="http://schemas.microsoft.com/office/drawing/2014/main" id="{205D276D-D41C-2133-FA55-494A8BF9AAC1}"/>
              </a:ext>
            </a:extLst>
          </p:cNvPr>
          <p:cNvSpPr txBox="1"/>
          <p:nvPr/>
        </p:nvSpPr>
        <p:spPr>
          <a:xfrm>
            <a:off x="4549676" y="4905829"/>
            <a:ext cx="3247124"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0" i="0" u="none" strike="noStrike" cap="none" dirty="0">
                <a:solidFill>
                  <a:schemeClr val="tx1"/>
                </a:solidFill>
                <a:latin typeface="+mj-lt"/>
                <a:ea typeface="Hind Siliguri SemiBold"/>
                <a:cs typeface="Arial" panose="020B0604020202020204" pitchFamily="34" charset="0"/>
                <a:sym typeface="Hind Siliguri SemiBold"/>
              </a:rPr>
              <a:t>২. </a:t>
            </a:r>
            <a:r>
              <a:rPr lang="en-US" sz="1600" b="0" i="0" u="none" strike="noStrike" cap="none" dirty="0" err="1">
                <a:solidFill>
                  <a:schemeClr val="tx1"/>
                </a:solidFill>
                <a:latin typeface="+mj-lt"/>
                <a:ea typeface="Hind Siliguri SemiBold"/>
                <a:cs typeface="Arial" panose="020B0604020202020204" pitchFamily="34" charset="0"/>
                <a:sym typeface="Hind Siliguri SemiBold"/>
              </a:rPr>
              <a:t>ভেসিকল</a:t>
            </a:r>
            <a:r>
              <a:rPr lang="en-US" sz="1600" b="0" i="0" u="none" strike="noStrike" cap="none" dirty="0">
                <a:solidFill>
                  <a:schemeClr val="tx1"/>
                </a:solidFill>
                <a:latin typeface="+mj-lt"/>
                <a:ea typeface="Hind Siliguri SemiBold"/>
                <a:cs typeface="Arial" panose="020B0604020202020204" pitchFamily="34" charset="0"/>
                <a:sym typeface="Hind Siliguri SemiBold"/>
              </a:rPr>
              <a:t> (Vesicles)</a:t>
            </a:r>
            <a:endParaRPr sz="1200" dirty="0">
              <a:solidFill>
                <a:schemeClr val="tx1"/>
              </a:solidFill>
              <a:latin typeface="+mj-lt"/>
            </a:endParaRPr>
          </a:p>
        </p:txBody>
      </p:sp>
      <p:sp>
        <p:nvSpPr>
          <p:cNvPr id="33" name="Google Shape;155;p17">
            <a:extLst>
              <a:ext uri="{FF2B5EF4-FFF2-40B4-BE49-F238E27FC236}">
                <a16:creationId xmlns:a16="http://schemas.microsoft.com/office/drawing/2014/main" id="{441675CC-2E2E-06E6-2DD5-D596D644625A}"/>
              </a:ext>
            </a:extLst>
          </p:cNvPr>
          <p:cNvSpPr txBox="1"/>
          <p:nvPr/>
        </p:nvSpPr>
        <p:spPr>
          <a:xfrm>
            <a:off x="4450116" y="5244713"/>
            <a:ext cx="3446244" cy="129266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ক্ষুদ্র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গোলাকার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ডিম্বাকার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থলির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অংশ</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a:t>
            </a:r>
          </a:p>
          <a:p>
            <a:pPr>
              <a:lnSpc>
                <a:spcPct val="150000"/>
              </a:lnSpc>
            </a:pPr>
            <a:r>
              <a:rPr lang="as-IN" b="1"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ব্যাখ্যা:</a:t>
            </a:r>
            <a:r>
              <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 ব্যাস ২৫-৫০ µ</a:t>
            </a:r>
            <a:r>
              <a:rPr lang="en-US"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m। </a:t>
            </a:r>
            <a:r>
              <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সাইটোপ্লাজমে বিক্ষিপ্তভাবে থাকে। প্রোটিন প্রস্তুতকারী কোষে বেশি দেখা যায়।</a:t>
            </a:r>
            <a:endPar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35" name="Google Shape;157;p17">
            <a:extLst>
              <a:ext uri="{FF2B5EF4-FFF2-40B4-BE49-F238E27FC236}">
                <a16:creationId xmlns:a16="http://schemas.microsoft.com/office/drawing/2014/main" id="{F7BD6D97-8ACA-57BC-5888-7A0B7C26EF02}"/>
              </a:ext>
            </a:extLst>
          </p:cNvPr>
          <p:cNvSpPr txBox="1"/>
          <p:nvPr/>
        </p:nvSpPr>
        <p:spPr>
          <a:xfrm>
            <a:off x="8375601" y="4905829"/>
            <a:ext cx="3247124"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0" i="0" u="none" strike="noStrike" cap="none" dirty="0">
                <a:solidFill>
                  <a:schemeClr val="tx1"/>
                </a:solidFill>
                <a:latin typeface="+mj-lt"/>
                <a:ea typeface="Hind Siliguri SemiBold"/>
                <a:cs typeface="Arial" panose="020B0604020202020204" pitchFamily="34" charset="0"/>
                <a:sym typeface="Hind Siliguri SemiBold"/>
              </a:rPr>
              <a:t>৩. </a:t>
            </a:r>
            <a:r>
              <a:rPr lang="en-US" sz="1600" b="0" i="0" u="none" strike="noStrike" cap="none" dirty="0" err="1">
                <a:solidFill>
                  <a:schemeClr val="tx1"/>
                </a:solidFill>
                <a:latin typeface="+mj-lt"/>
                <a:ea typeface="Hind Siliguri SemiBold"/>
                <a:cs typeface="Arial" panose="020B0604020202020204" pitchFamily="34" charset="0"/>
                <a:sym typeface="Hind Siliguri SemiBold"/>
              </a:rPr>
              <a:t>টিউবিউল</a:t>
            </a:r>
            <a:r>
              <a:rPr lang="en-US" sz="1600" b="0" i="0" u="none" strike="noStrike" cap="none" dirty="0">
                <a:solidFill>
                  <a:schemeClr val="tx1"/>
                </a:solidFill>
                <a:latin typeface="+mj-lt"/>
                <a:ea typeface="Hind Siliguri SemiBold"/>
                <a:cs typeface="Arial" panose="020B0604020202020204" pitchFamily="34" charset="0"/>
                <a:sym typeface="Hind Siliguri SemiBold"/>
              </a:rPr>
              <a:t> (Tubules)</a:t>
            </a:r>
            <a:endParaRPr sz="1200" dirty="0">
              <a:solidFill>
                <a:schemeClr val="tx1"/>
              </a:solidFill>
              <a:latin typeface="+mj-lt"/>
            </a:endParaRPr>
          </a:p>
        </p:txBody>
      </p:sp>
      <p:sp>
        <p:nvSpPr>
          <p:cNvPr id="36" name="Google Shape;158;p17">
            <a:extLst>
              <a:ext uri="{FF2B5EF4-FFF2-40B4-BE49-F238E27FC236}">
                <a16:creationId xmlns:a16="http://schemas.microsoft.com/office/drawing/2014/main" id="{646B008B-0633-DA5B-CA7B-23F9C682EE01}"/>
              </a:ext>
            </a:extLst>
          </p:cNvPr>
          <p:cNvSpPr txBox="1"/>
          <p:nvPr/>
        </p:nvSpPr>
        <p:spPr>
          <a:xfrm>
            <a:off x="8375601" y="5219894"/>
            <a:ext cx="3092499" cy="129266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শাখা-প্রশাখাযুক্ত</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নালিকাকার</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chemeClr val="tx1"/>
                </a:solidFill>
                <a:latin typeface="Arial" panose="020B0604020202020204" pitchFamily="34" charset="0"/>
                <a:ea typeface="Hind Siliguri"/>
                <a:cs typeface="Arial" panose="020B0604020202020204" pitchFamily="34" charset="0"/>
                <a:sym typeface="Hind Siliguri"/>
              </a:rPr>
              <a:t>নেটওয়ার্ক</a:t>
            </a:r>
            <a:r>
              <a:rPr lang="en-US" b="0" i="0" u="none" strike="noStrike" cap="none" dirty="0">
                <a:solidFill>
                  <a:schemeClr val="tx1"/>
                </a:solidFill>
                <a:latin typeface="Arial" panose="020B0604020202020204" pitchFamily="34" charset="0"/>
                <a:ea typeface="Hind Siliguri"/>
                <a:cs typeface="Arial" panose="020B0604020202020204" pitchFamily="34" charset="0"/>
                <a:sym typeface="Hind Siliguri"/>
              </a:rPr>
              <a:t>। </a:t>
            </a:r>
          </a:p>
          <a:p>
            <a:pPr>
              <a:lnSpc>
                <a:spcPct val="150000"/>
              </a:lnSpc>
            </a:pPr>
            <a:r>
              <a:rPr lang="as-IN" b="1"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ব্যাখ্যা:</a:t>
            </a:r>
            <a:r>
              <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 ব্যাস ৩০-১০০ µ</a:t>
            </a:r>
            <a:r>
              <a:rPr lang="en-US"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m। </a:t>
            </a:r>
            <a:r>
              <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sym typeface="Hind Siliguri"/>
              </a:rPr>
              <a:t>এদের গায়ে কোনো রাইবোসোম থাকে না। অন্যান্য অংশের সাথে জালক তৈরি করে।</a:t>
            </a:r>
            <a:endParaRPr lang="as-IN"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39" name="Picture 38">
            <a:extLst>
              <a:ext uri="{FF2B5EF4-FFF2-40B4-BE49-F238E27FC236}">
                <a16:creationId xmlns:a16="http://schemas.microsoft.com/office/drawing/2014/main" id="{710F15F7-5682-B013-4612-E5F91FC27F27}"/>
              </a:ext>
            </a:extLst>
          </p:cNvPr>
          <p:cNvPicPr>
            <a:picLocks noChangeAspect="1"/>
          </p:cNvPicPr>
          <p:nvPr/>
        </p:nvPicPr>
        <p:blipFill>
          <a:blip r:embed="rId9"/>
          <a:stretch>
            <a:fillRect/>
          </a:stretch>
        </p:blipFill>
        <p:spPr>
          <a:xfrm>
            <a:off x="6973305" y="1229895"/>
            <a:ext cx="5777154" cy="3749194"/>
          </a:xfrm>
          <a:prstGeom prst="rect">
            <a:avLst/>
          </a:prstGeom>
        </p:spPr>
      </p:pic>
    </p:spTree>
    <p:extLst>
      <p:ext uri="{BB962C8B-B14F-4D97-AF65-F5344CB8AC3E}">
        <p14:creationId xmlns:p14="http://schemas.microsoft.com/office/powerpoint/2010/main" val="130361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7" name="Google Shape;227;p22"/>
          <p:cNvSpPr txBox="1"/>
          <p:nvPr/>
        </p:nvSpPr>
        <p:spPr>
          <a:xfrm>
            <a:off x="971550" y="1163102"/>
            <a:ext cx="6118162" cy="328936"/>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১৮৫০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কলিকার</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পতঙ্গের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পেশীকোষে</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মাইটোকন্ড্রিয়া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পর্যবেক্ষণ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28" name="Google Shape;228;p22"/>
          <p:cNvSpPr txBox="1"/>
          <p:nvPr/>
        </p:nvSpPr>
        <p:spPr>
          <a:xfrm>
            <a:off x="971550" y="1514440"/>
            <a:ext cx="493395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১৮৯৮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কার্ল</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বেন্ডা</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আনুষ্ঠানিকভাবে</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"Mitochondria"</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নামকরণ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29" name="Google Shape;229;p22"/>
          <p:cNvSpPr txBox="1"/>
          <p:nvPr/>
        </p:nvSpPr>
        <p:spPr>
          <a:xfrm>
            <a:off x="971550" y="2131766"/>
            <a:ext cx="493395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১৯৫৭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ফিলিপ</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সিকাভিটজ</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মাইটোকন্ড্রিয়াকে</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"Power House"</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শক্তিঘর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অভিহিত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230" name="Google Shape;230;p22" descr="image.png"/>
          <p:cNvPicPr preferRelativeResize="0"/>
          <p:nvPr/>
        </p:nvPicPr>
        <p:blipFill rotWithShape="1">
          <a:blip r:embed="rId3">
            <a:alphaModFix/>
          </a:blip>
          <a:srcRect/>
          <a:stretch/>
        </p:blipFill>
        <p:spPr>
          <a:xfrm>
            <a:off x="571500" y="1200208"/>
            <a:ext cx="180975" cy="219075"/>
          </a:xfrm>
          <a:prstGeom prst="rect">
            <a:avLst/>
          </a:prstGeom>
          <a:noFill/>
          <a:ln>
            <a:noFill/>
          </a:ln>
        </p:spPr>
      </p:pic>
      <p:pic>
        <p:nvPicPr>
          <p:cNvPr id="231" name="Google Shape;231;p22" descr="image.png"/>
          <p:cNvPicPr preferRelativeResize="0"/>
          <p:nvPr/>
        </p:nvPicPr>
        <p:blipFill rotWithShape="1">
          <a:blip r:embed="rId4">
            <a:alphaModFix/>
          </a:blip>
          <a:srcRect/>
          <a:stretch/>
        </p:blipFill>
        <p:spPr>
          <a:xfrm>
            <a:off x="552450" y="1561500"/>
            <a:ext cx="180975" cy="219075"/>
          </a:xfrm>
          <a:prstGeom prst="rect">
            <a:avLst/>
          </a:prstGeom>
          <a:noFill/>
          <a:ln>
            <a:noFill/>
          </a:ln>
        </p:spPr>
      </p:pic>
      <p:pic>
        <p:nvPicPr>
          <p:cNvPr id="232" name="Google Shape;232;p22" descr="image.png"/>
          <p:cNvPicPr preferRelativeResize="0"/>
          <p:nvPr/>
        </p:nvPicPr>
        <p:blipFill rotWithShape="1">
          <a:blip r:embed="rId5">
            <a:alphaModFix/>
          </a:blip>
          <a:srcRect/>
          <a:stretch/>
        </p:blipFill>
        <p:spPr>
          <a:xfrm>
            <a:off x="571500" y="2222789"/>
            <a:ext cx="161925" cy="219075"/>
          </a:xfrm>
          <a:prstGeom prst="rect">
            <a:avLst/>
          </a:prstGeom>
          <a:noFill/>
          <a:ln>
            <a:noFill/>
          </a:ln>
        </p:spPr>
      </p:pic>
      <p:sp>
        <p:nvSpPr>
          <p:cNvPr id="233" name="Google Shape;233;p22"/>
          <p:cNvSpPr txBox="1"/>
          <p:nvPr/>
        </p:nvSpPr>
        <p:spPr>
          <a:xfrm>
            <a:off x="685800" y="449384"/>
            <a:ext cx="11481435" cy="470898"/>
          </a:xfrm>
          <a:prstGeom prst="rect">
            <a:avLst/>
          </a:prstGeom>
          <a:noFill/>
          <a:ln>
            <a:noFill/>
          </a:ln>
        </p:spPr>
        <p:txBody>
          <a:bodyPr spcFirstLastPara="1" wrap="square" lIns="0" tIns="0" rIns="0" bIns="0" anchor="ctr" anchorCtr="0">
            <a:spAutoFit/>
          </a:bodyPr>
          <a:lstStyle/>
          <a:p>
            <a:pPr marL="0" marR="0" lvl="0" indent="0" algn="l" rtl="0">
              <a:lnSpc>
                <a:spcPct val="120000"/>
              </a:lnSpc>
              <a:spcBef>
                <a:spcPts val="0"/>
              </a:spcBef>
              <a:spcAft>
                <a:spcPts val="0"/>
              </a:spcAft>
              <a:buNone/>
            </a:pPr>
            <a:r>
              <a:rPr lang="en-US" sz="25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মাইটোকন্ড্রিয়া</a:t>
            </a:r>
            <a:endParaRPr dirty="0"/>
          </a:p>
        </p:txBody>
      </p:sp>
      <p:sp>
        <p:nvSpPr>
          <p:cNvPr id="234" name="Google Shape;234;p22"/>
          <p:cNvSpPr/>
          <p:nvPr/>
        </p:nvSpPr>
        <p:spPr>
          <a:xfrm>
            <a:off x="571500" y="979140"/>
            <a:ext cx="11049000" cy="28575"/>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240;p23" descr="image.png">
            <a:extLst>
              <a:ext uri="{FF2B5EF4-FFF2-40B4-BE49-F238E27FC236}">
                <a16:creationId xmlns:a16="http://schemas.microsoft.com/office/drawing/2014/main" id="{70D9042A-B0FC-B4FA-A5BF-E75A917C1A9B}"/>
              </a:ext>
            </a:extLst>
          </p:cNvPr>
          <p:cNvPicPr preferRelativeResize="0"/>
          <p:nvPr/>
        </p:nvPicPr>
        <p:blipFill rotWithShape="1">
          <a:blip r:embed="rId6">
            <a:alphaModFix/>
          </a:blip>
          <a:srcRect/>
          <a:stretch/>
        </p:blipFill>
        <p:spPr>
          <a:xfrm>
            <a:off x="457200" y="4500533"/>
            <a:ext cx="3530649" cy="209690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Google Shape;241;p23" descr="image.png">
            <a:extLst>
              <a:ext uri="{FF2B5EF4-FFF2-40B4-BE49-F238E27FC236}">
                <a16:creationId xmlns:a16="http://schemas.microsoft.com/office/drawing/2014/main" id="{69B75F54-CE29-E8FE-1ABE-67EEB08715C9}"/>
              </a:ext>
            </a:extLst>
          </p:cNvPr>
          <p:cNvPicPr preferRelativeResize="0"/>
          <p:nvPr/>
        </p:nvPicPr>
        <p:blipFill rotWithShape="1">
          <a:blip r:embed="rId7">
            <a:alphaModFix/>
          </a:blip>
          <a:srcRect/>
          <a:stretch/>
        </p:blipFill>
        <p:spPr>
          <a:xfrm>
            <a:off x="4216449" y="4500533"/>
            <a:ext cx="3530649" cy="209690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Google Shape;242;p23" descr="image.png">
            <a:extLst>
              <a:ext uri="{FF2B5EF4-FFF2-40B4-BE49-F238E27FC236}">
                <a16:creationId xmlns:a16="http://schemas.microsoft.com/office/drawing/2014/main" id="{2C570D74-4603-E29A-6DDC-A5DDBB5BBB2D}"/>
              </a:ext>
            </a:extLst>
          </p:cNvPr>
          <p:cNvPicPr preferRelativeResize="0"/>
          <p:nvPr/>
        </p:nvPicPr>
        <p:blipFill rotWithShape="1">
          <a:blip r:embed="rId8">
            <a:alphaModFix/>
          </a:blip>
          <a:srcRect/>
          <a:stretch/>
        </p:blipFill>
        <p:spPr>
          <a:xfrm>
            <a:off x="7975699" y="4500533"/>
            <a:ext cx="3530649" cy="209690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Google Shape;244;p23" descr="image.png">
            <a:extLst>
              <a:ext uri="{FF2B5EF4-FFF2-40B4-BE49-F238E27FC236}">
                <a16:creationId xmlns:a16="http://schemas.microsoft.com/office/drawing/2014/main" id="{388C5E71-EB4F-9979-E6E1-4DCBA07AE0AF}"/>
              </a:ext>
            </a:extLst>
          </p:cNvPr>
          <p:cNvPicPr preferRelativeResize="0"/>
          <p:nvPr/>
        </p:nvPicPr>
        <p:blipFill rotWithShape="1">
          <a:blip r:embed="rId9">
            <a:alphaModFix/>
          </a:blip>
          <a:srcRect/>
          <a:stretch/>
        </p:blipFill>
        <p:spPr>
          <a:xfrm>
            <a:off x="733425" y="4805333"/>
            <a:ext cx="571500" cy="571500"/>
          </a:xfrm>
          <a:prstGeom prst="rect">
            <a:avLst/>
          </a:prstGeom>
          <a:noFill/>
          <a:ln>
            <a:noFill/>
          </a:ln>
        </p:spPr>
      </p:pic>
      <p:sp>
        <p:nvSpPr>
          <p:cNvPr id="6" name="Google Shape;245;p23">
            <a:extLst>
              <a:ext uri="{FF2B5EF4-FFF2-40B4-BE49-F238E27FC236}">
                <a16:creationId xmlns:a16="http://schemas.microsoft.com/office/drawing/2014/main" id="{88B63FEE-9956-5953-E730-75370FF93C8F}"/>
              </a:ext>
            </a:extLst>
          </p:cNvPr>
          <p:cNvSpPr txBox="1"/>
          <p:nvPr/>
        </p:nvSpPr>
        <p:spPr>
          <a:xfrm>
            <a:off x="1533526" y="5000596"/>
            <a:ext cx="1257074"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দ্বিস্তরী</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ঝিল্লি</a:t>
            </a:r>
            <a:endParaRPr dirty="0"/>
          </a:p>
        </p:txBody>
      </p:sp>
      <p:sp>
        <p:nvSpPr>
          <p:cNvPr id="7" name="Google Shape;246;p23">
            <a:extLst>
              <a:ext uri="{FF2B5EF4-FFF2-40B4-BE49-F238E27FC236}">
                <a16:creationId xmlns:a16="http://schemas.microsoft.com/office/drawing/2014/main" id="{F2FAE2C4-0CA5-5289-DC28-FA2F8A712DCA}"/>
              </a:ext>
            </a:extLst>
          </p:cNvPr>
          <p:cNvSpPr txBox="1"/>
          <p:nvPr/>
        </p:nvSpPr>
        <p:spPr>
          <a:xfrm>
            <a:off x="733425" y="5441126"/>
            <a:ext cx="2978199" cy="704232"/>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None/>
            </a:pP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বহিঃপর্দা</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মসৃণ</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প্রোটিনযুক্ত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অন্তঃপর্দা</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ভাঁজ</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আঙুলের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ক্রিস্টি</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(Cristae)</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8" name="Google Shape;247;p23" descr="image.png">
            <a:extLst>
              <a:ext uri="{FF2B5EF4-FFF2-40B4-BE49-F238E27FC236}">
                <a16:creationId xmlns:a16="http://schemas.microsoft.com/office/drawing/2014/main" id="{5D9C373C-DABA-0932-E2BD-78181428E28E}"/>
              </a:ext>
            </a:extLst>
          </p:cNvPr>
          <p:cNvPicPr preferRelativeResize="0"/>
          <p:nvPr/>
        </p:nvPicPr>
        <p:blipFill rotWithShape="1">
          <a:blip r:embed="rId10">
            <a:alphaModFix/>
          </a:blip>
          <a:srcRect/>
          <a:stretch/>
        </p:blipFill>
        <p:spPr>
          <a:xfrm>
            <a:off x="4492674" y="4805333"/>
            <a:ext cx="571500" cy="571500"/>
          </a:xfrm>
          <a:prstGeom prst="rect">
            <a:avLst/>
          </a:prstGeom>
          <a:noFill/>
          <a:ln>
            <a:noFill/>
          </a:ln>
        </p:spPr>
      </p:pic>
      <p:sp>
        <p:nvSpPr>
          <p:cNvPr id="9" name="Google Shape;248;p23">
            <a:extLst>
              <a:ext uri="{FF2B5EF4-FFF2-40B4-BE49-F238E27FC236}">
                <a16:creationId xmlns:a16="http://schemas.microsoft.com/office/drawing/2014/main" id="{4BE290CC-C276-B5E3-8CCD-EF470046581B}"/>
              </a:ext>
            </a:extLst>
          </p:cNvPr>
          <p:cNvSpPr txBox="1"/>
          <p:nvPr/>
        </p:nvSpPr>
        <p:spPr>
          <a:xfrm>
            <a:off x="5292775" y="4825085"/>
            <a:ext cx="2296746" cy="5078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অক্সিসোম</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ATP Synthase</a:t>
            </a:r>
            <a:endParaRPr dirty="0"/>
          </a:p>
        </p:txBody>
      </p:sp>
      <p:sp>
        <p:nvSpPr>
          <p:cNvPr id="10" name="Google Shape;249;p23">
            <a:extLst>
              <a:ext uri="{FF2B5EF4-FFF2-40B4-BE49-F238E27FC236}">
                <a16:creationId xmlns:a16="http://schemas.microsoft.com/office/drawing/2014/main" id="{1B785981-D536-1477-9871-CD14BB75FB51}"/>
              </a:ext>
            </a:extLst>
          </p:cNvPr>
          <p:cNvSpPr txBox="1"/>
          <p:nvPr/>
        </p:nvSpPr>
        <p:spPr>
          <a:xfrm>
            <a:off x="4492674" y="5441126"/>
            <a:ext cx="2978199"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ক্রিস্টিতে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বৃত্তাকার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কণিকাবিশিষ্ট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যেখানে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ATP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সংশ্লেষণকারী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সমাবেশ</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1" name="Google Shape;250;p23" descr="image.png">
            <a:extLst>
              <a:ext uri="{FF2B5EF4-FFF2-40B4-BE49-F238E27FC236}">
                <a16:creationId xmlns:a16="http://schemas.microsoft.com/office/drawing/2014/main" id="{AB186E84-7E71-CA18-4E61-16AECED4766A}"/>
              </a:ext>
            </a:extLst>
          </p:cNvPr>
          <p:cNvPicPr preferRelativeResize="0"/>
          <p:nvPr/>
        </p:nvPicPr>
        <p:blipFill rotWithShape="1">
          <a:blip r:embed="rId11">
            <a:alphaModFix/>
          </a:blip>
          <a:srcRect/>
          <a:stretch/>
        </p:blipFill>
        <p:spPr>
          <a:xfrm>
            <a:off x="8251924" y="4805333"/>
            <a:ext cx="571500" cy="571500"/>
          </a:xfrm>
          <a:prstGeom prst="rect">
            <a:avLst/>
          </a:prstGeom>
          <a:noFill/>
          <a:ln>
            <a:noFill/>
          </a:ln>
        </p:spPr>
      </p:pic>
      <p:sp>
        <p:nvSpPr>
          <p:cNvPr id="12" name="Google Shape;251;p23">
            <a:extLst>
              <a:ext uri="{FF2B5EF4-FFF2-40B4-BE49-F238E27FC236}">
                <a16:creationId xmlns:a16="http://schemas.microsoft.com/office/drawing/2014/main" id="{ECF13F3F-EF05-A681-EDD1-B4776FF1B3AE}"/>
              </a:ext>
            </a:extLst>
          </p:cNvPr>
          <p:cNvSpPr txBox="1"/>
          <p:nvPr/>
        </p:nvSpPr>
        <p:spPr>
          <a:xfrm>
            <a:off x="9052025" y="5000596"/>
            <a:ext cx="2178098"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ম্যাট্রিক্স</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ও </a:t>
            </a: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স্বনির্ভরতা</a:t>
            </a:r>
            <a:endParaRPr dirty="0"/>
          </a:p>
        </p:txBody>
      </p:sp>
      <p:sp>
        <p:nvSpPr>
          <p:cNvPr id="13" name="Google Shape;252;p23">
            <a:extLst>
              <a:ext uri="{FF2B5EF4-FFF2-40B4-BE49-F238E27FC236}">
                <a16:creationId xmlns:a16="http://schemas.microsoft.com/office/drawing/2014/main" id="{BA56E45A-B4C8-F61F-0EC2-15E3AC083FAB}"/>
              </a:ext>
            </a:extLst>
          </p:cNvPr>
          <p:cNvSpPr txBox="1"/>
          <p:nvPr/>
        </p:nvSpPr>
        <p:spPr>
          <a:xfrm>
            <a:off x="8251924" y="5441126"/>
            <a:ext cx="2978199"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ঘন</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তরল</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ম্যাট্রিক্সে</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এতে</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নিজস্ব</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বৃত্তাকার</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35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70S </a:t>
            </a:r>
            <a:r>
              <a:rPr lang="en-US" sz="135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রাইবোসোম</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থাকায়</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35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অর্ধ-স্বনির্ভর</a:t>
            </a:r>
            <a:r>
              <a:rPr lang="en-US" sz="135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4" name="Google Shape;253;p23" descr="image.png">
            <a:extLst>
              <a:ext uri="{FF2B5EF4-FFF2-40B4-BE49-F238E27FC236}">
                <a16:creationId xmlns:a16="http://schemas.microsoft.com/office/drawing/2014/main" id="{BC4063DC-A382-EA03-EE18-48C86C7F238A}"/>
              </a:ext>
            </a:extLst>
          </p:cNvPr>
          <p:cNvPicPr preferRelativeResize="0"/>
          <p:nvPr/>
        </p:nvPicPr>
        <p:blipFill rotWithShape="1">
          <a:blip r:embed="rId12">
            <a:alphaModFix/>
          </a:blip>
          <a:srcRect/>
          <a:stretch/>
        </p:blipFill>
        <p:spPr>
          <a:xfrm>
            <a:off x="866775" y="4938683"/>
            <a:ext cx="304800" cy="304800"/>
          </a:xfrm>
          <a:prstGeom prst="rect">
            <a:avLst/>
          </a:prstGeom>
          <a:noFill/>
          <a:ln>
            <a:noFill/>
          </a:ln>
        </p:spPr>
      </p:pic>
      <p:pic>
        <p:nvPicPr>
          <p:cNvPr id="15" name="Google Shape;254;p23" descr="image.png">
            <a:extLst>
              <a:ext uri="{FF2B5EF4-FFF2-40B4-BE49-F238E27FC236}">
                <a16:creationId xmlns:a16="http://schemas.microsoft.com/office/drawing/2014/main" id="{CB397912-528A-D740-4804-10EC0E8FCF32}"/>
              </a:ext>
            </a:extLst>
          </p:cNvPr>
          <p:cNvPicPr preferRelativeResize="0"/>
          <p:nvPr/>
        </p:nvPicPr>
        <p:blipFill rotWithShape="1">
          <a:blip r:embed="rId13">
            <a:alphaModFix/>
          </a:blip>
          <a:srcRect/>
          <a:stretch/>
        </p:blipFill>
        <p:spPr>
          <a:xfrm>
            <a:off x="4626024" y="4938683"/>
            <a:ext cx="304800" cy="304800"/>
          </a:xfrm>
          <a:prstGeom prst="rect">
            <a:avLst/>
          </a:prstGeom>
          <a:noFill/>
          <a:ln>
            <a:noFill/>
          </a:ln>
        </p:spPr>
      </p:pic>
      <p:pic>
        <p:nvPicPr>
          <p:cNvPr id="16" name="Google Shape;255;p23" descr="image.png">
            <a:extLst>
              <a:ext uri="{FF2B5EF4-FFF2-40B4-BE49-F238E27FC236}">
                <a16:creationId xmlns:a16="http://schemas.microsoft.com/office/drawing/2014/main" id="{0C743E2A-DC91-E903-248E-DED5AFE10E0E}"/>
              </a:ext>
            </a:extLst>
          </p:cNvPr>
          <p:cNvPicPr preferRelativeResize="0"/>
          <p:nvPr/>
        </p:nvPicPr>
        <p:blipFill rotWithShape="1">
          <a:blip r:embed="rId14">
            <a:alphaModFix/>
          </a:blip>
          <a:srcRect/>
          <a:stretch/>
        </p:blipFill>
        <p:spPr>
          <a:xfrm>
            <a:off x="8404324" y="4938683"/>
            <a:ext cx="266700" cy="304800"/>
          </a:xfrm>
          <a:prstGeom prst="rect">
            <a:avLst/>
          </a:prstGeom>
          <a:noFill/>
          <a:ln>
            <a:noFill/>
          </a:ln>
        </p:spPr>
      </p:pic>
      <p:sp>
        <p:nvSpPr>
          <p:cNvPr id="17" name="Google Shape;266;p24">
            <a:extLst>
              <a:ext uri="{FF2B5EF4-FFF2-40B4-BE49-F238E27FC236}">
                <a16:creationId xmlns:a16="http://schemas.microsoft.com/office/drawing/2014/main" id="{4A9D2429-B42C-2AAA-BD75-F998E4FF041A}"/>
              </a:ext>
            </a:extLst>
          </p:cNvPr>
          <p:cNvSpPr txBox="1"/>
          <p:nvPr/>
        </p:nvSpPr>
        <p:spPr>
          <a:xfrm>
            <a:off x="914473" y="2755098"/>
            <a:ext cx="4933950" cy="986809"/>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শক্তি</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উৎপাদন</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ক্রেবস</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(Krebs Cycle),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ইলেকট্রন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ট্র্যান্সপোর্ট</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চেইন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(ETC) ও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অক্সিডেটিভ</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ফসফোরাইলেশন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সম্পন্ন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ATP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 name="Google Shape;267;p24">
            <a:extLst>
              <a:ext uri="{FF2B5EF4-FFF2-40B4-BE49-F238E27FC236}">
                <a16:creationId xmlns:a16="http://schemas.microsoft.com/office/drawing/2014/main" id="{436E0865-BCC9-47B5-9903-97D8A2114C48}"/>
              </a:ext>
            </a:extLst>
          </p:cNvPr>
          <p:cNvSpPr txBox="1"/>
          <p:nvPr/>
        </p:nvSpPr>
        <p:spPr>
          <a:xfrm>
            <a:off x="866775" y="3660488"/>
            <a:ext cx="5340985"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এন্ডোসিমবায়োন্ট</a:t>
            </a:r>
            <a:r>
              <a:rPr lang="en-US" sz="14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(Endosymbiont):</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প্রাচীন</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প্রাক-কেন্দ্রিক</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মিথোজীবিতার</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মাধ্যমে</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বিবর্তিত</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4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4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9" name="Google Shape;271;p24" descr="image.png">
            <a:extLst>
              <a:ext uri="{FF2B5EF4-FFF2-40B4-BE49-F238E27FC236}">
                <a16:creationId xmlns:a16="http://schemas.microsoft.com/office/drawing/2014/main" id="{58AA3336-89CC-D4B2-7B2D-3D9B5A9D0E8A}"/>
              </a:ext>
            </a:extLst>
          </p:cNvPr>
          <p:cNvPicPr preferRelativeResize="0"/>
          <p:nvPr/>
        </p:nvPicPr>
        <p:blipFill rotWithShape="1">
          <a:blip r:embed="rId15">
            <a:alphaModFix/>
          </a:blip>
          <a:srcRect/>
          <a:stretch/>
        </p:blipFill>
        <p:spPr>
          <a:xfrm>
            <a:off x="514423" y="2769386"/>
            <a:ext cx="238125" cy="219075"/>
          </a:xfrm>
          <a:prstGeom prst="rect">
            <a:avLst/>
          </a:prstGeom>
          <a:noFill/>
          <a:ln>
            <a:noFill/>
          </a:ln>
        </p:spPr>
      </p:pic>
      <p:pic>
        <p:nvPicPr>
          <p:cNvPr id="20" name="Google Shape;272;p24" descr="image.png">
            <a:extLst>
              <a:ext uri="{FF2B5EF4-FFF2-40B4-BE49-F238E27FC236}">
                <a16:creationId xmlns:a16="http://schemas.microsoft.com/office/drawing/2014/main" id="{AE04DB51-CF7A-E3C3-7104-2E79423AAED9}"/>
              </a:ext>
            </a:extLst>
          </p:cNvPr>
          <p:cNvPicPr preferRelativeResize="0"/>
          <p:nvPr/>
        </p:nvPicPr>
        <p:blipFill rotWithShape="1">
          <a:blip r:embed="rId16">
            <a:alphaModFix/>
          </a:blip>
          <a:srcRect/>
          <a:stretch/>
        </p:blipFill>
        <p:spPr>
          <a:xfrm>
            <a:off x="466726" y="3746479"/>
            <a:ext cx="266700" cy="219075"/>
          </a:xfrm>
          <a:prstGeom prst="rect">
            <a:avLst/>
          </a:prstGeom>
          <a:noFill/>
          <a:ln>
            <a:noFill/>
          </a:ln>
        </p:spPr>
      </p:pic>
      <p:graphicFrame>
        <p:nvGraphicFramePr>
          <p:cNvPr id="24" name="Object 23">
            <a:extLst>
              <a:ext uri="{FF2B5EF4-FFF2-40B4-BE49-F238E27FC236}">
                <a16:creationId xmlns:a16="http://schemas.microsoft.com/office/drawing/2014/main" id="{7FF0255E-C89C-7E7F-663A-E76F868496CC}"/>
              </a:ext>
            </a:extLst>
          </p:cNvPr>
          <p:cNvGraphicFramePr>
            <a:graphicFrameLocks noChangeAspect="1"/>
          </p:cNvGraphicFramePr>
          <p:nvPr>
            <p:extLst>
              <p:ext uri="{D42A27DB-BD31-4B8C-83A1-F6EECF244321}">
                <p14:modId xmlns:p14="http://schemas.microsoft.com/office/powerpoint/2010/main" val="621647669"/>
              </p:ext>
            </p:extLst>
          </p:nvPr>
        </p:nvGraphicFramePr>
        <p:xfrm>
          <a:off x="5981773" y="1309745"/>
          <a:ext cx="6118162" cy="2847601"/>
        </p:xfrm>
        <a:graphic>
          <a:graphicData uri="http://schemas.openxmlformats.org/presentationml/2006/ole">
            <mc:AlternateContent xmlns:mc="http://schemas.openxmlformats.org/markup-compatibility/2006">
              <mc:Choice xmlns:v="urn:schemas-microsoft-com:vml" Requires="v">
                <p:oleObj name="Picture" r:id="rId17" imgW="4773994" imgH="1810415" progId="Word.Picture.8">
                  <p:embed/>
                </p:oleObj>
              </mc:Choice>
              <mc:Fallback>
                <p:oleObj name="Picture" r:id="rId17" imgW="4773994" imgH="1810415" progId="Word.Picture.8">
                  <p:embed/>
                  <p:pic>
                    <p:nvPicPr>
                      <p:cNvPr id="0" name="Object 1"/>
                      <p:cNvPicPr>
                        <a:picLocks noChangeAspect="1" noChangeArrowheads="1"/>
                      </p:cNvPicPr>
                      <p:nvPr/>
                    </p:nvPicPr>
                    <p:blipFill>
                      <a:blip r:embed="rId18"/>
                      <a:srcRect/>
                      <a:stretch>
                        <a:fillRect/>
                      </a:stretch>
                    </p:blipFill>
                    <p:spPr bwMode="auto">
                      <a:xfrm>
                        <a:off x="5981773" y="1309745"/>
                        <a:ext cx="6118162" cy="2847601"/>
                      </a:xfrm>
                      <a:prstGeom prst="rect">
                        <a:avLst/>
                      </a:prstGeom>
                      <a:noFill/>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2" name="Google Shape;102;p15" descr="image.png"/>
          <p:cNvPicPr preferRelativeResize="0"/>
          <p:nvPr/>
        </p:nvPicPr>
        <p:blipFill rotWithShape="1">
          <a:blip r:embed="rId3">
            <a:alphaModFix/>
          </a:blip>
          <a:srcRect/>
          <a:stretch/>
        </p:blipFill>
        <p:spPr>
          <a:xfrm>
            <a:off x="464495" y="3539224"/>
            <a:ext cx="6261690" cy="840127"/>
          </a:xfrm>
          <a:prstGeom prst="rect">
            <a:avLst/>
          </a:prstGeom>
          <a:ln>
            <a:noFill/>
          </a:ln>
          <a:effectLst>
            <a:outerShdw blurRad="190500" algn="tl" rotWithShape="0">
              <a:srgbClr val="000000">
                <a:alpha val="70000"/>
              </a:srgbClr>
            </a:outerShdw>
          </a:effectLst>
        </p:spPr>
      </p:pic>
      <p:sp>
        <p:nvSpPr>
          <p:cNvPr id="104" name="Google Shape;104;p15"/>
          <p:cNvSpPr txBox="1"/>
          <p:nvPr/>
        </p:nvSpPr>
        <p:spPr>
          <a:xfrm>
            <a:off x="674045" y="3653524"/>
            <a:ext cx="5814426" cy="650947"/>
          </a:xfrm>
          <a:prstGeom prst="rect">
            <a:avLst/>
          </a:prstGeom>
          <a:noFill/>
          <a:ln>
            <a:noFill/>
          </a:ln>
        </p:spPr>
        <p:txBody>
          <a:bodyPr spcFirstLastPara="1" wrap="square" lIns="0" tIns="0" rIns="0" bIns="0" anchor="t" anchorCtr="0">
            <a:spAutoFit/>
          </a:bodyPr>
          <a:lstStyle/>
          <a:p>
            <a:pPr marL="0" marR="0" lvl="0" indent="0" algn="l" rtl="0">
              <a:lnSpc>
                <a:spcPct val="93722"/>
              </a:lnSpc>
              <a:spcBef>
                <a:spcPts val="0"/>
              </a:spcBef>
              <a:spcAft>
                <a:spcPts val="0"/>
              </a:spcAft>
              <a:buNone/>
            </a:pP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খাদ্য</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সঞ্চয়ের</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ভিত্তিতে</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লিউকোপ্লাস্ট</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৩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প্রকার</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অ্যামাইলোপ্লাস্ট</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শ্বেতসার</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সঞ্চয়কারী</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আলু</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ধান</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ইলায়োপ্লাস্ট</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চর্বিজাতীয়</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খাদ্য</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সঞ্চয়কারী</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সরিষা</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বাদাম</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br>
              <a:rPr lang="en-US" sz="18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 </a:t>
            </a:r>
            <a:r>
              <a:rPr lang="en-US" sz="1125" b="1"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অ্যালিউরোপ্লাস্ট</a:t>
            </a:r>
            <a:r>
              <a:rPr lang="en-US" sz="1125" b="1"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প্রোটিন</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সঞ্চয়কারী</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রেড়ি</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166534"/>
                </a:solidFill>
                <a:latin typeface="Arial" panose="020B0604020202020204" pitchFamily="34" charset="0"/>
                <a:ea typeface="Hind Siliguri"/>
                <a:cs typeface="Arial" panose="020B0604020202020204" pitchFamily="34" charset="0"/>
                <a:sym typeface="Hind Siliguri"/>
              </a:rPr>
              <a:t>বীজ</a:t>
            </a:r>
            <a:r>
              <a:rPr lang="en-US" sz="1125" b="0" i="0" u="none" strike="noStrike" cap="none" dirty="0">
                <a:solidFill>
                  <a:srgbClr val="166534"/>
                </a:solidFill>
                <a:latin typeface="Arial" panose="020B0604020202020204" pitchFamily="34" charset="0"/>
                <a:ea typeface="Hind Siliguri"/>
                <a:cs typeface="Arial" panose="020B0604020202020204" pitchFamily="34" charset="0"/>
                <a:sym typeface="Hind Siliguri"/>
              </a:rPr>
              <a:t>)</a:t>
            </a:r>
            <a:endParaRPr dirty="0"/>
          </a:p>
        </p:txBody>
      </p:sp>
      <p:sp>
        <p:nvSpPr>
          <p:cNvPr id="106" name="Google Shape;106;p15"/>
          <p:cNvSpPr txBox="1"/>
          <p:nvPr/>
        </p:nvSpPr>
        <p:spPr>
          <a:xfrm>
            <a:off x="571500" y="1507926"/>
            <a:ext cx="590387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আবিষ্কার</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হেকেল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(Haeckel, 1866)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প্লাস্টিড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শব্দটি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ব্যবহার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শিচ্ছপার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Schimper</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1883)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সবুজ</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প্লাস্টিডের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ক্লোরোপ্লাস্ট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7" name="Google Shape;107;p15"/>
          <p:cNvSpPr txBox="1"/>
          <p:nvPr/>
        </p:nvSpPr>
        <p:spPr>
          <a:xfrm>
            <a:off x="571500" y="2127051"/>
            <a:ext cx="590387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অবস্থান</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ছত্রাক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ব্যাকটেরিয়া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নীলভ-সবুজ</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ব্যতীত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বিদ্যমান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8" name="Google Shape;108;p15"/>
          <p:cNvSpPr txBox="1"/>
          <p:nvPr/>
        </p:nvSpPr>
        <p:spPr>
          <a:xfrm>
            <a:off x="571500" y="2659225"/>
            <a:ext cx="5903879"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লিউকোপ্লাস্ট</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(Leucoplast):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আলোবঞ্চিত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ভূ-নিম্নস্থ</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কাণ্ড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এ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এমন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বর্ণহীন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প্লাস্টিড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9" name="Google Shape;109;p15"/>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প্লাস্টিড</a:t>
            </a:r>
            <a:endParaRPr dirty="0"/>
          </a:p>
        </p:txBody>
      </p:sp>
      <p:sp>
        <p:nvSpPr>
          <p:cNvPr id="110" name="Google Shape;110;p15"/>
          <p:cNvSpPr/>
          <p:nvPr/>
        </p:nvSpPr>
        <p:spPr>
          <a:xfrm>
            <a:off x="571500" y="1171575"/>
            <a:ext cx="1104900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16" name="Picture 15">
            <a:extLst>
              <a:ext uri="{FF2B5EF4-FFF2-40B4-BE49-F238E27FC236}">
                <a16:creationId xmlns:a16="http://schemas.microsoft.com/office/drawing/2014/main" id="{D9F5562F-4615-8DD9-9B42-75F6C1143131}"/>
              </a:ext>
            </a:extLst>
          </p:cNvPr>
          <p:cNvPicPr>
            <a:picLocks noChangeAspect="1"/>
          </p:cNvPicPr>
          <p:nvPr/>
        </p:nvPicPr>
        <p:blipFill>
          <a:blip r:embed="rId4"/>
          <a:srcRect t="10780"/>
          <a:stretch>
            <a:fillRect/>
          </a:stretch>
        </p:blipFill>
        <p:spPr>
          <a:xfrm>
            <a:off x="7332752" y="1200150"/>
            <a:ext cx="4710090" cy="3229164"/>
          </a:xfrm>
          <a:prstGeom prst="rect">
            <a:avLst/>
          </a:prstGeom>
        </p:spPr>
      </p:pic>
      <p:pic>
        <p:nvPicPr>
          <p:cNvPr id="17" name="Google Shape;447;p33" descr="image.png">
            <a:extLst>
              <a:ext uri="{FF2B5EF4-FFF2-40B4-BE49-F238E27FC236}">
                <a16:creationId xmlns:a16="http://schemas.microsoft.com/office/drawing/2014/main" id="{68D852BB-F219-8D00-187B-6B1FD347E875}"/>
              </a:ext>
            </a:extLst>
          </p:cNvPr>
          <p:cNvPicPr preferRelativeResize="0"/>
          <p:nvPr/>
        </p:nvPicPr>
        <p:blipFill rotWithShape="1">
          <a:blip r:embed="rId5">
            <a:alphaModFix/>
          </a:blip>
          <a:srcRect/>
          <a:stretch/>
        </p:blipFill>
        <p:spPr>
          <a:xfrm>
            <a:off x="464495" y="4602081"/>
            <a:ext cx="3587799" cy="185266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8" name="Google Shape;448;p33" descr="image.png">
            <a:extLst>
              <a:ext uri="{FF2B5EF4-FFF2-40B4-BE49-F238E27FC236}">
                <a16:creationId xmlns:a16="http://schemas.microsoft.com/office/drawing/2014/main" id="{A29C1708-5EFA-3CBE-02B0-C7FA58E8691B}"/>
              </a:ext>
            </a:extLst>
          </p:cNvPr>
          <p:cNvPicPr preferRelativeResize="0"/>
          <p:nvPr/>
        </p:nvPicPr>
        <p:blipFill rotWithShape="1">
          <a:blip r:embed="rId6">
            <a:alphaModFix/>
          </a:blip>
          <a:srcRect/>
          <a:stretch/>
        </p:blipFill>
        <p:spPr>
          <a:xfrm>
            <a:off x="4242794" y="4602081"/>
            <a:ext cx="3587799" cy="185266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9" name="Google Shape;449;p33" descr="image.png">
            <a:extLst>
              <a:ext uri="{FF2B5EF4-FFF2-40B4-BE49-F238E27FC236}">
                <a16:creationId xmlns:a16="http://schemas.microsoft.com/office/drawing/2014/main" id="{F3962D40-CC44-2FEF-15E2-9A14293C2640}"/>
              </a:ext>
            </a:extLst>
          </p:cNvPr>
          <p:cNvPicPr preferRelativeResize="0"/>
          <p:nvPr/>
        </p:nvPicPr>
        <p:blipFill rotWithShape="1">
          <a:blip r:embed="rId7">
            <a:alphaModFix/>
          </a:blip>
          <a:srcRect/>
          <a:stretch/>
        </p:blipFill>
        <p:spPr>
          <a:xfrm>
            <a:off x="8021094" y="4602081"/>
            <a:ext cx="3587799" cy="185266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0" name="Google Shape;450;p33">
            <a:extLst>
              <a:ext uri="{FF2B5EF4-FFF2-40B4-BE49-F238E27FC236}">
                <a16:creationId xmlns:a16="http://schemas.microsoft.com/office/drawing/2014/main" id="{C715CA09-04AA-F013-B670-3301BF2F021E}"/>
              </a:ext>
            </a:extLst>
          </p:cNvPr>
          <p:cNvSpPr txBox="1"/>
          <p:nvPr/>
        </p:nvSpPr>
        <p:spPr>
          <a:xfrm>
            <a:off x="1207445" y="4909857"/>
            <a:ext cx="2744386"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লিউকোপ্লাস্ট</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(Leucoplast)</a:t>
            </a:r>
            <a:endParaRPr dirty="0"/>
          </a:p>
        </p:txBody>
      </p:sp>
      <p:sp>
        <p:nvSpPr>
          <p:cNvPr id="21" name="Google Shape;451;p33">
            <a:extLst>
              <a:ext uri="{FF2B5EF4-FFF2-40B4-BE49-F238E27FC236}">
                <a16:creationId xmlns:a16="http://schemas.microsoft.com/office/drawing/2014/main" id="{73CEE6CA-0E5A-DBE1-0200-0147F771C9D4}"/>
              </a:ext>
            </a:extLst>
          </p:cNvPr>
          <p:cNvSpPr txBox="1"/>
          <p:nvPr/>
        </p:nvSpPr>
        <p:spPr>
          <a:xfrm>
            <a:off x="683570" y="5262519"/>
            <a:ext cx="3149649"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বর্ণহীন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আলোহীন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খাদ্য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ভিত্তিতে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br>
              <a:rPr lang="en-US" sz="20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অ্যামাইলোপ্লাস্ট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স্টার্চ</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br>
              <a:rPr lang="en-US" sz="20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এলানিওপ্লাস্ট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চর্বি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br>
              <a:rPr lang="en-US" sz="2000" b="0" i="0" u="none" strike="noStrike" cap="none" dirty="0">
                <a:solidFill>
                  <a:schemeClr val="dk1"/>
                </a:solidFill>
                <a:latin typeface="Arial" panose="020B0604020202020204" pitchFamily="34" charset="0"/>
                <a:ea typeface="Calibri"/>
                <a:cs typeface="Arial" panose="020B0604020202020204" pitchFamily="34" charset="0"/>
                <a:sym typeface="Calibri"/>
              </a:rPr>
            </a:b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অ্যালভিউরোপ্লাস্ট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22" name="Google Shape;452;p33">
            <a:extLst>
              <a:ext uri="{FF2B5EF4-FFF2-40B4-BE49-F238E27FC236}">
                <a16:creationId xmlns:a16="http://schemas.microsoft.com/office/drawing/2014/main" id="{094EAE74-A25B-1401-0843-8013B4B8FC5C}"/>
              </a:ext>
            </a:extLst>
          </p:cNvPr>
          <p:cNvSpPr txBox="1"/>
          <p:nvPr/>
        </p:nvSpPr>
        <p:spPr>
          <a:xfrm>
            <a:off x="4985744" y="4909857"/>
            <a:ext cx="2744386"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ক্রোমোপ্লাস্ট</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(Chromoplast)</a:t>
            </a:r>
            <a:endParaRPr dirty="0"/>
          </a:p>
        </p:txBody>
      </p:sp>
      <p:sp>
        <p:nvSpPr>
          <p:cNvPr id="23" name="Google Shape;453;p33">
            <a:extLst>
              <a:ext uri="{FF2B5EF4-FFF2-40B4-BE49-F238E27FC236}">
                <a16:creationId xmlns:a16="http://schemas.microsoft.com/office/drawing/2014/main" id="{E612848A-58FF-1083-B801-9038D73DF538}"/>
              </a:ext>
            </a:extLst>
          </p:cNvPr>
          <p:cNvSpPr txBox="1"/>
          <p:nvPr/>
        </p:nvSpPr>
        <p:spPr>
          <a:xfrm>
            <a:off x="4461869" y="5262519"/>
            <a:ext cx="3149649" cy="96949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রঙিন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সবুজ</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ব্যতীত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ক্যারোটিনয়েড</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জ্যান্থোফিলের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কমলা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সৃষ্টি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24" name="Google Shape;454;p33">
            <a:extLst>
              <a:ext uri="{FF2B5EF4-FFF2-40B4-BE49-F238E27FC236}">
                <a16:creationId xmlns:a16="http://schemas.microsoft.com/office/drawing/2014/main" id="{E7EB1A86-511D-8ED5-BBDB-71B32A253E20}"/>
              </a:ext>
            </a:extLst>
          </p:cNvPr>
          <p:cNvSpPr txBox="1"/>
          <p:nvPr/>
        </p:nvSpPr>
        <p:spPr>
          <a:xfrm>
            <a:off x="8764044" y="4909857"/>
            <a:ext cx="2744386" cy="2539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ক্লোরোপ্লাস্ট</a:t>
            </a:r>
            <a:r>
              <a:rPr lang="en-US" sz="165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(Chloroplast)</a:t>
            </a:r>
            <a:endParaRPr dirty="0"/>
          </a:p>
        </p:txBody>
      </p:sp>
      <p:sp>
        <p:nvSpPr>
          <p:cNvPr id="25" name="Google Shape;455;p33">
            <a:extLst>
              <a:ext uri="{FF2B5EF4-FFF2-40B4-BE49-F238E27FC236}">
                <a16:creationId xmlns:a16="http://schemas.microsoft.com/office/drawing/2014/main" id="{21522910-BD26-3C0B-0CBC-F9F7E7B20572}"/>
              </a:ext>
            </a:extLst>
          </p:cNvPr>
          <p:cNvSpPr txBox="1"/>
          <p:nvPr/>
        </p:nvSpPr>
        <p:spPr>
          <a:xfrm>
            <a:off x="8240169" y="5262519"/>
            <a:ext cx="3149649"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সবুজ</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রঙের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প্লাস্টিড</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ক্লোরোফিল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রঞ্জক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শালোকসংশ্লেষণে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ভূমিকা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26" name="Google Shape;456;p33" descr="image.png">
            <a:extLst>
              <a:ext uri="{FF2B5EF4-FFF2-40B4-BE49-F238E27FC236}">
                <a16:creationId xmlns:a16="http://schemas.microsoft.com/office/drawing/2014/main" id="{DF1A30FE-0897-BB5D-F40F-42461EDDBDA0}"/>
              </a:ext>
            </a:extLst>
          </p:cNvPr>
          <p:cNvPicPr preferRelativeResize="0"/>
          <p:nvPr/>
        </p:nvPicPr>
        <p:blipFill rotWithShape="1">
          <a:blip r:embed="rId8">
            <a:alphaModFix/>
          </a:blip>
          <a:srcRect/>
          <a:stretch/>
        </p:blipFill>
        <p:spPr>
          <a:xfrm>
            <a:off x="683570" y="4925930"/>
            <a:ext cx="304800" cy="304800"/>
          </a:xfrm>
          <a:prstGeom prst="rect">
            <a:avLst/>
          </a:prstGeom>
          <a:noFill/>
          <a:ln>
            <a:noFill/>
          </a:ln>
        </p:spPr>
      </p:pic>
      <p:pic>
        <p:nvPicPr>
          <p:cNvPr id="27" name="Google Shape;457;p33" descr="image.png">
            <a:extLst>
              <a:ext uri="{FF2B5EF4-FFF2-40B4-BE49-F238E27FC236}">
                <a16:creationId xmlns:a16="http://schemas.microsoft.com/office/drawing/2014/main" id="{493ED611-05F0-309A-544E-60C2E4A9ACB9}"/>
              </a:ext>
            </a:extLst>
          </p:cNvPr>
          <p:cNvPicPr preferRelativeResize="0"/>
          <p:nvPr/>
        </p:nvPicPr>
        <p:blipFill rotWithShape="1">
          <a:blip r:embed="rId9">
            <a:alphaModFix/>
          </a:blip>
          <a:srcRect/>
          <a:stretch/>
        </p:blipFill>
        <p:spPr>
          <a:xfrm>
            <a:off x="4461869" y="4925930"/>
            <a:ext cx="304800" cy="304800"/>
          </a:xfrm>
          <a:prstGeom prst="rect">
            <a:avLst/>
          </a:prstGeom>
          <a:noFill/>
          <a:ln>
            <a:noFill/>
          </a:ln>
        </p:spPr>
      </p:pic>
      <p:pic>
        <p:nvPicPr>
          <p:cNvPr id="28" name="Google Shape;458;p33" descr="image.png">
            <a:extLst>
              <a:ext uri="{FF2B5EF4-FFF2-40B4-BE49-F238E27FC236}">
                <a16:creationId xmlns:a16="http://schemas.microsoft.com/office/drawing/2014/main" id="{A2C362B4-629F-8079-484A-74DB4C3A4C42}"/>
              </a:ext>
            </a:extLst>
          </p:cNvPr>
          <p:cNvPicPr preferRelativeResize="0"/>
          <p:nvPr/>
        </p:nvPicPr>
        <p:blipFill rotWithShape="1">
          <a:blip r:embed="rId10">
            <a:alphaModFix/>
          </a:blip>
          <a:srcRect/>
          <a:stretch/>
        </p:blipFill>
        <p:spPr>
          <a:xfrm>
            <a:off x="8240169" y="4925930"/>
            <a:ext cx="304800" cy="3048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5" name="Google Shape;165;p20"/>
          <p:cNvSpPr txBox="1"/>
          <p:nvPr/>
        </p:nvSpPr>
        <p:spPr>
          <a:xfrm>
            <a:off x="895755" y="267080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নিউক্লিয়ার</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মেমব্রেন</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দ্বিস্তরী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আবরণী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রন্ধ্র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6" name="Google Shape;166;p20"/>
          <p:cNvSpPr txBox="1"/>
          <p:nvPr/>
        </p:nvSpPr>
        <p:spPr>
          <a:xfrm>
            <a:off x="895755" y="3289925"/>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নিউক্লিয়োপ্লাজম</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দানাদার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ম্যাট্রিক্স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যেখানে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7" name="Google Shape;167;p20"/>
          <p:cNvSpPr txBox="1"/>
          <p:nvPr/>
        </p:nvSpPr>
        <p:spPr>
          <a:xfrm>
            <a:off x="895755" y="3878548"/>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নিউক্লীয়লাস</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রাইবোসোমাল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 (rRNA)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সংশ্লেষ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8" name="Google Shape;168;p20"/>
          <p:cNvSpPr txBox="1"/>
          <p:nvPr/>
        </p:nvSpPr>
        <p:spPr>
          <a:xfrm>
            <a:off x="895755" y="4467171"/>
            <a:ext cx="5029200" cy="29431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ক্রোমাটিন</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তন্তু</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বহনকারী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69" name="Google Shape;169;p20"/>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নিউক্লিয়াস</a:t>
            </a:r>
            <a:r>
              <a:rPr lang="en-US" sz="285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(Nucleus)</a:t>
            </a:r>
            <a:endParaRPr dirty="0"/>
          </a:p>
        </p:txBody>
      </p:sp>
      <p:sp>
        <p:nvSpPr>
          <p:cNvPr id="170" name="Google Shape;170;p20"/>
          <p:cNvSpPr/>
          <p:nvPr/>
        </p:nvSpPr>
        <p:spPr>
          <a:xfrm>
            <a:off x="571500" y="1171575"/>
            <a:ext cx="1104900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a:extLst>
              <a:ext uri="{FF2B5EF4-FFF2-40B4-BE49-F238E27FC236}">
                <a16:creationId xmlns:a16="http://schemas.microsoft.com/office/drawing/2014/main" id="{1D308D8E-4AB0-49F4-53E6-59F69A33201C}"/>
              </a:ext>
            </a:extLst>
          </p:cNvPr>
          <p:cNvPicPr>
            <a:picLocks noChangeAspect="1"/>
          </p:cNvPicPr>
          <p:nvPr/>
        </p:nvPicPr>
        <p:blipFill>
          <a:blip r:embed="rId3"/>
          <a:srcRect t="13783"/>
          <a:stretch>
            <a:fillRect/>
          </a:stretch>
        </p:blipFill>
        <p:spPr>
          <a:xfrm>
            <a:off x="6096000" y="1330788"/>
            <a:ext cx="5728984" cy="493937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7" name="Google Shape;177;p21"/>
          <p:cNvSpPr txBox="1"/>
          <p:nvPr/>
        </p:nvSpPr>
        <p:spPr>
          <a:xfrm>
            <a:off x="6286500" y="2771775"/>
            <a:ext cx="56007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কোষীয়</a:t>
            </a:r>
            <a:r>
              <a:rPr lang="en-US" sz="18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কঙ্কালের</a:t>
            </a:r>
            <a:r>
              <a:rPr lang="en-US" sz="18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তিন</a:t>
            </a:r>
            <a:r>
              <a:rPr lang="en-US" sz="18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উপাদান</a:t>
            </a:r>
            <a:r>
              <a:rPr lang="en-US" sz="1800"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endParaRPr dirty="0"/>
          </a:p>
        </p:txBody>
      </p:sp>
      <p:sp>
        <p:nvSpPr>
          <p:cNvPr id="179" name="Google Shape;179;p21"/>
          <p:cNvSpPr txBox="1"/>
          <p:nvPr/>
        </p:nvSpPr>
        <p:spPr>
          <a:xfrm>
            <a:off x="6591300" y="323850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মাইক্রোটিউবিউল</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(Microtubules):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টিউবিউলিন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ফাঁপা</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0" name="Google Shape;180;p21"/>
          <p:cNvSpPr txBox="1"/>
          <p:nvPr/>
        </p:nvSpPr>
        <p:spPr>
          <a:xfrm>
            <a:off x="6591300" y="3857625"/>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মাইক্রোফিলামেন্ট</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(Microfilaments):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অ্যাকটিন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মায়োসিন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তন্তু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সাইটোপ্লাজমীয়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সাইক্লোসিসে</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সাহায্য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1" name="Google Shape;181;p21"/>
          <p:cNvSpPr txBox="1"/>
          <p:nvPr/>
        </p:nvSpPr>
        <p:spPr>
          <a:xfrm>
            <a:off x="6591300" y="447675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ইন্টারমিডিয়েট</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ফিলামেন্ট</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যান্ত্রিক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দৃঢ়তা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প্রদানকারী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তুলনামূলক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কঙ্কাল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82" name="Google Shape;182;p21"/>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সাইটোস্কেলেটন</a:t>
            </a:r>
            <a:r>
              <a:rPr lang="en-US" sz="285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(Cytoskeleton)</a:t>
            </a:r>
            <a:endParaRPr dirty="0"/>
          </a:p>
        </p:txBody>
      </p:sp>
      <p:sp>
        <p:nvSpPr>
          <p:cNvPr id="183" name="Google Shape;183;p21"/>
          <p:cNvSpPr/>
          <p:nvPr/>
        </p:nvSpPr>
        <p:spPr>
          <a:xfrm>
            <a:off x="571500" y="1171575"/>
            <a:ext cx="1104900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a:extLst>
              <a:ext uri="{FF2B5EF4-FFF2-40B4-BE49-F238E27FC236}">
                <a16:creationId xmlns:a16="http://schemas.microsoft.com/office/drawing/2014/main" id="{CF179BC0-70AD-B43B-1D8A-1C9AE714935F}"/>
              </a:ext>
            </a:extLst>
          </p:cNvPr>
          <p:cNvPicPr>
            <a:picLocks noChangeAspect="1"/>
          </p:cNvPicPr>
          <p:nvPr/>
        </p:nvPicPr>
        <p:blipFill>
          <a:blip r:embed="rId3"/>
          <a:srcRect t="11986"/>
          <a:stretch>
            <a:fillRect/>
          </a:stretch>
        </p:blipFill>
        <p:spPr>
          <a:xfrm>
            <a:off x="0" y="1626343"/>
            <a:ext cx="6490516" cy="417681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9" name="Google Shape;189;p22" descr="image.png"/>
          <p:cNvPicPr preferRelativeResize="0"/>
          <p:nvPr/>
        </p:nvPicPr>
        <p:blipFill rotWithShape="1">
          <a:blip r:embed="rId3">
            <a:alphaModFix/>
          </a:blip>
          <a:srcRect/>
          <a:stretch/>
        </p:blipFill>
        <p:spPr>
          <a:xfrm>
            <a:off x="571500" y="2476500"/>
            <a:ext cx="5334000" cy="29146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90" name="Google Shape;190;p22" descr="image.png"/>
          <p:cNvPicPr preferRelativeResize="0"/>
          <p:nvPr/>
        </p:nvPicPr>
        <p:blipFill rotWithShape="1">
          <a:blip r:embed="rId4">
            <a:alphaModFix/>
          </a:blip>
          <a:srcRect/>
          <a:stretch/>
        </p:blipFill>
        <p:spPr>
          <a:xfrm>
            <a:off x="6286500" y="2476500"/>
            <a:ext cx="5334000" cy="29146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91" name="Google Shape;191;p22"/>
          <p:cNvSpPr txBox="1"/>
          <p:nvPr/>
        </p:nvSpPr>
        <p:spPr>
          <a:xfrm>
            <a:off x="847725" y="2752725"/>
            <a:ext cx="502062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284C7"/>
                </a:solidFill>
                <a:latin typeface="Arial" panose="020B0604020202020204" pitchFamily="34" charset="0"/>
                <a:ea typeface="Hind Siliguri"/>
                <a:cs typeface="Arial" panose="020B0604020202020204" pitchFamily="34" charset="0"/>
                <a:sym typeface="Hind Siliguri"/>
              </a:rPr>
              <a:t>গঠনগত</a:t>
            </a:r>
            <a:r>
              <a:rPr lang="en-US" sz="180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284C7"/>
                </a:solidFill>
                <a:latin typeface="Arial" panose="020B0604020202020204" pitchFamily="34" charset="0"/>
                <a:ea typeface="Hind Siliguri"/>
                <a:cs typeface="Arial" panose="020B0604020202020204" pitchFamily="34" charset="0"/>
                <a:sym typeface="Hind Siliguri"/>
              </a:rPr>
              <a:t>বৈশিষ্ট্য</a:t>
            </a:r>
            <a:endParaRPr dirty="0"/>
          </a:p>
        </p:txBody>
      </p:sp>
      <p:sp>
        <p:nvSpPr>
          <p:cNvPr id="192" name="Google Shape;192;p22"/>
          <p:cNvSpPr/>
          <p:nvPr/>
        </p:nvSpPr>
        <p:spPr>
          <a:xfrm>
            <a:off x="847725" y="3200400"/>
            <a:ext cx="4781550" cy="19050"/>
          </a:xfrm>
          <a:prstGeom prst="rect">
            <a:avLst/>
          </a:prstGeom>
          <a:solidFill>
            <a:srgbClr val="BAE6F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93" name="Google Shape;193;p22"/>
          <p:cNvSpPr txBox="1"/>
          <p:nvPr/>
        </p:nvSpPr>
        <p:spPr>
          <a:xfrm>
            <a:off x="847725" y="3314700"/>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সাধারণত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প্রাণীকোষে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নিম্নশ্রেণীর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ফ্ল্যাজেলাযুক্ত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পাওয়া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4" name="Google Shape;194;p22"/>
          <p:cNvSpPr txBox="1"/>
          <p:nvPr/>
        </p:nvSpPr>
        <p:spPr>
          <a:xfrm>
            <a:off x="847725" y="3914775"/>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৩টি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অনুতালিকা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মাইক্রোটিউবিউল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৯টি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ত্রয়ী</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(Triplets)</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সাজানো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5" name="Google Shape;195;p22"/>
          <p:cNvSpPr txBox="1"/>
          <p:nvPr/>
        </p:nvSpPr>
        <p:spPr>
          <a:xfrm>
            <a:off x="847725" y="4514850"/>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ঘেরা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স্বচ্ছ</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অঞ্চলকে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সেন্ট্রোস্ফিয়ার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সেন্ট্রোসোম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6" name="Google Shape;196;p22"/>
          <p:cNvSpPr txBox="1"/>
          <p:nvPr/>
        </p:nvSpPr>
        <p:spPr>
          <a:xfrm>
            <a:off x="6562725" y="2752725"/>
            <a:ext cx="502062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284C7"/>
                </a:solidFill>
                <a:latin typeface="Arial" panose="020B0604020202020204" pitchFamily="34" charset="0"/>
                <a:ea typeface="Hind Siliguri"/>
                <a:cs typeface="Arial" panose="020B0604020202020204" pitchFamily="34" charset="0"/>
                <a:sym typeface="Hind Siliguri"/>
              </a:rPr>
              <a:t>কোষীয়</a:t>
            </a:r>
            <a:r>
              <a:rPr lang="en-US" sz="180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284C7"/>
                </a:solidFill>
                <a:latin typeface="Arial" panose="020B0604020202020204" pitchFamily="34" charset="0"/>
                <a:ea typeface="Hind Siliguri"/>
                <a:cs typeface="Arial" panose="020B0604020202020204" pitchFamily="34" charset="0"/>
                <a:sym typeface="Hind Siliguri"/>
              </a:rPr>
              <a:t>কাজ</a:t>
            </a:r>
            <a:endParaRPr dirty="0"/>
          </a:p>
        </p:txBody>
      </p:sp>
      <p:sp>
        <p:nvSpPr>
          <p:cNvPr id="197" name="Google Shape;197;p22"/>
          <p:cNvSpPr/>
          <p:nvPr/>
        </p:nvSpPr>
        <p:spPr>
          <a:xfrm>
            <a:off x="6562725" y="3200400"/>
            <a:ext cx="4781550" cy="19050"/>
          </a:xfrm>
          <a:prstGeom prst="rect">
            <a:avLst/>
          </a:prstGeom>
          <a:solidFill>
            <a:srgbClr val="BAE6F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98" name="Google Shape;198;p22"/>
          <p:cNvSpPr txBox="1"/>
          <p:nvPr/>
        </p:nvSpPr>
        <p:spPr>
          <a:xfrm>
            <a:off x="6562725" y="3314700"/>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স্পিন্ডল</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যন্ত্র</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অ্যাস্টার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বিচ্ছুরণ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স্পিন্ডল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তন্তু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99" name="Google Shape;199;p22"/>
          <p:cNvSpPr txBox="1"/>
          <p:nvPr/>
        </p:nvSpPr>
        <p:spPr>
          <a:xfrm>
            <a:off x="6562725" y="3914775"/>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ক্রোমোজোম</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অ্যানাফেজ</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ধাপে</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ক্রোমোজোমের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মেরুমুখী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দিকনির্দেশনা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0" name="Google Shape;200;p22"/>
          <p:cNvSpPr txBox="1"/>
          <p:nvPr/>
        </p:nvSpPr>
        <p:spPr>
          <a:xfrm>
            <a:off x="6562725" y="4514850"/>
            <a:ext cx="478155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ফ্ল্যাজেলা</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সিলিয়া</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7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শুক্রাণু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চাবুকসদৃশ</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চলন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বেসাল</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01" name="Google Shape;201;p22"/>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সেন্ট্রিওল</a:t>
            </a:r>
            <a:r>
              <a:rPr lang="en-US" sz="2850" b="1" i="0" u="none" strike="noStrike" cap="none" dirty="0">
                <a:solidFill>
                  <a:srgbClr val="0369A1"/>
                </a:solidFill>
                <a:latin typeface="Arial" panose="020B0604020202020204" pitchFamily="34" charset="0"/>
                <a:ea typeface="Hind Siliguri"/>
                <a:cs typeface="Arial" panose="020B0604020202020204" pitchFamily="34" charset="0"/>
                <a:sym typeface="Hind Siliguri"/>
              </a:rPr>
              <a:t> (Centriole)</a:t>
            </a:r>
            <a:endParaRPr dirty="0"/>
          </a:p>
        </p:txBody>
      </p:sp>
      <p:sp>
        <p:nvSpPr>
          <p:cNvPr id="202" name="Google Shape;202;p22"/>
          <p:cNvSpPr/>
          <p:nvPr/>
        </p:nvSpPr>
        <p:spPr>
          <a:xfrm>
            <a:off x="571500" y="1171575"/>
            <a:ext cx="1104900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8" name="Google Shape;208;p23"/>
          <p:cNvPicPr preferRelativeResize="0"/>
          <p:nvPr/>
        </p:nvPicPr>
        <p:blipFill>
          <a:blip r:embed="rId3"/>
          <a:srcRect/>
          <a:stretch/>
        </p:blipFill>
        <p:spPr>
          <a:xfrm>
            <a:off x="6096000" y="1481340"/>
            <a:ext cx="5128172" cy="3895320"/>
          </a:xfrm>
          <a:prstGeom prst="rect">
            <a:avLst/>
          </a:prstGeom>
          <a:noFill/>
          <a:ln>
            <a:noFill/>
          </a:ln>
        </p:spPr>
      </p:pic>
      <p:sp>
        <p:nvSpPr>
          <p:cNvPr id="210" name="Google Shape;210;p23"/>
          <p:cNvSpPr txBox="1"/>
          <p:nvPr/>
        </p:nvSpPr>
        <p:spPr>
          <a:xfrm>
            <a:off x="876300" y="273507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টনোপ্লাস্ট</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(Tonoplast):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কোষগহ্বরকে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বেষ্টনকারী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বৈষম্যভেদ্য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মেমব্রেন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1" name="Google Shape;211;p23"/>
          <p:cNvSpPr txBox="1"/>
          <p:nvPr/>
        </p:nvSpPr>
        <p:spPr>
          <a:xfrm>
            <a:off x="876300" y="331470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কোষরস</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(Cell Sap):</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গহ্বরে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সঞ্চিত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অজৈব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লবণ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বর্জ্য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পদার্থের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দ্রবণ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2" name="Google Shape;212;p23"/>
          <p:cNvSpPr txBox="1"/>
          <p:nvPr/>
        </p:nvSpPr>
        <p:spPr>
          <a:xfrm>
            <a:off x="876300" y="3933825"/>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রসস্ফীতি</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চাপ</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(Turgor Pressure):</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অভ্যন্তরীণ</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স্ফীতি</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বজায়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অবিশ্রবণিক</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ভারসাম্য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রক্ষা</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3" name="Google Shape;213;p23"/>
          <p:cNvSpPr txBox="1"/>
          <p:nvPr/>
        </p:nvSpPr>
        <p:spPr>
          <a:xfrm>
            <a:off x="876300" y="4552950"/>
            <a:ext cx="5029200"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বর্জ্য</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জমা</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 </a:t>
            </a:r>
            <a:r>
              <a:rPr lang="en-US" sz="1275" b="1" i="0" u="none" strike="noStrike" cap="none" dirty="0" err="1">
                <a:solidFill>
                  <a:srgbClr val="0F172A"/>
                </a:solidFill>
                <a:latin typeface="Arial" panose="020B0604020202020204" pitchFamily="34" charset="0"/>
                <a:ea typeface="Hind Siliguri"/>
                <a:cs typeface="Arial" panose="020B0604020202020204" pitchFamily="34" charset="0"/>
                <a:sym typeface="Hind Siliguri"/>
              </a:rPr>
              <a:t>রাখা</a:t>
            </a:r>
            <a:r>
              <a:rPr lang="en-US" sz="1275" b="1" i="0" u="none" strike="noStrike" cap="none" dirty="0">
                <a:solidFill>
                  <a:srgbClr val="0F172A"/>
                </a:solidFill>
                <a:latin typeface="Arial" panose="020B0604020202020204" pitchFamily="34" charset="0"/>
                <a:ea typeface="Hind Siliguri"/>
                <a:cs typeface="Arial" panose="020B0604020202020204" pitchFamily="34" charset="0"/>
                <a:sym typeface="Hind Siliguri"/>
              </a:rPr>
              <a:t>:</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বিপাকীয়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ক্ষতিকর</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বর্জ্য</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স্থায়ীভাবে</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জমা</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7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7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14" name="Google Shape;214;p23"/>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369A1"/>
                </a:solidFill>
                <a:latin typeface="Arial" panose="020B0604020202020204" pitchFamily="34" charset="0"/>
                <a:ea typeface="Hind Siliguri"/>
                <a:cs typeface="Arial" panose="020B0604020202020204" pitchFamily="34" charset="0"/>
                <a:sym typeface="Hind Siliguri"/>
              </a:rPr>
              <a:t>কোষগহ্বর</a:t>
            </a:r>
            <a:endParaRPr dirty="0"/>
          </a:p>
        </p:txBody>
      </p:sp>
      <p:sp>
        <p:nvSpPr>
          <p:cNvPr id="215" name="Google Shape;215;p23"/>
          <p:cNvSpPr/>
          <p:nvPr/>
        </p:nvSpPr>
        <p:spPr>
          <a:xfrm>
            <a:off x="571500" y="1171575"/>
            <a:ext cx="11049000" cy="28575"/>
          </a:xfrm>
          <a:prstGeom prst="rect">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3" name="TextBox 2">
            <a:extLst>
              <a:ext uri="{FF2B5EF4-FFF2-40B4-BE49-F238E27FC236}">
                <a16:creationId xmlns:a16="http://schemas.microsoft.com/office/drawing/2014/main" id="{CCED8311-FC5E-A292-D75C-96EF33034EFF}"/>
              </a:ext>
            </a:extLst>
          </p:cNvPr>
          <p:cNvSpPr txBox="1"/>
          <p:nvPr/>
        </p:nvSpPr>
        <p:spPr>
          <a:xfrm>
            <a:off x="9632815" y="3838158"/>
            <a:ext cx="1398352" cy="338554"/>
          </a:xfrm>
          <a:prstGeom prst="rect">
            <a:avLst/>
          </a:prstGeom>
          <a:noFill/>
        </p:spPr>
        <p:txBody>
          <a:bodyPr wrap="square">
            <a:spAutoFit/>
          </a:bodyPr>
          <a:lstStyle/>
          <a:p>
            <a:pPr algn="ctr"/>
            <a:r>
              <a:rPr lang="en-US" sz="1600" b="1" dirty="0"/>
              <a:t>(</a:t>
            </a:r>
            <a:r>
              <a:rPr lang="en-US" sz="1600" b="1" dirty="0" err="1"/>
              <a:t>কোষ</a:t>
            </a:r>
            <a:r>
              <a:rPr lang="en-US" sz="1600" b="1" dirty="0"/>
              <a:t> </a:t>
            </a:r>
            <a:r>
              <a:rPr lang="en-US" sz="1600" b="1" dirty="0" err="1"/>
              <a:t>গহ্বর</a:t>
            </a:r>
            <a:r>
              <a:rPr lang="en-US" sz="1600" b="1" dirty="0"/>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2" name="Google Shape;102;p15" descr="image.png"/>
          <p:cNvPicPr preferRelativeResize="0"/>
          <p:nvPr/>
        </p:nvPicPr>
        <p:blipFill rotWithShape="1">
          <a:blip r:embed="rId3">
            <a:alphaModFix/>
          </a:blip>
          <a:srcRect/>
          <a:stretch/>
        </p:blipFill>
        <p:spPr>
          <a:xfrm>
            <a:off x="571500" y="1269023"/>
            <a:ext cx="5334000" cy="24003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3" name="Google Shape;103;p15" descr="image.png"/>
          <p:cNvPicPr preferRelativeResize="0"/>
          <p:nvPr/>
        </p:nvPicPr>
        <p:blipFill rotWithShape="1">
          <a:blip r:embed="rId4">
            <a:alphaModFix/>
          </a:blip>
          <a:srcRect/>
          <a:stretch/>
        </p:blipFill>
        <p:spPr>
          <a:xfrm>
            <a:off x="6286500" y="1269023"/>
            <a:ext cx="5334000" cy="24003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4" name="Google Shape;104;p15"/>
          <p:cNvSpPr txBox="1"/>
          <p:nvPr/>
        </p:nvSpPr>
        <p:spPr>
          <a:xfrm>
            <a:off x="998660" y="1602398"/>
            <a:ext cx="4980622" cy="253916"/>
          </a:xfrm>
          <a:prstGeom prst="rect">
            <a:avLst/>
          </a:prstGeom>
          <a:noFill/>
          <a:ln>
            <a:noFill/>
          </a:ln>
        </p:spPr>
        <p:txBody>
          <a:bodyPr spcFirstLastPara="1" wrap="square" lIns="209550" tIns="0" rIns="0" bIns="0" anchor="t" anchorCtr="0">
            <a:spAutoFit/>
          </a:bodyPr>
          <a:lstStyle/>
          <a:p>
            <a:pPr marL="0" marR="0" lvl="0" indent="0" algn="l" rtl="0">
              <a:spcBef>
                <a:spcPts val="0"/>
              </a:spcBef>
              <a:spcAft>
                <a:spcPts val="0"/>
              </a:spcAft>
              <a:buNone/>
            </a:pPr>
            <a:r>
              <a:rPr lang="en-US" sz="165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আদিকোষ</a:t>
            </a:r>
            <a:r>
              <a:rPr lang="en-US" sz="165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ও </a:t>
            </a:r>
            <a:r>
              <a:rPr lang="en-US" sz="165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আদিক্রোমোসোম</a:t>
            </a:r>
            <a:endParaRPr dirty="0"/>
          </a:p>
        </p:txBody>
      </p:sp>
      <p:sp>
        <p:nvSpPr>
          <p:cNvPr id="105" name="Google Shape;105;p15"/>
          <p:cNvSpPr txBox="1"/>
          <p:nvPr/>
        </p:nvSpPr>
        <p:spPr>
          <a:xfrm>
            <a:off x="866775" y="2002448"/>
            <a:ext cx="4743450"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আদিকোষে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(Prokaryotic Cell)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সুগঠিত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তাই</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সুগঠিত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ক্রোমোসোমও</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06" name="Google Shape;106;p15"/>
          <p:cNvSpPr txBox="1"/>
          <p:nvPr/>
        </p:nvSpPr>
        <p:spPr>
          <a:xfrm>
            <a:off x="866775" y="2573948"/>
            <a:ext cx="4743450" cy="96949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DNA</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অথবা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কতক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ভাইরাসে</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বিদ্যমান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এদেরকে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আদিক্রোমোসোম</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Prochromosome</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07" name="Google Shape;107;p15"/>
          <p:cNvSpPr txBox="1"/>
          <p:nvPr/>
        </p:nvSpPr>
        <p:spPr>
          <a:xfrm>
            <a:off x="6713660" y="1602398"/>
            <a:ext cx="4980622" cy="253916"/>
          </a:xfrm>
          <a:prstGeom prst="rect">
            <a:avLst/>
          </a:prstGeom>
          <a:noFill/>
          <a:ln>
            <a:noFill/>
          </a:ln>
        </p:spPr>
        <p:txBody>
          <a:bodyPr spcFirstLastPara="1" wrap="square" lIns="209550" tIns="0" rIns="0" bIns="0" anchor="t" anchorCtr="0">
            <a:spAutoFit/>
          </a:bodyPr>
          <a:lstStyle/>
          <a:p>
            <a:pPr marL="0" marR="0" lvl="0" indent="0" algn="l" rtl="0">
              <a:spcBef>
                <a:spcPts val="0"/>
              </a:spcBef>
              <a:spcAft>
                <a:spcPts val="0"/>
              </a:spcAft>
              <a:buNone/>
            </a:pPr>
            <a:r>
              <a:rPr lang="en-US" sz="165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প্রকৃতকোষীয়</a:t>
            </a:r>
            <a:r>
              <a:rPr lang="en-US" sz="1650" b="1" i="0" u="none" strike="noStrike" cap="none" dirty="0">
                <a:solidFill>
                  <a:srgbClr val="065F46"/>
                </a:solidFill>
                <a:latin typeface="Arial" panose="020B0604020202020204" pitchFamily="34" charset="0"/>
                <a:ea typeface="Hind Siliguri"/>
                <a:cs typeface="Arial" panose="020B0604020202020204" pitchFamily="34" charset="0"/>
                <a:sym typeface="Hind Siliguri"/>
              </a:rPr>
              <a:t> </a:t>
            </a:r>
            <a:r>
              <a:rPr lang="en-US" sz="1650" b="1" i="0" u="none" strike="noStrike" cap="none" dirty="0" err="1">
                <a:solidFill>
                  <a:srgbClr val="065F46"/>
                </a:solidFill>
                <a:latin typeface="Arial" panose="020B0604020202020204" pitchFamily="34" charset="0"/>
                <a:ea typeface="Hind Siliguri"/>
                <a:cs typeface="Arial" panose="020B0604020202020204" pitchFamily="34" charset="0"/>
                <a:sym typeface="Hind Siliguri"/>
              </a:rPr>
              <a:t>ক্রোমোসোম</a:t>
            </a:r>
            <a:endParaRPr dirty="0"/>
          </a:p>
        </p:txBody>
      </p:sp>
      <p:sp>
        <p:nvSpPr>
          <p:cNvPr id="108" name="Google Shape;108;p15"/>
          <p:cNvSpPr txBox="1"/>
          <p:nvPr/>
        </p:nvSpPr>
        <p:spPr>
          <a:xfrm>
            <a:off x="6434137" y="1898113"/>
            <a:ext cx="5038725" cy="1615827"/>
          </a:xfrm>
          <a:prstGeom prst="rect">
            <a:avLst/>
          </a:prstGeom>
          <a:noFill/>
          <a:ln>
            <a:noFill/>
          </a:ln>
        </p:spPr>
        <p:txBody>
          <a:bodyPr spcFirstLastPara="1" wrap="square" lIns="0" tIns="0" rIns="0" bIns="0" anchor="t" anchorCtr="0">
            <a:spAutoFit/>
          </a:bodyPr>
          <a:lstStyle/>
          <a:p>
            <a:pPr>
              <a:lnSpc>
                <a:spcPct val="150000"/>
              </a:lnSpc>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মধ্যে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অনুলিপন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ক্ষমতাসম্পন্ন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নিউক্লিওপ্রোটিন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সুনির্দিষ্ট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অঙ্গাণু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as-IN" dirty="0">
                <a:solidFill>
                  <a:srgbClr val="334155"/>
                </a:solidFill>
                <a:latin typeface="Arial" panose="020B0604020202020204" pitchFamily="34" charset="0"/>
                <a:ea typeface="Hind Siliguri"/>
                <a:cs typeface="Arial" panose="020B0604020202020204" pitchFamily="34" charset="0"/>
                <a:sym typeface="Hind Siliguri"/>
              </a:rPr>
              <a:t>এরা সূত্রাকৃতির ক্ষুদ্রাঙ্গীয় গঠন যা বংশগতীয় উপাদান বহন করে এবং মিউটেশন, প্রকরণ প্রভৃতি কাজে প্রধান ভূমিকা পালন করে। ক্ষেত্রবিশেষে এরা সাইটোপ্লাজমেও থাকতে পারে।</a:t>
            </a:r>
            <a:endParaRPr lang="as-IN" dirty="0"/>
          </a:p>
        </p:txBody>
      </p:sp>
      <p:pic>
        <p:nvPicPr>
          <p:cNvPr id="110" name="Google Shape;110;p15" descr="image.png"/>
          <p:cNvPicPr preferRelativeResize="0"/>
          <p:nvPr/>
        </p:nvPicPr>
        <p:blipFill rotWithShape="1">
          <a:blip r:embed="rId5">
            <a:alphaModFix/>
          </a:blip>
          <a:srcRect/>
          <a:stretch/>
        </p:blipFill>
        <p:spPr>
          <a:xfrm>
            <a:off x="866775" y="1621448"/>
            <a:ext cx="209550" cy="209550"/>
          </a:xfrm>
          <a:prstGeom prst="rect">
            <a:avLst/>
          </a:prstGeom>
          <a:noFill/>
          <a:ln>
            <a:noFill/>
          </a:ln>
        </p:spPr>
      </p:pic>
      <p:pic>
        <p:nvPicPr>
          <p:cNvPr id="111" name="Google Shape;111;p15" descr="image.png"/>
          <p:cNvPicPr preferRelativeResize="0"/>
          <p:nvPr/>
        </p:nvPicPr>
        <p:blipFill rotWithShape="1">
          <a:blip r:embed="rId6">
            <a:alphaModFix/>
          </a:blip>
          <a:srcRect/>
          <a:stretch/>
        </p:blipFill>
        <p:spPr>
          <a:xfrm>
            <a:off x="6581775" y="1621448"/>
            <a:ext cx="209550" cy="209550"/>
          </a:xfrm>
          <a:prstGeom prst="rect">
            <a:avLst/>
          </a:prstGeom>
          <a:noFill/>
          <a:ln>
            <a:noFill/>
          </a:ln>
        </p:spPr>
      </p:pic>
      <p:sp>
        <p:nvSpPr>
          <p:cNvPr id="112" name="Google Shape;112;p15"/>
          <p:cNvSpPr txBox="1"/>
          <p:nvPr/>
        </p:nvSpPr>
        <p:spPr>
          <a:xfrm>
            <a:off x="571500" y="476250"/>
            <a:ext cx="11601450" cy="3924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ক্রোমোসোম</a:t>
            </a:r>
            <a:endParaRPr dirty="0"/>
          </a:p>
        </p:txBody>
      </p:sp>
      <p:sp>
        <p:nvSpPr>
          <p:cNvPr id="113" name="Google Shape;113;p15"/>
          <p:cNvSpPr/>
          <p:nvPr/>
        </p:nvSpPr>
        <p:spPr>
          <a:xfrm>
            <a:off x="571500" y="1095375"/>
            <a:ext cx="11049000" cy="19050"/>
          </a:xfrm>
          <a:prstGeom prst="rect">
            <a:avLst/>
          </a:prstGeom>
          <a:solidFill>
            <a:schemeClr val="bg2">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Google Shape;102;p15" descr="image.png">
            <a:extLst>
              <a:ext uri="{FF2B5EF4-FFF2-40B4-BE49-F238E27FC236}">
                <a16:creationId xmlns:a16="http://schemas.microsoft.com/office/drawing/2014/main" id="{338F1683-E0DC-81AE-8CD0-E28E05B29F5A}"/>
              </a:ext>
            </a:extLst>
          </p:cNvPr>
          <p:cNvPicPr preferRelativeResize="0"/>
          <p:nvPr/>
        </p:nvPicPr>
        <p:blipFill rotWithShape="1">
          <a:blip r:embed="rId3">
            <a:alphaModFix/>
          </a:blip>
          <a:srcRect/>
          <a:stretch/>
        </p:blipFill>
        <p:spPr>
          <a:xfrm>
            <a:off x="571500" y="3777729"/>
            <a:ext cx="11049000" cy="286778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Google Shape;120;p16">
            <a:extLst>
              <a:ext uri="{FF2B5EF4-FFF2-40B4-BE49-F238E27FC236}">
                <a16:creationId xmlns:a16="http://schemas.microsoft.com/office/drawing/2014/main" id="{E99E5384-923C-1945-5128-32DCA846E6FB}"/>
              </a:ext>
            </a:extLst>
          </p:cNvPr>
          <p:cNvSpPr txBox="1"/>
          <p:nvPr/>
        </p:nvSpPr>
        <p:spPr>
          <a:xfrm>
            <a:off x="936060" y="4292110"/>
            <a:ext cx="9701459" cy="3231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শব্দ</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Chroma</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Colour</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1" u="none" strike="noStrike" cap="none" dirty="0">
                <a:solidFill>
                  <a:srgbClr val="334155"/>
                </a:solidFill>
                <a:latin typeface="Arial" panose="020B0604020202020204" pitchFamily="34" charset="0"/>
                <a:ea typeface="Hind Siliguri"/>
                <a:cs typeface="Arial" panose="020B0604020202020204" pitchFamily="34" charset="0"/>
                <a:sym typeface="Hind Siliguri"/>
              </a:rPr>
              <a:t>Soma</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(Body)।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অর্থা</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ৎ Chromosome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অর্থ</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রঞ্জিত</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ধারণকারী</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4" name="Google Shape;121;p16">
            <a:extLst>
              <a:ext uri="{FF2B5EF4-FFF2-40B4-BE49-F238E27FC236}">
                <a16:creationId xmlns:a16="http://schemas.microsoft.com/office/drawing/2014/main" id="{155CD0FC-7BAB-23DD-0DC9-83F470232568}"/>
              </a:ext>
            </a:extLst>
          </p:cNvPr>
          <p:cNvSpPr txBox="1"/>
          <p:nvPr/>
        </p:nvSpPr>
        <p:spPr>
          <a:xfrm>
            <a:off x="1028701" y="4689978"/>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5" name="Google Shape;122;p16">
            <a:extLst>
              <a:ext uri="{FF2B5EF4-FFF2-40B4-BE49-F238E27FC236}">
                <a16:creationId xmlns:a16="http://schemas.microsoft.com/office/drawing/2014/main" id="{D2E40BAA-9D7C-3928-C079-6661A94430FD}"/>
              </a:ext>
            </a:extLst>
          </p:cNvPr>
          <p:cNvSpPr txBox="1"/>
          <p:nvPr/>
        </p:nvSpPr>
        <p:spPr>
          <a:xfrm>
            <a:off x="1095375" y="462698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Karl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Nageli</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(1842):</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সর্বপ্রথম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উদ্ভিদকোষের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নিউক্লিয়াসে</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প্রত্যক্ষ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6" name="Google Shape;123;p16">
            <a:extLst>
              <a:ext uri="{FF2B5EF4-FFF2-40B4-BE49-F238E27FC236}">
                <a16:creationId xmlns:a16="http://schemas.microsoft.com/office/drawing/2014/main" id="{4EE5649D-4BCA-1E40-C52B-472EA9FFE541}"/>
              </a:ext>
            </a:extLst>
          </p:cNvPr>
          <p:cNvSpPr txBox="1"/>
          <p:nvPr/>
        </p:nvSpPr>
        <p:spPr>
          <a:xfrm>
            <a:off x="1028701" y="5029966"/>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7" name="Google Shape;124;p16">
            <a:extLst>
              <a:ext uri="{FF2B5EF4-FFF2-40B4-BE49-F238E27FC236}">
                <a16:creationId xmlns:a16="http://schemas.microsoft.com/office/drawing/2014/main" id="{4DBC00FA-E3C0-CA7D-0690-D72FD77E8BCE}"/>
              </a:ext>
            </a:extLst>
          </p:cNvPr>
          <p:cNvSpPr txBox="1"/>
          <p:nvPr/>
        </p:nvSpPr>
        <p:spPr>
          <a:xfrm>
            <a:off x="1095375" y="495083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E. Strasburger (1875):</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বিভাজনের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লক্ষ্য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8" name="Google Shape;125;p16">
            <a:extLst>
              <a:ext uri="{FF2B5EF4-FFF2-40B4-BE49-F238E27FC236}">
                <a16:creationId xmlns:a16="http://schemas.microsoft.com/office/drawing/2014/main" id="{42C5F313-FFF9-4C3D-A26D-DDDB587566DA}"/>
              </a:ext>
            </a:extLst>
          </p:cNvPr>
          <p:cNvSpPr txBox="1"/>
          <p:nvPr/>
        </p:nvSpPr>
        <p:spPr>
          <a:xfrm>
            <a:off x="1028701" y="5353816"/>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9" name="Google Shape;126;p16">
            <a:extLst>
              <a:ext uri="{FF2B5EF4-FFF2-40B4-BE49-F238E27FC236}">
                <a16:creationId xmlns:a16="http://schemas.microsoft.com/office/drawing/2014/main" id="{BB238B7C-B1B2-2447-CD25-D642CAAC6CB4}"/>
              </a:ext>
            </a:extLst>
          </p:cNvPr>
          <p:cNvSpPr txBox="1"/>
          <p:nvPr/>
        </p:nvSpPr>
        <p:spPr>
          <a:xfrm>
            <a:off x="1095375" y="527468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Walter Fleming (1879):</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ক্রোমাটিন</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(Chromatin)</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0" name="Google Shape;127;p16">
            <a:extLst>
              <a:ext uri="{FF2B5EF4-FFF2-40B4-BE49-F238E27FC236}">
                <a16:creationId xmlns:a16="http://schemas.microsoft.com/office/drawing/2014/main" id="{843DB489-886B-0240-1043-2490D5854AE9}"/>
              </a:ext>
            </a:extLst>
          </p:cNvPr>
          <p:cNvSpPr txBox="1"/>
          <p:nvPr/>
        </p:nvSpPr>
        <p:spPr>
          <a:xfrm>
            <a:off x="1028701" y="5677666"/>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1" name="Google Shape;128;p16">
            <a:extLst>
              <a:ext uri="{FF2B5EF4-FFF2-40B4-BE49-F238E27FC236}">
                <a16:creationId xmlns:a16="http://schemas.microsoft.com/office/drawing/2014/main" id="{8CD1171F-1036-E9A8-ABC3-6E406FDD7F99}"/>
              </a:ext>
            </a:extLst>
          </p:cNvPr>
          <p:cNvSpPr txBox="1"/>
          <p:nvPr/>
        </p:nvSpPr>
        <p:spPr>
          <a:xfrm>
            <a:off x="1095375" y="559853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Waldeyer (1888):</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গঠনটির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(Chromosome)</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2" name="Google Shape;129;p16">
            <a:extLst>
              <a:ext uri="{FF2B5EF4-FFF2-40B4-BE49-F238E27FC236}">
                <a16:creationId xmlns:a16="http://schemas.microsoft.com/office/drawing/2014/main" id="{A3FB6B43-32B7-88C0-0536-1A3966D4F6EE}"/>
              </a:ext>
            </a:extLst>
          </p:cNvPr>
          <p:cNvSpPr txBox="1"/>
          <p:nvPr/>
        </p:nvSpPr>
        <p:spPr>
          <a:xfrm>
            <a:off x="1028701" y="6001516"/>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3" name="Google Shape;130;p16">
            <a:extLst>
              <a:ext uri="{FF2B5EF4-FFF2-40B4-BE49-F238E27FC236}">
                <a16:creationId xmlns:a16="http://schemas.microsoft.com/office/drawing/2014/main" id="{97D7AC5C-2D53-10B8-CA1A-415663657671}"/>
              </a:ext>
            </a:extLst>
          </p:cNvPr>
          <p:cNvSpPr txBox="1"/>
          <p:nvPr/>
        </p:nvSpPr>
        <p:spPr>
          <a:xfrm>
            <a:off x="1095375" y="592238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Sutton ও Boveri (1902):</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ধারক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চিহ্নিত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4" name="Google Shape;131;p16">
            <a:extLst>
              <a:ext uri="{FF2B5EF4-FFF2-40B4-BE49-F238E27FC236}">
                <a16:creationId xmlns:a16="http://schemas.microsoft.com/office/drawing/2014/main" id="{B41BC897-97DE-3AB5-627B-80B2A0FF67CC}"/>
              </a:ext>
            </a:extLst>
          </p:cNvPr>
          <p:cNvSpPr txBox="1"/>
          <p:nvPr/>
        </p:nvSpPr>
        <p:spPr>
          <a:xfrm>
            <a:off x="1028701" y="6325366"/>
            <a:ext cx="1055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5" name="Google Shape;132;p16">
            <a:extLst>
              <a:ext uri="{FF2B5EF4-FFF2-40B4-BE49-F238E27FC236}">
                <a16:creationId xmlns:a16="http://schemas.microsoft.com/office/drawing/2014/main" id="{0C51407B-74CE-53EA-0C6D-431B2C70F113}"/>
              </a:ext>
            </a:extLst>
          </p:cNvPr>
          <p:cNvSpPr txBox="1"/>
          <p:nvPr/>
        </p:nvSpPr>
        <p:spPr>
          <a:xfrm>
            <a:off x="1095375" y="6246238"/>
            <a:ext cx="8141991" cy="323165"/>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Theophilus Painter (1921):</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মানুষের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সংখ্যা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প্রথম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প্রকাশ</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16" name="Google Shape;134;p16">
            <a:extLst>
              <a:ext uri="{FF2B5EF4-FFF2-40B4-BE49-F238E27FC236}">
                <a16:creationId xmlns:a16="http://schemas.microsoft.com/office/drawing/2014/main" id="{2FA73260-B393-DE67-7B17-EC565C34D3B2}"/>
              </a:ext>
            </a:extLst>
          </p:cNvPr>
          <p:cNvSpPr txBox="1"/>
          <p:nvPr/>
        </p:nvSpPr>
        <p:spPr>
          <a:xfrm>
            <a:off x="936061" y="3975547"/>
            <a:ext cx="8114154"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আবিষ্কার</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ও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নামকরণের</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ইতিহাস</a:t>
            </a:r>
            <a:endParaRPr sz="10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383CE6C-9997-257A-12A8-E3767B7DA40B}"/>
              </a:ext>
            </a:extLst>
          </p:cNvPr>
          <p:cNvSpPr/>
          <p:nvPr/>
        </p:nvSpPr>
        <p:spPr>
          <a:xfrm>
            <a:off x="439615" y="1422154"/>
            <a:ext cx="5846885" cy="4904642"/>
          </a:xfrm>
          <a:prstGeom prst="roundRect">
            <a:avLst>
              <a:gd name="adj" fmla="val 7704"/>
            </a:avLst>
          </a:prstGeom>
          <a:solidFill>
            <a:schemeClr val="bg1">
              <a:lumMod val="9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0" name="Google Shape;280;p20"/>
          <p:cNvSpPr txBox="1"/>
          <p:nvPr/>
        </p:nvSpPr>
        <p:spPr>
          <a:xfrm>
            <a:off x="762001" y="1610456"/>
            <a:ext cx="5143500" cy="830997"/>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ক্রোমাটিন</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(Chromatin):</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উপাদান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হিস্টোন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সমন্বয়ে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ইউক্রোমাটিন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(Euchromatin) ও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নিষ্ক্রিয়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হেটেরোক্রোমাটিন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(Heterochromatin)-এ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2" name="Google Shape;282;p20"/>
          <p:cNvSpPr txBox="1"/>
          <p:nvPr/>
        </p:nvSpPr>
        <p:spPr>
          <a:xfrm>
            <a:off x="762001" y="2391506"/>
            <a:ext cx="5143500" cy="830997"/>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২.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ক্রোমাটিড</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(Chromatid):</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মেটাফেজ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দশায়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লম্বালম্বিভাবে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২টি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সমান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বিভক্ত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এদের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ক্রোমাটিড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4" name="Google Shape;284;p20"/>
          <p:cNvSpPr txBox="1"/>
          <p:nvPr/>
        </p:nvSpPr>
        <p:spPr>
          <a:xfrm>
            <a:off x="762001" y="2943956"/>
            <a:ext cx="5143500" cy="553998"/>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৩.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ক্রোমোনেমা</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(Chromonema):</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প্রফেজ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দশায়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পেঁচানো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সূক্ষ্ম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মেটাফেজে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এগুলো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ক্রোমাটিড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6" name="Google Shape;286;p20"/>
          <p:cNvSpPr txBox="1"/>
          <p:nvPr/>
        </p:nvSpPr>
        <p:spPr>
          <a:xfrm>
            <a:off x="762001" y="3496406"/>
            <a:ext cx="5143500" cy="553998"/>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৪.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ক্রোমিয়ার</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(Chromomere):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ক্রোমোনেমার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দানার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ক্ষুদ্র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উপাংশ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অংশসমূহ</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288" name="Google Shape;288;p20"/>
          <p:cNvSpPr txBox="1"/>
          <p:nvPr/>
        </p:nvSpPr>
        <p:spPr>
          <a:xfrm>
            <a:off x="571500" y="476250"/>
            <a:ext cx="11601450" cy="3924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ক্রোমোসোমের</a:t>
            </a:r>
            <a:r>
              <a:rPr lang="en-US" sz="255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ভৌত</a:t>
            </a:r>
            <a:r>
              <a:rPr lang="en-US" sz="255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গঠন</a:t>
            </a:r>
            <a:endParaRPr dirty="0"/>
          </a:p>
        </p:txBody>
      </p:sp>
      <p:sp>
        <p:nvSpPr>
          <p:cNvPr id="289" name="Google Shape;289;p20"/>
          <p:cNvSpPr/>
          <p:nvPr/>
        </p:nvSpPr>
        <p:spPr>
          <a:xfrm>
            <a:off x="571500" y="1095375"/>
            <a:ext cx="11049000" cy="19050"/>
          </a:xfrm>
          <a:prstGeom prst="rect">
            <a:avLst/>
          </a:prstGeom>
          <a:solidFill>
            <a:schemeClr val="bg2">
              <a:lumMod val="40000"/>
              <a:lumOff val="6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3" name="Google Shape;297;p21">
            <a:extLst>
              <a:ext uri="{FF2B5EF4-FFF2-40B4-BE49-F238E27FC236}">
                <a16:creationId xmlns:a16="http://schemas.microsoft.com/office/drawing/2014/main" id="{8FCC02E5-CFC4-454C-CA84-1FEFD0F3C600}"/>
              </a:ext>
            </a:extLst>
          </p:cNvPr>
          <p:cNvSpPr txBox="1"/>
          <p:nvPr/>
        </p:nvSpPr>
        <p:spPr>
          <a:xfrm>
            <a:off x="762001" y="4048856"/>
            <a:ext cx="5143500" cy="553998"/>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৫.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(Centromere):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অরঞ্জিত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খাঁজ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মুখ্য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সংকোচন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(Primary Constriction)।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দুই</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5" name="Google Shape;299;p21">
            <a:extLst>
              <a:ext uri="{FF2B5EF4-FFF2-40B4-BE49-F238E27FC236}">
                <a16:creationId xmlns:a16="http://schemas.microsoft.com/office/drawing/2014/main" id="{60145177-33F7-46D7-5311-E3E37999FD15}"/>
              </a:ext>
            </a:extLst>
          </p:cNvPr>
          <p:cNvSpPr txBox="1"/>
          <p:nvPr/>
        </p:nvSpPr>
        <p:spPr>
          <a:xfrm>
            <a:off x="762001" y="4601306"/>
            <a:ext cx="5143500" cy="553998"/>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৬.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কাইনেটোকোর</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(Kinetochore):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প্রোটিন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নির্মিত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চাকতির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যেখানে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স্পিন্ডল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তন্তু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7" name="Google Shape;301;p21">
            <a:extLst>
              <a:ext uri="{FF2B5EF4-FFF2-40B4-BE49-F238E27FC236}">
                <a16:creationId xmlns:a16="http://schemas.microsoft.com/office/drawing/2014/main" id="{DDC9DD47-3D43-D492-D908-48C73AC2997B}"/>
              </a:ext>
            </a:extLst>
          </p:cNvPr>
          <p:cNvSpPr txBox="1"/>
          <p:nvPr/>
        </p:nvSpPr>
        <p:spPr>
          <a:xfrm>
            <a:off x="762001" y="5153756"/>
            <a:ext cx="5143500" cy="830997"/>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৭.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গৌণ</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সংকোচন</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স্যাটেলাইট</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ছাড়া</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সংকোচনকে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সংকোচন</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(NOR)।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শেষের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গোলকাকার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স্যাটেলাইট</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9" name="Google Shape;303;p21">
            <a:extLst>
              <a:ext uri="{FF2B5EF4-FFF2-40B4-BE49-F238E27FC236}">
                <a16:creationId xmlns:a16="http://schemas.microsoft.com/office/drawing/2014/main" id="{2C4BB734-6151-5A6B-1C62-C2B10F9715D5}"/>
              </a:ext>
            </a:extLst>
          </p:cNvPr>
          <p:cNvSpPr txBox="1"/>
          <p:nvPr/>
        </p:nvSpPr>
        <p:spPr>
          <a:xfrm>
            <a:off x="762001" y="5706206"/>
            <a:ext cx="5143500" cy="553998"/>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৮. </a:t>
            </a:r>
            <a:r>
              <a:rPr lang="en-US" sz="1200"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টেলোমিয়ার</a:t>
            </a:r>
            <a:r>
              <a:rPr lang="en-US" sz="1200"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(Telomere):</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দুই</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প্রান্তের</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অংশ</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বয়স</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নির্ধারণে</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ভূমিকা</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রাখে</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টেলোমারেজ</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200"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এনজাইম</a:t>
            </a:r>
            <a:r>
              <a:rPr lang="en-US" sz="1200"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2" name="Picture 11">
            <a:extLst>
              <a:ext uri="{FF2B5EF4-FFF2-40B4-BE49-F238E27FC236}">
                <a16:creationId xmlns:a16="http://schemas.microsoft.com/office/drawing/2014/main" id="{A27C3BF8-15BC-FA78-6718-AD9118167CFC}"/>
              </a:ext>
            </a:extLst>
          </p:cNvPr>
          <p:cNvPicPr>
            <a:picLocks noChangeAspect="1"/>
          </p:cNvPicPr>
          <p:nvPr/>
        </p:nvPicPr>
        <p:blipFill>
          <a:blip r:embed="rId3"/>
          <a:stretch>
            <a:fillRect/>
          </a:stretch>
        </p:blipFill>
        <p:spPr>
          <a:xfrm>
            <a:off x="6468449" y="1128904"/>
            <a:ext cx="5491141" cy="549114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9" name="Rectangle 8">
            <a:extLst>
              <a:ext uri="{FF2B5EF4-FFF2-40B4-BE49-F238E27FC236}">
                <a16:creationId xmlns:a16="http://schemas.microsoft.com/office/drawing/2014/main" id="{DC902244-1689-AA26-0E09-19E7221B19CB}"/>
              </a:ext>
            </a:extLst>
          </p:cNvPr>
          <p:cNvSpPr/>
          <p:nvPr/>
        </p:nvSpPr>
        <p:spPr>
          <a:xfrm>
            <a:off x="496111" y="4819386"/>
            <a:ext cx="11546731" cy="1819539"/>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Google Shape;314;p22"/>
          <p:cNvSpPr txBox="1"/>
          <p:nvPr/>
        </p:nvSpPr>
        <p:spPr>
          <a:xfrm>
            <a:off x="638175" y="1507053"/>
            <a:ext cx="5143500" cy="646331"/>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মেটাসেন্ট্রিক</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(Metacentric):</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ঠিক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মাঝখানে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অ্যানাফেজ</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দশায়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'V'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16" name="Google Shape;316;p22"/>
          <p:cNvSpPr txBox="1"/>
          <p:nvPr/>
        </p:nvSpPr>
        <p:spPr>
          <a:xfrm>
            <a:off x="638175" y="2157645"/>
            <a:ext cx="5457824" cy="646331"/>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২.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সাব-মেটাসেন্ট্রিক</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(Sub-metacentric):</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কেন্দ্র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কিছুটা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একপাশে</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অসমান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'L'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18" name="Google Shape;318;p22"/>
          <p:cNvSpPr txBox="1"/>
          <p:nvPr/>
        </p:nvSpPr>
        <p:spPr>
          <a:xfrm>
            <a:off x="638175" y="2803976"/>
            <a:ext cx="5143500" cy="646331"/>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৩.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এক্রোসেন্ট্রিক</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(Acrocentric):</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প্রান্তের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কাছাকাছি</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'J'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আকৃতির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20" name="Google Shape;320;p22"/>
          <p:cNvSpPr txBox="1"/>
          <p:nvPr/>
        </p:nvSpPr>
        <p:spPr>
          <a:xfrm>
            <a:off x="638175" y="3546896"/>
            <a:ext cx="5143500" cy="646331"/>
          </a:xfrm>
          <a:prstGeom prst="rect">
            <a:avLst/>
          </a:prstGeom>
          <a:noFill/>
          <a:ln>
            <a:noFill/>
          </a:ln>
        </p:spPr>
        <p:txBody>
          <a:bodyPr spcFirstLastPara="1" wrap="square" lIns="66675" tIns="0" rIns="0" bIns="0" anchor="t" anchorCtr="0">
            <a:spAutoFit/>
          </a:bodyPr>
          <a:lstStyle/>
          <a:p>
            <a:pPr marL="0" marR="0" lvl="0" indent="0" algn="l" rtl="0">
              <a:lnSpc>
                <a:spcPct val="150000"/>
              </a:lnSpc>
              <a:spcBef>
                <a:spcPts val="0"/>
              </a:spcBef>
              <a:spcAft>
                <a:spcPts val="0"/>
              </a:spcAft>
              <a:buNone/>
            </a:pP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৪.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টেলোসেন্ট্রিক</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(Telocentric):</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একেবারে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প্রান্তে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দেখতে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'I'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রডের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321" name="Google Shape;321;p22"/>
          <p:cNvPicPr preferRelativeResize="0"/>
          <p:nvPr/>
        </p:nvPicPr>
        <p:blipFill>
          <a:blip r:embed="rId3"/>
          <a:srcRect/>
          <a:stretch/>
        </p:blipFill>
        <p:spPr>
          <a:xfrm>
            <a:off x="6095999" y="1190625"/>
            <a:ext cx="5946843" cy="3523844"/>
          </a:xfrm>
          <a:prstGeom prst="rect">
            <a:avLst/>
          </a:prstGeom>
          <a:noFill/>
          <a:ln>
            <a:noFill/>
          </a:ln>
        </p:spPr>
      </p:pic>
      <p:sp>
        <p:nvSpPr>
          <p:cNvPr id="322" name="Google Shape;322;p22"/>
          <p:cNvSpPr txBox="1"/>
          <p:nvPr/>
        </p:nvSpPr>
        <p:spPr>
          <a:xfrm>
            <a:off x="571500" y="476250"/>
            <a:ext cx="11601450" cy="3924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সেন্ট্রোমিয়ারের</a:t>
            </a:r>
            <a:r>
              <a:rPr lang="en-US" sz="255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অবস্থান</a:t>
            </a:r>
            <a:r>
              <a:rPr lang="en-US" sz="255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অনুযায়ী</a:t>
            </a:r>
            <a:r>
              <a:rPr lang="en-US" sz="255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255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প্রকারভেদ</a:t>
            </a:r>
            <a:endParaRPr dirty="0"/>
          </a:p>
        </p:txBody>
      </p:sp>
      <p:sp>
        <p:nvSpPr>
          <p:cNvPr id="323" name="Google Shape;323;p22"/>
          <p:cNvSpPr/>
          <p:nvPr/>
        </p:nvSpPr>
        <p:spPr>
          <a:xfrm>
            <a:off x="571500" y="1095375"/>
            <a:ext cx="11049000" cy="19050"/>
          </a:xfrm>
          <a:prstGeom prst="rect">
            <a:avLst/>
          </a:prstGeom>
          <a:solidFill>
            <a:schemeClr val="accent1">
              <a:lumMod val="40000"/>
              <a:lumOff val="6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Google Shape;329;p23">
            <a:extLst>
              <a:ext uri="{FF2B5EF4-FFF2-40B4-BE49-F238E27FC236}">
                <a16:creationId xmlns:a16="http://schemas.microsoft.com/office/drawing/2014/main" id="{47F9CB26-362F-C997-C1E3-8CCC16EB6890}"/>
              </a:ext>
            </a:extLst>
          </p:cNvPr>
          <p:cNvSpPr txBox="1"/>
          <p:nvPr/>
        </p:nvSpPr>
        <p:spPr>
          <a:xfrm>
            <a:off x="981075" y="5021044"/>
            <a:ext cx="1070610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সেন্ট্রোমিয়ারের</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সংখ্যা</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অনুযায়ী</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এসেন্ট্রিক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সেন্ট্রোমিয়ারহীন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মোনোসেন্ট্রিক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(১টি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ডাইসেন্ট্রিক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(২টি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পলিসেন্ট্রিক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(৩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ততোধিক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ডিফিউজড</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সেন্ট্রোমিয়ার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বিস্তৃত</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3" name="Google Shape;330;p23">
            <a:extLst>
              <a:ext uri="{FF2B5EF4-FFF2-40B4-BE49-F238E27FC236}">
                <a16:creationId xmlns:a16="http://schemas.microsoft.com/office/drawing/2014/main" id="{C8EFCCED-7B4B-2598-07CE-9B4DDA4F1940}"/>
              </a:ext>
            </a:extLst>
          </p:cNvPr>
          <p:cNvSpPr txBox="1"/>
          <p:nvPr/>
        </p:nvSpPr>
        <p:spPr>
          <a:xfrm>
            <a:off x="981074" y="5518884"/>
            <a:ext cx="1106176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অটোজোম</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(Autosome):</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যেসব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দৈহিক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নির্ধারণ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নিয়ন্ত্রণ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মানুষের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প্রতিটি</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৪৪টি (২২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জোড়া</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অটোজোম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sp>
        <p:nvSpPr>
          <p:cNvPr id="4" name="Google Shape;331;p23">
            <a:extLst>
              <a:ext uri="{FF2B5EF4-FFF2-40B4-BE49-F238E27FC236}">
                <a16:creationId xmlns:a16="http://schemas.microsoft.com/office/drawing/2014/main" id="{37C0D617-34C1-F939-8704-BAD55DC7C510}"/>
              </a:ext>
            </a:extLst>
          </p:cNvPr>
          <p:cNvSpPr txBox="1"/>
          <p:nvPr/>
        </p:nvSpPr>
        <p:spPr>
          <a:xfrm>
            <a:off x="981075" y="6011644"/>
            <a:ext cx="1070610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সেক্স</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(Sex Chromosome):</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যেসব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লিঙ্গ</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নির্ধারণে</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মেয়ে</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ছেলে</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ভূমিকা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পালন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যেমন</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X ও Y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মানুষের</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১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জোড়া</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(২টি)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সেক্স</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ক্রোমোসোম</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sz="1600" dirty="0"/>
          </a:p>
        </p:txBody>
      </p:sp>
      <p:pic>
        <p:nvPicPr>
          <p:cNvPr id="5" name="Google Shape;333;p23" descr="image.png">
            <a:extLst>
              <a:ext uri="{FF2B5EF4-FFF2-40B4-BE49-F238E27FC236}">
                <a16:creationId xmlns:a16="http://schemas.microsoft.com/office/drawing/2014/main" id="{10A08113-966D-14AA-C697-B5D13879FEEE}"/>
              </a:ext>
            </a:extLst>
          </p:cNvPr>
          <p:cNvPicPr preferRelativeResize="0"/>
          <p:nvPr/>
        </p:nvPicPr>
        <p:blipFill rotWithShape="1">
          <a:blip r:embed="rId4">
            <a:alphaModFix/>
          </a:blip>
          <a:srcRect/>
          <a:stretch/>
        </p:blipFill>
        <p:spPr>
          <a:xfrm>
            <a:off x="638175" y="5044856"/>
            <a:ext cx="190500" cy="200025"/>
          </a:xfrm>
          <a:prstGeom prst="rect">
            <a:avLst/>
          </a:prstGeom>
          <a:noFill/>
          <a:ln>
            <a:noFill/>
          </a:ln>
        </p:spPr>
      </p:pic>
      <p:pic>
        <p:nvPicPr>
          <p:cNvPr id="6" name="Google Shape;334;p23" descr="image.png">
            <a:extLst>
              <a:ext uri="{FF2B5EF4-FFF2-40B4-BE49-F238E27FC236}">
                <a16:creationId xmlns:a16="http://schemas.microsoft.com/office/drawing/2014/main" id="{056AAD99-8D0E-DA97-E8E3-343CD8843F63}"/>
              </a:ext>
            </a:extLst>
          </p:cNvPr>
          <p:cNvPicPr preferRelativeResize="0"/>
          <p:nvPr/>
        </p:nvPicPr>
        <p:blipFill rotWithShape="1">
          <a:blip r:embed="rId5">
            <a:alphaModFix/>
          </a:blip>
          <a:srcRect/>
          <a:stretch/>
        </p:blipFill>
        <p:spPr>
          <a:xfrm>
            <a:off x="638175" y="5542696"/>
            <a:ext cx="142875" cy="200025"/>
          </a:xfrm>
          <a:prstGeom prst="rect">
            <a:avLst/>
          </a:prstGeom>
          <a:noFill/>
          <a:ln>
            <a:noFill/>
          </a:ln>
        </p:spPr>
      </p:pic>
      <p:pic>
        <p:nvPicPr>
          <p:cNvPr id="7" name="Google Shape;335;p23" descr="image.png">
            <a:extLst>
              <a:ext uri="{FF2B5EF4-FFF2-40B4-BE49-F238E27FC236}">
                <a16:creationId xmlns:a16="http://schemas.microsoft.com/office/drawing/2014/main" id="{F521112A-90BF-64B0-0516-5FD38F4776FE}"/>
              </a:ext>
            </a:extLst>
          </p:cNvPr>
          <p:cNvPicPr preferRelativeResize="0"/>
          <p:nvPr/>
        </p:nvPicPr>
        <p:blipFill rotWithShape="1">
          <a:blip r:embed="rId6">
            <a:alphaModFix/>
          </a:blip>
          <a:srcRect/>
          <a:stretch/>
        </p:blipFill>
        <p:spPr>
          <a:xfrm>
            <a:off x="638175" y="6035456"/>
            <a:ext cx="238125" cy="200025"/>
          </a:xfrm>
          <a:prstGeom prst="rect">
            <a:avLst/>
          </a:prstGeom>
          <a:noFill/>
          <a:ln>
            <a:noFill/>
          </a:ln>
        </p:spPr>
      </p:pic>
      <p:sp>
        <p:nvSpPr>
          <p:cNvPr id="8" name="Google Shape;337;p23">
            <a:extLst>
              <a:ext uri="{FF2B5EF4-FFF2-40B4-BE49-F238E27FC236}">
                <a16:creationId xmlns:a16="http://schemas.microsoft.com/office/drawing/2014/main" id="{AC4A99BE-3260-65A3-85C5-741C4E54B82C}"/>
              </a:ext>
            </a:extLst>
          </p:cNvPr>
          <p:cNvSpPr txBox="1"/>
          <p:nvPr/>
        </p:nvSpPr>
        <p:spPr>
          <a:xfrm>
            <a:off x="571500" y="4358282"/>
            <a:ext cx="50121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সংখ্যা</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ও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কাজ</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অনুযায়ী</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অন্যান্য</a:t>
            </a:r>
            <a:r>
              <a:rPr lang="en-US" sz="1800" b="1" i="0" u="none" strike="noStrike" cap="none" dirty="0">
                <a:solidFill>
                  <a:srgbClr val="047857"/>
                </a:solidFill>
                <a:latin typeface="Arial" panose="020B0604020202020204" pitchFamily="34" charset="0"/>
                <a:ea typeface="Hind Siliguri"/>
                <a:cs typeface="Arial" panose="020B0604020202020204" pitchFamily="34" charset="0"/>
                <a:sym typeface="Hind Siliguri"/>
              </a:rPr>
              <a:t> </a:t>
            </a:r>
            <a:r>
              <a:rPr lang="en-US" sz="1800" b="1" i="0" u="none" strike="noStrike" cap="none" dirty="0" err="1">
                <a:solidFill>
                  <a:srgbClr val="047857"/>
                </a:solidFill>
                <a:latin typeface="Arial" panose="020B0604020202020204" pitchFamily="34" charset="0"/>
                <a:ea typeface="Hind Siliguri"/>
                <a:cs typeface="Arial" panose="020B0604020202020204" pitchFamily="34" charset="0"/>
                <a:sym typeface="Hind Siliguri"/>
              </a:rPr>
              <a:t>প্রকারভেদ</a:t>
            </a:r>
            <a:endParaRPr sz="10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4" name="Google Shape;94;p14" descr="image.png"/>
          <p:cNvPicPr preferRelativeResize="0"/>
          <p:nvPr/>
        </p:nvPicPr>
        <p:blipFill rotWithShape="1">
          <a:blip r:embed="rId3">
            <a:alphaModFix/>
          </a:blip>
          <a:srcRect/>
          <a:stretch/>
        </p:blipFill>
        <p:spPr>
          <a:xfrm>
            <a:off x="571500" y="1957387"/>
            <a:ext cx="5381625" cy="14716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5" name="Google Shape;95;p14" descr="image.png"/>
          <p:cNvPicPr preferRelativeResize="0"/>
          <p:nvPr/>
        </p:nvPicPr>
        <p:blipFill rotWithShape="1">
          <a:blip r:embed="rId4">
            <a:alphaModFix/>
          </a:blip>
          <a:srcRect/>
          <a:stretch/>
        </p:blipFill>
        <p:spPr>
          <a:xfrm>
            <a:off x="571500" y="3571875"/>
            <a:ext cx="5381625" cy="218598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6" name="Google Shape;96;p14" descr="image.png"/>
          <p:cNvPicPr preferRelativeResize="0"/>
          <p:nvPr/>
        </p:nvPicPr>
        <p:blipFill rotWithShape="1">
          <a:blip r:embed="rId5">
            <a:alphaModFix/>
          </a:blip>
          <a:srcRect/>
          <a:stretch/>
        </p:blipFill>
        <p:spPr>
          <a:xfrm>
            <a:off x="6238875" y="1981200"/>
            <a:ext cx="5381625" cy="7048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7" name="Google Shape;97;p14" descr="image.png"/>
          <p:cNvPicPr preferRelativeResize="0"/>
          <p:nvPr/>
        </p:nvPicPr>
        <p:blipFill rotWithShape="1">
          <a:blip r:embed="rId6">
            <a:alphaModFix/>
          </a:blip>
          <a:srcRect/>
          <a:stretch/>
        </p:blipFill>
        <p:spPr>
          <a:xfrm>
            <a:off x="6238875" y="2800350"/>
            <a:ext cx="5381625" cy="4762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8" name="Google Shape;98;p14" descr="image.png"/>
          <p:cNvPicPr preferRelativeResize="0"/>
          <p:nvPr/>
        </p:nvPicPr>
        <p:blipFill rotWithShape="1">
          <a:blip r:embed="rId7">
            <a:alphaModFix/>
          </a:blip>
          <a:srcRect/>
          <a:stretch/>
        </p:blipFill>
        <p:spPr>
          <a:xfrm>
            <a:off x="6238875" y="3390900"/>
            <a:ext cx="5381625" cy="7048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9" name="Google Shape;99;p14" descr="image.png"/>
          <p:cNvPicPr preferRelativeResize="0"/>
          <p:nvPr/>
        </p:nvPicPr>
        <p:blipFill rotWithShape="1">
          <a:blip r:embed="rId8">
            <a:alphaModFix/>
          </a:blip>
          <a:srcRect/>
          <a:stretch/>
        </p:blipFill>
        <p:spPr>
          <a:xfrm>
            <a:off x="6238875" y="4210050"/>
            <a:ext cx="5381625" cy="7048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0" name="Google Shape;100;p14" descr="image.png"/>
          <p:cNvPicPr preferRelativeResize="0"/>
          <p:nvPr/>
        </p:nvPicPr>
        <p:blipFill rotWithShape="1">
          <a:blip r:embed="rId9">
            <a:alphaModFix/>
          </a:blip>
          <a:srcRect/>
          <a:stretch/>
        </p:blipFill>
        <p:spPr>
          <a:xfrm>
            <a:off x="6238875" y="5029200"/>
            <a:ext cx="5381625" cy="7048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1" name="Google Shape;101;p14"/>
          <p:cNvSpPr txBox="1"/>
          <p:nvPr/>
        </p:nvSpPr>
        <p:spPr>
          <a:xfrm>
            <a:off x="1038225" y="2222971"/>
            <a:ext cx="4950618"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বংশগতি</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ও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জিনগত</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ট্রান্সমিশন</a:t>
            </a:r>
            <a:endParaRPr dirty="0"/>
          </a:p>
        </p:txBody>
      </p:sp>
      <p:sp>
        <p:nvSpPr>
          <p:cNvPr id="102" name="Google Shape;102;p14"/>
          <p:cNvSpPr txBox="1"/>
          <p:nvPr/>
        </p:nvSpPr>
        <p:spPr>
          <a:xfrm>
            <a:off x="771525" y="2586037"/>
            <a:ext cx="4981575" cy="779059"/>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পিতা-মাতার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সন্তান-সন্ততিতে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পরিবাহিত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হওয়ার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প্রক্রিয়াকে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(Heredity)</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Genetic Transmission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জীববিজ্ঞানের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শাখায়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আলোচনা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বংশবিদ্যা</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(Genetics)</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3" name="Google Shape;103;p14"/>
          <p:cNvSpPr txBox="1"/>
          <p:nvPr/>
        </p:nvSpPr>
        <p:spPr>
          <a:xfrm>
            <a:off x="1038225" y="3837459"/>
            <a:ext cx="4950618"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ক্রোমোজোম</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DNA ও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জিন</a:t>
            </a:r>
            <a:endParaRPr dirty="0"/>
          </a:p>
        </p:txBody>
      </p:sp>
      <p:pic>
        <p:nvPicPr>
          <p:cNvPr id="104" name="Google Shape;104;p14" descr="image.png"/>
          <p:cNvPicPr preferRelativeResize="0"/>
          <p:nvPr/>
        </p:nvPicPr>
        <p:blipFill rotWithShape="1">
          <a:blip r:embed="rId10">
            <a:alphaModFix/>
          </a:blip>
          <a:srcRect/>
          <a:stretch/>
        </p:blipFill>
        <p:spPr>
          <a:xfrm>
            <a:off x="771525" y="2243137"/>
            <a:ext cx="190500" cy="190500"/>
          </a:xfrm>
          <a:prstGeom prst="rect">
            <a:avLst/>
          </a:prstGeom>
          <a:noFill/>
          <a:ln>
            <a:noFill/>
          </a:ln>
        </p:spPr>
      </p:pic>
      <p:pic>
        <p:nvPicPr>
          <p:cNvPr id="105" name="Google Shape;105;p14" descr="image.png"/>
          <p:cNvPicPr preferRelativeResize="0"/>
          <p:nvPr/>
        </p:nvPicPr>
        <p:blipFill rotWithShape="1">
          <a:blip r:embed="rId11">
            <a:alphaModFix/>
          </a:blip>
          <a:srcRect/>
          <a:stretch/>
        </p:blipFill>
        <p:spPr>
          <a:xfrm>
            <a:off x="771525" y="3857625"/>
            <a:ext cx="190500" cy="190500"/>
          </a:xfrm>
          <a:prstGeom prst="rect">
            <a:avLst/>
          </a:prstGeom>
          <a:noFill/>
          <a:ln>
            <a:noFill/>
          </a:ln>
        </p:spPr>
      </p:pic>
      <p:sp>
        <p:nvSpPr>
          <p:cNvPr id="106" name="Google Shape;106;p14"/>
          <p:cNvSpPr txBox="1"/>
          <p:nvPr/>
        </p:nvSpPr>
        <p:spPr>
          <a:xfrm>
            <a:off x="1000125" y="4200525"/>
            <a:ext cx="4752975"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ক্রোমোজোম</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বস্তুর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প্রধান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7" name="Google Shape;107;p14"/>
          <p:cNvSpPr txBox="1"/>
          <p:nvPr/>
        </p:nvSpPr>
        <p:spPr>
          <a:xfrm>
            <a:off x="1000125" y="4510087"/>
            <a:ext cx="4752975"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DNA ও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ক্রোমোজোমে</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অবস্থানরত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সুবিন্যস্ত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জীবের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চারিত্রিক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ফুটিয়ে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8" name="Google Shape;108;p14"/>
          <p:cNvSpPr txBox="1"/>
          <p:nvPr/>
        </p:nvSpPr>
        <p:spPr>
          <a:xfrm>
            <a:off x="1000125" y="5033962"/>
            <a:ext cx="4752975"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মাষ্টার</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মলিকিউল</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বংশগতির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সকল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বৈশিষ্ট্য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বহন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Master Molecule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বলে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09" name="Google Shape;109;p14"/>
          <p:cNvSpPr txBox="1"/>
          <p:nvPr/>
        </p:nvSpPr>
        <p:spPr>
          <a:xfrm>
            <a:off x="771525" y="4162425"/>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10" name="Google Shape;110;p14"/>
          <p:cNvSpPr txBox="1"/>
          <p:nvPr/>
        </p:nvSpPr>
        <p:spPr>
          <a:xfrm>
            <a:off x="771525" y="4471987"/>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11" name="Google Shape;111;p14"/>
          <p:cNvSpPr txBox="1"/>
          <p:nvPr/>
        </p:nvSpPr>
        <p:spPr>
          <a:xfrm>
            <a:off x="771525" y="4995862"/>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12" name="Google Shape;112;p14"/>
          <p:cNvSpPr txBox="1"/>
          <p:nvPr/>
        </p:nvSpPr>
        <p:spPr>
          <a:xfrm>
            <a:off x="571500" y="476250"/>
            <a:ext cx="11601450" cy="3924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বংশগতি</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(Heredity) ও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নিউক্লিক</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এসিড</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আবিষ্কারের</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ইতিহাস</a:t>
            </a:r>
            <a:endParaRPr dirty="0"/>
          </a:p>
        </p:txBody>
      </p:sp>
      <p:sp>
        <p:nvSpPr>
          <p:cNvPr id="113" name="Google Shape;113;p14"/>
          <p:cNvSpPr/>
          <p:nvPr/>
        </p:nvSpPr>
        <p:spPr>
          <a:xfrm>
            <a:off x="571500" y="1066800"/>
            <a:ext cx="11049000"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Rectangle 1">
            <a:extLst>
              <a:ext uri="{FF2B5EF4-FFF2-40B4-BE49-F238E27FC236}">
                <a16:creationId xmlns:a16="http://schemas.microsoft.com/office/drawing/2014/main" id="{55638D05-1517-57E5-B4EC-5C9ABBC40FBA}"/>
              </a:ext>
            </a:extLst>
          </p:cNvPr>
          <p:cNvSpPr/>
          <p:nvPr/>
        </p:nvSpPr>
        <p:spPr>
          <a:xfrm>
            <a:off x="6819900" y="3559493"/>
            <a:ext cx="392430" cy="139065"/>
          </a:xfrm>
          <a:prstGeom prst="rect">
            <a:avLst/>
          </a:prstGeom>
          <a:solidFill>
            <a:srgbClr val="EDF1F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9" name="Google Shape;119;p15" descr="image.png"/>
          <p:cNvPicPr preferRelativeResize="0"/>
          <p:nvPr/>
        </p:nvPicPr>
        <p:blipFill rotWithShape="1">
          <a:blip r:embed="rId3">
            <a:alphaModFix/>
          </a:blip>
          <a:srcRect/>
          <a:stretch/>
        </p:blipFill>
        <p:spPr>
          <a:xfrm>
            <a:off x="571500" y="2118121"/>
            <a:ext cx="3555950" cy="24217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0" name="Google Shape;120;p15" descr="image.png"/>
          <p:cNvPicPr preferRelativeResize="0"/>
          <p:nvPr/>
        </p:nvPicPr>
        <p:blipFill rotWithShape="1">
          <a:blip r:embed="rId4">
            <a:alphaModFix/>
          </a:blip>
          <a:srcRect/>
          <a:stretch/>
        </p:blipFill>
        <p:spPr>
          <a:xfrm>
            <a:off x="4317950" y="2118121"/>
            <a:ext cx="3555950" cy="24217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21" name="Google Shape;121;p15" descr="image.png"/>
          <p:cNvPicPr preferRelativeResize="0"/>
          <p:nvPr/>
        </p:nvPicPr>
        <p:blipFill rotWithShape="1">
          <a:blip r:embed="rId5">
            <a:alphaModFix/>
          </a:blip>
          <a:srcRect/>
          <a:stretch/>
        </p:blipFill>
        <p:spPr>
          <a:xfrm>
            <a:off x="8064400" y="2118121"/>
            <a:ext cx="3556099" cy="24217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24" name="Google Shape;124;p15"/>
          <p:cNvSpPr txBox="1"/>
          <p:nvPr/>
        </p:nvSpPr>
        <p:spPr>
          <a:xfrm>
            <a:off x="1066800" y="2383705"/>
            <a:ext cx="3003656"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১.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পেন্টোজ</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সুগার</a:t>
            </a:r>
            <a:endParaRPr dirty="0"/>
          </a:p>
        </p:txBody>
      </p:sp>
      <p:sp>
        <p:nvSpPr>
          <p:cNvPr id="125" name="Google Shape;125;p15"/>
          <p:cNvSpPr txBox="1"/>
          <p:nvPr/>
        </p:nvSpPr>
        <p:spPr>
          <a:xfrm>
            <a:off x="771525" y="2746771"/>
            <a:ext cx="3155900"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৫-কার্বনযুক্ত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শর্করা</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26" name="Google Shape;126;p15"/>
          <p:cNvSpPr txBox="1"/>
          <p:nvPr/>
        </p:nvSpPr>
        <p:spPr>
          <a:xfrm>
            <a:off x="4784675" y="2383705"/>
            <a:ext cx="303366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২.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নাইট্রোজেন</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ক্ষারক</a:t>
            </a:r>
            <a:endParaRPr dirty="0"/>
          </a:p>
        </p:txBody>
      </p:sp>
      <p:sp>
        <p:nvSpPr>
          <p:cNvPr id="127" name="Google Shape;127;p15"/>
          <p:cNvSpPr txBox="1"/>
          <p:nvPr/>
        </p:nvSpPr>
        <p:spPr>
          <a:xfrm>
            <a:off x="4517975" y="2746771"/>
            <a:ext cx="3155900"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পিউরিন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পিরিমিডিন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28" name="Google Shape;128;p15"/>
          <p:cNvSpPr txBox="1"/>
          <p:nvPr/>
        </p:nvSpPr>
        <p:spPr>
          <a:xfrm>
            <a:off x="8578750" y="2383705"/>
            <a:ext cx="298381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৩.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ফসফরিক</a:t>
            </a:r>
            <a:r>
              <a:rPr lang="en-US" sz="1500" b="1" i="0" u="none" strike="noStrike" cap="none" dirty="0">
                <a:solidFill>
                  <a:srgbClr val="0369A1"/>
                </a:solidFill>
                <a:latin typeface="Arial" panose="020B0604020202020204" pitchFamily="34" charset="0"/>
                <a:ea typeface="Noto Serif Bengali"/>
                <a:cs typeface="Arial" panose="020B0604020202020204" pitchFamily="34" charset="0"/>
                <a:sym typeface="Noto Serif Bengali"/>
              </a:rPr>
              <a:t> </a:t>
            </a:r>
            <a:r>
              <a:rPr lang="en-US" sz="1500" b="1" i="0" u="none" strike="noStrike" cap="none" dirty="0" err="1">
                <a:solidFill>
                  <a:srgbClr val="0369A1"/>
                </a:solidFill>
                <a:latin typeface="Arial" panose="020B0604020202020204" pitchFamily="34" charset="0"/>
                <a:ea typeface="Noto Serif Bengali"/>
                <a:cs typeface="Arial" panose="020B0604020202020204" pitchFamily="34" charset="0"/>
                <a:sym typeface="Noto Serif Bengali"/>
              </a:rPr>
              <a:t>এসিড</a:t>
            </a:r>
            <a:endParaRPr dirty="0"/>
          </a:p>
        </p:txBody>
      </p:sp>
      <p:sp>
        <p:nvSpPr>
          <p:cNvPr id="129" name="Google Shape;129;p15"/>
          <p:cNvSpPr txBox="1"/>
          <p:nvPr/>
        </p:nvSpPr>
        <p:spPr>
          <a:xfrm>
            <a:off x="8264425" y="2746771"/>
            <a:ext cx="3156049"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H3PO4 ও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গঠন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32" name="Google Shape;132;p15" descr="image.png"/>
          <p:cNvPicPr preferRelativeResize="0"/>
          <p:nvPr/>
        </p:nvPicPr>
        <p:blipFill rotWithShape="1">
          <a:blip r:embed="rId6">
            <a:alphaModFix/>
          </a:blip>
          <a:srcRect/>
          <a:stretch/>
        </p:blipFill>
        <p:spPr>
          <a:xfrm>
            <a:off x="771525" y="2403871"/>
            <a:ext cx="219075" cy="190500"/>
          </a:xfrm>
          <a:prstGeom prst="rect">
            <a:avLst/>
          </a:prstGeom>
          <a:noFill/>
          <a:ln>
            <a:noFill/>
          </a:ln>
        </p:spPr>
      </p:pic>
      <p:sp>
        <p:nvSpPr>
          <p:cNvPr id="133" name="Google Shape;133;p15"/>
          <p:cNvSpPr txBox="1"/>
          <p:nvPr/>
        </p:nvSpPr>
        <p:spPr>
          <a:xfrm>
            <a:off x="1000125" y="2961084"/>
            <a:ext cx="2927300"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রাইবোজ</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(Ribose):</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34" name="Google Shape;134;p15"/>
          <p:cNvSpPr txBox="1"/>
          <p:nvPr/>
        </p:nvSpPr>
        <p:spPr>
          <a:xfrm>
            <a:off x="1000125" y="3270646"/>
            <a:ext cx="2927300"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ডিঅক্সিরাইবোজ</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২নং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কার্বনে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অক্সিজেন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অনুপস্থিত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(C5H10O4)।</a:t>
            </a:r>
            <a:endParaRPr dirty="0"/>
          </a:p>
        </p:txBody>
      </p:sp>
      <p:sp>
        <p:nvSpPr>
          <p:cNvPr id="135" name="Google Shape;135;p15"/>
          <p:cNvSpPr txBox="1"/>
          <p:nvPr/>
        </p:nvSpPr>
        <p:spPr>
          <a:xfrm>
            <a:off x="1000125" y="3815953"/>
            <a:ext cx="2927300"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১নং C-এ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নাইট্রোজেন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এবং</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৫নং C-এ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ফসফরিক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যুক্ত</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হয়</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pic>
        <p:nvPicPr>
          <p:cNvPr id="136" name="Google Shape;136;p15" descr="image.png"/>
          <p:cNvPicPr preferRelativeResize="0"/>
          <p:nvPr/>
        </p:nvPicPr>
        <p:blipFill rotWithShape="1">
          <a:blip r:embed="rId7">
            <a:alphaModFix/>
          </a:blip>
          <a:srcRect/>
          <a:stretch/>
        </p:blipFill>
        <p:spPr>
          <a:xfrm>
            <a:off x="4517975" y="2403871"/>
            <a:ext cx="190500" cy="190500"/>
          </a:xfrm>
          <a:prstGeom prst="rect">
            <a:avLst/>
          </a:prstGeom>
          <a:noFill/>
          <a:ln>
            <a:noFill/>
          </a:ln>
        </p:spPr>
      </p:pic>
      <p:sp>
        <p:nvSpPr>
          <p:cNvPr id="137" name="Google Shape;137;p15"/>
          <p:cNvSpPr txBox="1"/>
          <p:nvPr/>
        </p:nvSpPr>
        <p:spPr>
          <a:xfrm>
            <a:off x="4746575" y="2961084"/>
            <a:ext cx="2927300"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পিউরিন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দ্বি-রিং</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এডেনিন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 - 6-amino purine)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গুয়ানিন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(G - 2-amino-6-oxy purine)।</a:t>
            </a:r>
            <a:endParaRPr dirty="0"/>
          </a:p>
        </p:txBody>
      </p:sp>
      <p:sp>
        <p:nvSpPr>
          <p:cNvPr id="138" name="Google Shape;138;p15"/>
          <p:cNvSpPr txBox="1"/>
          <p:nvPr/>
        </p:nvSpPr>
        <p:spPr>
          <a:xfrm>
            <a:off x="4746575" y="3484959"/>
            <a:ext cx="2927300"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পিরিমিডিন</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এক-রিং</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সাইটোসিন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(C),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থায়ামিন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(T -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কেবল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DNA)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ইউরাসিল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(U -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কেবল</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RNA)।</a:t>
            </a:r>
            <a:endParaRPr dirty="0"/>
          </a:p>
        </p:txBody>
      </p:sp>
      <p:pic>
        <p:nvPicPr>
          <p:cNvPr id="139" name="Google Shape;139;p15" descr="image.png"/>
          <p:cNvPicPr preferRelativeResize="0"/>
          <p:nvPr/>
        </p:nvPicPr>
        <p:blipFill rotWithShape="1">
          <a:blip r:embed="rId8">
            <a:alphaModFix/>
          </a:blip>
          <a:srcRect/>
          <a:stretch/>
        </p:blipFill>
        <p:spPr>
          <a:xfrm>
            <a:off x="8264425" y="2403871"/>
            <a:ext cx="238125" cy="190500"/>
          </a:xfrm>
          <a:prstGeom prst="rect">
            <a:avLst/>
          </a:prstGeom>
          <a:noFill/>
          <a:ln>
            <a:noFill/>
          </a:ln>
        </p:spPr>
      </p:pic>
      <p:sp>
        <p:nvSpPr>
          <p:cNvPr id="140" name="Google Shape;140;p15"/>
          <p:cNvSpPr txBox="1"/>
          <p:nvPr/>
        </p:nvSpPr>
        <p:spPr>
          <a:xfrm>
            <a:off x="8493025" y="2982515"/>
            <a:ext cx="3156049"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তিনটি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-OH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গ্রুপ</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ও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একটি</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দ্বিযোজী</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অক্সিজেন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থাকে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41" name="Google Shape;141;p15"/>
          <p:cNvSpPr txBox="1"/>
          <p:nvPr/>
        </p:nvSpPr>
        <p:spPr>
          <a:xfrm>
            <a:off x="8493025" y="3292078"/>
            <a:ext cx="2927449" cy="259686"/>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নিউক্লিওসাইড</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সুগার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নাইট্রোজেন</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ক্ষারক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42" name="Google Shape;142;p15"/>
          <p:cNvSpPr txBox="1"/>
          <p:nvPr/>
        </p:nvSpPr>
        <p:spPr>
          <a:xfrm>
            <a:off x="8493025" y="3601640"/>
            <a:ext cx="2927449" cy="519373"/>
          </a:xfrm>
          <a:prstGeom prst="rect">
            <a:avLst/>
          </a:prstGeom>
          <a:noFill/>
          <a:ln>
            <a:noFill/>
          </a:ln>
        </p:spPr>
        <p:txBody>
          <a:bodyPr spcFirstLastPara="1" wrap="square" lIns="0" tIns="0" rIns="0" bIns="0" anchor="t" anchorCtr="0">
            <a:spAutoFit/>
          </a:bodyPr>
          <a:lstStyle/>
          <a:p>
            <a:pPr marL="0" marR="0" lvl="0" indent="0" algn="l" rtl="0">
              <a:lnSpc>
                <a:spcPct val="149955"/>
              </a:lnSpc>
              <a:spcBef>
                <a:spcPts val="0"/>
              </a:spcBef>
              <a:spcAft>
                <a:spcPts val="0"/>
              </a:spcAft>
              <a:buNone/>
            </a:pPr>
            <a:r>
              <a:rPr lang="en-US" sz="1125" b="1"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নিউক্লিওটাইড</a:t>
            </a:r>
            <a:r>
              <a:rPr lang="en-US" sz="1125" b="1"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নিউক্লিওসাইড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ফসফরিক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নিউক্লিক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এসিডের</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পুনরাবৃত্তিক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 </a:t>
            </a:r>
            <a:r>
              <a:rPr lang="en-US" sz="1125" b="0" i="0" u="none" strike="noStrike" cap="none" dirty="0" err="1">
                <a:solidFill>
                  <a:srgbClr val="334155"/>
                </a:solidFill>
                <a:latin typeface="Arial" panose="020B0604020202020204" pitchFamily="34" charset="0"/>
                <a:ea typeface="Hind Siliguri"/>
                <a:cs typeface="Arial" panose="020B0604020202020204" pitchFamily="34" charset="0"/>
                <a:sym typeface="Hind Siliguri"/>
              </a:rPr>
              <a:t>একক</a:t>
            </a:r>
            <a:r>
              <a:rPr lang="en-US" sz="1125" b="0" i="0" u="none" strike="noStrike" cap="none" dirty="0">
                <a:solidFill>
                  <a:srgbClr val="334155"/>
                </a:solidFill>
                <a:latin typeface="Arial" panose="020B0604020202020204" pitchFamily="34" charset="0"/>
                <a:ea typeface="Hind Siliguri"/>
                <a:cs typeface="Arial" panose="020B0604020202020204" pitchFamily="34" charset="0"/>
                <a:sym typeface="Hind Siliguri"/>
              </a:rPr>
              <a:t>)।</a:t>
            </a:r>
            <a:endParaRPr dirty="0"/>
          </a:p>
        </p:txBody>
      </p:sp>
      <p:sp>
        <p:nvSpPr>
          <p:cNvPr id="143" name="Google Shape;143;p15"/>
          <p:cNvSpPr txBox="1"/>
          <p:nvPr/>
        </p:nvSpPr>
        <p:spPr>
          <a:xfrm>
            <a:off x="771525" y="2922984"/>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4" name="Google Shape;144;p15"/>
          <p:cNvSpPr txBox="1"/>
          <p:nvPr/>
        </p:nvSpPr>
        <p:spPr>
          <a:xfrm>
            <a:off x="771525" y="3232546"/>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5" name="Google Shape;145;p15"/>
          <p:cNvSpPr txBox="1"/>
          <p:nvPr/>
        </p:nvSpPr>
        <p:spPr>
          <a:xfrm>
            <a:off x="771525" y="3777853"/>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6" name="Google Shape;146;p15"/>
          <p:cNvSpPr txBox="1"/>
          <p:nvPr/>
        </p:nvSpPr>
        <p:spPr>
          <a:xfrm>
            <a:off x="4517975" y="2922984"/>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7" name="Google Shape;147;p15"/>
          <p:cNvSpPr txBox="1"/>
          <p:nvPr/>
        </p:nvSpPr>
        <p:spPr>
          <a:xfrm>
            <a:off x="4517975" y="3446859"/>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8" name="Google Shape;148;p15"/>
          <p:cNvSpPr txBox="1"/>
          <p:nvPr/>
        </p:nvSpPr>
        <p:spPr>
          <a:xfrm>
            <a:off x="8264425" y="2944415"/>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49" name="Google Shape;149;p15"/>
          <p:cNvSpPr txBox="1"/>
          <p:nvPr/>
        </p:nvSpPr>
        <p:spPr>
          <a:xfrm>
            <a:off x="8264425" y="3253978"/>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50" name="Google Shape;150;p15"/>
          <p:cNvSpPr txBox="1"/>
          <p:nvPr/>
        </p:nvSpPr>
        <p:spPr>
          <a:xfrm>
            <a:off x="8264425" y="3563540"/>
            <a:ext cx="85725" cy="38087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50" b="1" i="0" u="none" strike="noStrike" cap="none" dirty="0">
                <a:solidFill>
                  <a:srgbClr val="0284C7"/>
                </a:solidFill>
                <a:latin typeface="Arial" panose="020B0604020202020204" pitchFamily="34" charset="0"/>
                <a:ea typeface="Hind Siliguri"/>
                <a:cs typeface="Arial" panose="020B0604020202020204" pitchFamily="34" charset="0"/>
                <a:sym typeface="Hind Siliguri"/>
              </a:rPr>
              <a:t>•</a:t>
            </a:r>
            <a:endParaRPr dirty="0"/>
          </a:p>
        </p:txBody>
      </p:sp>
      <p:sp>
        <p:nvSpPr>
          <p:cNvPr id="151" name="Google Shape;151;p15"/>
          <p:cNvSpPr txBox="1"/>
          <p:nvPr/>
        </p:nvSpPr>
        <p:spPr>
          <a:xfrm>
            <a:off x="571500" y="476250"/>
            <a:ext cx="11601450" cy="39241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নিউক্লিক</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এসিডের</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গঠন</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ও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মৌলিক</a:t>
            </a:r>
            <a:r>
              <a:rPr lang="en-US" sz="2550" b="1" i="0" u="none" strike="noStrike" cap="none" dirty="0">
                <a:solidFill>
                  <a:srgbClr val="0F172A"/>
                </a:solidFill>
                <a:latin typeface="Arial" panose="020B0604020202020204" pitchFamily="34" charset="0"/>
                <a:ea typeface="Noto Serif Bengali"/>
                <a:cs typeface="Arial" panose="020B0604020202020204" pitchFamily="34" charset="0"/>
                <a:sym typeface="Noto Serif Bengali"/>
              </a:rPr>
              <a:t> </a:t>
            </a:r>
            <a:r>
              <a:rPr lang="en-US" sz="2550" b="1" i="0" u="none" strike="noStrike" cap="none" dirty="0" err="1">
                <a:solidFill>
                  <a:srgbClr val="0F172A"/>
                </a:solidFill>
                <a:latin typeface="Arial" panose="020B0604020202020204" pitchFamily="34" charset="0"/>
                <a:ea typeface="Noto Serif Bengali"/>
                <a:cs typeface="Arial" panose="020B0604020202020204" pitchFamily="34" charset="0"/>
                <a:sym typeface="Noto Serif Bengali"/>
              </a:rPr>
              <a:t>উপাদান</a:t>
            </a:r>
            <a:endParaRPr dirty="0"/>
          </a:p>
        </p:txBody>
      </p:sp>
      <p:sp>
        <p:nvSpPr>
          <p:cNvPr id="152" name="Google Shape;152;p15"/>
          <p:cNvSpPr/>
          <p:nvPr/>
        </p:nvSpPr>
        <p:spPr>
          <a:xfrm>
            <a:off x="571500" y="1066800"/>
            <a:ext cx="11049000"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32" name="Google Shape;132;p15"/>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65F46"/>
                </a:solidFill>
                <a:latin typeface="Arial" panose="020B0604020202020204" pitchFamily="34" charset="0"/>
                <a:ea typeface="Poppins"/>
                <a:cs typeface="Arial" panose="020B0604020202020204" pitchFamily="34" charset="0"/>
                <a:sym typeface="Poppins"/>
              </a:rPr>
              <a:t>ডিএনএ</a:t>
            </a:r>
            <a:r>
              <a:rPr lang="en-US" sz="2850" b="1" i="0" u="none" strike="noStrike" cap="none" dirty="0">
                <a:solidFill>
                  <a:srgbClr val="065F46"/>
                </a:solidFill>
                <a:latin typeface="Arial" panose="020B0604020202020204" pitchFamily="34" charset="0"/>
                <a:ea typeface="Poppins"/>
                <a:cs typeface="Arial" panose="020B0604020202020204" pitchFamily="34" charset="0"/>
                <a:sym typeface="Poppins"/>
              </a:rPr>
              <a:t> (DNA)</a:t>
            </a:r>
            <a:endParaRPr dirty="0"/>
          </a:p>
        </p:txBody>
      </p:sp>
      <p:sp>
        <p:nvSpPr>
          <p:cNvPr id="133" name="Google Shape;133;p15"/>
          <p:cNvSpPr/>
          <p:nvPr/>
        </p:nvSpPr>
        <p:spPr>
          <a:xfrm>
            <a:off x="571500" y="1152525"/>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Shape 2">
            <a:extLst>
              <a:ext uri="{FF2B5EF4-FFF2-40B4-BE49-F238E27FC236}">
                <a16:creationId xmlns:a16="http://schemas.microsoft.com/office/drawing/2014/main" id="{5073B4FB-DCE3-79D0-B72E-13C511ED02E0}"/>
              </a:ext>
            </a:extLst>
          </p:cNvPr>
          <p:cNvSpPr/>
          <p:nvPr/>
        </p:nvSpPr>
        <p:spPr>
          <a:xfrm>
            <a:off x="548640" y="1600200"/>
            <a:ext cx="11064240" cy="1051560"/>
          </a:xfrm>
          <a:prstGeom prst="roundRect">
            <a:avLst>
              <a:gd name="adj" fmla="val 6957"/>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3" name="Text 3">
            <a:extLst>
              <a:ext uri="{FF2B5EF4-FFF2-40B4-BE49-F238E27FC236}">
                <a16:creationId xmlns:a16="http://schemas.microsoft.com/office/drawing/2014/main" id="{20A0D4D2-A039-6CA6-6225-1DC8DB635EB5}"/>
              </a:ext>
            </a:extLst>
          </p:cNvPr>
          <p:cNvSpPr/>
          <p:nvPr/>
        </p:nvSpPr>
        <p:spPr>
          <a:xfrm>
            <a:off x="769620" y="1828800"/>
            <a:ext cx="10652760" cy="822960"/>
          </a:xfrm>
          <a:prstGeom prst="rect">
            <a:avLst/>
          </a:prstGeom>
          <a:noFill/>
          <a:ln/>
        </p:spPr>
        <p:txBody>
          <a:bodyPr wrap="square" rtlCol="0" anchor="t"/>
          <a:lstStyle/>
          <a:p>
            <a:pPr marL="0" indent="0">
              <a:lnSpc>
                <a:spcPct val="115000"/>
              </a:lnSpc>
              <a:buNone/>
            </a:pPr>
            <a:r>
              <a:rPr lang="en-US" b="1" dirty="0">
                <a:solidFill>
                  <a:schemeClr val="tx1"/>
                </a:solidFill>
                <a:latin typeface="+mj-lt"/>
                <a:ea typeface="Nirmala UI" pitchFamily="34" charset="-122"/>
                <a:cs typeface="Arial" panose="020B0604020202020204" pitchFamily="34" charset="0"/>
              </a:rPr>
              <a:t>সংজ্ঞা:  </a:t>
            </a:r>
            <a:r>
              <a:rPr lang="en-US" dirty="0">
                <a:solidFill>
                  <a:schemeClr val="tx1"/>
                </a:solidFill>
                <a:latin typeface="+mj-lt"/>
                <a:ea typeface="Nirmala UI" pitchFamily="34" charset="-122"/>
                <a:cs typeface="Arial" panose="020B0604020202020204" pitchFamily="34" charset="0"/>
              </a:rPr>
              <a:t>যে দীর্ঘ, স্বপ্রজননশীল, পরিব্যক্তিক্ষম জৈব অণু নাইট্রোজেন ক্ষারক, ডি-অক্সিরাইবোজ শর্করা ও ফসফরিক এসিড সহযোগে গঠিত এবং জীবের বংশগত বৈশিষ্ট্যের ধারক ও বাহক, তাকে DNA বলে। ক্রোমোজোমের মুখ্য উপাদান হওয়ায় এটি জীবনের আণবিক ভিত্তি হিসেবে স্বীকৃত।</a:t>
            </a:r>
            <a:endParaRPr lang="en-US" dirty="0">
              <a:solidFill>
                <a:schemeClr val="tx1"/>
              </a:solidFill>
              <a:latin typeface="+mj-lt"/>
            </a:endParaRPr>
          </a:p>
        </p:txBody>
      </p:sp>
      <p:sp>
        <p:nvSpPr>
          <p:cNvPr id="4" name="Shape 4">
            <a:extLst>
              <a:ext uri="{FF2B5EF4-FFF2-40B4-BE49-F238E27FC236}">
                <a16:creationId xmlns:a16="http://schemas.microsoft.com/office/drawing/2014/main" id="{58F34469-E08B-9431-FAFA-E35316D3B689}"/>
              </a:ext>
            </a:extLst>
          </p:cNvPr>
          <p:cNvSpPr/>
          <p:nvPr/>
        </p:nvSpPr>
        <p:spPr>
          <a:xfrm>
            <a:off x="548640" y="2834640"/>
            <a:ext cx="5394960" cy="3383280"/>
          </a:xfrm>
          <a:prstGeom prst="roundRect">
            <a:avLst>
              <a:gd name="adj" fmla="val 2162"/>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5" name="Text 5">
            <a:extLst>
              <a:ext uri="{FF2B5EF4-FFF2-40B4-BE49-F238E27FC236}">
                <a16:creationId xmlns:a16="http://schemas.microsoft.com/office/drawing/2014/main" id="{3E086CFD-EAEF-913C-C82C-C2443A9B33E0}"/>
              </a:ext>
            </a:extLst>
          </p:cNvPr>
          <p:cNvSpPr/>
          <p:nvPr/>
        </p:nvSpPr>
        <p:spPr>
          <a:xfrm>
            <a:off x="822960" y="3017520"/>
            <a:ext cx="4846320" cy="365760"/>
          </a:xfrm>
          <a:prstGeom prst="rect">
            <a:avLst/>
          </a:prstGeom>
          <a:noFill/>
          <a:ln/>
        </p:spPr>
        <p:txBody>
          <a:bodyPr wrap="square" rtlCol="0" anchor="ctr"/>
          <a:lstStyle/>
          <a:p>
            <a:pPr marL="0" indent="0">
              <a:buNone/>
            </a:pPr>
            <a:r>
              <a:rPr lang="en-US" sz="1600" b="1" dirty="0">
                <a:solidFill>
                  <a:srgbClr val="00B0F0"/>
                </a:solidFill>
                <a:latin typeface="+mj-lt"/>
                <a:ea typeface="Nirmala UI" pitchFamily="34" charset="-122"/>
                <a:cs typeface="Arial" panose="020B0604020202020204" pitchFamily="34" charset="0"/>
              </a:rPr>
              <a:t>আবিষ্কারের ইতিহাস</a:t>
            </a:r>
            <a:endParaRPr lang="en-US" sz="1600" dirty="0">
              <a:solidFill>
                <a:srgbClr val="00B0F0"/>
              </a:solidFill>
              <a:latin typeface="+mj-lt"/>
            </a:endParaRPr>
          </a:p>
        </p:txBody>
      </p:sp>
      <p:sp>
        <p:nvSpPr>
          <p:cNvPr id="6" name="Text 6">
            <a:extLst>
              <a:ext uri="{FF2B5EF4-FFF2-40B4-BE49-F238E27FC236}">
                <a16:creationId xmlns:a16="http://schemas.microsoft.com/office/drawing/2014/main" id="{832DA3C0-F197-AFB5-B916-CCF5E3454390}"/>
              </a:ext>
            </a:extLst>
          </p:cNvPr>
          <p:cNvSpPr/>
          <p:nvPr/>
        </p:nvSpPr>
        <p:spPr>
          <a:xfrm>
            <a:off x="685800" y="3429000"/>
            <a:ext cx="5120640" cy="2697480"/>
          </a:xfrm>
          <a:prstGeom prst="rect">
            <a:avLst/>
          </a:prstGeom>
          <a:noFill/>
          <a:ln/>
        </p:spPr>
        <p:txBody>
          <a:bodyPr wrap="square" rtlCol="0" anchor="t"/>
          <a:lstStyle/>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১৮৬৯ — সুইস বিজ্ঞানী এফ. মিশার পুঁজকোষের নিউক্লিয়াস থেকে অ্যাসিডিক পদার্থ পৃথক করে নাম দেন ‘নিউক্লিন’</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১৮৮০ — ফিশার DNA-র গঠনে পিউরিন ও পাইরিমিডিন আবিষ্কার করেন</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১৮৮৯ — অল্টম্যান এর নাম দেন ‘নিউক্লিক এসিড’</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১৯১০ — কোসেল ও লেভেন যথাক্রমে চারটি ক্ষারক ও ডিঅক্সিরাইবোজ শর্করা শনাক্ত করেন (নোবেল পুরস্কার)</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১৯৫০ — এরউইন চারগাফ প্রমাণ করেন A=T এবং G=C (চারগাফের নীতি)</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১৯৫২-৫৩ — উইলকিন্স ও রোজালিন্ড ফ্র্যাংকলিনের এক্স-রে ক্রিস্টালোগ্রাফি চিত্র থেকে গুরুত্বপূর্ণ গাঠনিক তথ্য মেলে</a:t>
            </a:r>
            <a:endParaRPr lang="en-US" sz="1200" dirty="0">
              <a:solidFill>
                <a:schemeClr val="tx1"/>
              </a:solidFill>
              <a:latin typeface="+mj-lt"/>
            </a:endParaRPr>
          </a:p>
          <a:p>
            <a:pPr marL="342900" indent="-342900">
              <a:spcAft>
                <a:spcPts val="600"/>
              </a:spcAft>
              <a:buSzPct val="100000"/>
              <a:buChar char="●"/>
            </a:pPr>
            <a:r>
              <a:rPr lang="en-US" sz="1200" dirty="0">
                <a:solidFill>
                  <a:schemeClr val="tx1"/>
                </a:solidFill>
                <a:latin typeface="+mj-lt"/>
                <a:ea typeface="Nirmala UI" pitchFamily="34" charset="-122"/>
                <a:cs typeface="Arial" panose="020B0604020202020204" pitchFamily="34" charset="0"/>
              </a:rPr>
              <a:t>১৯৫৩ — জেমস ওয়াটসন ও ফ্রান্সিস ক্রিক ডাবল হেলিক্স মডেল প্রস্তাব করেন (নোবেল পুরস্কার ১৯৬২, সহ উইলকিন্স)</a:t>
            </a:r>
            <a:endParaRPr lang="en-US" sz="1200" dirty="0">
              <a:solidFill>
                <a:schemeClr val="tx1"/>
              </a:solidFill>
              <a:latin typeface="+mj-lt"/>
            </a:endParaRPr>
          </a:p>
        </p:txBody>
      </p:sp>
      <p:sp>
        <p:nvSpPr>
          <p:cNvPr id="7" name="Shape 7">
            <a:extLst>
              <a:ext uri="{FF2B5EF4-FFF2-40B4-BE49-F238E27FC236}">
                <a16:creationId xmlns:a16="http://schemas.microsoft.com/office/drawing/2014/main" id="{B2DB92D3-6560-2380-DE1B-01BDA23D363F}"/>
              </a:ext>
            </a:extLst>
          </p:cNvPr>
          <p:cNvSpPr/>
          <p:nvPr/>
        </p:nvSpPr>
        <p:spPr>
          <a:xfrm>
            <a:off x="6217920" y="2834640"/>
            <a:ext cx="5394960" cy="3383280"/>
          </a:xfrm>
          <a:prstGeom prst="roundRect">
            <a:avLst>
              <a:gd name="adj" fmla="val 2162"/>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8" name="Text 8">
            <a:extLst>
              <a:ext uri="{FF2B5EF4-FFF2-40B4-BE49-F238E27FC236}">
                <a16:creationId xmlns:a16="http://schemas.microsoft.com/office/drawing/2014/main" id="{FA183E35-E8DB-9E95-3FDA-118604BA7C8D}"/>
              </a:ext>
            </a:extLst>
          </p:cNvPr>
          <p:cNvSpPr/>
          <p:nvPr/>
        </p:nvSpPr>
        <p:spPr>
          <a:xfrm>
            <a:off x="6492240" y="3017520"/>
            <a:ext cx="4846320" cy="365760"/>
          </a:xfrm>
          <a:prstGeom prst="rect">
            <a:avLst/>
          </a:prstGeom>
          <a:noFill/>
          <a:ln/>
        </p:spPr>
        <p:txBody>
          <a:bodyPr wrap="square" rtlCol="0" anchor="ctr"/>
          <a:lstStyle/>
          <a:p>
            <a:pPr marL="0" indent="0">
              <a:buNone/>
            </a:pPr>
            <a:r>
              <a:rPr lang="en-US" sz="1600" b="1" dirty="0">
                <a:solidFill>
                  <a:srgbClr val="00B0F0"/>
                </a:solidFill>
                <a:latin typeface="+mj-lt"/>
                <a:ea typeface="Nirmala UI" pitchFamily="34" charset="-122"/>
                <a:cs typeface="Arial" panose="020B0604020202020204" pitchFamily="34" charset="0"/>
              </a:rPr>
              <a:t>পরিমাণ ও অবস্থান</a:t>
            </a:r>
            <a:endParaRPr lang="en-US" sz="1600" dirty="0">
              <a:solidFill>
                <a:srgbClr val="00B0F0"/>
              </a:solidFill>
              <a:latin typeface="+mj-lt"/>
            </a:endParaRPr>
          </a:p>
        </p:txBody>
      </p:sp>
      <p:sp>
        <p:nvSpPr>
          <p:cNvPr id="9" name="Text 9">
            <a:extLst>
              <a:ext uri="{FF2B5EF4-FFF2-40B4-BE49-F238E27FC236}">
                <a16:creationId xmlns:a16="http://schemas.microsoft.com/office/drawing/2014/main" id="{85EA588A-B5AC-0D08-444E-8F69D60DD9C1}"/>
              </a:ext>
            </a:extLst>
          </p:cNvPr>
          <p:cNvSpPr/>
          <p:nvPr/>
        </p:nvSpPr>
        <p:spPr>
          <a:xfrm>
            <a:off x="6355080" y="3429000"/>
            <a:ext cx="5120640" cy="2697480"/>
          </a:xfrm>
          <a:prstGeom prst="rect">
            <a:avLst/>
          </a:prstGeom>
          <a:noFill/>
          <a:ln/>
        </p:spPr>
        <p:txBody>
          <a:bodyPr wrap="square" rtlCol="0" anchor="t"/>
          <a:lstStyle/>
          <a:p>
            <a:pPr marL="342900" indent="-342900">
              <a:spcAft>
                <a:spcPts val="800"/>
              </a:spcAft>
              <a:buSzPct val="100000"/>
              <a:buChar char="●"/>
            </a:pPr>
            <a:r>
              <a:rPr lang="en-US" sz="1200" dirty="0">
                <a:solidFill>
                  <a:schemeClr val="tx1"/>
                </a:solidFill>
                <a:latin typeface="+mj-lt"/>
                <a:ea typeface="Nirmala UI" pitchFamily="34" charset="-122"/>
                <a:cs typeface="Arial" panose="020B0604020202020204" pitchFamily="34" charset="0"/>
              </a:rPr>
              <a:t>মানুষের দেহকোষে DNA-র পরিমাণ ৫–৬ পিকোগ্রাম; একজন পূর্ণবয়স্ক মানুষের দেহে মোট প্রায় ১০০ গ্রাম DNA থাকে</a:t>
            </a:r>
            <a:endParaRPr lang="en-US" sz="1200" dirty="0">
              <a:solidFill>
                <a:schemeClr val="tx1"/>
              </a:solidFill>
              <a:latin typeface="+mj-lt"/>
            </a:endParaRPr>
          </a:p>
          <a:p>
            <a:pPr marL="342900" indent="-342900">
              <a:spcAft>
                <a:spcPts val="800"/>
              </a:spcAft>
              <a:buSzPct val="100000"/>
              <a:buChar char="●"/>
            </a:pPr>
            <a:r>
              <a:rPr lang="en-US" sz="1200" dirty="0">
                <a:solidFill>
                  <a:schemeClr val="tx1"/>
                </a:solidFill>
                <a:latin typeface="+mj-lt"/>
                <a:ea typeface="Nirmala UI" pitchFamily="34" charset="-122"/>
                <a:cs typeface="Arial" panose="020B0604020202020204" pitchFamily="34" charset="0"/>
              </a:rPr>
              <a:t>মুরগির ডিপ্লয়েড কোষে ২.৫ pg ও শুক্রাণুতে ১.২৫ pg DNA থাকে</a:t>
            </a:r>
            <a:endParaRPr lang="en-US" sz="1200" dirty="0">
              <a:solidFill>
                <a:schemeClr val="tx1"/>
              </a:solidFill>
              <a:latin typeface="+mj-lt"/>
            </a:endParaRPr>
          </a:p>
          <a:p>
            <a:pPr marL="342900" indent="-342900">
              <a:spcAft>
                <a:spcPts val="800"/>
              </a:spcAft>
              <a:buSzPct val="100000"/>
              <a:buChar char="●"/>
            </a:pPr>
            <a:r>
              <a:rPr lang="en-US" sz="1200" dirty="0">
                <a:solidFill>
                  <a:schemeClr val="tx1"/>
                </a:solidFill>
                <a:latin typeface="+mj-lt"/>
                <a:ea typeface="Nirmala UI" pitchFamily="34" charset="-122"/>
                <a:cs typeface="Arial" panose="020B0604020202020204" pitchFamily="34" charset="0"/>
              </a:rPr>
              <a:t>ইউক্যারিওটিক কোষ: ক্রোমোজোমীয় DNA (নিউক্লিয়াসে, একে নিউক্লিয়ার DNA-ও বলে) ও সাইটোপ্লাজমীয় DNA (মাইটোকন্ড্রিয়া ও ক্লোরোপ্লাস্টে, বৃত্তাকার)</a:t>
            </a:r>
            <a:endParaRPr lang="en-US" sz="1200" dirty="0">
              <a:solidFill>
                <a:schemeClr val="tx1"/>
              </a:solidFill>
              <a:latin typeface="+mj-lt"/>
            </a:endParaRPr>
          </a:p>
          <a:p>
            <a:pPr marL="342900" indent="-342900">
              <a:spcAft>
                <a:spcPts val="800"/>
              </a:spcAft>
              <a:buSzPct val="100000"/>
              <a:buChar char="●"/>
            </a:pPr>
            <a:r>
              <a:rPr lang="en-US" sz="1200" dirty="0">
                <a:solidFill>
                  <a:schemeClr val="tx1"/>
                </a:solidFill>
                <a:latin typeface="+mj-lt"/>
                <a:ea typeface="Nirmala UI" pitchFamily="34" charset="-122"/>
                <a:cs typeface="Arial" panose="020B0604020202020204" pitchFamily="34" charset="0"/>
              </a:rPr>
              <a:t>প্রোক্যারিওটিক কোষ: সাইটোপ্লাজমে ভাসমান বৃত্তাকার নিউক্লিয়য়েড DNA ও প্লাজমিড DNA; হিস্টোন প্রোটিন যুক্ত থাকে না</a:t>
            </a:r>
            <a:endParaRPr lang="en-US" sz="1200" dirty="0">
              <a:solidFill>
                <a:schemeClr val="tx1"/>
              </a:solidFill>
              <a:latin typeface="+mj-lt"/>
            </a:endParaRPr>
          </a:p>
          <a:p>
            <a:pPr marL="342900" indent="-342900">
              <a:spcAft>
                <a:spcPts val="800"/>
              </a:spcAft>
              <a:buSzPct val="100000"/>
              <a:buChar char="●"/>
            </a:pPr>
            <a:r>
              <a:rPr lang="en-US" sz="1200" dirty="0">
                <a:solidFill>
                  <a:schemeClr val="tx1"/>
                </a:solidFill>
                <a:latin typeface="+mj-lt"/>
                <a:ea typeface="Nirmala UI" pitchFamily="34" charset="-122"/>
                <a:cs typeface="Arial" panose="020B0604020202020204" pitchFamily="34" charset="0"/>
              </a:rPr>
              <a:t>ভাইরাস: ব্যাকটেরিওফাজ, কলিফ্লাওয়ার মোজাইক ভাইরাস, গুটি বসন্ত, জলবসন্ত ও হারপিস ভাইরাসে DNA পাওয়া যায়</a:t>
            </a:r>
            <a:endParaRPr lang="en-US" sz="1200" dirty="0">
              <a:solidFill>
                <a:schemeClr val="tx1"/>
              </a:solidFill>
              <a:latin typeface="+mj-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5">
          <a:extLst>
            <a:ext uri="{FF2B5EF4-FFF2-40B4-BE49-F238E27FC236}">
              <a16:creationId xmlns:a16="http://schemas.microsoft.com/office/drawing/2014/main" id="{060E39D4-387F-0EF5-D8B1-94848A8B02A6}"/>
            </a:ext>
          </a:extLst>
        </p:cNvPr>
        <p:cNvGrpSpPr/>
        <p:nvPr/>
      </p:nvGrpSpPr>
      <p:grpSpPr>
        <a:xfrm>
          <a:off x="0" y="0"/>
          <a:ext cx="0" cy="0"/>
          <a:chOff x="0" y="0"/>
          <a:chExt cx="0" cy="0"/>
        </a:xfrm>
      </p:grpSpPr>
      <p:sp>
        <p:nvSpPr>
          <p:cNvPr id="132" name="Google Shape;132;p15">
            <a:extLst>
              <a:ext uri="{FF2B5EF4-FFF2-40B4-BE49-F238E27FC236}">
                <a16:creationId xmlns:a16="http://schemas.microsoft.com/office/drawing/2014/main" id="{8A0A89BA-9DD1-2C39-C5AC-5707F7E0D02C}"/>
              </a:ext>
            </a:extLst>
          </p:cNvPr>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a:solidFill>
                  <a:srgbClr val="065F46"/>
                </a:solidFill>
                <a:latin typeface="Arial" panose="020B0604020202020204" pitchFamily="34" charset="0"/>
                <a:ea typeface="Poppins"/>
                <a:cs typeface="Arial" panose="020B0604020202020204" pitchFamily="34" charset="0"/>
                <a:sym typeface="Poppins"/>
              </a:rPr>
              <a:t>DNA-</a:t>
            </a:r>
            <a:r>
              <a:rPr lang="as-IN" sz="2850" b="1" i="0" u="none" strike="noStrike" cap="none" dirty="0">
                <a:solidFill>
                  <a:srgbClr val="065F46"/>
                </a:solidFill>
                <a:latin typeface="Arial" panose="020B0604020202020204" pitchFamily="34" charset="0"/>
                <a:ea typeface="Poppins"/>
                <a:cs typeface="Poppins"/>
                <a:sym typeface="Poppins"/>
              </a:rPr>
              <a:t>এর গঠন, প্রকারভেদ ও কাজ</a:t>
            </a:r>
          </a:p>
        </p:txBody>
      </p:sp>
      <p:sp>
        <p:nvSpPr>
          <p:cNvPr id="133" name="Google Shape;133;p15">
            <a:extLst>
              <a:ext uri="{FF2B5EF4-FFF2-40B4-BE49-F238E27FC236}">
                <a16:creationId xmlns:a16="http://schemas.microsoft.com/office/drawing/2014/main" id="{B3A47DC9-A595-D619-A86B-6B5958CDA0DF}"/>
              </a:ext>
            </a:extLst>
          </p:cNvPr>
          <p:cNvSpPr/>
          <p:nvPr/>
        </p:nvSpPr>
        <p:spPr>
          <a:xfrm>
            <a:off x="571500" y="1152525"/>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0" name="Shape 2">
            <a:extLst>
              <a:ext uri="{FF2B5EF4-FFF2-40B4-BE49-F238E27FC236}">
                <a16:creationId xmlns:a16="http://schemas.microsoft.com/office/drawing/2014/main" id="{1FDBEEE5-A788-E5BE-BB33-D60FC5785D8B}"/>
              </a:ext>
            </a:extLst>
          </p:cNvPr>
          <p:cNvSpPr/>
          <p:nvPr/>
        </p:nvSpPr>
        <p:spPr>
          <a:xfrm>
            <a:off x="548640" y="1600200"/>
            <a:ext cx="6858000" cy="4617720"/>
          </a:xfrm>
          <a:prstGeom prst="roundRect">
            <a:avLst>
              <a:gd name="adj" fmla="val 1584"/>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1" name="Text 3">
            <a:extLst>
              <a:ext uri="{FF2B5EF4-FFF2-40B4-BE49-F238E27FC236}">
                <a16:creationId xmlns:a16="http://schemas.microsoft.com/office/drawing/2014/main" id="{F92538E4-7496-E149-10E3-D1201B5F1AEF}"/>
              </a:ext>
            </a:extLst>
          </p:cNvPr>
          <p:cNvSpPr/>
          <p:nvPr/>
        </p:nvSpPr>
        <p:spPr>
          <a:xfrm>
            <a:off x="822960" y="1783080"/>
            <a:ext cx="6309360" cy="365760"/>
          </a:xfrm>
          <a:prstGeom prst="rect">
            <a:avLst/>
          </a:prstGeom>
          <a:noFill/>
          <a:ln/>
        </p:spPr>
        <p:txBody>
          <a:bodyPr wrap="square" rtlCol="0" anchor="ctr"/>
          <a:lstStyle/>
          <a:p>
            <a:pPr marL="0" indent="0">
              <a:buNone/>
            </a:pPr>
            <a:r>
              <a:rPr lang="en-US" sz="1600" b="1" dirty="0">
                <a:solidFill>
                  <a:srgbClr val="00B0F0"/>
                </a:solidFill>
                <a:latin typeface="Arial" panose="020B0604020202020204" pitchFamily="34" charset="0"/>
                <a:ea typeface="Nirmala UI" pitchFamily="34" charset="-122"/>
                <a:cs typeface="Arial" panose="020B0604020202020204" pitchFamily="34" charset="0"/>
              </a:rPr>
              <a:t>ওয়াটসন-ক্রিক ডাবল হেলিক্স মডেল (১৯৫৩)</a:t>
            </a:r>
            <a:endParaRPr lang="en-US" sz="1600" dirty="0">
              <a:solidFill>
                <a:srgbClr val="00B0F0"/>
              </a:solidFill>
            </a:endParaRPr>
          </a:p>
        </p:txBody>
      </p:sp>
      <p:sp>
        <p:nvSpPr>
          <p:cNvPr id="12" name="Text 4">
            <a:extLst>
              <a:ext uri="{FF2B5EF4-FFF2-40B4-BE49-F238E27FC236}">
                <a16:creationId xmlns:a16="http://schemas.microsoft.com/office/drawing/2014/main" id="{CA0F5976-AE33-B5A8-018B-15B5622BB880}"/>
              </a:ext>
            </a:extLst>
          </p:cNvPr>
          <p:cNvSpPr/>
          <p:nvPr/>
        </p:nvSpPr>
        <p:spPr>
          <a:xfrm>
            <a:off x="822960" y="2194560"/>
            <a:ext cx="6309360" cy="3931920"/>
          </a:xfrm>
          <a:prstGeom prst="rect">
            <a:avLst/>
          </a:prstGeom>
          <a:noFill/>
          <a:ln/>
        </p:spPr>
        <p:txBody>
          <a:bodyPr wrap="square" rtlCol="0" anchor="t"/>
          <a:lstStyle/>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দুটি পলিনিউক্লিওটাইড সূত্রক পরস্পরের পরিপূরক ও বিপরীতমুখী (Antiparallel — একটি 5′→3′, অন্যটি 3′→5′) হয়ে পেঁচানো সিঁড়ির মতো (Double Helix) গঠন তৈরি করে</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সুগার-ফসফেট ব্যাকবোন সিঁড়ির দুই পাশের রেলিং গঠন করে; নাইট্রোজেন ক্ষারকজোড়া সিঁড়ির ধাপ গঠন করে</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ক্ষারক জোড়া বাঁধন: অ্যাডেনিন(A)=থাইমিন(T) — ২টি হাইড্রোজেন বন্ধন; সাইটোসিন(C)≡গুয়ানিন(G) — ৩টি হাইড্রোজেন বন্ধন (চারগাফের নীতি)</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প্রতিটি সূত্র একটি পিউরিন (A/G) ও একটি পাইরিমিডিনের (T/C) মধ্যেই জোড়া বাঁধে, ফলে সিঁড়ির প্রস্থ সর্বদা সমান (2 nm) থাকে</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প্রতিটি প্যাঁচে (turn) থাকে ১০ জোড়া নিউক্লিওটাইড ও ২৫টি হাইড্রোজেন বন্ধন; প্যাঁচের দৈর্ঘ্য ৩.৪ nm, ব্যাস ২ nm</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প্রতি প্যাঁচে একটি প্রশস্ত খাঁজ (Major groove) ও একটি সংকীর্ণ খাঁজ (Minor groove) সৃষ্টি হয়</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গঠনভেদে প্রকার: B-DNA (ডানাবর্ত, সাধারণ প্রকার — Watson-Crick বর্ণিত), A-DNA (ডানাবর্ত, প্যাঁচে ১১ ক্ষারকজোড়া), Z-DNA/C-DNA (বামাবর্ত, আঁকাবাঁকা সূত্রক)</a:t>
            </a:r>
            <a:endParaRPr lang="en-US" sz="1200" dirty="0">
              <a:solidFill>
                <a:schemeClr val="tx1"/>
              </a:solidFill>
            </a:endParaRPr>
          </a:p>
          <a:p>
            <a:pPr marL="342900" indent="-342900">
              <a:spcAft>
                <a:spcPts val="6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রাসায়নিক উপাদান: ফসফেট গ্রুপ + ডিঅক্সিরাইবোজ শর্করা + নাইট্রোজেন ক্ষারক (পিউরিন: A, G; পাইরিমিডিন: T, C) মিলে নিউক্লিওটাইড গঠিত</a:t>
            </a:r>
            <a:endParaRPr lang="en-US" sz="1200" dirty="0">
              <a:solidFill>
                <a:schemeClr val="tx1"/>
              </a:solidFill>
            </a:endParaRPr>
          </a:p>
        </p:txBody>
      </p:sp>
      <p:sp>
        <p:nvSpPr>
          <p:cNvPr id="13" name="Shape 5">
            <a:extLst>
              <a:ext uri="{FF2B5EF4-FFF2-40B4-BE49-F238E27FC236}">
                <a16:creationId xmlns:a16="http://schemas.microsoft.com/office/drawing/2014/main" id="{358408CA-C243-26DA-C109-A2E80DB2F8E4}"/>
              </a:ext>
            </a:extLst>
          </p:cNvPr>
          <p:cNvSpPr/>
          <p:nvPr/>
        </p:nvSpPr>
        <p:spPr>
          <a:xfrm>
            <a:off x="7589520" y="1600200"/>
            <a:ext cx="4023360" cy="4617720"/>
          </a:xfrm>
          <a:prstGeom prst="roundRect">
            <a:avLst>
              <a:gd name="adj" fmla="val 1818"/>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4" name="Text 6">
            <a:extLst>
              <a:ext uri="{FF2B5EF4-FFF2-40B4-BE49-F238E27FC236}">
                <a16:creationId xmlns:a16="http://schemas.microsoft.com/office/drawing/2014/main" id="{D46E7A1E-9F93-8319-856C-499702B611DB}"/>
              </a:ext>
            </a:extLst>
          </p:cNvPr>
          <p:cNvSpPr/>
          <p:nvPr/>
        </p:nvSpPr>
        <p:spPr>
          <a:xfrm>
            <a:off x="7863840" y="1783080"/>
            <a:ext cx="3474720" cy="365760"/>
          </a:xfrm>
          <a:prstGeom prst="rect">
            <a:avLst/>
          </a:prstGeom>
          <a:noFill/>
          <a:ln/>
        </p:spPr>
        <p:txBody>
          <a:bodyPr wrap="square" rtlCol="0" anchor="ctr"/>
          <a:lstStyle/>
          <a:p>
            <a:pPr marL="0" indent="0">
              <a:buNone/>
            </a:pPr>
            <a:r>
              <a:rPr lang="en-US" sz="1600" b="1" dirty="0">
                <a:solidFill>
                  <a:srgbClr val="00B0F0"/>
                </a:solidFill>
                <a:latin typeface="Arial" panose="020B0604020202020204" pitchFamily="34" charset="0"/>
                <a:ea typeface="Nirmala UI" pitchFamily="34" charset="-122"/>
                <a:cs typeface="Arial" panose="020B0604020202020204" pitchFamily="34" charset="0"/>
              </a:rPr>
              <a:t>DNA-এর কাজ</a:t>
            </a:r>
            <a:endParaRPr lang="en-US" sz="1600" dirty="0">
              <a:solidFill>
                <a:srgbClr val="00B0F0"/>
              </a:solidFill>
            </a:endParaRPr>
          </a:p>
        </p:txBody>
      </p:sp>
      <p:sp>
        <p:nvSpPr>
          <p:cNvPr id="15" name="Text 7">
            <a:extLst>
              <a:ext uri="{FF2B5EF4-FFF2-40B4-BE49-F238E27FC236}">
                <a16:creationId xmlns:a16="http://schemas.microsoft.com/office/drawing/2014/main" id="{E27C0811-4FF0-7A8A-E63E-7F4AA95D34ED}"/>
              </a:ext>
            </a:extLst>
          </p:cNvPr>
          <p:cNvSpPr/>
          <p:nvPr/>
        </p:nvSpPr>
        <p:spPr>
          <a:xfrm>
            <a:off x="7863840" y="2194560"/>
            <a:ext cx="3474720" cy="3931920"/>
          </a:xfrm>
          <a:prstGeom prst="rect">
            <a:avLst/>
          </a:prstGeom>
          <a:noFill/>
          <a:ln/>
        </p:spPr>
        <p:txBody>
          <a:bodyPr wrap="square" rtlCol="0" anchor="t"/>
          <a:lstStyle/>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ক্রোমোজোমের গাঠনিক উপাদান হিসেবে বংশগত বৈশিষ্ট্যের ধারক ও বাহক হিসেবে কাজ করে</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জিন হিসেবে প্রোটিন সংশ্লেষণের নির্দেশনা প্রদান করে ও কোষের জাতিসত্তা অক্ষুণ্ণ রাখে</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কোষ বিভাজনের সময় নির্ভুল প্রতিলিপি (Replication) তৈরি করে বংশপরম্পরায় তথ্য স্থানান্তর করে</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সকল বিপাকীয় ও শারীরতাত্ত্বিক কাজ নিয়ন্ত্রণ করে</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মিউটেশনের মাধ্যমে বৈচিত্র্য ও প্রজাতি শনাক্তকরণে ভূমিকা রাখে</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নিজের ক্ষতিগ্রস্ত অংশ নিজেই মেরামত করতে সক্ষম</a:t>
            </a:r>
            <a:endParaRPr lang="en-US" sz="1200" dirty="0">
              <a:solidFill>
                <a:schemeClr val="tx1"/>
              </a:solidFill>
            </a:endParaRPr>
          </a:p>
          <a:p>
            <a:pPr marL="342900" indent="-342900">
              <a:spcAft>
                <a:spcPts val="8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সূত্রকের পরিপূরক ক্ষারক দিয়ে mRNA সৃষ্টির মাধ্যমে প্রোটিন সংশ্লেষণ শুরু করে</a:t>
            </a:r>
            <a:endParaRPr lang="en-US" sz="1200" dirty="0">
              <a:solidFill>
                <a:schemeClr val="tx1"/>
              </a:solidFill>
            </a:endParaRPr>
          </a:p>
        </p:txBody>
      </p:sp>
    </p:spTree>
    <p:extLst>
      <p:ext uri="{BB962C8B-B14F-4D97-AF65-F5344CB8AC3E}">
        <p14:creationId xmlns:p14="http://schemas.microsoft.com/office/powerpoint/2010/main" val="541015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43" name="Google Shape;143;p16"/>
          <p:cNvSpPr txBox="1"/>
          <p:nvPr/>
        </p:nvSpPr>
        <p:spPr>
          <a:xfrm>
            <a:off x="4541639" y="6124575"/>
            <a:ext cx="561975"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0" i="0" u="none" strike="noStrike" cap="none" dirty="0">
                <a:solidFill>
                  <a:srgbClr val="A7F3D0"/>
                </a:solidFill>
                <a:latin typeface="Arial" panose="020B0604020202020204" pitchFamily="34" charset="0"/>
                <a:ea typeface="Poppins SemiBold"/>
                <a:cs typeface="Arial" panose="020B0604020202020204" pitchFamily="34" charset="0"/>
                <a:sym typeface="Poppins SemiBold"/>
              </a:rPr>
              <a:t>১ / ১০</a:t>
            </a:r>
            <a:endParaRPr dirty="0"/>
          </a:p>
        </p:txBody>
      </p:sp>
      <p:pic>
        <p:nvPicPr>
          <p:cNvPr id="144" name="Google Shape;144;p16" descr="image.png"/>
          <p:cNvPicPr preferRelativeResize="0"/>
          <p:nvPr/>
        </p:nvPicPr>
        <p:blipFill rotWithShape="1">
          <a:blip r:embed="rId3">
            <a:alphaModFix/>
          </a:blip>
          <a:srcRect/>
          <a:stretch/>
        </p:blipFill>
        <p:spPr>
          <a:xfrm>
            <a:off x="3419475" y="6176962"/>
            <a:ext cx="85725" cy="142875"/>
          </a:xfrm>
          <a:prstGeom prst="rect">
            <a:avLst/>
          </a:prstGeom>
          <a:noFill/>
          <a:ln>
            <a:noFill/>
          </a:ln>
        </p:spPr>
      </p:pic>
      <p:pic>
        <p:nvPicPr>
          <p:cNvPr id="145" name="Google Shape;145;p16" descr="image.png"/>
          <p:cNvPicPr preferRelativeResize="0"/>
          <p:nvPr/>
        </p:nvPicPr>
        <p:blipFill rotWithShape="1">
          <a:blip r:embed="rId4">
            <a:alphaModFix/>
          </a:blip>
          <a:srcRect/>
          <a:stretch/>
        </p:blipFill>
        <p:spPr>
          <a:xfrm>
            <a:off x="6057453" y="6176962"/>
            <a:ext cx="85725" cy="142875"/>
          </a:xfrm>
          <a:prstGeom prst="rect">
            <a:avLst/>
          </a:prstGeom>
          <a:noFill/>
          <a:ln>
            <a:noFill/>
          </a:ln>
        </p:spPr>
      </p:pic>
      <p:pic>
        <p:nvPicPr>
          <p:cNvPr id="146" name="Google Shape;146;p16" descr="image.png"/>
          <p:cNvPicPr preferRelativeResize="0"/>
          <p:nvPr/>
        </p:nvPicPr>
        <p:blipFill rotWithShape="1">
          <a:blip r:embed="rId5">
            <a:alphaModFix/>
          </a:blip>
          <a:srcRect/>
          <a:stretch/>
        </p:blipFill>
        <p:spPr>
          <a:xfrm>
            <a:off x="6581328" y="6176962"/>
            <a:ext cx="180975" cy="142875"/>
          </a:xfrm>
          <a:prstGeom prst="rect">
            <a:avLst/>
          </a:prstGeom>
          <a:noFill/>
          <a:ln>
            <a:noFill/>
          </a:ln>
        </p:spPr>
      </p:pic>
      <p:pic>
        <p:nvPicPr>
          <p:cNvPr id="147" name="Google Shape;147;p16" descr="image.png"/>
          <p:cNvPicPr preferRelativeResize="0"/>
          <p:nvPr/>
        </p:nvPicPr>
        <p:blipFill rotWithShape="1">
          <a:blip r:embed="rId6">
            <a:alphaModFix/>
          </a:blip>
          <a:srcRect/>
          <a:stretch/>
        </p:blipFill>
        <p:spPr>
          <a:xfrm>
            <a:off x="8077200" y="6176962"/>
            <a:ext cx="123825" cy="142875"/>
          </a:xfrm>
          <a:prstGeom prst="rect">
            <a:avLst/>
          </a:prstGeom>
          <a:noFill/>
          <a:ln>
            <a:noFill/>
          </a:ln>
        </p:spPr>
      </p:pic>
      <p:sp>
        <p:nvSpPr>
          <p:cNvPr id="157" name="Google Shape;157;p16"/>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65F46"/>
                </a:solidFill>
                <a:latin typeface="Arial" panose="020B0604020202020204" pitchFamily="34" charset="0"/>
                <a:ea typeface="Poppins"/>
                <a:cs typeface="Arial" panose="020B0604020202020204" pitchFamily="34" charset="0"/>
                <a:sym typeface="Poppins"/>
              </a:rPr>
              <a:t>আরএনএ</a:t>
            </a:r>
            <a:r>
              <a:rPr lang="en-US" sz="2850" b="1" i="0" u="none" strike="noStrike" cap="none" dirty="0">
                <a:solidFill>
                  <a:srgbClr val="065F46"/>
                </a:solidFill>
                <a:latin typeface="Arial" panose="020B0604020202020204" pitchFamily="34" charset="0"/>
                <a:ea typeface="Poppins"/>
                <a:cs typeface="Arial" panose="020B0604020202020204" pitchFamily="34" charset="0"/>
                <a:sym typeface="Poppins"/>
              </a:rPr>
              <a:t> (RNA)</a:t>
            </a:r>
            <a:endParaRPr dirty="0"/>
          </a:p>
        </p:txBody>
      </p:sp>
      <p:sp>
        <p:nvSpPr>
          <p:cNvPr id="158" name="Google Shape;158;p16"/>
          <p:cNvSpPr/>
          <p:nvPr/>
        </p:nvSpPr>
        <p:spPr>
          <a:xfrm>
            <a:off x="571500" y="1152525"/>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Shape 2">
            <a:extLst>
              <a:ext uri="{FF2B5EF4-FFF2-40B4-BE49-F238E27FC236}">
                <a16:creationId xmlns:a16="http://schemas.microsoft.com/office/drawing/2014/main" id="{94A6744B-97C0-EE4D-A028-CB918F1FADA4}"/>
              </a:ext>
            </a:extLst>
          </p:cNvPr>
          <p:cNvSpPr/>
          <p:nvPr/>
        </p:nvSpPr>
        <p:spPr>
          <a:xfrm>
            <a:off x="548640" y="1600200"/>
            <a:ext cx="11064240" cy="1143000"/>
          </a:xfrm>
          <a:prstGeom prst="roundRect">
            <a:avLst>
              <a:gd name="adj" fmla="val 6400"/>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3" name="Text 3">
            <a:extLst>
              <a:ext uri="{FF2B5EF4-FFF2-40B4-BE49-F238E27FC236}">
                <a16:creationId xmlns:a16="http://schemas.microsoft.com/office/drawing/2014/main" id="{B77DEC08-DE92-5388-0DD5-436C14F1428F}"/>
              </a:ext>
            </a:extLst>
          </p:cNvPr>
          <p:cNvSpPr/>
          <p:nvPr/>
        </p:nvSpPr>
        <p:spPr>
          <a:xfrm>
            <a:off x="822960" y="1783080"/>
            <a:ext cx="10515600" cy="868680"/>
          </a:xfrm>
          <a:prstGeom prst="rect">
            <a:avLst/>
          </a:prstGeom>
          <a:noFill/>
          <a:ln/>
        </p:spPr>
        <p:txBody>
          <a:bodyPr wrap="square" rtlCol="0" anchor="t"/>
          <a:lstStyle/>
          <a:p>
            <a:pPr marL="0" indent="0">
              <a:lnSpc>
                <a:spcPct val="115000"/>
              </a:lnSpc>
              <a:buNone/>
            </a:pPr>
            <a:r>
              <a:rPr lang="en-US" b="1" dirty="0">
                <a:solidFill>
                  <a:schemeClr val="tx1"/>
                </a:solidFill>
                <a:latin typeface="Arial" panose="020B0604020202020204" pitchFamily="34" charset="0"/>
                <a:ea typeface="Nirmala UI" pitchFamily="34" charset="-122"/>
                <a:cs typeface="Arial" panose="020B0604020202020204" pitchFamily="34" charset="0"/>
              </a:rPr>
              <a:t>সংজ্ঞা:  </a:t>
            </a:r>
            <a:r>
              <a:rPr lang="en-US" dirty="0">
                <a:solidFill>
                  <a:schemeClr val="tx1"/>
                </a:solidFill>
                <a:latin typeface="Arial" panose="020B0604020202020204" pitchFamily="34" charset="0"/>
                <a:ea typeface="Nirmala UI" pitchFamily="34" charset="-122"/>
                <a:cs typeface="Arial" panose="020B0604020202020204" pitchFamily="34" charset="0"/>
              </a:rPr>
              <a:t>যে নিউক্লিক এসিডের পলিনিউক্লিওটাইড শৃঙ্খলের শর্করা রাইবোজ প্রকৃতির এবং যাতে থাইমিনের পরিবর্তে ইউরাসিল (Uracil) ক্ষারক থাকে, তাকে RNA বলে। সাধারণত একসূত্রক (single-stranded) হয়। কোষের মোট RNA-এর প্রায় ৯০% থাকে সাইটোপ্লাজমে এবং ১০% নিউক্লিয়াসে।</a:t>
            </a:r>
            <a:endParaRPr lang="en-US" dirty="0">
              <a:solidFill>
                <a:schemeClr val="tx1"/>
              </a:solidFill>
            </a:endParaRPr>
          </a:p>
        </p:txBody>
      </p:sp>
      <p:sp>
        <p:nvSpPr>
          <p:cNvPr id="4" name="Shape 4">
            <a:extLst>
              <a:ext uri="{FF2B5EF4-FFF2-40B4-BE49-F238E27FC236}">
                <a16:creationId xmlns:a16="http://schemas.microsoft.com/office/drawing/2014/main" id="{0D53E9B3-87EB-1D58-D0D6-E34626C7A1F5}"/>
              </a:ext>
            </a:extLst>
          </p:cNvPr>
          <p:cNvSpPr/>
          <p:nvPr/>
        </p:nvSpPr>
        <p:spPr>
          <a:xfrm>
            <a:off x="548640" y="2880360"/>
            <a:ext cx="5394960" cy="3337560"/>
          </a:xfrm>
          <a:prstGeom prst="roundRect">
            <a:avLst>
              <a:gd name="adj" fmla="val 2192"/>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5" name="Text 5">
            <a:extLst>
              <a:ext uri="{FF2B5EF4-FFF2-40B4-BE49-F238E27FC236}">
                <a16:creationId xmlns:a16="http://schemas.microsoft.com/office/drawing/2014/main" id="{7024E1DE-11E4-0BC7-A390-237F0C1A927C}"/>
              </a:ext>
            </a:extLst>
          </p:cNvPr>
          <p:cNvSpPr/>
          <p:nvPr/>
        </p:nvSpPr>
        <p:spPr>
          <a:xfrm>
            <a:off x="822960" y="3063240"/>
            <a:ext cx="4846320" cy="365760"/>
          </a:xfrm>
          <a:prstGeom prst="rect">
            <a:avLst/>
          </a:prstGeom>
          <a:noFill/>
          <a:ln/>
        </p:spPr>
        <p:txBody>
          <a:bodyPr wrap="square" rtlCol="0" anchor="ctr"/>
          <a:lstStyle/>
          <a:p>
            <a:pPr marL="0" indent="0">
              <a:buNone/>
            </a:pPr>
            <a:r>
              <a:rPr lang="en-US" sz="1600" b="1" dirty="0">
                <a:solidFill>
                  <a:srgbClr val="1F9E7A"/>
                </a:solidFill>
                <a:latin typeface="Arial" panose="020B0604020202020204" pitchFamily="34" charset="0"/>
                <a:ea typeface="Nirmala UI" pitchFamily="34" charset="-122"/>
                <a:cs typeface="Arial" panose="020B0604020202020204" pitchFamily="34" charset="0"/>
              </a:rPr>
              <a:t>কাজ অনুসারে শ্রেণিবিভাগ</a:t>
            </a:r>
            <a:endParaRPr lang="en-US" sz="1600" dirty="0"/>
          </a:p>
        </p:txBody>
      </p:sp>
      <p:sp>
        <p:nvSpPr>
          <p:cNvPr id="6" name="Text 6">
            <a:extLst>
              <a:ext uri="{FF2B5EF4-FFF2-40B4-BE49-F238E27FC236}">
                <a16:creationId xmlns:a16="http://schemas.microsoft.com/office/drawing/2014/main" id="{CB3EC7B2-67AC-AE18-7C19-C6CF1A9594A7}"/>
              </a:ext>
            </a:extLst>
          </p:cNvPr>
          <p:cNvSpPr/>
          <p:nvPr/>
        </p:nvSpPr>
        <p:spPr>
          <a:xfrm>
            <a:off x="822959" y="3474720"/>
            <a:ext cx="5151121" cy="2651760"/>
          </a:xfrm>
          <a:prstGeom prst="rect">
            <a:avLst/>
          </a:prstGeom>
          <a:noFill/>
          <a:ln/>
        </p:spPr>
        <p:txBody>
          <a:bodyPr wrap="square" rtlCol="0" anchor="t"/>
          <a:lstStyle/>
          <a:p>
            <a:pPr marL="342900" indent="-342900">
              <a:spcAft>
                <a:spcPts val="7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জেনেটিক RNA: কিছু উদ্ভিদ ও প্রাণী ভাইরাসে (যেমন ইনফ্লুয়েঞ্জা ভাইরাস) কেবল RNA-ই বংশগতির ধারক ও বাহক হিসেবে কাজ করে</a:t>
            </a:r>
            <a:endParaRPr lang="en-US" sz="1200" dirty="0">
              <a:solidFill>
                <a:schemeClr val="tx1"/>
              </a:solidFill>
            </a:endParaRPr>
          </a:p>
          <a:p>
            <a:pPr marL="342900" indent="-342900">
              <a:spcAft>
                <a:spcPts val="7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নন-জেনেটিক RNA: এসব RNA কোষের DNA থেকে উৎপন্ন হয়ে প্রোটিন সংশ্লেষণে অংশ নেয়; এদের মূলত তিন ভাগে ভাগ করা হয় —</a:t>
            </a:r>
            <a:endParaRPr lang="en-US" sz="1200" dirty="0">
              <a:solidFill>
                <a:schemeClr val="tx1"/>
              </a:solidFill>
            </a:endParaRPr>
          </a:p>
          <a:p>
            <a:pPr>
              <a:spcAft>
                <a:spcPts val="700"/>
              </a:spcAft>
              <a:buSzPct val="100000"/>
            </a:pPr>
            <a:r>
              <a:rPr lang="en-US" sz="1200" dirty="0">
                <a:solidFill>
                  <a:schemeClr val="tx1"/>
                </a:solidFill>
                <a:latin typeface="Arial" panose="020B0604020202020204" pitchFamily="34" charset="0"/>
                <a:ea typeface="Nirmala UI" pitchFamily="34" charset="-122"/>
                <a:cs typeface="Arial" panose="020B0604020202020204" pitchFamily="34" charset="0"/>
              </a:rPr>
              <a:t>১. বার্তাবহ RNA (mRNA) — কোষের মোট RNA-র প্রায় ৩–৫%</a:t>
            </a:r>
            <a:endParaRPr lang="en-US" sz="1200" dirty="0">
              <a:solidFill>
                <a:schemeClr val="tx1"/>
              </a:solidFill>
            </a:endParaRPr>
          </a:p>
          <a:p>
            <a:pPr>
              <a:spcAft>
                <a:spcPts val="700"/>
              </a:spcAft>
              <a:buSzPct val="100000"/>
            </a:pPr>
            <a:r>
              <a:rPr lang="en-US" sz="1200" dirty="0">
                <a:solidFill>
                  <a:schemeClr val="tx1"/>
                </a:solidFill>
                <a:latin typeface="Arial" panose="020B0604020202020204" pitchFamily="34" charset="0"/>
                <a:ea typeface="Nirmala UI" pitchFamily="34" charset="-122"/>
                <a:cs typeface="Arial" panose="020B0604020202020204" pitchFamily="34" charset="0"/>
              </a:rPr>
              <a:t>২. পরিবাহী RNA (tRNA) — কোষের মোট RNA-র প্রায় ১০–২০%</a:t>
            </a:r>
            <a:endParaRPr lang="en-US" sz="1200" dirty="0">
              <a:solidFill>
                <a:schemeClr val="tx1"/>
              </a:solidFill>
            </a:endParaRPr>
          </a:p>
          <a:p>
            <a:pPr>
              <a:spcAft>
                <a:spcPts val="700"/>
              </a:spcAft>
              <a:buSzPct val="100000"/>
            </a:pPr>
            <a:r>
              <a:rPr lang="en-US" sz="1200" dirty="0">
                <a:solidFill>
                  <a:schemeClr val="tx1"/>
                </a:solidFill>
                <a:latin typeface="Arial" panose="020B0604020202020204" pitchFamily="34" charset="0"/>
                <a:ea typeface="Nirmala UI" pitchFamily="34" charset="-122"/>
                <a:cs typeface="Arial" panose="020B0604020202020204" pitchFamily="34" charset="0"/>
              </a:rPr>
              <a:t>৩. রাইবোসোমাল RNA (rRNA) — কোষের মোট RNA-র সর্বাধিক অংশ (প্রায় ৮০%)</a:t>
            </a:r>
            <a:endParaRPr lang="en-US" sz="1200" dirty="0">
              <a:solidFill>
                <a:schemeClr val="tx1"/>
              </a:solidFill>
            </a:endParaRPr>
          </a:p>
          <a:p>
            <a:pPr marL="342900" indent="-342900">
              <a:spcAft>
                <a:spcPts val="700"/>
              </a:spcAft>
              <a:buSzPct val="100000"/>
              <a:buChar char="●"/>
            </a:pPr>
            <a:r>
              <a:rPr lang="en-US" sz="1200" dirty="0">
                <a:solidFill>
                  <a:schemeClr val="tx1"/>
                </a:solidFill>
                <a:latin typeface="Arial" panose="020B0604020202020204" pitchFamily="34" charset="0"/>
                <a:ea typeface="Nirmala UI" pitchFamily="34" charset="-122"/>
                <a:cs typeface="Arial" panose="020B0604020202020204" pitchFamily="34" charset="0"/>
              </a:rPr>
              <a:t>এছাড়া গৌণ RNA (miRNA/snRNA) বিভিন্ন প্রোটিনের সাথে মিশে এনজাইমের কাঠামো গঠনে সহায়তা করে</a:t>
            </a:r>
            <a:endParaRPr lang="en-US" sz="1200" dirty="0">
              <a:solidFill>
                <a:schemeClr val="tx1"/>
              </a:solidFill>
            </a:endParaRPr>
          </a:p>
        </p:txBody>
      </p:sp>
      <p:sp>
        <p:nvSpPr>
          <p:cNvPr id="7" name="Shape 7">
            <a:extLst>
              <a:ext uri="{FF2B5EF4-FFF2-40B4-BE49-F238E27FC236}">
                <a16:creationId xmlns:a16="http://schemas.microsoft.com/office/drawing/2014/main" id="{E72A1531-4056-4495-92AF-50EDF3A12275}"/>
              </a:ext>
            </a:extLst>
          </p:cNvPr>
          <p:cNvSpPr/>
          <p:nvPr/>
        </p:nvSpPr>
        <p:spPr>
          <a:xfrm>
            <a:off x="6217920" y="2880360"/>
            <a:ext cx="5394960" cy="3337560"/>
          </a:xfrm>
          <a:prstGeom prst="roundRect">
            <a:avLst>
              <a:gd name="adj" fmla="val 2192"/>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8" name="Text 8">
            <a:extLst>
              <a:ext uri="{FF2B5EF4-FFF2-40B4-BE49-F238E27FC236}">
                <a16:creationId xmlns:a16="http://schemas.microsoft.com/office/drawing/2014/main" id="{1650E8B7-046A-CA4A-BA08-933D73D31BF9}"/>
              </a:ext>
            </a:extLst>
          </p:cNvPr>
          <p:cNvSpPr/>
          <p:nvPr/>
        </p:nvSpPr>
        <p:spPr>
          <a:xfrm>
            <a:off x="6492240" y="3063240"/>
            <a:ext cx="4846320" cy="365760"/>
          </a:xfrm>
          <a:prstGeom prst="rect">
            <a:avLst/>
          </a:prstGeom>
          <a:noFill/>
          <a:ln/>
        </p:spPr>
        <p:txBody>
          <a:bodyPr wrap="square" rtlCol="0" anchor="ctr"/>
          <a:lstStyle/>
          <a:p>
            <a:pPr marL="0" indent="0">
              <a:buNone/>
            </a:pPr>
            <a:r>
              <a:rPr lang="en-US" sz="1600" b="1" dirty="0">
                <a:solidFill>
                  <a:srgbClr val="1F9E7A"/>
                </a:solidFill>
                <a:latin typeface="Arial" panose="020B0604020202020204" pitchFamily="34" charset="0"/>
                <a:ea typeface="Nirmala UI" pitchFamily="34" charset="-122"/>
                <a:cs typeface="Arial" panose="020B0604020202020204" pitchFamily="34" charset="0"/>
              </a:rPr>
              <a:t>অন্যান্য গৌণ RNA</a:t>
            </a:r>
            <a:endParaRPr lang="en-US" sz="1600" dirty="0"/>
          </a:p>
        </p:txBody>
      </p:sp>
      <p:sp>
        <p:nvSpPr>
          <p:cNvPr id="9" name="Text 9">
            <a:extLst>
              <a:ext uri="{FF2B5EF4-FFF2-40B4-BE49-F238E27FC236}">
                <a16:creationId xmlns:a16="http://schemas.microsoft.com/office/drawing/2014/main" id="{CA094CDA-0866-53BF-441A-9DFADB40EFD3}"/>
              </a:ext>
            </a:extLst>
          </p:cNvPr>
          <p:cNvSpPr/>
          <p:nvPr/>
        </p:nvSpPr>
        <p:spPr>
          <a:xfrm>
            <a:off x="6492240" y="3474720"/>
            <a:ext cx="4846320" cy="2651760"/>
          </a:xfrm>
          <a:prstGeom prst="rect">
            <a:avLst/>
          </a:prstGeom>
          <a:noFill/>
          <a:ln/>
        </p:spPr>
        <p:txBody>
          <a:bodyPr wrap="square" rtlCol="0" anchor="t"/>
          <a:lstStyle/>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গাইড RNA (gRNA) — মাইটোকন্ড্রিয়ার ম্যাট্রিক্সে থাকে, RNA এডিটিং-এ সহায়তা করে</a:t>
            </a:r>
            <a:endParaRPr lang="en-US" sz="1100" dirty="0">
              <a:solidFill>
                <a:schemeClr val="tx1"/>
              </a:solidFill>
            </a:endParaRPr>
          </a:p>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স্মল নিউক্লিয়ার RNA (snRNA) — নিউক্লিয়াসে থাকে, mRNA স্প্লাইসিং-এ সহায়ক বলে একে স্প্লাইসিওজোমাল RNA-ও বলা হয়</a:t>
            </a:r>
            <a:endParaRPr lang="en-US" sz="1100" dirty="0">
              <a:solidFill>
                <a:schemeClr val="tx1"/>
              </a:solidFill>
            </a:endParaRPr>
          </a:p>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হেটেরোজেনাস নিউক্লিয়ার RNA (hnRNA) — ইনট্রন ও এক্সন থাকে, প্রক্রিয়াজাত হয়ে কার্যকর mRNA তৈরি হয়</a:t>
            </a:r>
            <a:endParaRPr lang="en-US" sz="1100" dirty="0">
              <a:solidFill>
                <a:schemeClr val="tx1"/>
              </a:solidFill>
            </a:endParaRPr>
          </a:p>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সূচনাকারী RNA (iRNA) — DNA প্রতিলিপিকরণের সময় প্রাইমার হিসেবে কাজ করে</a:t>
            </a:r>
            <a:endParaRPr lang="en-US" sz="1100" dirty="0">
              <a:solidFill>
                <a:schemeClr val="tx1"/>
              </a:solidFill>
            </a:endParaRPr>
          </a:p>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অ্যান্টিসেন্স RNA — ব্যাকটেরিয়া কোষে টার্গেট RNA-এর সাথে যুক্ত হয়ে জিনের বহিঃপ্রকাশ ও প্রোটিন সংশ্লেষণে বাধা দেয়</a:t>
            </a:r>
            <a:endParaRPr lang="en-US" sz="1100" dirty="0">
              <a:solidFill>
                <a:schemeClr val="tx1"/>
              </a:solidFill>
            </a:endParaRPr>
          </a:p>
          <a:p>
            <a:pPr marL="342900" indent="-342900">
              <a:spcAft>
                <a:spcPts val="600"/>
              </a:spcAft>
              <a:buSzPct val="100000"/>
              <a:buChar char="●"/>
            </a:pPr>
            <a:r>
              <a:rPr lang="en-US" sz="1100" dirty="0">
                <a:solidFill>
                  <a:schemeClr val="tx1"/>
                </a:solidFill>
                <a:latin typeface="Arial" panose="020B0604020202020204" pitchFamily="34" charset="0"/>
                <a:ea typeface="Nirmala UI" pitchFamily="34" charset="-122"/>
                <a:cs typeface="Arial" panose="020B0604020202020204" pitchFamily="34" charset="0"/>
              </a:rPr>
              <a:t>টেলোমারেজ RNA ও মাইটোকন্ড্রিয়াল RNA (mtRNA) — যথাক্রমে টেলোমিয়ার গঠনে ও মাইটোরাইবোসোমের মাধ্যমে প্রোটিন সংশ্লেষণে সহায়তা করে</a:t>
            </a:r>
            <a:endParaRPr lang="en-US" sz="1100" dirty="0">
              <a:solidFill>
                <a:schemeClr val="tx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8">
          <a:extLst>
            <a:ext uri="{FF2B5EF4-FFF2-40B4-BE49-F238E27FC236}">
              <a16:creationId xmlns:a16="http://schemas.microsoft.com/office/drawing/2014/main" id="{B46DCFE2-302F-DDAA-33EF-AAE18470CAF3}"/>
            </a:ext>
          </a:extLst>
        </p:cNvPr>
        <p:cNvGrpSpPr/>
        <p:nvPr/>
      </p:nvGrpSpPr>
      <p:grpSpPr>
        <a:xfrm>
          <a:off x="0" y="0"/>
          <a:ext cx="0" cy="0"/>
          <a:chOff x="0" y="0"/>
          <a:chExt cx="0" cy="0"/>
        </a:xfrm>
      </p:grpSpPr>
      <p:sp>
        <p:nvSpPr>
          <p:cNvPr id="157" name="Google Shape;157;p16">
            <a:extLst>
              <a:ext uri="{FF2B5EF4-FFF2-40B4-BE49-F238E27FC236}">
                <a16:creationId xmlns:a16="http://schemas.microsoft.com/office/drawing/2014/main" id="{59A90E6A-DEDA-9196-EDC9-D8CB74372C4C}"/>
              </a:ext>
            </a:extLst>
          </p:cNvPr>
          <p:cNvSpPr txBox="1"/>
          <p:nvPr/>
        </p:nvSpPr>
        <p:spPr>
          <a:xfrm>
            <a:off x="571500" y="476250"/>
            <a:ext cx="1160145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a:solidFill>
                  <a:srgbClr val="065F46"/>
                </a:solidFill>
                <a:latin typeface="Arial" panose="020B0604020202020204" pitchFamily="34" charset="0"/>
                <a:ea typeface="Poppins"/>
                <a:cs typeface="Arial" panose="020B0604020202020204" pitchFamily="34" charset="0"/>
                <a:sym typeface="Poppins"/>
              </a:rPr>
              <a:t>mRNA, tRNA, rRNA-</a:t>
            </a:r>
            <a:r>
              <a:rPr lang="as-IN" sz="2850" b="1" i="0" u="none" strike="noStrike" cap="none" dirty="0">
                <a:solidFill>
                  <a:srgbClr val="065F46"/>
                </a:solidFill>
                <a:latin typeface="Arial" panose="020B0604020202020204" pitchFamily="34" charset="0"/>
                <a:ea typeface="Poppins"/>
                <a:cs typeface="Poppins"/>
                <a:sym typeface="Poppins"/>
              </a:rPr>
              <a:t>এর গঠন-কাজ</a:t>
            </a:r>
            <a:endParaRPr lang="en-US" sz="2850" b="1" i="0" u="none" strike="noStrike" cap="none" dirty="0">
              <a:solidFill>
                <a:srgbClr val="065F46"/>
              </a:solidFill>
              <a:latin typeface="Arial" panose="020B0604020202020204" pitchFamily="34" charset="0"/>
              <a:ea typeface="Poppins"/>
              <a:cs typeface="Arial" panose="020B0604020202020204" pitchFamily="34" charset="0"/>
              <a:sym typeface="Poppins"/>
            </a:endParaRPr>
          </a:p>
        </p:txBody>
      </p:sp>
      <p:sp>
        <p:nvSpPr>
          <p:cNvPr id="158" name="Google Shape;158;p16">
            <a:extLst>
              <a:ext uri="{FF2B5EF4-FFF2-40B4-BE49-F238E27FC236}">
                <a16:creationId xmlns:a16="http://schemas.microsoft.com/office/drawing/2014/main" id="{FC0994A0-7F59-19E6-7919-391488969156}"/>
              </a:ext>
            </a:extLst>
          </p:cNvPr>
          <p:cNvSpPr/>
          <p:nvPr/>
        </p:nvSpPr>
        <p:spPr>
          <a:xfrm>
            <a:off x="571500" y="1152525"/>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10" name="Shape 2">
            <a:extLst>
              <a:ext uri="{FF2B5EF4-FFF2-40B4-BE49-F238E27FC236}">
                <a16:creationId xmlns:a16="http://schemas.microsoft.com/office/drawing/2014/main" id="{45B4CA95-F893-55A4-C04E-786521F95FA0}"/>
              </a:ext>
            </a:extLst>
          </p:cNvPr>
          <p:cNvSpPr/>
          <p:nvPr/>
        </p:nvSpPr>
        <p:spPr>
          <a:xfrm>
            <a:off x="571500" y="1823720"/>
            <a:ext cx="3566160" cy="3652520"/>
          </a:xfrm>
          <a:prstGeom prst="roundRect">
            <a:avLst>
              <a:gd name="adj" fmla="val 2807"/>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1" name="Text 3">
            <a:extLst>
              <a:ext uri="{FF2B5EF4-FFF2-40B4-BE49-F238E27FC236}">
                <a16:creationId xmlns:a16="http://schemas.microsoft.com/office/drawing/2014/main" id="{644A14C7-2B09-1A10-1A79-F9139BA1E61D}"/>
              </a:ext>
            </a:extLst>
          </p:cNvPr>
          <p:cNvSpPr/>
          <p:nvPr/>
        </p:nvSpPr>
        <p:spPr>
          <a:xfrm>
            <a:off x="800100" y="1960880"/>
            <a:ext cx="3108960" cy="365760"/>
          </a:xfrm>
          <a:prstGeom prst="rect">
            <a:avLst/>
          </a:prstGeom>
          <a:noFill/>
          <a:ln/>
        </p:spPr>
        <p:txBody>
          <a:bodyPr wrap="square" rtlCol="0" anchor="ctr"/>
          <a:lstStyle/>
          <a:p>
            <a:pPr marL="0" indent="0">
              <a:buNone/>
            </a:pPr>
            <a:r>
              <a:rPr lang="en-US" sz="1400" b="1" dirty="0">
                <a:solidFill>
                  <a:srgbClr val="1F9E7A"/>
                </a:solidFill>
                <a:latin typeface="Arial" panose="020B0604020202020204" pitchFamily="34" charset="0"/>
                <a:ea typeface="Nirmala UI" pitchFamily="34" charset="-122"/>
                <a:cs typeface="Arial" panose="020B0604020202020204" pitchFamily="34" charset="0"/>
              </a:rPr>
              <a:t>mRNA (বার্তাবহ)</a:t>
            </a:r>
            <a:endParaRPr lang="en-US" sz="1400" dirty="0"/>
          </a:p>
        </p:txBody>
      </p:sp>
      <p:sp>
        <p:nvSpPr>
          <p:cNvPr id="12" name="Text 4">
            <a:extLst>
              <a:ext uri="{FF2B5EF4-FFF2-40B4-BE49-F238E27FC236}">
                <a16:creationId xmlns:a16="http://schemas.microsoft.com/office/drawing/2014/main" id="{0C20DBC9-106E-DD78-CE62-CA7A25BC2924}"/>
              </a:ext>
            </a:extLst>
          </p:cNvPr>
          <p:cNvSpPr/>
          <p:nvPr/>
        </p:nvSpPr>
        <p:spPr>
          <a:xfrm>
            <a:off x="800100" y="2372360"/>
            <a:ext cx="3108960" cy="1965960"/>
          </a:xfrm>
          <a:prstGeom prst="rect">
            <a:avLst/>
          </a:prstGeom>
          <a:noFill/>
          <a:ln/>
        </p:spPr>
        <p:txBody>
          <a:bodyPr wrap="square" rtlCol="0" anchor="t"/>
          <a:lstStyle/>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DNA থেকে প্রতিলিপিকৃত প্রোটিন সংশ্লেষণের বার্তা সাইটোপ্লাজমে বহন করে আনে</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৫′ প্রান্তে ক্যাপ (Cap) ও ৩′ প্রান্তে পলি-A লেজ থাকে</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প্রারম্ভিক কোডন AUG (মেথিওনিন) ও সমাপ্তি কোডন UAA/UAG/UGA থাকে</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সবসময় একসূত্রক; গড় আণবিক ওজন ৫–২০ লক্ষ ডালটন</a:t>
            </a:r>
            <a:endParaRPr lang="en-US" dirty="0">
              <a:solidFill>
                <a:schemeClr val="tx1"/>
              </a:solidFill>
            </a:endParaRPr>
          </a:p>
        </p:txBody>
      </p:sp>
      <p:sp>
        <p:nvSpPr>
          <p:cNvPr id="13" name="Shape 5">
            <a:extLst>
              <a:ext uri="{FF2B5EF4-FFF2-40B4-BE49-F238E27FC236}">
                <a16:creationId xmlns:a16="http://schemas.microsoft.com/office/drawing/2014/main" id="{5FA28F2C-ACBF-A4CC-C870-80C97E65135A}"/>
              </a:ext>
            </a:extLst>
          </p:cNvPr>
          <p:cNvSpPr/>
          <p:nvPr/>
        </p:nvSpPr>
        <p:spPr>
          <a:xfrm>
            <a:off x="4274820" y="1823720"/>
            <a:ext cx="3566160" cy="3652520"/>
          </a:xfrm>
          <a:prstGeom prst="roundRect">
            <a:avLst>
              <a:gd name="adj" fmla="val 2807"/>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4" name="Text 6">
            <a:extLst>
              <a:ext uri="{FF2B5EF4-FFF2-40B4-BE49-F238E27FC236}">
                <a16:creationId xmlns:a16="http://schemas.microsoft.com/office/drawing/2014/main" id="{49BCCAE1-F603-6543-59D1-943AA2EFFCD2}"/>
              </a:ext>
            </a:extLst>
          </p:cNvPr>
          <p:cNvSpPr/>
          <p:nvPr/>
        </p:nvSpPr>
        <p:spPr>
          <a:xfrm>
            <a:off x="4503420" y="1960880"/>
            <a:ext cx="3108960" cy="365760"/>
          </a:xfrm>
          <a:prstGeom prst="rect">
            <a:avLst/>
          </a:prstGeom>
          <a:noFill/>
          <a:ln/>
        </p:spPr>
        <p:txBody>
          <a:bodyPr wrap="square" rtlCol="0" anchor="ctr"/>
          <a:lstStyle/>
          <a:p>
            <a:pPr marL="0" indent="0">
              <a:buNone/>
            </a:pPr>
            <a:r>
              <a:rPr lang="en-US" sz="1400" b="1" dirty="0">
                <a:solidFill>
                  <a:srgbClr val="1F9E7A"/>
                </a:solidFill>
                <a:latin typeface="Arial" panose="020B0604020202020204" pitchFamily="34" charset="0"/>
                <a:ea typeface="Nirmala UI" pitchFamily="34" charset="-122"/>
                <a:cs typeface="Arial" panose="020B0604020202020204" pitchFamily="34" charset="0"/>
              </a:rPr>
              <a:t>tRNA (পরিবাহী)</a:t>
            </a:r>
            <a:endParaRPr lang="en-US" sz="1400" dirty="0"/>
          </a:p>
        </p:txBody>
      </p:sp>
      <p:sp>
        <p:nvSpPr>
          <p:cNvPr id="15" name="Text 7">
            <a:extLst>
              <a:ext uri="{FF2B5EF4-FFF2-40B4-BE49-F238E27FC236}">
                <a16:creationId xmlns:a16="http://schemas.microsoft.com/office/drawing/2014/main" id="{1C08158D-31D0-7C64-1AB8-DFC859FDAD2D}"/>
              </a:ext>
            </a:extLst>
          </p:cNvPr>
          <p:cNvSpPr/>
          <p:nvPr/>
        </p:nvSpPr>
        <p:spPr>
          <a:xfrm>
            <a:off x="4503420" y="2372360"/>
            <a:ext cx="3108960" cy="1965960"/>
          </a:xfrm>
          <a:prstGeom prst="rect">
            <a:avLst/>
          </a:prstGeom>
          <a:noFill/>
          <a:ln/>
        </p:spPr>
        <p:txBody>
          <a:bodyPr wrap="square" rtlCol="0" anchor="t"/>
          <a:lstStyle/>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Holley প্রদত্ত ক্লোভার-লিফ (ত্রিপত্র) মডেল অনুসারে গঠিত, ৭৩–৯৩টি নিউক্লিওটাইড নিয়ে গঠিত</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৫টি বাহু: গ্রাহক বাহু (3′ প্রান্তে CCA ক্রম, অ্যামাইনো এসিড সংযুক্তি স্থান), D-বাহু, অ্যান্টিকোডন বাহু, পরিবর্তনশীল বাহু, T-বাহু</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অ্যান্টিকোডনের মাধ্যমে mRNA-এর কোডন শনাক্ত করে নির্দিষ্ট অ্যামাইনো এসিড রাইবোসোমে বহন করে আনে</a:t>
            </a:r>
            <a:endParaRPr lang="en-US" dirty="0">
              <a:solidFill>
                <a:schemeClr val="tx1"/>
              </a:solidFill>
            </a:endParaRPr>
          </a:p>
        </p:txBody>
      </p:sp>
      <p:sp>
        <p:nvSpPr>
          <p:cNvPr id="16" name="Shape 8">
            <a:extLst>
              <a:ext uri="{FF2B5EF4-FFF2-40B4-BE49-F238E27FC236}">
                <a16:creationId xmlns:a16="http://schemas.microsoft.com/office/drawing/2014/main" id="{0A35D8A7-6274-F7E6-2DB1-6D74802468C6}"/>
              </a:ext>
            </a:extLst>
          </p:cNvPr>
          <p:cNvSpPr/>
          <p:nvPr/>
        </p:nvSpPr>
        <p:spPr>
          <a:xfrm>
            <a:off x="7978140" y="1823720"/>
            <a:ext cx="3566160" cy="3652520"/>
          </a:xfrm>
          <a:prstGeom prst="roundRect">
            <a:avLst>
              <a:gd name="adj" fmla="val 2807"/>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7" name="Text 9">
            <a:extLst>
              <a:ext uri="{FF2B5EF4-FFF2-40B4-BE49-F238E27FC236}">
                <a16:creationId xmlns:a16="http://schemas.microsoft.com/office/drawing/2014/main" id="{CE9B15EC-6506-37FA-BEEB-05C2DE6C295D}"/>
              </a:ext>
            </a:extLst>
          </p:cNvPr>
          <p:cNvSpPr/>
          <p:nvPr/>
        </p:nvSpPr>
        <p:spPr>
          <a:xfrm>
            <a:off x="8206740" y="1960880"/>
            <a:ext cx="3108960" cy="365760"/>
          </a:xfrm>
          <a:prstGeom prst="rect">
            <a:avLst/>
          </a:prstGeom>
          <a:noFill/>
          <a:ln/>
        </p:spPr>
        <p:txBody>
          <a:bodyPr wrap="square" rtlCol="0" anchor="ctr"/>
          <a:lstStyle/>
          <a:p>
            <a:pPr marL="0" indent="0">
              <a:buNone/>
            </a:pPr>
            <a:r>
              <a:rPr lang="en-US" sz="1400" b="1" dirty="0">
                <a:solidFill>
                  <a:srgbClr val="1F9E7A"/>
                </a:solidFill>
                <a:latin typeface="Arial" panose="020B0604020202020204" pitchFamily="34" charset="0"/>
                <a:ea typeface="Nirmala UI" pitchFamily="34" charset="-122"/>
                <a:cs typeface="Arial" panose="020B0604020202020204" pitchFamily="34" charset="0"/>
              </a:rPr>
              <a:t>rRNA (রাইবোসোমাল)</a:t>
            </a:r>
            <a:endParaRPr lang="en-US" sz="1400" dirty="0"/>
          </a:p>
        </p:txBody>
      </p:sp>
      <p:sp>
        <p:nvSpPr>
          <p:cNvPr id="18" name="Text 10">
            <a:extLst>
              <a:ext uri="{FF2B5EF4-FFF2-40B4-BE49-F238E27FC236}">
                <a16:creationId xmlns:a16="http://schemas.microsoft.com/office/drawing/2014/main" id="{A771251A-3C1E-3E40-1BAE-C47F60F1B866}"/>
              </a:ext>
            </a:extLst>
          </p:cNvPr>
          <p:cNvSpPr/>
          <p:nvPr/>
        </p:nvSpPr>
        <p:spPr>
          <a:xfrm>
            <a:off x="8206740" y="2372360"/>
            <a:ext cx="3108960" cy="1965960"/>
          </a:xfrm>
          <a:prstGeom prst="rect">
            <a:avLst/>
          </a:prstGeom>
          <a:noFill/>
          <a:ln/>
        </p:spPr>
        <p:txBody>
          <a:bodyPr wrap="square" rtlCol="0" anchor="t"/>
          <a:lstStyle/>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রাইবোসোমের গাঠনিক উপাদান হিসেবে কাজ করে ও রাইবোসোম গঠন করে</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কোষের মোট RNA-র সর্বোচ্চ অংশ জুড়ে থাকে</a:t>
            </a:r>
            <a:endParaRPr lang="en-US" dirty="0">
              <a:solidFill>
                <a:schemeClr val="tx1"/>
              </a:solidFill>
            </a:endParaRPr>
          </a:p>
          <a:p>
            <a:pPr marL="342900" indent="-342900">
              <a:spcAft>
                <a:spcPts val="500"/>
              </a:spcAft>
              <a:buSzPct val="100000"/>
              <a:buChar char="●"/>
            </a:pPr>
            <a:r>
              <a:rPr lang="en-US" dirty="0">
                <a:solidFill>
                  <a:schemeClr val="tx1"/>
                </a:solidFill>
                <a:latin typeface="Arial" panose="020B0604020202020204" pitchFamily="34" charset="0"/>
                <a:ea typeface="Nirmala UI" pitchFamily="34" charset="-122"/>
                <a:cs typeface="Arial" panose="020B0604020202020204" pitchFamily="34" charset="0"/>
              </a:rPr>
              <a:t>mRNA ও tRNA-এর সহায়তায় প্রোটিন সংশ্লেষণের কার্যকরী স্থান হিসেবে কাজ করে</a:t>
            </a:r>
            <a:endParaRPr lang="en-US" dirty="0">
              <a:solidFill>
                <a:schemeClr val="tx1"/>
              </a:solidFill>
            </a:endParaRPr>
          </a:p>
        </p:txBody>
      </p:sp>
    </p:spTree>
    <p:extLst>
      <p:ext uri="{BB962C8B-B14F-4D97-AF65-F5344CB8AC3E}">
        <p14:creationId xmlns:p14="http://schemas.microsoft.com/office/powerpoint/2010/main" val="13878389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26" name="Rectangle 25">
            <a:extLst>
              <a:ext uri="{FF2B5EF4-FFF2-40B4-BE49-F238E27FC236}">
                <a16:creationId xmlns:a16="http://schemas.microsoft.com/office/drawing/2014/main" id="{9E0F294D-4780-08FC-7808-A5C73B45D27D}"/>
              </a:ext>
            </a:extLst>
          </p:cNvPr>
          <p:cNvSpPr/>
          <p:nvPr/>
        </p:nvSpPr>
        <p:spPr>
          <a:xfrm>
            <a:off x="5780892" y="1210310"/>
            <a:ext cx="6289188" cy="3073391"/>
          </a:xfrm>
          <a:prstGeom prst="rect">
            <a:avLst/>
          </a:prstGeom>
          <a:solidFill>
            <a:schemeClr val="bg1">
              <a:lumMod val="95000"/>
              <a:alpha val="66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Google Shape;131;p16"/>
          <p:cNvSpPr txBox="1"/>
          <p:nvPr/>
        </p:nvSpPr>
        <p:spPr>
          <a:xfrm>
            <a:off x="476250" y="476250"/>
            <a:ext cx="4990623"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DNA </a:t>
            </a: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অনুলিপন</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(Replication)</a:t>
            </a:r>
            <a:endParaRPr dirty="0"/>
          </a:p>
        </p:txBody>
      </p:sp>
      <p:sp>
        <p:nvSpPr>
          <p:cNvPr id="134" name="Google Shape;134;p16"/>
          <p:cNvSpPr txBox="1"/>
          <p:nvPr/>
        </p:nvSpPr>
        <p:spPr>
          <a:xfrm>
            <a:off x="819150" y="1807845"/>
            <a:ext cx="48006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সংজ্ঞা</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প্রক্রিয়ায়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একটি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মাতৃ</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DNA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অণু</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থেকে</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দুটি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অবিকল</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নতুন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DNA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অণু</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তৈরি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হয়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sp>
        <p:nvSpPr>
          <p:cNvPr id="135" name="Google Shape;135;p16"/>
          <p:cNvSpPr txBox="1"/>
          <p:nvPr/>
        </p:nvSpPr>
        <p:spPr>
          <a:xfrm>
            <a:off x="819150" y="2550795"/>
            <a:ext cx="48006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স্থান</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ও </a:t>
            </a: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সময়</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কোষ</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বিভাজনের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পূর্বে</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ইন্টারফেজের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S-</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পর্যায়ে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ঘটে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sp>
        <p:nvSpPr>
          <p:cNvPr id="136" name="Google Shape;136;p16"/>
          <p:cNvSpPr txBox="1"/>
          <p:nvPr/>
        </p:nvSpPr>
        <p:spPr>
          <a:xfrm>
            <a:off x="819150" y="3293745"/>
            <a:ext cx="48006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অর্ধ-সংরক্ষণশীল</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পদ্ধতি</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নতুন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উৎপাদিত</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DNA-</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একটি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সূত্রক</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পুরাতন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এবং</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অপর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সূত্রকটি</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নতুন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গঠিত</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হয়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37" name="Google Shape;137;p16" descr="image.png"/>
          <p:cNvPicPr preferRelativeResize="0"/>
          <p:nvPr/>
        </p:nvPicPr>
        <p:blipFill rotWithShape="1">
          <a:blip r:embed="rId3">
            <a:alphaModFix/>
          </a:blip>
          <a:srcRect/>
          <a:stretch/>
        </p:blipFill>
        <p:spPr>
          <a:xfrm>
            <a:off x="476250" y="1841182"/>
            <a:ext cx="190500" cy="200025"/>
          </a:xfrm>
          <a:prstGeom prst="rect">
            <a:avLst/>
          </a:prstGeom>
          <a:noFill/>
          <a:ln>
            <a:noFill/>
          </a:ln>
        </p:spPr>
      </p:pic>
      <p:pic>
        <p:nvPicPr>
          <p:cNvPr id="138" name="Google Shape;138;p16" descr="image.png"/>
          <p:cNvPicPr preferRelativeResize="0"/>
          <p:nvPr/>
        </p:nvPicPr>
        <p:blipFill rotWithShape="1">
          <a:blip r:embed="rId3">
            <a:alphaModFix/>
          </a:blip>
          <a:srcRect/>
          <a:stretch/>
        </p:blipFill>
        <p:spPr>
          <a:xfrm>
            <a:off x="476250" y="2584132"/>
            <a:ext cx="190500" cy="200025"/>
          </a:xfrm>
          <a:prstGeom prst="rect">
            <a:avLst/>
          </a:prstGeom>
          <a:noFill/>
          <a:ln>
            <a:noFill/>
          </a:ln>
        </p:spPr>
      </p:pic>
      <p:pic>
        <p:nvPicPr>
          <p:cNvPr id="139" name="Google Shape;139;p16" descr="image.png"/>
          <p:cNvPicPr preferRelativeResize="0"/>
          <p:nvPr/>
        </p:nvPicPr>
        <p:blipFill rotWithShape="1">
          <a:blip r:embed="rId3">
            <a:alphaModFix/>
          </a:blip>
          <a:srcRect/>
          <a:stretch/>
        </p:blipFill>
        <p:spPr>
          <a:xfrm>
            <a:off x="476250" y="3327082"/>
            <a:ext cx="190500" cy="200025"/>
          </a:xfrm>
          <a:prstGeom prst="rect">
            <a:avLst/>
          </a:prstGeom>
          <a:noFill/>
          <a:ln>
            <a:noFill/>
          </a:ln>
        </p:spPr>
      </p:pic>
      <p:sp>
        <p:nvSpPr>
          <p:cNvPr id="2" name="Google Shape;158;p16">
            <a:extLst>
              <a:ext uri="{FF2B5EF4-FFF2-40B4-BE49-F238E27FC236}">
                <a16:creationId xmlns:a16="http://schemas.microsoft.com/office/drawing/2014/main" id="{DE6B26EF-E0BB-D13F-59C8-4A1FCED0D731}"/>
              </a:ext>
            </a:extLst>
          </p:cNvPr>
          <p:cNvSpPr/>
          <p:nvPr/>
        </p:nvSpPr>
        <p:spPr>
          <a:xfrm>
            <a:off x="571500" y="1152525"/>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Google Shape;145;p17" descr="image.png">
            <a:extLst>
              <a:ext uri="{FF2B5EF4-FFF2-40B4-BE49-F238E27FC236}">
                <a16:creationId xmlns:a16="http://schemas.microsoft.com/office/drawing/2014/main" id="{C8FC2111-EC92-F3CE-28E2-1BD3130FC788}"/>
              </a:ext>
            </a:extLst>
          </p:cNvPr>
          <p:cNvPicPr preferRelativeResize="0"/>
          <p:nvPr/>
        </p:nvPicPr>
        <p:blipFill rotWithShape="1">
          <a:blip r:embed="rId4">
            <a:alphaModFix/>
          </a:blip>
          <a:srcRect/>
          <a:stretch/>
        </p:blipFill>
        <p:spPr>
          <a:xfrm>
            <a:off x="571352" y="4334828"/>
            <a:ext cx="3530649" cy="22050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Google Shape;146;p17" descr="image.png">
            <a:extLst>
              <a:ext uri="{FF2B5EF4-FFF2-40B4-BE49-F238E27FC236}">
                <a16:creationId xmlns:a16="http://schemas.microsoft.com/office/drawing/2014/main" id="{A5822A3C-B971-DE9E-EF2E-D1E31E9D39E6}"/>
              </a:ext>
            </a:extLst>
          </p:cNvPr>
          <p:cNvPicPr preferRelativeResize="0"/>
          <p:nvPr/>
        </p:nvPicPr>
        <p:blipFill rotWithShape="1">
          <a:blip r:embed="rId5">
            <a:alphaModFix/>
          </a:blip>
          <a:srcRect/>
          <a:stretch/>
        </p:blipFill>
        <p:spPr>
          <a:xfrm>
            <a:off x="4330601" y="4334828"/>
            <a:ext cx="3530649" cy="22050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Google Shape;147;p17" descr="image.png">
            <a:extLst>
              <a:ext uri="{FF2B5EF4-FFF2-40B4-BE49-F238E27FC236}">
                <a16:creationId xmlns:a16="http://schemas.microsoft.com/office/drawing/2014/main" id="{98C8B2A8-A531-192E-F96F-1249FED84AD2}"/>
              </a:ext>
            </a:extLst>
          </p:cNvPr>
          <p:cNvPicPr preferRelativeResize="0"/>
          <p:nvPr/>
        </p:nvPicPr>
        <p:blipFill rotWithShape="1">
          <a:blip r:embed="rId6">
            <a:alphaModFix/>
          </a:blip>
          <a:srcRect/>
          <a:stretch/>
        </p:blipFill>
        <p:spPr>
          <a:xfrm>
            <a:off x="8089851" y="4334828"/>
            <a:ext cx="3530649" cy="22050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Google Shape;148;p17" descr="image.png">
            <a:extLst>
              <a:ext uri="{FF2B5EF4-FFF2-40B4-BE49-F238E27FC236}">
                <a16:creationId xmlns:a16="http://schemas.microsoft.com/office/drawing/2014/main" id="{10D69DC8-93B3-7A75-D956-A9651BB0E60D}"/>
              </a:ext>
            </a:extLst>
          </p:cNvPr>
          <p:cNvPicPr preferRelativeResize="0"/>
          <p:nvPr/>
        </p:nvPicPr>
        <p:blipFill rotWithShape="1">
          <a:blip r:embed="rId7">
            <a:alphaModFix/>
          </a:blip>
          <a:srcRect/>
          <a:stretch/>
        </p:blipFill>
        <p:spPr>
          <a:xfrm>
            <a:off x="2021642" y="4458652"/>
            <a:ext cx="609600" cy="609600"/>
          </a:xfrm>
          <a:prstGeom prst="rect">
            <a:avLst/>
          </a:prstGeom>
          <a:noFill/>
          <a:ln>
            <a:noFill/>
          </a:ln>
        </p:spPr>
      </p:pic>
      <p:sp>
        <p:nvSpPr>
          <p:cNvPr id="7" name="Google Shape;149;p17">
            <a:extLst>
              <a:ext uri="{FF2B5EF4-FFF2-40B4-BE49-F238E27FC236}">
                <a16:creationId xmlns:a16="http://schemas.microsoft.com/office/drawing/2014/main" id="{0E013048-2A97-A5AB-2499-F484DE2C1757}"/>
              </a:ext>
            </a:extLst>
          </p:cNvPr>
          <p:cNvSpPr txBox="1"/>
          <p:nvPr/>
        </p:nvSpPr>
        <p:spPr>
          <a:xfrm>
            <a:off x="1150819" y="5077777"/>
            <a:ext cx="2290286" cy="55399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হেলিকোজ</a:t>
            </a: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(Helicase)</a:t>
            </a:r>
            <a:endParaRPr dirty="0"/>
          </a:p>
        </p:txBody>
      </p:sp>
      <p:sp>
        <p:nvSpPr>
          <p:cNvPr id="8" name="Google Shape;150;p17">
            <a:extLst>
              <a:ext uri="{FF2B5EF4-FFF2-40B4-BE49-F238E27FC236}">
                <a16:creationId xmlns:a16="http://schemas.microsoft.com/office/drawing/2014/main" id="{E9DD2B24-5809-3BC2-B02E-57ADD1506D59}"/>
              </a:ext>
            </a:extLst>
          </p:cNvPr>
          <p:cNvSpPr txBox="1"/>
          <p:nvPr/>
        </p:nvSpPr>
        <p:spPr>
          <a:xfrm>
            <a:off x="819150" y="5741675"/>
            <a:ext cx="3054399" cy="62324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DNA-</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এর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হাইড্রোজেন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বন্ধনী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ভেঙে</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ডাবল</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হেলিক্স</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প্যাঁচ</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খুলে</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জোড়া</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পৃথক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9" name="Google Shape;151;p17" descr="image.png">
            <a:extLst>
              <a:ext uri="{FF2B5EF4-FFF2-40B4-BE49-F238E27FC236}">
                <a16:creationId xmlns:a16="http://schemas.microsoft.com/office/drawing/2014/main" id="{CDA7B913-98D6-B563-767F-E52773485EBB}"/>
              </a:ext>
            </a:extLst>
          </p:cNvPr>
          <p:cNvPicPr preferRelativeResize="0"/>
          <p:nvPr/>
        </p:nvPicPr>
        <p:blipFill rotWithShape="1">
          <a:blip r:embed="rId8">
            <a:alphaModFix/>
          </a:blip>
          <a:srcRect/>
          <a:stretch/>
        </p:blipFill>
        <p:spPr>
          <a:xfrm>
            <a:off x="5780892" y="4458652"/>
            <a:ext cx="609600" cy="609600"/>
          </a:xfrm>
          <a:prstGeom prst="rect">
            <a:avLst/>
          </a:prstGeom>
          <a:noFill/>
          <a:ln>
            <a:noFill/>
          </a:ln>
        </p:spPr>
      </p:pic>
      <p:sp>
        <p:nvSpPr>
          <p:cNvPr id="10" name="Google Shape;152;p17">
            <a:extLst>
              <a:ext uri="{FF2B5EF4-FFF2-40B4-BE49-F238E27FC236}">
                <a16:creationId xmlns:a16="http://schemas.microsoft.com/office/drawing/2014/main" id="{CAB6B0D7-3F2E-791A-07C7-E6AF95771313}"/>
              </a:ext>
            </a:extLst>
          </p:cNvPr>
          <p:cNvSpPr txBox="1"/>
          <p:nvPr/>
        </p:nvSpPr>
        <p:spPr>
          <a:xfrm>
            <a:off x="5200105" y="5077777"/>
            <a:ext cx="1710213" cy="55399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DNA </a:t>
            </a: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পলিমারেজ</a:t>
            </a:r>
            <a:endParaRPr dirty="0"/>
          </a:p>
        </p:txBody>
      </p:sp>
      <p:sp>
        <p:nvSpPr>
          <p:cNvPr id="11" name="Google Shape;153;p17">
            <a:extLst>
              <a:ext uri="{FF2B5EF4-FFF2-40B4-BE49-F238E27FC236}">
                <a16:creationId xmlns:a16="http://schemas.microsoft.com/office/drawing/2014/main" id="{6A3C5A38-F98A-6EBD-F2E4-7926160988C2}"/>
              </a:ext>
            </a:extLst>
          </p:cNvPr>
          <p:cNvSpPr txBox="1"/>
          <p:nvPr/>
        </p:nvSpPr>
        <p:spPr>
          <a:xfrm>
            <a:off x="4578399" y="5741675"/>
            <a:ext cx="3054399" cy="62324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নতুন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সূত্রকে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পরিপূরক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নিউক্লিওটাইড</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যুক্ত</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৫’ </a:t>
            </a:r>
            <a:r>
              <a:rPr lang="en-US" sz="1350" dirty="0">
                <a:solidFill>
                  <a:srgbClr val="475569"/>
                </a:solidFill>
                <a:latin typeface="Arial" panose="020B0604020202020204" pitchFamily="34" charset="0"/>
                <a:ea typeface="Noto Sans Bengali"/>
                <a:cs typeface="Arial" panose="020B0604020202020204" pitchFamily="34" charset="0"/>
                <a:sym typeface="Noto Sans Bengali"/>
              </a:rPr>
              <a:t>-&gt;</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৩'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অভিমুখে</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সংশে্লষণ</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2" name="Google Shape;154;p17" descr="image.png">
            <a:extLst>
              <a:ext uri="{FF2B5EF4-FFF2-40B4-BE49-F238E27FC236}">
                <a16:creationId xmlns:a16="http://schemas.microsoft.com/office/drawing/2014/main" id="{16828A7A-FC50-DF31-30DF-B5372A0544AD}"/>
              </a:ext>
            </a:extLst>
          </p:cNvPr>
          <p:cNvPicPr preferRelativeResize="0"/>
          <p:nvPr/>
        </p:nvPicPr>
        <p:blipFill rotWithShape="1">
          <a:blip r:embed="rId9">
            <a:alphaModFix/>
          </a:blip>
          <a:srcRect/>
          <a:stretch/>
        </p:blipFill>
        <p:spPr>
          <a:xfrm>
            <a:off x="9540141" y="4458652"/>
            <a:ext cx="609600" cy="609600"/>
          </a:xfrm>
          <a:prstGeom prst="rect">
            <a:avLst/>
          </a:prstGeom>
          <a:noFill/>
          <a:ln>
            <a:noFill/>
          </a:ln>
        </p:spPr>
      </p:pic>
      <p:sp>
        <p:nvSpPr>
          <p:cNvPr id="13" name="Google Shape;155;p17">
            <a:extLst>
              <a:ext uri="{FF2B5EF4-FFF2-40B4-BE49-F238E27FC236}">
                <a16:creationId xmlns:a16="http://schemas.microsoft.com/office/drawing/2014/main" id="{8BD42A4E-DD22-C405-722C-695661564546}"/>
              </a:ext>
            </a:extLst>
          </p:cNvPr>
          <p:cNvSpPr txBox="1"/>
          <p:nvPr/>
        </p:nvSpPr>
        <p:spPr>
          <a:xfrm>
            <a:off x="8894346" y="5077777"/>
            <a:ext cx="1840230" cy="55399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লাইগেজ</a:t>
            </a: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(Ligase)</a:t>
            </a:r>
            <a:endParaRPr dirty="0"/>
          </a:p>
        </p:txBody>
      </p:sp>
      <p:sp>
        <p:nvSpPr>
          <p:cNvPr id="14" name="Google Shape;156;p17">
            <a:extLst>
              <a:ext uri="{FF2B5EF4-FFF2-40B4-BE49-F238E27FC236}">
                <a16:creationId xmlns:a16="http://schemas.microsoft.com/office/drawing/2014/main" id="{36069144-5D75-03DD-B689-B375B8652E3B}"/>
              </a:ext>
            </a:extLst>
          </p:cNvPr>
          <p:cNvSpPr txBox="1"/>
          <p:nvPr/>
        </p:nvSpPr>
        <p:spPr>
          <a:xfrm>
            <a:off x="8337649" y="5741675"/>
            <a:ext cx="3054399" cy="62324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ল্যাগিং</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সূত্রকের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ওকাজাকি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খণ্ডগুলোকে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(Okazaki Fragments)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জোড়া</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লাগায়</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5" name="Google Shape;157;p17" descr="image.png">
            <a:extLst>
              <a:ext uri="{FF2B5EF4-FFF2-40B4-BE49-F238E27FC236}">
                <a16:creationId xmlns:a16="http://schemas.microsoft.com/office/drawing/2014/main" id="{090480FD-43B9-CC35-D54E-2A415DDBF530}"/>
              </a:ext>
            </a:extLst>
          </p:cNvPr>
          <p:cNvPicPr preferRelativeResize="0"/>
          <p:nvPr/>
        </p:nvPicPr>
        <p:blipFill rotWithShape="1">
          <a:blip r:embed="rId10">
            <a:alphaModFix/>
          </a:blip>
          <a:srcRect/>
          <a:stretch/>
        </p:blipFill>
        <p:spPr>
          <a:xfrm>
            <a:off x="2193092" y="4630102"/>
            <a:ext cx="266700" cy="266700"/>
          </a:xfrm>
          <a:prstGeom prst="rect">
            <a:avLst/>
          </a:prstGeom>
          <a:noFill/>
          <a:ln>
            <a:noFill/>
          </a:ln>
        </p:spPr>
      </p:pic>
      <p:pic>
        <p:nvPicPr>
          <p:cNvPr id="16" name="Google Shape;158;p17" descr="image.png">
            <a:extLst>
              <a:ext uri="{FF2B5EF4-FFF2-40B4-BE49-F238E27FC236}">
                <a16:creationId xmlns:a16="http://schemas.microsoft.com/office/drawing/2014/main" id="{344A31FB-166F-7891-7FBC-A9DEA9B896A6}"/>
              </a:ext>
            </a:extLst>
          </p:cNvPr>
          <p:cNvPicPr preferRelativeResize="0"/>
          <p:nvPr/>
        </p:nvPicPr>
        <p:blipFill rotWithShape="1">
          <a:blip r:embed="rId11">
            <a:alphaModFix/>
          </a:blip>
          <a:srcRect/>
          <a:stretch/>
        </p:blipFill>
        <p:spPr>
          <a:xfrm>
            <a:off x="5933292" y="4630102"/>
            <a:ext cx="304800" cy="266700"/>
          </a:xfrm>
          <a:prstGeom prst="rect">
            <a:avLst/>
          </a:prstGeom>
          <a:noFill/>
          <a:ln>
            <a:noFill/>
          </a:ln>
        </p:spPr>
      </p:pic>
      <p:pic>
        <p:nvPicPr>
          <p:cNvPr id="17" name="Google Shape;159;p17" descr="image.png">
            <a:extLst>
              <a:ext uri="{FF2B5EF4-FFF2-40B4-BE49-F238E27FC236}">
                <a16:creationId xmlns:a16="http://schemas.microsoft.com/office/drawing/2014/main" id="{EB9409EA-CCC2-AABC-8B9A-731387E0CF49}"/>
              </a:ext>
            </a:extLst>
          </p:cNvPr>
          <p:cNvPicPr preferRelativeResize="0"/>
          <p:nvPr/>
        </p:nvPicPr>
        <p:blipFill rotWithShape="1">
          <a:blip r:embed="rId12">
            <a:alphaModFix/>
          </a:blip>
          <a:srcRect/>
          <a:stretch/>
        </p:blipFill>
        <p:spPr>
          <a:xfrm>
            <a:off x="9678254" y="4630102"/>
            <a:ext cx="333375" cy="266700"/>
          </a:xfrm>
          <a:prstGeom prst="rect">
            <a:avLst/>
          </a:prstGeom>
          <a:noFill/>
          <a:ln>
            <a:noFill/>
          </a:ln>
        </p:spPr>
      </p:pic>
      <p:pic>
        <p:nvPicPr>
          <p:cNvPr id="25" name="Picture 24">
            <a:extLst>
              <a:ext uri="{FF2B5EF4-FFF2-40B4-BE49-F238E27FC236}">
                <a16:creationId xmlns:a16="http://schemas.microsoft.com/office/drawing/2014/main" id="{0F30A260-8805-42BD-C52E-74631AA28687}"/>
              </a:ext>
            </a:extLst>
          </p:cNvPr>
          <p:cNvPicPr>
            <a:picLocks noChangeAspect="1"/>
          </p:cNvPicPr>
          <p:nvPr/>
        </p:nvPicPr>
        <p:blipFill>
          <a:blip r:embed="rId13"/>
          <a:srcRect l="2155" r="2155"/>
          <a:stretch/>
        </p:blipFill>
        <p:spPr>
          <a:xfrm>
            <a:off x="5949386" y="1210310"/>
            <a:ext cx="6019800" cy="305942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8" name="Google Shape;168;p18"/>
          <p:cNvPicPr preferRelativeResize="0"/>
          <p:nvPr/>
        </p:nvPicPr>
        <p:blipFill>
          <a:blip r:embed="rId3"/>
          <a:srcRect l="1483" t="926" r="153" b="4778"/>
          <a:stretch>
            <a:fillRect/>
          </a:stretch>
        </p:blipFill>
        <p:spPr>
          <a:xfrm>
            <a:off x="5057775" y="2576479"/>
            <a:ext cx="7040245" cy="2734066"/>
          </a:xfrm>
          <a:prstGeom prst="rect">
            <a:avLst/>
          </a:prstGeom>
          <a:noFill/>
          <a:ln>
            <a:noFill/>
          </a:ln>
        </p:spPr>
      </p:pic>
      <p:sp>
        <p:nvSpPr>
          <p:cNvPr id="169" name="Google Shape;169;p18"/>
          <p:cNvSpPr txBox="1"/>
          <p:nvPr/>
        </p:nvSpPr>
        <p:spPr>
          <a:xfrm>
            <a:off x="914400" y="2127809"/>
            <a:ext cx="4991100"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সংজ্ঞা</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DNA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সূত্রে</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সঞ্চিত</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তথ্য</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ব্যবহার</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করে</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পরিপূরক</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mRNA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সংশ্লেষণের</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প্রক্রিয়া</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sz="1600" dirty="0"/>
          </a:p>
        </p:txBody>
      </p:sp>
      <p:sp>
        <p:nvSpPr>
          <p:cNvPr id="170" name="Google Shape;170;p18"/>
          <p:cNvSpPr txBox="1"/>
          <p:nvPr/>
        </p:nvSpPr>
        <p:spPr>
          <a:xfrm>
            <a:off x="914400" y="2870759"/>
            <a:ext cx="4991100"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প্রধান</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এনজাইম</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RNA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পলিমারেজ</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(RNA Polymerase)।</a:t>
            </a:r>
            <a:endParaRPr sz="1600" dirty="0"/>
          </a:p>
        </p:txBody>
      </p:sp>
      <p:sp>
        <p:nvSpPr>
          <p:cNvPr id="171" name="Google Shape;171;p18"/>
          <p:cNvSpPr txBox="1"/>
          <p:nvPr/>
        </p:nvSpPr>
        <p:spPr>
          <a:xfrm>
            <a:off x="914400" y="3327959"/>
            <a:ext cx="4991100" cy="1231106"/>
          </a:xfrm>
          <a:prstGeom prst="rect">
            <a:avLst/>
          </a:prstGeom>
          <a:noFill/>
          <a:ln>
            <a:noFill/>
          </a:ln>
        </p:spPr>
        <p:txBody>
          <a:bodyPr spcFirstLastPara="1" wrap="square" lIns="0" tIns="0" rIns="0" bIns="0" anchor="t" anchorCtr="0">
            <a:spAutoFit/>
          </a:bodyPr>
          <a:lstStyle/>
          <a:p>
            <a:pPr marL="0" marR="0" lvl="0" indent="0" algn="l" rtl="0">
              <a:lnSpc>
                <a:spcPct val="125000"/>
              </a:lnSpc>
              <a:spcBef>
                <a:spcPts val="0"/>
              </a:spcBef>
              <a:spcAft>
                <a:spcPts val="0"/>
              </a:spcAft>
              <a:buNone/>
            </a:pP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প্রধান</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৩টি </a:t>
            </a: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ধাপ</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১.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সূচনা</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(Initiation) </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২.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দীর্ঘায়ন</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(Elongation) </a:t>
            </a:r>
            <a:br>
              <a:rPr lang="en-US" sz="2000" b="0" i="0" u="none" strike="noStrike" cap="none" dirty="0">
                <a:solidFill>
                  <a:schemeClr val="dk1"/>
                </a:solidFill>
                <a:latin typeface="Calibri"/>
                <a:ea typeface="Calibri"/>
                <a:cs typeface="Calibri"/>
                <a:sym typeface="Calibri"/>
              </a:rPr>
            </a:b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৩.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সমাপ্তি</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(Termination)</a:t>
            </a:r>
            <a:endParaRPr sz="1600" dirty="0"/>
          </a:p>
        </p:txBody>
      </p:sp>
      <p:sp>
        <p:nvSpPr>
          <p:cNvPr id="172" name="Google Shape;172;p18"/>
          <p:cNvSpPr txBox="1"/>
          <p:nvPr/>
        </p:nvSpPr>
        <p:spPr>
          <a:xfrm>
            <a:off x="914400" y="4642409"/>
            <a:ext cx="4991100"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সংগঠন</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স্থান</a:t>
            </a:r>
            <a:r>
              <a:rPr lang="en-US" sz="16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প্রকৃত</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কোষের</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6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নিউক্লিয়াসে</a:t>
            </a:r>
            <a:r>
              <a:rPr lang="en-US" sz="16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sz="1600" dirty="0"/>
          </a:p>
        </p:txBody>
      </p:sp>
      <p:pic>
        <p:nvPicPr>
          <p:cNvPr id="173" name="Google Shape;173;p18" descr="image.png"/>
          <p:cNvPicPr preferRelativeResize="0"/>
          <p:nvPr/>
        </p:nvPicPr>
        <p:blipFill rotWithShape="1">
          <a:blip r:embed="rId4">
            <a:alphaModFix/>
          </a:blip>
          <a:srcRect/>
          <a:stretch/>
        </p:blipFill>
        <p:spPr>
          <a:xfrm>
            <a:off x="571500" y="2161146"/>
            <a:ext cx="142875" cy="200025"/>
          </a:xfrm>
          <a:prstGeom prst="rect">
            <a:avLst/>
          </a:prstGeom>
          <a:noFill/>
          <a:ln>
            <a:noFill/>
          </a:ln>
        </p:spPr>
      </p:pic>
      <p:pic>
        <p:nvPicPr>
          <p:cNvPr id="174" name="Google Shape;174;p18" descr="image.png"/>
          <p:cNvPicPr preferRelativeResize="0"/>
          <p:nvPr/>
        </p:nvPicPr>
        <p:blipFill rotWithShape="1">
          <a:blip r:embed="rId5">
            <a:alphaModFix/>
          </a:blip>
          <a:srcRect/>
          <a:stretch/>
        </p:blipFill>
        <p:spPr>
          <a:xfrm>
            <a:off x="571500" y="2904096"/>
            <a:ext cx="238125" cy="200025"/>
          </a:xfrm>
          <a:prstGeom prst="rect">
            <a:avLst/>
          </a:prstGeom>
          <a:noFill/>
          <a:ln>
            <a:noFill/>
          </a:ln>
        </p:spPr>
      </p:pic>
      <p:pic>
        <p:nvPicPr>
          <p:cNvPr id="175" name="Google Shape;175;p18" descr="image.png"/>
          <p:cNvPicPr preferRelativeResize="0"/>
          <p:nvPr/>
        </p:nvPicPr>
        <p:blipFill rotWithShape="1">
          <a:blip r:embed="rId6">
            <a:alphaModFix/>
          </a:blip>
          <a:srcRect/>
          <a:stretch/>
        </p:blipFill>
        <p:spPr>
          <a:xfrm>
            <a:off x="571500" y="3361296"/>
            <a:ext cx="190500" cy="200025"/>
          </a:xfrm>
          <a:prstGeom prst="rect">
            <a:avLst/>
          </a:prstGeom>
          <a:noFill/>
          <a:ln>
            <a:noFill/>
          </a:ln>
        </p:spPr>
      </p:pic>
      <p:pic>
        <p:nvPicPr>
          <p:cNvPr id="176" name="Google Shape;176;p18" descr="image.png"/>
          <p:cNvPicPr preferRelativeResize="0"/>
          <p:nvPr/>
        </p:nvPicPr>
        <p:blipFill rotWithShape="1">
          <a:blip r:embed="rId7">
            <a:alphaModFix/>
          </a:blip>
          <a:srcRect/>
          <a:stretch/>
        </p:blipFill>
        <p:spPr>
          <a:xfrm>
            <a:off x="571500" y="4675746"/>
            <a:ext cx="142875" cy="200025"/>
          </a:xfrm>
          <a:prstGeom prst="rect">
            <a:avLst/>
          </a:prstGeom>
          <a:noFill/>
          <a:ln>
            <a:noFill/>
          </a:ln>
        </p:spPr>
      </p:pic>
      <p:sp>
        <p:nvSpPr>
          <p:cNvPr id="177" name="Google Shape;177;p18"/>
          <p:cNvSpPr txBox="1"/>
          <p:nvPr/>
        </p:nvSpPr>
        <p:spPr>
          <a:xfrm>
            <a:off x="571500" y="476250"/>
            <a:ext cx="4710588"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ট্রানস্ক্রিপশন</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(Transcription)</a:t>
            </a:r>
            <a:endParaRPr dirty="0"/>
          </a:p>
        </p:txBody>
      </p:sp>
      <p:sp>
        <p:nvSpPr>
          <p:cNvPr id="178" name="Google Shape;178;p18"/>
          <p:cNvSpPr/>
          <p:nvPr/>
        </p:nvSpPr>
        <p:spPr>
          <a:xfrm>
            <a:off x="571500" y="1038225"/>
            <a:ext cx="4486275"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2" name="Rectangle 1">
            <a:extLst>
              <a:ext uri="{FF2B5EF4-FFF2-40B4-BE49-F238E27FC236}">
                <a16:creationId xmlns:a16="http://schemas.microsoft.com/office/drawing/2014/main" id="{67090536-1338-C1CC-7031-E30D9C6743D4}"/>
              </a:ext>
            </a:extLst>
          </p:cNvPr>
          <p:cNvSpPr/>
          <p:nvPr/>
        </p:nvSpPr>
        <p:spPr>
          <a:xfrm>
            <a:off x="5577840" y="990600"/>
            <a:ext cx="6502400" cy="5593080"/>
          </a:xfrm>
          <a:prstGeom prst="rect">
            <a:avLst/>
          </a:prstGeom>
          <a:solidFill>
            <a:schemeClr val="bg1">
              <a:lumMod val="95000"/>
              <a:alpha val="5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84" name="Google Shape;184;p19"/>
          <p:cNvPicPr preferRelativeResize="0"/>
          <p:nvPr/>
        </p:nvPicPr>
        <p:blipFill>
          <a:blip r:embed="rId3"/>
          <a:srcRect/>
          <a:stretch/>
        </p:blipFill>
        <p:spPr>
          <a:xfrm>
            <a:off x="5316288" y="580707"/>
            <a:ext cx="6763952" cy="6116638"/>
          </a:xfrm>
          <a:prstGeom prst="rect">
            <a:avLst/>
          </a:prstGeom>
          <a:noFill/>
          <a:ln>
            <a:noFill/>
          </a:ln>
        </p:spPr>
      </p:pic>
      <p:sp>
        <p:nvSpPr>
          <p:cNvPr id="186" name="Google Shape;186;p19"/>
          <p:cNvSpPr txBox="1"/>
          <p:nvPr/>
        </p:nvSpPr>
        <p:spPr>
          <a:xfrm>
            <a:off x="914400" y="2752725"/>
            <a:ext cx="49911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সংজ্ঞা</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mRNA-</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বেস</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সিকোয়েন্স</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অনুযায়ী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প্রোটিন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বা</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পলিপেপটাইড</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শৃঙ্খল</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তৈরির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প্রক্রিয়া</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sp>
        <p:nvSpPr>
          <p:cNvPr id="187" name="Google Shape;187;p19"/>
          <p:cNvSpPr txBox="1"/>
          <p:nvPr/>
        </p:nvSpPr>
        <p:spPr>
          <a:xfrm>
            <a:off x="914400" y="3495675"/>
            <a:ext cx="49911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প্রয়োজনীয়</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উপাদান</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mRNA,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রাইবোজোম</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tRNA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এবং</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অ্যামিনো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অ্যাসিড</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sp>
        <p:nvSpPr>
          <p:cNvPr id="188" name="Google Shape;188;p19"/>
          <p:cNvSpPr txBox="1"/>
          <p:nvPr/>
        </p:nvSpPr>
        <p:spPr>
          <a:xfrm>
            <a:off x="914400" y="4238625"/>
            <a:ext cx="49911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পদ্ধতি</a:t>
            </a:r>
            <a:r>
              <a:rPr lang="en-US" sz="1500" b="1"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tRNA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অ্যান্টিকোডনের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মাধ্যমে</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সঠিক</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অ্যামিনো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অ্যাসিড</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এনকোড</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করে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পেপটাইড</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বন্ধনী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গঠন</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 </a:t>
            </a:r>
            <a:r>
              <a:rPr lang="en-US" sz="1500" b="0" i="0" u="none" strike="noStrike" cap="none" dirty="0" err="1">
                <a:solidFill>
                  <a:srgbClr val="334155"/>
                </a:solidFill>
                <a:latin typeface="Arial" panose="020B0604020202020204" pitchFamily="34" charset="0"/>
                <a:ea typeface="Noto Sans Bengali"/>
                <a:cs typeface="Arial" panose="020B0604020202020204" pitchFamily="34" charset="0"/>
                <a:sym typeface="Noto Sans Bengali"/>
              </a:rPr>
              <a:t>করে</a:t>
            </a:r>
            <a:r>
              <a:rPr lang="en-US" sz="1500" b="0" i="0" u="none" strike="noStrike" cap="none" dirty="0">
                <a:solidFill>
                  <a:srgbClr val="334155"/>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89" name="Google Shape;189;p19" descr="image.png"/>
          <p:cNvPicPr preferRelativeResize="0"/>
          <p:nvPr/>
        </p:nvPicPr>
        <p:blipFill rotWithShape="1">
          <a:blip r:embed="rId4">
            <a:alphaModFix/>
          </a:blip>
          <a:srcRect/>
          <a:stretch/>
        </p:blipFill>
        <p:spPr>
          <a:xfrm>
            <a:off x="571500" y="2786062"/>
            <a:ext cx="190500" cy="200025"/>
          </a:xfrm>
          <a:prstGeom prst="rect">
            <a:avLst/>
          </a:prstGeom>
          <a:noFill/>
          <a:ln>
            <a:noFill/>
          </a:ln>
        </p:spPr>
      </p:pic>
      <p:pic>
        <p:nvPicPr>
          <p:cNvPr id="190" name="Google Shape;190;p19" descr="image.png"/>
          <p:cNvPicPr preferRelativeResize="0"/>
          <p:nvPr/>
        </p:nvPicPr>
        <p:blipFill rotWithShape="1">
          <a:blip r:embed="rId5">
            <a:alphaModFix/>
          </a:blip>
          <a:srcRect/>
          <a:stretch/>
        </p:blipFill>
        <p:spPr>
          <a:xfrm>
            <a:off x="571500" y="3529012"/>
            <a:ext cx="171450" cy="200025"/>
          </a:xfrm>
          <a:prstGeom prst="rect">
            <a:avLst/>
          </a:prstGeom>
          <a:noFill/>
          <a:ln>
            <a:noFill/>
          </a:ln>
        </p:spPr>
      </p:pic>
      <p:pic>
        <p:nvPicPr>
          <p:cNvPr id="191" name="Google Shape;191;p19" descr="image.png"/>
          <p:cNvPicPr preferRelativeResize="0"/>
          <p:nvPr/>
        </p:nvPicPr>
        <p:blipFill rotWithShape="1">
          <a:blip r:embed="rId6">
            <a:alphaModFix/>
          </a:blip>
          <a:srcRect/>
          <a:stretch/>
        </p:blipFill>
        <p:spPr>
          <a:xfrm>
            <a:off x="571500" y="4271962"/>
            <a:ext cx="190500" cy="200025"/>
          </a:xfrm>
          <a:prstGeom prst="rect">
            <a:avLst/>
          </a:prstGeom>
          <a:noFill/>
          <a:ln>
            <a:noFill/>
          </a:ln>
        </p:spPr>
      </p:pic>
      <p:sp>
        <p:nvSpPr>
          <p:cNvPr id="192" name="Google Shape;192;p19"/>
          <p:cNvSpPr txBox="1"/>
          <p:nvPr/>
        </p:nvSpPr>
        <p:spPr>
          <a:xfrm>
            <a:off x="571500" y="476250"/>
            <a:ext cx="4010501"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ট্রানস্লেশন</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(Translation)</a:t>
            </a:r>
            <a:endParaRPr dirty="0"/>
          </a:p>
        </p:txBody>
      </p:sp>
      <p:sp>
        <p:nvSpPr>
          <p:cNvPr id="193" name="Google Shape;193;p19"/>
          <p:cNvSpPr/>
          <p:nvPr/>
        </p:nvSpPr>
        <p:spPr>
          <a:xfrm>
            <a:off x="571500" y="1038225"/>
            <a:ext cx="3819525"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200" name="Google Shape;200;p20"/>
          <p:cNvPicPr preferRelativeResize="0"/>
          <p:nvPr/>
        </p:nvPicPr>
        <p:blipFill>
          <a:blip r:embed="rId3"/>
          <a:srcRect/>
          <a:stretch/>
        </p:blipFill>
        <p:spPr>
          <a:xfrm>
            <a:off x="6611622" y="1347787"/>
            <a:ext cx="4899657" cy="5038726"/>
          </a:xfrm>
          <a:prstGeom prst="rect">
            <a:avLst/>
          </a:prstGeom>
          <a:noFill/>
          <a:ln>
            <a:noFill/>
          </a:ln>
        </p:spPr>
      </p:pic>
      <p:sp>
        <p:nvSpPr>
          <p:cNvPr id="201" name="Google Shape;201;p20"/>
          <p:cNvSpPr txBox="1"/>
          <p:nvPr/>
        </p:nvSpPr>
        <p:spPr>
          <a:xfrm>
            <a:off x="914400" y="2381250"/>
            <a:ext cx="4991100"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mn-lt"/>
                <a:ea typeface="Noto Sans Bengali"/>
                <a:cs typeface="SutonnyMJ" pitchFamily="2" charset="0"/>
                <a:sym typeface="Noto Sans Bengali"/>
              </a:rPr>
              <a:t>ত্রিপ্লেট</a:t>
            </a:r>
            <a:r>
              <a:rPr lang="en-US" sz="1500" b="1" i="0" u="none" strike="noStrike" cap="none" dirty="0">
                <a:solidFill>
                  <a:srgbClr val="334155"/>
                </a:solidFill>
                <a:latin typeface="+mn-lt"/>
                <a:ea typeface="Noto Sans Bengali"/>
                <a:cs typeface="SutonnyMJ" pitchFamily="2" charset="0"/>
                <a:sym typeface="Noto Sans Bengali"/>
              </a:rPr>
              <a:t> </a:t>
            </a:r>
            <a:r>
              <a:rPr lang="en-US" sz="1500" b="1" i="0" u="none" strike="noStrike" cap="none" dirty="0" err="1">
                <a:solidFill>
                  <a:srgbClr val="334155"/>
                </a:solidFill>
                <a:latin typeface="+mn-lt"/>
                <a:ea typeface="Noto Sans Bengali"/>
                <a:cs typeface="SutonnyMJ" pitchFamily="2" charset="0"/>
                <a:sym typeface="Noto Sans Bengali"/>
              </a:rPr>
              <a:t>কোডন</a:t>
            </a:r>
            <a:r>
              <a:rPr lang="en-US" sz="1500" b="1" i="0" u="none" strike="noStrike" cap="none" dirty="0">
                <a:solidFill>
                  <a:srgbClr val="334155"/>
                </a:solidFill>
                <a:latin typeface="+mn-lt"/>
                <a:ea typeface="Noto Sans Bengali"/>
                <a:cs typeface="SutonnyMJ" pitchFamily="2" charset="0"/>
                <a:sym typeface="Noto Sans Bengali"/>
              </a:rPr>
              <a:t> (Triplet):</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পরপর</a:t>
            </a:r>
            <a:r>
              <a:rPr lang="en-US" sz="1500" b="0" i="0" u="none" strike="noStrike" cap="none" dirty="0">
                <a:solidFill>
                  <a:srgbClr val="334155"/>
                </a:solidFill>
                <a:latin typeface="+mn-lt"/>
                <a:ea typeface="Noto Sans Bengali"/>
                <a:cs typeface="SutonnyMJ" pitchFamily="2" charset="0"/>
                <a:sym typeface="Noto Sans Bengali"/>
              </a:rPr>
              <a:t> ৩টি </a:t>
            </a:r>
            <a:r>
              <a:rPr lang="en-US" sz="1500" b="0" i="0" u="none" strike="noStrike" cap="none" dirty="0" err="1">
                <a:solidFill>
                  <a:srgbClr val="334155"/>
                </a:solidFill>
                <a:latin typeface="+mn-lt"/>
                <a:ea typeface="Noto Sans Bengali"/>
                <a:cs typeface="SutonnyMJ" pitchFamily="2" charset="0"/>
                <a:sym typeface="Noto Sans Bengali"/>
              </a:rPr>
              <a:t>নাইট্রোজেনাস</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বেস</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মিলে</a:t>
            </a:r>
            <a:r>
              <a:rPr lang="en-US" sz="1500" b="0" i="0" u="none" strike="noStrike" cap="none" dirty="0">
                <a:solidFill>
                  <a:srgbClr val="334155"/>
                </a:solidFill>
                <a:latin typeface="+mn-lt"/>
                <a:ea typeface="Noto Sans Bengali"/>
                <a:cs typeface="SutonnyMJ" pitchFamily="2" charset="0"/>
                <a:sym typeface="Noto Sans Bengali"/>
              </a:rPr>
              <a:t> ১টি </a:t>
            </a:r>
            <a:r>
              <a:rPr lang="en-US" sz="1500" b="0" i="0" u="none" strike="noStrike" cap="none" dirty="0" err="1">
                <a:solidFill>
                  <a:srgbClr val="334155"/>
                </a:solidFill>
                <a:latin typeface="+mn-lt"/>
                <a:ea typeface="Noto Sans Bengali"/>
                <a:cs typeface="SutonnyMJ" pitchFamily="2" charset="0"/>
                <a:sym typeface="Noto Sans Bengali"/>
              </a:rPr>
              <a:t>নির্দিষ্ট</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অ্যামিনো</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অ্যাসিড</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নির্দেশ</a:t>
            </a:r>
            <a:r>
              <a:rPr lang="en-US" sz="1500" b="0" i="0" u="none" strike="noStrike" cap="none" dirty="0">
                <a:solidFill>
                  <a:srgbClr val="334155"/>
                </a:solidFill>
                <a:latin typeface="+mn-lt"/>
                <a:ea typeface="Noto Sans Bengali"/>
                <a:cs typeface="SutonnyMJ" pitchFamily="2" charset="0"/>
                <a:sym typeface="Noto Sans Bengali"/>
              </a:rPr>
              <a:t> </a:t>
            </a:r>
            <a:r>
              <a:rPr lang="en-US" sz="1500" b="0" i="0" u="none" strike="noStrike" cap="none" dirty="0" err="1">
                <a:solidFill>
                  <a:srgbClr val="334155"/>
                </a:solidFill>
                <a:latin typeface="+mn-lt"/>
                <a:ea typeface="Noto Sans Bengali"/>
                <a:cs typeface="SutonnyMJ" pitchFamily="2" charset="0"/>
                <a:sym typeface="Noto Sans Bengali"/>
              </a:rPr>
              <a:t>করে</a:t>
            </a:r>
            <a:r>
              <a:rPr lang="en-US" sz="1500" b="0" i="0" u="none" strike="noStrike" cap="none" dirty="0">
                <a:solidFill>
                  <a:srgbClr val="334155"/>
                </a:solidFill>
                <a:latin typeface="+mn-lt"/>
                <a:ea typeface="Noto Sans Bengali"/>
                <a:cs typeface="SutonnyMJ" pitchFamily="2" charset="0"/>
                <a:sym typeface="Noto Sans Bengali"/>
              </a:rPr>
              <a:t>।</a:t>
            </a:r>
            <a:endParaRPr dirty="0">
              <a:latin typeface="+mn-lt"/>
            </a:endParaRPr>
          </a:p>
        </p:txBody>
      </p:sp>
      <p:sp>
        <p:nvSpPr>
          <p:cNvPr id="202" name="Google Shape;202;p20"/>
          <p:cNvSpPr txBox="1"/>
          <p:nvPr/>
        </p:nvSpPr>
        <p:spPr>
          <a:xfrm>
            <a:off x="914400" y="3124200"/>
            <a:ext cx="5330666"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mj-lt"/>
                <a:ea typeface="Noto Sans Bengali"/>
                <a:cs typeface="Arial" panose="020B0604020202020204" pitchFamily="34" charset="0"/>
                <a:sym typeface="Noto Sans Bengali"/>
              </a:rPr>
              <a:t>সূচনা</a:t>
            </a:r>
            <a:r>
              <a:rPr lang="en-US" sz="1500" b="1" i="0" u="none" strike="noStrike" cap="none" dirty="0">
                <a:solidFill>
                  <a:srgbClr val="334155"/>
                </a:solidFill>
                <a:latin typeface="+mj-lt"/>
                <a:ea typeface="Noto Sans Bengali"/>
                <a:cs typeface="Arial" panose="020B0604020202020204" pitchFamily="34" charset="0"/>
                <a:sym typeface="Noto Sans Bengali"/>
              </a:rPr>
              <a:t> </a:t>
            </a:r>
            <a:r>
              <a:rPr lang="en-US" sz="1500" b="1" i="0" u="none" strike="noStrike" cap="none" dirty="0" err="1">
                <a:solidFill>
                  <a:srgbClr val="334155"/>
                </a:solidFill>
                <a:latin typeface="+mj-lt"/>
                <a:ea typeface="Noto Sans Bengali"/>
                <a:cs typeface="Arial" panose="020B0604020202020204" pitchFamily="34" charset="0"/>
                <a:sym typeface="Noto Sans Bengali"/>
              </a:rPr>
              <a:t>কোডন</a:t>
            </a:r>
            <a:r>
              <a:rPr lang="en-US" sz="1500" b="1" i="0" u="none" strike="noStrike" cap="none" dirty="0">
                <a:solidFill>
                  <a:srgbClr val="334155"/>
                </a:solidFill>
                <a:latin typeface="+mj-lt"/>
                <a:ea typeface="Noto Sans Bengali"/>
                <a:cs typeface="Arial" panose="020B0604020202020204" pitchFamily="34" charset="0"/>
                <a:sym typeface="Noto Sans Bengali"/>
              </a:rPr>
              <a:t> (Start Codon):</a:t>
            </a:r>
            <a:r>
              <a:rPr lang="en-US" sz="1500" b="0" i="0" u="none" strike="noStrike" cap="none" dirty="0">
                <a:solidFill>
                  <a:srgbClr val="334155"/>
                </a:solidFill>
                <a:latin typeface="+mj-lt"/>
                <a:ea typeface="Noto Sans Bengali"/>
                <a:cs typeface="Arial" panose="020B0604020202020204" pitchFamily="34" charset="0"/>
                <a:sym typeface="Noto Sans Bengali"/>
              </a:rPr>
              <a:t> AUG (</a:t>
            </a:r>
            <a:r>
              <a:rPr lang="en-US" sz="1500" b="0" i="0" u="none" strike="noStrike" cap="none" dirty="0" err="1">
                <a:solidFill>
                  <a:srgbClr val="334155"/>
                </a:solidFill>
                <a:latin typeface="+mj-lt"/>
                <a:ea typeface="Noto Sans Bengali"/>
                <a:cs typeface="Arial" panose="020B0604020202020204" pitchFamily="34" charset="0"/>
                <a:sym typeface="Noto Sans Bengali"/>
              </a:rPr>
              <a:t>যা</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মেথিওনিন</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অ্যামিনো</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অ্যাসিড</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নির্দেশ</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করে</a:t>
            </a:r>
            <a:r>
              <a:rPr lang="en-US" sz="1500" b="0" i="0" u="none" strike="noStrike" cap="none" dirty="0">
                <a:solidFill>
                  <a:srgbClr val="334155"/>
                </a:solidFill>
                <a:latin typeface="+mj-lt"/>
                <a:ea typeface="Noto Sans Bengali"/>
                <a:cs typeface="Arial" panose="020B0604020202020204" pitchFamily="34" charset="0"/>
                <a:sym typeface="Noto Sans Bengali"/>
              </a:rPr>
              <a:t>)।</a:t>
            </a:r>
            <a:endParaRPr dirty="0">
              <a:latin typeface="+mj-lt"/>
            </a:endParaRPr>
          </a:p>
        </p:txBody>
      </p:sp>
      <p:sp>
        <p:nvSpPr>
          <p:cNvPr id="203" name="Google Shape;203;p20"/>
          <p:cNvSpPr txBox="1"/>
          <p:nvPr/>
        </p:nvSpPr>
        <p:spPr>
          <a:xfrm>
            <a:off x="914400" y="3867150"/>
            <a:ext cx="5330666"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mj-lt"/>
                <a:ea typeface="Noto Sans Bengali"/>
                <a:cs typeface="Arial" panose="020B0604020202020204" pitchFamily="34" charset="0"/>
                <a:sym typeface="Noto Sans Bengali"/>
              </a:rPr>
              <a:t>সমাপ্তি</a:t>
            </a:r>
            <a:r>
              <a:rPr lang="en-US" sz="1500" b="1" i="0" u="none" strike="noStrike" cap="none" dirty="0">
                <a:solidFill>
                  <a:srgbClr val="334155"/>
                </a:solidFill>
                <a:latin typeface="+mj-lt"/>
                <a:ea typeface="Noto Sans Bengali"/>
                <a:cs typeface="Arial" panose="020B0604020202020204" pitchFamily="34" charset="0"/>
                <a:sym typeface="Noto Sans Bengali"/>
              </a:rPr>
              <a:t> </a:t>
            </a:r>
            <a:r>
              <a:rPr lang="en-US" sz="1500" b="1" i="0" u="none" strike="noStrike" cap="none" dirty="0" err="1">
                <a:solidFill>
                  <a:srgbClr val="334155"/>
                </a:solidFill>
                <a:latin typeface="+mj-lt"/>
                <a:ea typeface="Noto Sans Bengali"/>
                <a:cs typeface="Arial" panose="020B0604020202020204" pitchFamily="34" charset="0"/>
                <a:sym typeface="Noto Sans Bengali"/>
              </a:rPr>
              <a:t>কোডন</a:t>
            </a:r>
            <a:r>
              <a:rPr lang="en-US" sz="1500" b="1" i="0" u="none" strike="noStrike" cap="none" dirty="0">
                <a:solidFill>
                  <a:srgbClr val="334155"/>
                </a:solidFill>
                <a:latin typeface="+mj-lt"/>
                <a:ea typeface="Noto Sans Bengali"/>
                <a:cs typeface="Arial" panose="020B0604020202020204" pitchFamily="34" charset="0"/>
                <a:sym typeface="Noto Sans Bengali"/>
              </a:rPr>
              <a:t> (Stop Codon):</a:t>
            </a:r>
            <a:r>
              <a:rPr lang="en-US" sz="1500" b="0" i="0" u="none" strike="noStrike" cap="none" dirty="0">
                <a:solidFill>
                  <a:srgbClr val="334155"/>
                </a:solidFill>
                <a:latin typeface="+mj-lt"/>
                <a:ea typeface="Noto Sans Bengali"/>
                <a:cs typeface="Arial" panose="020B0604020202020204" pitchFamily="34" charset="0"/>
                <a:sym typeface="Noto Sans Bengali"/>
              </a:rPr>
              <a:t> UAA, UAG, UGA (</a:t>
            </a:r>
            <a:r>
              <a:rPr lang="en-US" sz="1500" b="0" i="0" u="none" strike="noStrike" cap="none" dirty="0" err="1">
                <a:solidFill>
                  <a:srgbClr val="334155"/>
                </a:solidFill>
                <a:latin typeface="+mj-lt"/>
                <a:ea typeface="Noto Sans Bengali"/>
                <a:cs typeface="Arial" panose="020B0604020202020204" pitchFamily="34" charset="0"/>
                <a:sym typeface="Noto Sans Bengali"/>
              </a:rPr>
              <a:t>এগুলো</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কোনো</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অ্যামিনো</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অ্যাসিড</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তৈরি</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করে</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না</a:t>
            </a:r>
            <a:r>
              <a:rPr lang="en-US" sz="1500" b="0" i="0" u="none" strike="noStrike" cap="none" dirty="0">
                <a:solidFill>
                  <a:srgbClr val="334155"/>
                </a:solidFill>
                <a:latin typeface="+mj-lt"/>
                <a:ea typeface="Noto Sans Bengali"/>
                <a:cs typeface="Arial" panose="020B0604020202020204" pitchFamily="34" charset="0"/>
                <a:sym typeface="Noto Sans Bengali"/>
              </a:rPr>
              <a:t>)।</a:t>
            </a:r>
            <a:endParaRPr dirty="0">
              <a:latin typeface="+mj-lt"/>
            </a:endParaRPr>
          </a:p>
        </p:txBody>
      </p:sp>
      <p:sp>
        <p:nvSpPr>
          <p:cNvPr id="204" name="Google Shape;204;p20"/>
          <p:cNvSpPr txBox="1"/>
          <p:nvPr/>
        </p:nvSpPr>
        <p:spPr>
          <a:xfrm>
            <a:off x="914400" y="4610100"/>
            <a:ext cx="5330666" cy="692497"/>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err="1">
                <a:solidFill>
                  <a:srgbClr val="334155"/>
                </a:solidFill>
                <a:latin typeface="+mj-lt"/>
                <a:ea typeface="Noto Sans Bengali"/>
                <a:cs typeface="Arial" panose="020B0604020202020204" pitchFamily="34" charset="0"/>
                <a:sym typeface="Noto Sans Bengali"/>
              </a:rPr>
              <a:t>সার্বজনীনতা</a:t>
            </a:r>
            <a:r>
              <a:rPr lang="en-US" sz="1500" b="1" i="0" u="none" strike="noStrike" cap="none" dirty="0">
                <a:solidFill>
                  <a:srgbClr val="334155"/>
                </a:solidFill>
                <a:latin typeface="+mj-lt"/>
                <a:ea typeface="Noto Sans Bengali"/>
                <a:cs typeface="Arial" panose="020B0604020202020204" pitchFamily="34" charset="0"/>
                <a:sym typeface="Noto Sans Bengali"/>
              </a:rPr>
              <a:t>:</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প্রায়</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সকল</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ভাইরাস</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ব্যাক্টেরিয়া</a:t>
            </a:r>
            <a:r>
              <a:rPr lang="en-US" sz="1500" b="0" i="0" u="none" strike="noStrike" cap="none" dirty="0">
                <a:solidFill>
                  <a:srgbClr val="334155"/>
                </a:solidFill>
                <a:latin typeface="+mj-lt"/>
                <a:ea typeface="Noto Sans Bengali"/>
                <a:cs typeface="Arial" panose="020B0604020202020204" pitchFamily="34" charset="0"/>
                <a:sym typeface="Noto Sans Bengali"/>
              </a:rPr>
              <a:t> ও </a:t>
            </a:r>
            <a:r>
              <a:rPr lang="en-US" sz="1500" b="0" i="0" u="none" strike="noStrike" cap="none" dirty="0" err="1">
                <a:solidFill>
                  <a:srgbClr val="334155"/>
                </a:solidFill>
                <a:latin typeface="+mj-lt"/>
                <a:ea typeface="Noto Sans Bengali"/>
                <a:cs typeface="Arial" panose="020B0604020202020204" pitchFamily="34" charset="0"/>
                <a:sym typeface="Noto Sans Bengali"/>
              </a:rPr>
              <a:t>জীবদেহে</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একই</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কোডন</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নীতি</a:t>
            </a:r>
            <a:r>
              <a:rPr lang="en-US" sz="1500" b="0" i="0" u="none" strike="noStrike" cap="none" dirty="0">
                <a:solidFill>
                  <a:srgbClr val="334155"/>
                </a:solidFill>
                <a:latin typeface="+mj-lt"/>
                <a:ea typeface="Noto Sans Bengali"/>
                <a:cs typeface="Arial" panose="020B0604020202020204" pitchFamily="34" charset="0"/>
                <a:sym typeface="Noto Sans Bengali"/>
              </a:rPr>
              <a:t> </a:t>
            </a:r>
            <a:r>
              <a:rPr lang="en-US" sz="1500" b="0" i="0" u="none" strike="noStrike" cap="none" dirty="0" err="1">
                <a:solidFill>
                  <a:srgbClr val="334155"/>
                </a:solidFill>
                <a:latin typeface="+mj-lt"/>
                <a:ea typeface="Noto Sans Bengali"/>
                <a:cs typeface="Arial" panose="020B0604020202020204" pitchFamily="34" charset="0"/>
                <a:sym typeface="Noto Sans Bengali"/>
              </a:rPr>
              <a:t>প্রযোজ্য</a:t>
            </a:r>
            <a:r>
              <a:rPr lang="en-US" sz="1500" b="0" i="0" u="none" strike="noStrike" cap="none" dirty="0">
                <a:solidFill>
                  <a:srgbClr val="334155"/>
                </a:solidFill>
                <a:latin typeface="+mj-lt"/>
                <a:ea typeface="Noto Sans Bengali"/>
                <a:cs typeface="Arial" panose="020B0604020202020204" pitchFamily="34" charset="0"/>
                <a:sym typeface="Noto Sans Bengali"/>
              </a:rPr>
              <a:t>।</a:t>
            </a:r>
            <a:endParaRPr dirty="0">
              <a:latin typeface="+mj-lt"/>
            </a:endParaRPr>
          </a:p>
        </p:txBody>
      </p:sp>
      <p:pic>
        <p:nvPicPr>
          <p:cNvPr id="205" name="Google Shape;205;p20" descr="image.png"/>
          <p:cNvPicPr preferRelativeResize="0"/>
          <p:nvPr/>
        </p:nvPicPr>
        <p:blipFill rotWithShape="1">
          <a:blip r:embed="rId4">
            <a:alphaModFix/>
          </a:blip>
          <a:srcRect/>
          <a:stretch/>
        </p:blipFill>
        <p:spPr>
          <a:xfrm>
            <a:off x="571500" y="2414587"/>
            <a:ext cx="190500" cy="200025"/>
          </a:xfrm>
          <a:prstGeom prst="rect">
            <a:avLst/>
          </a:prstGeom>
          <a:noFill/>
          <a:ln>
            <a:noFill/>
          </a:ln>
        </p:spPr>
      </p:pic>
      <p:pic>
        <p:nvPicPr>
          <p:cNvPr id="206" name="Google Shape;206;p20" descr="image.png"/>
          <p:cNvPicPr preferRelativeResize="0"/>
          <p:nvPr/>
        </p:nvPicPr>
        <p:blipFill rotWithShape="1">
          <a:blip r:embed="rId5">
            <a:alphaModFix/>
          </a:blip>
          <a:srcRect/>
          <a:stretch/>
        </p:blipFill>
        <p:spPr>
          <a:xfrm>
            <a:off x="571500" y="3157537"/>
            <a:ext cx="142875" cy="200025"/>
          </a:xfrm>
          <a:prstGeom prst="rect">
            <a:avLst/>
          </a:prstGeom>
          <a:noFill/>
          <a:ln>
            <a:noFill/>
          </a:ln>
        </p:spPr>
      </p:pic>
      <p:pic>
        <p:nvPicPr>
          <p:cNvPr id="207" name="Google Shape;207;p20" descr="image.png"/>
          <p:cNvPicPr preferRelativeResize="0"/>
          <p:nvPr/>
        </p:nvPicPr>
        <p:blipFill rotWithShape="1">
          <a:blip r:embed="rId6">
            <a:alphaModFix/>
          </a:blip>
          <a:srcRect/>
          <a:stretch/>
        </p:blipFill>
        <p:spPr>
          <a:xfrm>
            <a:off x="571500" y="3900487"/>
            <a:ext cx="142875" cy="200025"/>
          </a:xfrm>
          <a:prstGeom prst="rect">
            <a:avLst/>
          </a:prstGeom>
          <a:noFill/>
          <a:ln>
            <a:noFill/>
          </a:ln>
        </p:spPr>
      </p:pic>
      <p:pic>
        <p:nvPicPr>
          <p:cNvPr id="208" name="Google Shape;208;p20" descr="image.png"/>
          <p:cNvPicPr preferRelativeResize="0"/>
          <p:nvPr/>
        </p:nvPicPr>
        <p:blipFill rotWithShape="1">
          <a:blip r:embed="rId7">
            <a:alphaModFix/>
          </a:blip>
          <a:srcRect/>
          <a:stretch/>
        </p:blipFill>
        <p:spPr>
          <a:xfrm>
            <a:off x="571500" y="4643437"/>
            <a:ext cx="190500" cy="200025"/>
          </a:xfrm>
          <a:prstGeom prst="rect">
            <a:avLst/>
          </a:prstGeom>
          <a:noFill/>
          <a:ln>
            <a:noFill/>
          </a:ln>
        </p:spPr>
      </p:pic>
      <p:sp>
        <p:nvSpPr>
          <p:cNvPr id="209" name="Google Shape;209;p20"/>
          <p:cNvSpPr txBox="1"/>
          <p:nvPr/>
        </p:nvSpPr>
        <p:spPr>
          <a:xfrm>
            <a:off x="571500" y="476250"/>
            <a:ext cx="5673566"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জেনেটিক</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a:t>
            </a: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কোড</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(Genetic Code)</a:t>
            </a:r>
            <a:endParaRPr dirty="0"/>
          </a:p>
        </p:txBody>
      </p:sp>
      <p:sp>
        <p:nvSpPr>
          <p:cNvPr id="210" name="Google Shape;210;p20"/>
          <p:cNvSpPr/>
          <p:nvPr/>
        </p:nvSpPr>
        <p:spPr>
          <a:xfrm>
            <a:off x="571500" y="1038225"/>
            <a:ext cx="5076825"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9" name="Google Shape;109;p15" descr="image.png"/>
          <p:cNvPicPr preferRelativeResize="0"/>
          <p:nvPr/>
        </p:nvPicPr>
        <p:blipFill rotWithShape="1">
          <a:blip r:embed="rId3">
            <a:alphaModFix/>
          </a:blip>
          <a:srcRect/>
          <a:stretch/>
        </p:blipFill>
        <p:spPr>
          <a:xfrm>
            <a:off x="571500" y="2576512"/>
            <a:ext cx="3530649" cy="2581275"/>
          </a:xfrm>
          <a:prstGeom prst="rect">
            <a:avLst/>
          </a:prstGeom>
          <a:noFill/>
          <a:ln>
            <a:noFill/>
          </a:ln>
        </p:spPr>
      </p:pic>
      <p:pic>
        <p:nvPicPr>
          <p:cNvPr id="110" name="Google Shape;110;p15" descr="image.png"/>
          <p:cNvPicPr preferRelativeResize="0"/>
          <p:nvPr/>
        </p:nvPicPr>
        <p:blipFill rotWithShape="1">
          <a:blip r:embed="rId4">
            <a:alphaModFix/>
          </a:blip>
          <a:srcRect/>
          <a:stretch/>
        </p:blipFill>
        <p:spPr>
          <a:xfrm>
            <a:off x="4330749" y="2576512"/>
            <a:ext cx="3530649" cy="2581275"/>
          </a:xfrm>
          <a:prstGeom prst="rect">
            <a:avLst/>
          </a:prstGeom>
          <a:noFill/>
          <a:ln>
            <a:noFill/>
          </a:ln>
        </p:spPr>
      </p:pic>
      <p:pic>
        <p:nvPicPr>
          <p:cNvPr id="111" name="Google Shape;111;p15" descr="image.png"/>
          <p:cNvPicPr preferRelativeResize="0"/>
          <p:nvPr/>
        </p:nvPicPr>
        <p:blipFill rotWithShape="1">
          <a:blip r:embed="rId5">
            <a:alphaModFix/>
          </a:blip>
          <a:srcRect/>
          <a:stretch/>
        </p:blipFill>
        <p:spPr>
          <a:xfrm>
            <a:off x="8089999" y="2576512"/>
            <a:ext cx="3530649" cy="2581275"/>
          </a:xfrm>
          <a:prstGeom prst="rect">
            <a:avLst/>
          </a:prstGeom>
          <a:noFill/>
          <a:ln>
            <a:noFill/>
          </a:ln>
        </p:spPr>
      </p:pic>
      <p:pic>
        <p:nvPicPr>
          <p:cNvPr id="112" name="Google Shape;112;p15" descr="image.png"/>
          <p:cNvPicPr preferRelativeResize="0"/>
          <p:nvPr/>
        </p:nvPicPr>
        <p:blipFill rotWithShape="1">
          <a:blip r:embed="rId6">
            <a:alphaModFix/>
          </a:blip>
          <a:srcRect/>
          <a:stretch/>
        </p:blipFill>
        <p:spPr>
          <a:xfrm>
            <a:off x="2031950" y="2871787"/>
            <a:ext cx="609600" cy="609600"/>
          </a:xfrm>
          <a:prstGeom prst="rect">
            <a:avLst/>
          </a:prstGeom>
          <a:noFill/>
          <a:ln>
            <a:noFill/>
          </a:ln>
        </p:spPr>
      </p:pic>
      <p:sp>
        <p:nvSpPr>
          <p:cNvPr id="113" name="Google Shape;113;p15"/>
          <p:cNvSpPr txBox="1"/>
          <p:nvPr/>
        </p:nvSpPr>
        <p:spPr>
          <a:xfrm>
            <a:off x="1312654" y="3657212"/>
            <a:ext cx="2005288"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কার্যকারী</a:t>
            </a: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a:t>
            </a: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একক</a:t>
            </a:r>
            <a:endParaRPr dirty="0"/>
          </a:p>
        </p:txBody>
      </p:sp>
      <p:sp>
        <p:nvSpPr>
          <p:cNvPr id="114" name="Google Shape;114;p15"/>
          <p:cNvSpPr txBox="1"/>
          <p:nvPr/>
        </p:nvSpPr>
        <p:spPr>
          <a:xfrm>
            <a:off x="809625" y="4090987"/>
            <a:ext cx="3054399" cy="93487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জিন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হলো</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DNA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অণুর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নির্দিষ্ট</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অংশ</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যা</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নির্দিষ্ট</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প্রোটিন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বা</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RNA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অণু</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তৈরির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বার্তা</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ধারণ</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15" name="Google Shape;115;p15" descr="image.png"/>
          <p:cNvPicPr preferRelativeResize="0"/>
          <p:nvPr/>
        </p:nvPicPr>
        <p:blipFill rotWithShape="1">
          <a:blip r:embed="rId7">
            <a:alphaModFix/>
          </a:blip>
          <a:srcRect/>
          <a:stretch/>
        </p:blipFill>
        <p:spPr>
          <a:xfrm>
            <a:off x="5791200" y="2871787"/>
            <a:ext cx="609600" cy="609600"/>
          </a:xfrm>
          <a:prstGeom prst="rect">
            <a:avLst/>
          </a:prstGeom>
          <a:noFill/>
          <a:ln>
            <a:noFill/>
          </a:ln>
        </p:spPr>
      </p:pic>
      <p:sp>
        <p:nvSpPr>
          <p:cNvPr id="116" name="Google Shape;116;p15"/>
          <p:cNvSpPr txBox="1"/>
          <p:nvPr/>
        </p:nvSpPr>
        <p:spPr>
          <a:xfrm>
            <a:off x="5241924" y="3657212"/>
            <a:ext cx="1562563"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জিনের</a:t>
            </a: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a:t>
            </a: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গঠন</a:t>
            </a:r>
            <a:endParaRPr dirty="0"/>
          </a:p>
        </p:txBody>
      </p:sp>
      <p:sp>
        <p:nvSpPr>
          <p:cNvPr id="117" name="Google Shape;117;p15"/>
          <p:cNvSpPr txBox="1"/>
          <p:nvPr/>
        </p:nvSpPr>
        <p:spPr>
          <a:xfrm>
            <a:off x="4568874" y="4090987"/>
            <a:ext cx="3054399" cy="93487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একটি</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জিন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প্রমোটর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(Promoter),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কোডিং</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অঞ্চল</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(Coding Region)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এবং</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টার্মিনেটর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(Terminator)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সমন্বয়ে</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গঠিত</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18" name="Google Shape;118;p15" descr="image.png"/>
          <p:cNvPicPr preferRelativeResize="0"/>
          <p:nvPr/>
        </p:nvPicPr>
        <p:blipFill rotWithShape="1">
          <a:blip r:embed="rId8">
            <a:alphaModFix/>
          </a:blip>
          <a:srcRect/>
          <a:stretch/>
        </p:blipFill>
        <p:spPr>
          <a:xfrm>
            <a:off x="9550449" y="2871787"/>
            <a:ext cx="609600" cy="609600"/>
          </a:xfrm>
          <a:prstGeom prst="rect">
            <a:avLst/>
          </a:prstGeom>
          <a:noFill/>
          <a:ln>
            <a:noFill/>
          </a:ln>
        </p:spPr>
      </p:pic>
      <p:sp>
        <p:nvSpPr>
          <p:cNvPr id="119" name="Google Shape;119;p15"/>
          <p:cNvSpPr txBox="1"/>
          <p:nvPr/>
        </p:nvSpPr>
        <p:spPr>
          <a:xfrm>
            <a:off x="8841154" y="3657212"/>
            <a:ext cx="1979246"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বংশগতির</a:t>
            </a:r>
            <a:r>
              <a:rPr lang="en-US" sz="180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a:t>
            </a:r>
            <a:r>
              <a:rPr lang="en-US" sz="180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ভিত্তি</a:t>
            </a:r>
            <a:endParaRPr dirty="0"/>
          </a:p>
        </p:txBody>
      </p:sp>
      <p:sp>
        <p:nvSpPr>
          <p:cNvPr id="120" name="Google Shape;120;p15"/>
          <p:cNvSpPr txBox="1"/>
          <p:nvPr/>
        </p:nvSpPr>
        <p:spPr>
          <a:xfrm>
            <a:off x="8328124" y="4090987"/>
            <a:ext cx="3054399" cy="93487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পিতা-মাতা</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থেকে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সন্তানে</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দৈহিক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ও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জৈবিক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বৈশিষ্ট্য</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স্থানান্তরের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মূল</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নিয়ন্ত্রক</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হিসেবে</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কাজ</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 </a:t>
            </a:r>
            <a:r>
              <a:rPr lang="en-US" sz="1350" b="0" i="0" u="none" strike="noStrike" cap="none" dirty="0" err="1">
                <a:solidFill>
                  <a:srgbClr val="475569"/>
                </a:solidFill>
                <a:latin typeface="Arial" panose="020B0604020202020204" pitchFamily="34" charset="0"/>
                <a:ea typeface="Noto Sans Bengali"/>
                <a:cs typeface="Arial" panose="020B0604020202020204" pitchFamily="34" charset="0"/>
                <a:sym typeface="Noto Sans Bengali"/>
              </a:rPr>
              <a:t>করে</a:t>
            </a:r>
            <a:r>
              <a:rPr lang="en-US" sz="1350" b="0" i="0" u="none" strike="noStrike" cap="none" dirty="0">
                <a:solidFill>
                  <a:srgbClr val="475569"/>
                </a:solidFill>
                <a:latin typeface="Arial" panose="020B0604020202020204" pitchFamily="34" charset="0"/>
                <a:ea typeface="Noto Sans Bengali"/>
                <a:cs typeface="Arial" panose="020B0604020202020204" pitchFamily="34" charset="0"/>
                <a:sym typeface="Noto Sans Bengali"/>
              </a:rPr>
              <a:t>।</a:t>
            </a:r>
            <a:endParaRPr dirty="0"/>
          </a:p>
        </p:txBody>
      </p:sp>
      <p:pic>
        <p:nvPicPr>
          <p:cNvPr id="121" name="Google Shape;121;p15" descr="image.png"/>
          <p:cNvPicPr preferRelativeResize="0"/>
          <p:nvPr/>
        </p:nvPicPr>
        <p:blipFill rotWithShape="1">
          <a:blip r:embed="rId9">
            <a:alphaModFix/>
          </a:blip>
          <a:srcRect/>
          <a:stretch/>
        </p:blipFill>
        <p:spPr>
          <a:xfrm>
            <a:off x="2217687" y="3043237"/>
            <a:ext cx="238125" cy="266700"/>
          </a:xfrm>
          <a:prstGeom prst="rect">
            <a:avLst/>
          </a:prstGeom>
          <a:noFill/>
          <a:ln>
            <a:noFill/>
          </a:ln>
        </p:spPr>
      </p:pic>
      <p:pic>
        <p:nvPicPr>
          <p:cNvPr id="122" name="Google Shape;122;p15" descr="image.png"/>
          <p:cNvPicPr preferRelativeResize="0"/>
          <p:nvPr/>
        </p:nvPicPr>
        <p:blipFill rotWithShape="1">
          <a:blip r:embed="rId10">
            <a:alphaModFix/>
          </a:blip>
          <a:srcRect/>
          <a:stretch/>
        </p:blipFill>
        <p:spPr>
          <a:xfrm>
            <a:off x="5943600" y="3043237"/>
            <a:ext cx="304800" cy="266700"/>
          </a:xfrm>
          <a:prstGeom prst="rect">
            <a:avLst/>
          </a:prstGeom>
          <a:noFill/>
          <a:ln>
            <a:noFill/>
          </a:ln>
        </p:spPr>
      </p:pic>
      <p:pic>
        <p:nvPicPr>
          <p:cNvPr id="123" name="Google Shape;123;p15" descr="image.png"/>
          <p:cNvPicPr preferRelativeResize="0"/>
          <p:nvPr/>
        </p:nvPicPr>
        <p:blipFill rotWithShape="1">
          <a:blip r:embed="rId11">
            <a:alphaModFix/>
          </a:blip>
          <a:srcRect/>
          <a:stretch/>
        </p:blipFill>
        <p:spPr>
          <a:xfrm>
            <a:off x="9688562" y="3043237"/>
            <a:ext cx="333375" cy="266700"/>
          </a:xfrm>
          <a:prstGeom prst="rect">
            <a:avLst/>
          </a:prstGeom>
          <a:noFill/>
          <a:ln>
            <a:noFill/>
          </a:ln>
        </p:spPr>
      </p:pic>
      <p:sp>
        <p:nvSpPr>
          <p:cNvPr id="124" name="Google Shape;124;p15"/>
          <p:cNvSpPr txBox="1"/>
          <p:nvPr/>
        </p:nvSpPr>
        <p:spPr>
          <a:xfrm>
            <a:off x="571500" y="476250"/>
            <a:ext cx="6124575"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জিন</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(Gene) </a:t>
            </a: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এর</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a:t>
            </a: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পরিচিতি</a:t>
            </a:r>
            <a:r>
              <a:rPr lang="en-US" sz="2850" b="1" i="0" u="none" strike="noStrike" cap="none" dirty="0">
                <a:solidFill>
                  <a:srgbClr val="0F172A"/>
                </a:solidFill>
                <a:latin typeface="Arial" panose="020B0604020202020204" pitchFamily="34" charset="0"/>
                <a:ea typeface="Noto Sans Bengali"/>
                <a:cs typeface="Arial" panose="020B0604020202020204" pitchFamily="34" charset="0"/>
                <a:sym typeface="Noto Sans Bengali"/>
              </a:rPr>
              <a:t> ও </a:t>
            </a:r>
            <a:r>
              <a:rPr lang="en-US" sz="2850" b="1" i="0" u="none" strike="noStrike" cap="none" dirty="0" err="1">
                <a:solidFill>
                  <a:srgbClr val="0F172A"/>
                </a:solidFill>
                <a:latin typeface="Arial" panose="020B0604020202020204" pitchFamily="34" charset="0"/>
                <a:ea typeface="Noto Sans Bengali"/>
                <a:cs typeface="Arial" panose="020B0604020202020204" pitchFamily="34" charset="0"/>
                <a:sym typeface="Noto Sans Bengali"/>
              </a:rPr>
              <a:t>কাজ</a:t>
            </a:r>
            <a:endParaRPr dirty="0"/>
          </a:p>
        </p:txBody>
      </p:sp>
      <p:sp>
        <p:nvSpPr>
          <p:cNvPr id="125" name="Google Shape;125;p15"/>
          <p:cNvSpPr/>
          <p:nvPr/>
        </p:nvSpPr>
        <p:spPr>
          <a:xfrm>
            <a:off x="571500" y="1038225"/>
            <a:ext cx="5067300" cy="28575"/>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TotalTime>
  <Words>8173</Words>
  <Application>Microsoft Office PowerPoint</Application>
  <PresentationFormat>Widescreen</PresentationFormat>
  <Paragraphs>680</Paragraphs>
  <Slides>60</Slides>
  <Notes>57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7" baseType="lpstr">
      <vt:lpstr>Arial</vt:lpstr>
      <vt:lpstr>Calibri</vt:lpstr>
      <vt:lpstr>Hind Siliguri SemiBold</vt:lpstr>
      <vt:lpstr>Nirmala UI</vt:lpstr>
      <vt:lpstr>Hind Siliguri</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Anik Shahrier</dc:creator>
  <cp:lastModifiedBy>Anik Shahrier Oishik</cp:lastModifiedBy>
  <cp:revision>204</cp:revision>
  <dcterms:modified xsi:type="dcterms:W3CDTF">2026-08-27T11:48:11Z</dcterms:modified>
</cp:coreProperties>
</file>