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9" r:id="rId4"/>
    <p:sldId id="261" r:id="rId5"/>
    <p:sldId id="262" r:id="rId6"/>
    <p:sldId id="263" r:id="rId7"/>
    <p:sldId id="264" r:id="rId8"/>
    <p:sldId id="265" r:id="rId9"/>
    <p:sldId id="267" r:id="rId10"/>
    <p:sldId id="268" r:id="rId11"/>
    <p:sldId id="269" r:id="rId12"/>
    <p:sldId id="270" r:id="rId13"/>
    <p:sldId id="271" r:id="rId14"/>
    <p:sldId id="273" r:id="rId15"/>
    <p:sldId id="274" r:id="rId16"/>
    <p:sldId id="275" r:id="rId17"/>
    <p:sldId id="276" r:id="rId18"/>
    <p:sldId id="278" r:id="rId19"/>
    <p:sldId id="280" r:id="rId20"/>
    <p:sldId id="281" r:id="rId21"/>
    <p:sldId id="282" r:id="rId22"/>
    <p:sldId id="284" r:id="rId23"/>
    <p:sldId id="285" r:id="rId24"/>
    <p:sldId id="258" r:id="rId25"/>
    <p:sldId id="286" r:id="rId26"/>
  </p:sldIdLst>
  <p:sldSz cx="12192000" cy="6858000"/>
  <p:notesSz cx="6858000" cy="9144000"/>
  <p:embeddedFontLst>
    <p:embeddedFont>
      <p:font typeface="Hind Siliguri" panose="02000000000000000000" pitchFamily="2" charset="0"/>
      <p:regular r:id="rId28"/>
      <p:bold r:id="rId29"/>
    </p:embeddedFont>
    <p:embeddedFont>
      <p:font typeface="Hind Siliguri Medium" panose="02000000000000000000" pitchFamily="2" charset="0"/>
      <p:regular r:id="rId30"/>
      <p:bold r:id="rId31"/>
    </p:embeddedFont>
    <p:embeddedFont>
      <p:font typeface="Hind Siliguri SemiBold" panose="02000000000000000000" pitchFamily="2" charset="0"/>
      <p:bold r:id="rId32"/>
    </p:embeddedFont>
    <p:embeddedFont>
      <p:font typeface="Tiro Bangla" panose="020B0604020202020204" charset="0"/>
      <p:regular r:id="rId33"/>
      <p: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842A20-8D62-4810-BCC7-EEA2045FE4D6}">
  <a:tblStyle styleId="{4C842A20-8D62-4810-BCC7-EEA2045FE4D6}"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499"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2733A2-BF88-4520-BEAE-A0E364452300}" type="doc">
      <dgm:prSet loTypeId="urn:microsoft.com/office/officeart/2005/8/layout/hChevron3" loCatId="process" qsTypeId="urn:microsoft.com/office/officeart/2005/8/quickstyle/simple3" qsCatId="simple" csTypeId="urn:microsoft.com/office/officeart/2005/8/colors/accent5_4" csCatId="accent5" phldr="1"/>
      <dgm:spPr/>
    </dgm:pt>
    <dgm:pt modelId="{F0A2ECE0-D384-4065-A2B3-0C9BE9A0F70D}">
      <dgm:prSet phldrT="[Text]" custT="1"/>
      <dgm:spPr/>
      <dgm:t>
        <a:bodyPr/>
        <a:lstStyle/>
        <a:p>
          <a:pPr>
            <a:buNone/>
          </a:pPr>
          <a:r>
            <a:rPr lang="as-IN" sz="1600" b="0" i="0" u="none" strike="noStrike" cap="none" dirty="0">
              <a:latin typeface="Calibri" panose="020F0502020204030204" pitchFamily="34" charset="0"/>
              <a:ea typeface="Hind Siliguri"/>
              <a:cs typeface="Calibri" panose="020F0502020204030204" pitchFamily="34" charset="0"/>
              <a:sym typeface="Hind Siliguri"/>
            </a:rPr>
            <a:t>১</a:t>
          </a:r>
          <a:r>
            <a:rPr lang="as-IN" sz="1600" b="0" i="0" u="none" strike="noStrike" cap="none" dirty="0">
              <a:latin typeface="Hind Siliguri"/>
              <a:ea typeface="Hind Siliguri"/>
              <a:cs typeface="Hind Siliguri"/>
              <a:sym typeface="Hind Siliguri"/>
            </a:rPr>
            <a:t>. পরাগরেণুর স্ফুটন ও গঠন</a:t>
          </a:r>
          <a:endParaRPr lang="en-US" sz="1600" dirty="0"/>
        </a:p>
      </dgm:t>
    </dgm:pt>
    <dgm:pt modelId="{3E0D4AE1-7611-43B4-8036-75AF15503B64}" type="parTrans" cxnId="{715D4115-D7BB-490F-9BE4-C64853CF24B6}">
      <dgm:prSet/>
      <dgm:spPr/>
      <dgm:t>
        <a:bodyPr/>
        <a:lstStyle/>
        <a:p>
          <a:endParaRPr lang="en-US" sz="1600"/>
        </a:p>
      </dgm:t>
    </dgm:pt>
    <dgm:pt modelId="{E124BDC0-05DD-495E-96B1-40686A0C10EA}" type="sibTrans" cxnId="{715D4115-D7BB-490F-9BE4-C64853CF24B6}">
      <dgm:prSet/>
      <dgm:spPr/>
      <dgm:t>
        <a:bodyPr/>
        <a:lstStyle/>
        <a:p>
          <a:endParaRPr lang="en-US" sz="1600"/>
        </a:p>
      </dgm:t>
    </dgm:pt>
    <dgm:pt modelId="{CDB15CEC-C472-4426-881C-57812D87B24F}">
      <dgm:prSet phldrT="[Text]" custT="1"/>
      <dgm:spPr/>
      <dgm:t>
        <a:bodyPr/>
        <a:lstStyle/>
        <a:p>
          <a:pPr>
            <a:buNone/>
          </a:pPr>
          <a:r>
            <a:rPr lang="as-IN" sz="1600" b="0" i="0" u="none" strike="noStrike" cap="none">
              <a:latin typeface="Hind Siliguri"/>
              <a:ea typeface="Hind Siliguri"/>
              <a:cs typeface="Hind Siliguri"/>
              <a:sym typeface="Hind Siliguri"/>
            </a:rPr>
            <a:t>২. পুং গ্যামেটোফাইটের বিকাশ</a:t>
          </a:r>
          <a:endParaRPr lang="en-US" sz="1600" dirty="0"/>
        </a:p>
      </dgm:t>
    </dgm:pt>
    <dgm:pt modelId="{CE8F96D7-ED65-45C8-A4F2-6ACFAB9271CD}" type="parTrans" cxnId="{68DE200F-4A2E-4C7D-BD8C-5A2C5ED4138B}">
      <dgm:prSet/>
      <dgm:spPr/>
      <dgm:t>
        <a:bodyPr/>
        <a:lstStyle/>
        <a:p>
          <a:endParaRPr lang="en-US" sz="1600"/>
        </a:p>
      </dgm:t>
    </dgm:pt>
    <dgm:pt modelId="{7FC331DC-1198-44CE-A732-4241A58DFE82}" type="sibTrans" cxnId="{68DE200F-4A2E-4C7D-BD8C-5A2C5ED4138B}">
      <dgm:prSet/>
      <dgm:spPr/>
      <dgm:t>
        <a:bodyPr/>
        <a:lstStyle/>
        <a:p>
          <a:endParaRPr lang="en-US" sz="1600"/>
        </a:p>
      </dgm:t>
    </dgm:pt>
    <dgm:pt modelId="{6DBD3CB4-A561-4452-B91D-2E8A23E7F3A5}">
      <dgm:prSet phldrT="[Text]" custT="1"/>
      <dgm:spPr/>
      <dgm:t>
        <a:bodyPr/>
        <a:lstStyle/>
        <a:p>
          <a:pPr>
            <a:buNone/>
          </a:pPr>
          <a:r>
            <a:rPr lang="as-IN" sz="1600" b="0" i="0" u="none" strike="noStrike" cap="none">
              <a:latin typeface="Hind Siliguri"/>
              <a:ea typeface="Hind Siliguri"/>
              <a:cs typeface="Hind Siliguri"/>
              <a:sym typeface="Hind Siliguri"/>
            </a:rPr>
            <a:t>৩. ডিম্বকের গঠন ও পরিবর্ধন</a:t>
          </a:r>
          <a:endParaRPr lang="en-US" sz="1600" dirty="0"/>
        </a:p>
      </dgm:t>
    </dgm:pt>
    <dgm:pt modelId="{C0D16598-B447-4DAD-BA78-A4E2884E9D66}" type="parTrans" cxnId="{0979FD28-2E6D-41D4-BA3D-4CF78943AFB3}">
      <dgm:prSet/>
      <dgm:spPr/>
      <dgm:t>
        <a:bodyPr/>
        <a:lstStyle/>
        <a:p>
          <a:endParaRPr lang="en-US" sz="1600"/>
        </a:p>
      </dgm:t>
    </dgm:pt>
    <dgm:pt modelId="{DAD30DDC-5F90-4671-AEAA-2009045F473B}" type="sibTrans" cxnId="{0979FD28-2E6D-41D4-BA3D-4CF78943AFB3}">
      <dgm:prSet/>
      <dgm:spPr/>
      <dgm:t>
        <a:bodyPr/>
        <a:lstStyle/>
        <a:p>
          <a:endParaRPr lang="en-US" sz="1600"/>
        </a:p>
      </dgm:t>
    </dgm:pt>
    <dgm:pt modelId="{E88F523C-6AD1-4EAF-8ED2-912692F19AE0}">
      <dgm:prSet phldrT="[Text]" custT="1"/>
      <dgm:spPr/>
      <dgm:t>
        <a:bodyPr/>
        <a:lstStyle/>
        <a:p>
          <a:pPr>
            <a:buNone/>
          </a:pPr>
          <a:r>
            <a:rPr lang="as-IN" sz="1600" b="0" i="0" u="none" strike="noStrike" cap="none">
              <a:latin typeface="Hind Siliguri"/>
              <a:ea typeface="Hind Siliguri"/>
              <a:cs typeface="Hind Siliguri"/>
              <a:sym typeface="Hind Siliguri"/>
            </a:rPr>
            <a:t>৪. মেগাস্পোর বা স্ত্রীরেণুর গঠন</a:t>
          </a:r>
          <a:endParaRPr lang="en-US" sz="1600" dirty="0"/>
        </a:p>
      </dgm:t>
    </dgm:pt>
    <dgm:pt modelId="{34858C3F-2CBD-4AFF-A633-EE00FAE1E6D0}" type="parTrans" cxnId="{98DDD155-277A-438B-8F6E-53AEFDE0DB5A}">
      <dgm:prSet/>
      <dgm:spPr/>
      <dgm:t>
        <a:bodyPr/>
        <a:lstStyle/>
        <a:p>
          <a:endParaRPr lang="en-US" sz="1600"/>
        </a:p>
      </dgm:t>
    </dgm:pt>
    <dgm:pt modelId="{4571EB22-46DB-49C0-A56D-963207D13199}" type="sibTrans" cxnId="{98DDD155-277A-438B-8F6E-53AEFDE0DB5A}">
      <dgm:prSet/>
      <dgm:spPr/>
      <dgm:t>
        <a:bodyPr/>
        <a:lstStyle/>
        <a:p>
          <a:endParaRPr lang="en-US" sz="1600"/>
        </a:p>
      </dgm:t>
    </dgm:pt>
    <dgm:pt modelId="{17B965D7-0F0C-4F68-98C3-2A944F4EA912}" type="pres">
      <dgm:prSet presAssocID="{A52733A2-BF88-4520-BEAE-A0E364452300}" presName="Name0" presStyleCnt="0">
        <dgm:presLayoutVars>
          <dgm:dir/>
          <dgm:resizeHandles val="exact"/>
        </dgm:presLayoutVars>
      </dgm:prSet>
      <dgm:spPr/>
    </dgm:pt>
    <dgm:pt modelId="{A5F627E0-8461-415C-A4E2-5C162FC092BD}" type="pres">
      <dgm:prSet presAssocID="{F0A2ECE0-D384-4065-A2B3-0C9BE9A0F70D}" presName="parTxOnly" presStyleLbl="node1" presStyleIdx="0" presStyleCnt="4">
        <dgm:presLayoutVars>
          <dgm:bulletEnabled val="1"/>
        </dgm:presLayoutVars>
      </dgm:prSet>
      <dgm:spPr/>
    </dgm:pt>
    <dgm:pt modelId="{4690165B-5685-4D20-9D29-00B5D47F1689}" type="pres">
      <dgm:prSet presAssocID="{E124BDC0-05DD-495E-96B1-40686A0C10EA}" presName="parSpace" presStyleCnt="0"/>
      <dgm:spPr/>
    </dgm:pt>
    <dgm:pt modelId="{A1CAE11E-D6F5-4DAA-92A3-A1916146A554}" type="pres">
      <dgm:prSet presAssocID="{CDB15CEC-C472-4426-881C-57812D87B24F}" presName="parTxOnly" presStyleLbl="node1" presStyleIdx="1" presStyleCnt="4">
        <dgm:presLayoutVars>
          <dgm:bulletEnabled val="1"/>
        </dgm:presLayoutVars>
      </dgm:prSet>
      <dgm:spPr/>
    </dgm:pt>
    <dgm:pt modelId="{2221E62C-9D5F-4FC8-8638-CB3EA6FEF363}" type="pres">
      <dgm:prSet presAssocID="{7FC331DC-1198-44CE-A732-4241A58DFE82}" presName="parSpace" presStyleCnt="0"/>
      <dgm:spPr/>
    </dgm:pt>
    <dgm:pt modelId="{0012FA34-8B21-43B5-AAC2-BC867841EA01}" type="pres">
      <dgm:prSet presAssocID="{6DBD3CB4-A561-4452-B91D-2E8A23E7F3A5}" presName="parTxOnly" presStyleLbl="node1" presStyleIdx="2" presStyleCnt="4">
        <dgm:presLayoutVars>
          <dgm:bulletEnabled val="1"/>
        </dgm:presLayoutVars>
      </dgm:prSet>
      <dgm:spPr/>
    </dgm:pt>
    <dgm:pt modelId="{5BC400A4-2166-413C-9B20-81A07B67AA13}" type="pres">
      <dgm:prSet presAssocID="{DAD30DDC-5F90-4671-AEAA-2009045F473B}" presName="parSpace" presStyleCnt="0"/>
      <dgm:spPr/>
    </dgm:pt>
    <dgm:pt modelId="{18B55278-6023-4205-9BD7-60BF5661A7C0}" type="pres">
      <dgm:prSet presAssocID="{E88F523C-6AD1-4EAF-8ED2-912692F19AE0}" presName="parTxOnly" presStyleLbl="node1" presStyleIdx="3" presStyleCnt="4">
        <dgm:presLayoutVars>
          <dgm:bulletEnabled val="1"/>
        </dgm:presLayoutVars>
      </dgm:prSet>
      <dgm:spPr/>
    </dgm:pt>
  </dgm:ptLst>
  <dgm:cxnLst>
    <dgm:cxn modelId="{68DE200F-4A2E-4C7D-BD8C-5A2C5ED4138B}" srcId="{A52733A2-BF88-4520-BEAE-A0E364452300}" destId="{CDB15CEC-C472-4426-881C-57812D87B24F}" srcOrd="1" destOrd="0" parTransId="{CE8F96D7-ED65-45C8-A4F2-6ACFAB9271CD}" sibTransId="{7FC331DC-1198-44CE-A732-4241A58DFE82}"/>
    <dgm:cxn modelId="{715D4115-D7BB-490F-9BE4-C64853CF24B6}" srcId="{A52733A2-BF88-4520-BEAE-A0E364452300}" destId="{F0A2ECE0-D384-4065-A2B3-0C9BE9A0F70D}" srcOrd="0" destOrd="0" parTransId="{3E0D4AE1-7611-43B4-8036-75AF15503B64}" sibTransId="{E124BDC0-05DD-495E-96B1-40686A0C10EA}"/>
    <dgm:cxn modelId="{1CD5EC15-E5ED-47D4-9F2D-EA2E31EFE688}" type="presOf" srcId="{CDB15CEC-C472-4426-881C-57812D87B24F}" destId="{A1CAE11E-D6F5-4DAA-92A3-A1916146A554}" srcOrd="0" destOrd="0" presId="urn:microsoft.com/office/officeart/2005/8/layout/hChevron3"/>
    <dgm:cxn modelId="{0979FD28-2E6D-41D4-BA3D-4CF78943AFB3}" srcId="{A52733A2-BF88-4520-BEAE-A0E364452300}" destId="{6DBD3CB4-A561-4452-B91D-2E8A23E7F3A5}" srcOrd="2" destOrd="0" parTransId="{C0D16598-B447-4DAD-BA78-A4E2884E9D66}" sibTransId="{DAD30DDC-5F90-4671-AEAA-2009045F473B}"/>
    <dgm:cxn modelId="{DF741660-4A23-44D1-A56E-1ADBEFFCB47A}" type="presOf" srcId="{E88F523C-6AD1-4EAF-8ED2-912692F19AE0}" destId="{18B55278-6023-4205-9BD7-60BF5661A7C0}" srcOrd="0" destOrd="0" presId="urn:microsoft.com/office/officeart/2005/8/layout/hChevron3"/>
    <dgm:cxn modelId="{98DDD155-277A-438B-8F6E-53AEFDE0DB5A}" srcId="{A52733A2-BF88-4520-BEAE-A0E364452300}" destId="{E88F523C-6AD1-4EAF-8ED2-912692F19AE0}" srcOrd="3" destOrd="0" parTransId="{34858C3F-2CBD-4AFF-A633-EE00FAE1E6D0}" sibTransId="{4571EB22-46DB-49C0-A56D-963207D13199}"/>
    <dgm:cxn modelId="{CE9D135A-0057-4CFB-8274-053EFEB07E61}" type="presOf" srcId="{A52733A2-BF88-4520-BEAE-A0E364452300}" destId="{17B965D7-0F0C-4F68-98C3-2A944F4EA912}" srcOrd="0" destOrd="0" presId="urn:microsoft.com/office/officeart/2005/8/layout/hChevron3"/>
    <dgm:cxn modelId="{159721A5-FF7F-4CAA-B175-C15242717C9E}" type="presOf" srcId="{6DBD3CB4-A561-4452-B91D-2E8A23E7F3A5}" destId="{0012FA34-8B21-43B5-AAC2-BC867841EA01}" srcOrd="0" destOrd="0" presId="urn:microsoft.com/office/officeart/2005/8/layout/hChevron3"/>
    <dgm:cxn modelId="{15BEC5F1-211A-43F6-B3B9-D3DA7300BA29}" type="presOf" srcId="{F0A2ECE0-D384-4065-A2B3-0C9BE9A0F70D}" destId="{A5F627E0-8461-415C-A4E2-5C162FC092BD}" srcOrd="0" destOrd="0" presId="urn:microsoft.com/office/officeart/2005/8/layout/hChevron3"/>
    <dgm:cxn modelId="{627C52C0-A0F8-4042-A069-84853B378B9F}" type="presParOf" srcId="{17B965D7-0F0C-4F68-98C3-2A944F4EA912}" destId="{A5F627E0-8461-415C-A4E2-5C162FC092BD}" srcOrd="0" destOrd="0" presId="urn:microsoft.com/office/officeart/2005/8/layout/hChevron3"/>
    <dgm:cxn modelId="{AF665762-3B6F-473F-8F06-AAFA7664B866}" type="presParOf" srcId="{17B965D7-0F0C-4F68-98C3-2A944F4EA912}" destId="{4690165B-5685-4D20-9D29-00B5D47F1689}" srcOrd="1" destOrd="0" presId="urn:microsoft.com/office/officeart/2005/8/layout/hChevron3"/>
    <dgm:cxn modelId="{BE33DB16-0FA8-4A02-A14B-0180B70C87E7}" type="presParOf" srcId="{17B965D7-0F0C-4F68-98C3-2A944F4EA912}" destId="{A1CAE11E-D6F5-4DAA-92A3-A1916146A554}" srcOrd="2" destOrd="0" presId="urn:microsoft.com/office/officeart/2005/8/layout/hChevron3"/>
    <dgm:cxn modelId="{4EECBA12-1BB5-465A-87F9-9B9BBF5DC159}" type="presParOf" srcId="{17B965D7-0F0C-4F68-98C3-2A944F4EA912}" destId="{2221E62C-9D5F-4FC8-8638-CB3EA6FEF363}" srcOrd="3" destOrd="0" presId="urn:microsoft.com/office/officeart/2005/8/layout/hChevron3"/>
    <dgm:cxn modelId="{CECB070E-FC07-4D8E-B80B-5C21D0810BF2}" type="presParOf" srcId="{17B965D7-0F0C-4F68-98C3-2A944F4EA912}" destId="{0012FA34-8B21-43B5-AAC2-BC867841EA01}" srcOrd="4" destOrd="0" presId="urn:microsoft.com/office/officeart/2005/8/layout/hChevron3"/>
    <dgm:cxn modelId="{8ABF2479-1507-47B4-AE21-F63F795C1E4E}" type="presParOf" srcId="{17B965D7-0F0C-4F68-98C3-2A944F4EA912}" destId="{5BC400A4-2166-413C-9B20-81A07B67AA13}" srcOrd="5" destOrd="0" presId="urn:microsoft.com/office/officeart/2005/8/layout/hChevron3"/>
    <dgm:cxn modelId="{2A21B9F4-4C49-400B-8A25-20BE8913FF90}" type="presParOf" srcId="{17B965D7-0F0C-4F68-98C3-2A944F4EA912}" destId="{18B55278-6023-4205-9BD7-60BF5661A7C0}" srcOrd="6"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2733A2-BF88-4520-BEAE-A0E364452300}" type="doc">
      <dgm:prSet loTypeId="urn:microsoft.com/office/officeart/2005/8/layout/hChevron3" loCatId="process" qsTypeId="urn:microsoft.com/office/officeart/2005/8/quickstyle/simple3" qsCatId="simple" csTypeId="urn:microsoft.com/office/officeart/2005/8/colors/accent5_4" csCatId="accent5" phldr="1"/>
      <dgm:spPr/>
    </dgm:pt>
    <dgm:pt modelId="{F0A2ECE0-D384-4065-A2B3-0C9BE9A0F70D}">
      <dgm:prSet phldrT="[Text]" custT="1"/>
      <dgm:spPr/>
      <dgm:t>
        <a:bodyPr/>
        <a:lstStyle/>
        <a:p>
          <a:pPr>
            <a:buNone/>
          </a:pPr>
          <a:r>
            <a:rPr lang="as-IN" sz="1600" b="0" i="0" u="none" strike="noStrike" cap="none">
              <a:latin typeface="Hind Siliguri"/>
              <a:ea typeface="Hind Siliguri"/>
              <a:cs typeface="Hind Siliguri"/>
              <a:sym typeface="Hind Siliguri"/>
            </a:rPr>
            <a:t>৫. স্ত্রী গ্যামেটোফাইটের বিকাশ</a:t>
          </a:r>
          <a:endParaRPr lang="en-US" sz="1600" dirty="0"/>
        </a:p>
      </dgm:t>
    </dgm:pt>
    <dgm:pt modelId="{3E0D4AE1-7611-43B4-8036-75AF15503B64}" type="parTrans" cxnId="{715D4115-D7BB-490F-9BE4-C64853CF24B6}">
      <dgm:prSet/>
      <dgm:spPr/>
      <dgm:t>
        <a:bodyPr/>
        <a:lstStyle/>
        <a:p>
          <a:endParaRPr lang="en-US" sz="1600"/>
        </a:p>
      </dgm:t>
    </dgm:pt>
    <dgm:pt modelId="{E124BDC0-05DD-495E-96B1-40686A0C10EA}" type="sibTrans" cxnId="{715D4115-D7BB-490F-9BE4-C64853CF24B6}">
      <dgm:prSet/>
      <dgm:spPr/>
      <dgm:t>
        <a:bodyPr/>
        <a:lstStyle/>
        <a:p>
          <a:endParaRPr lang="en-US" sz="1600"/>
        </a:p>
      </dgm:t>
    </dgm:pt>
    <dgm:pt modelId="{CDB15CEC-C472-4426-881C-57812D87B24F}">
      <dgm:prSet phldrT="[Text]" custT="1"/>
      <dgm:spPr/>
      <dgm:t>
        <a:bodyPr/>
        <a:lstStyle/>
        <a:p>
          <a:pPr>
            <a:buNone/>
          </a:pPr>
          <a:r>
            <a:rPr lang="as-IN" sz="1600" b="0" i="0" u="none" strike="noStrike" cap="none">
              <a:latin typeface="Hind Siliguri"/>
              <a:ea typeface="Hind Siliguri"/>
              <a:cs typeface="Hind Siliguri"/>
              <a:sym typeface="Hind Siliguri"/>
            </a:rPr>
            <a:t>৬. পরাগায়ন (</a:t>
          </a:r>
          <a:r>
            <a:rPr lang="en-US" sz="1600" b="0" i="0" u="none" strike="noStrike" cap="none">
              <a:latin typeface="Hind Siliguri"/>
              <a:ea typeface="Hind Siliguri"/>
              <a:cs typeface="Hind Siliguri"/>
              <a:sym typeface="Hind Siliguri"/>
            </a:rPr>
            <a:t>Pollination)</a:t>
          </a:r>
          <a:endParaRPr lang="en-US" sz="1600" dirty="0"/>
        </a:p>
      </dgm:t>
    </dgm:pt>
    <dgm:pt modelId="{CE8F96D7-ED65-45C8-A4F2-6ACFAB9271CD}" type="parTrans" cxnId="{68DE200F-4A2E-4C7D-BD8C-5A2C5ED4138B}">
      <dgm:prSet/>
      <dgm:spPr/>
      <dgm:t>
        <a:bodyPr/>
        <a:lstStyle/>
        <a:p>
          <a:endParaRPr lang="en-US" sz="1600"/>
        </a:p>
      </dgm:t>
    </dgm:pt>
    <dgm:pt modelId="{7FC331DC-1198-44CE-A732-4241A58DFE82}" type="sibTrans" cxnId="{68DE200F-4A2E-4C7D-BD8C-5A2C5ED4138B}">
      <dgm:prSet/>
      <dgm:spPr/>
      <dgm:t>
        <a:bodyPr/>
        <a:lstStyle/>
        <a:p>
          <a:endParaRPr lang="en-US" sz="1600"/>
        </a:p>
      </dgm:t>
    </dgm:pt>
    <dgm:pt modelId="{6DBD3CB4-A561-4452-B91D-2E8A23E7F3A5}">
      <dgm:prSet phldrT="[Text]" custT="1"/>
      <dgm:spPr/>
      <dgm:t>
        <a:bodyPr/>
        <a:lstStyle/>
        <a:p>
          <a:pPr>
            <a:buNone/>
          </a:pPr>
          <a:r>
            <a:rPr lang="as-IN" sz="1600" b="0" i="0" u="none" strike="noStrike" cap="none">
              <a:latin typeface="Hind Siliguri"/>
              <a:ea typeface="Hind Siliguri"/>
              <a:cs typeface="Hind Siliguri"/>
              <a:sym typeface="Hind Siliguri"/>
            </a:rPr>
            <a:t>৭. নিষেধ প্রক্রিয়া (</a:t>
          </a:r>
          <a:r>
            <a:rPr lang="en-US" sz="1600" b="0" i="0" u="none" strike="noStrike" cap="none">
              <a:latin typeface="Hind Siliguri"/>
              <a:ea typeface="Hind Siliguri"/>
              <a:cs typeface="Hind Siliguri"/>
              <a:sym typeface="Hind Siliguri"/>
            </a:rPr>
            <a:t>Fertilization)</a:t>
          </a:r>
          <a:endParaRPr lang="en-US" sz="1600" dirty="0"/>
        </a:p>
      </dgm:t>
    </dgm:pt>
    <dgm:pt modelId="{C0D16598-B447-4DAD-BA78-A4E2884E9D66}" type="parTrans" cxnId="{0979FD28-2E6D-41D4-BA3D-4CF78943AFB3}">
      <dgm:prSet/>
      <dgm:spPr/>
      <dgm:t>
        <a:bodyPr/>
        <a:lstStyle/>
        <a:p>
          <a:endParaRPr lang="en-US" sz="1600"/>
        </a:p>
      </dgm:t>
    </dgm:pt>
    <dgm:pt modelId="{DAD30DDC-5F90-4671-AEAA-2009045F473B}" type="sibTrans" cxnId="{0979FD28-2E6D-41D4-BA3D-4CF78943AFB3}">
      <dgm:prSet/>
      <dgm:spPr/>
      <dgm:t>
        <a:bodyPr/>
        <a:lstStyle/>
        <a:p>
          <a:endParaRPr lang="en-US" sz="1600"/>
        </a:p>
      </dgm:t>
    </dgm:pt>
    <dgm:pt modelId="{E88F523C-6AD1-4EAF-8ED2-912692F19AE0}">
      <dgm:prSet phldrT="[Text]" custT="1"/>
      <dgm:spPr/>
      <dgm:t>
        <a:bodyPr/>
        <a:lstStyle/>
        <a:p>
          <a:pPr>
            <a:buNone/>
          </a:pPr>
          <a:r>
            <a:rPr lang="as-IN" sz="1600" b="0" i="0" u="none" strike="noStrike" cap="none">
              <a:latin typeface="Hind Siliguri"/>
              <a:ea typeface="Hind Siliguri"/>
              <a:cs typeface="Hind Siliguri"/>
              <a:sym typeface="Hind Siliguri"/>
            </a:rPr>
            <a:t>৮. ভ্রূণের পরিবর্ধন (</a:t>
          </a:r>
          <a:r>
            <a:rPr lang="en-US" sz="1600" b="0" i="0" u="none" strike="noStrike" cap="none">
              <a:latin typeface="Hind Siliguri"/>
              <a:ea typeface="Hind Siliguri"/>
              <a:cs typeface="Hind Siliguri"/>
              <a:sym typeface="Hind Siliguri"/>
            </a:rPr>
            <a:t>Embryogenesis)</a:t>
          </a:r>
          <a:endParaRPr lang="en-US" sz="1600" dirty="0"/>
        </a:p>
      </dgm:t>
    </dgm:pt>
    <dgm:pt modelId="{34858C3F-2CBD-4AFF-A633-EE00FAE1E6D0}" type="parTrans" cxnId="{98DDD155-277A-438B-8F6E-53AEFDE0DB5A}">
      <dgm:prSet/>
      <dgm:spPr/>
      <dgm:t>
        <a:bodyPr/>
        <a:lstStyle/>
        <a:p>
          <a:endParaRPr lang="en-US" sz="1600"/>
        </a:p>
      </dgm:t>
    </dgm:pt>
    <dgm:pt modelId="{4571EB22-46DB-49C0-A56D-963207D13199}" type="sibTrans" cxnId="{98DDD155-277A-438B-8F6E-53AEFDE0DB5A}">
      <dgm:prSet/>
      <dgm:spPr/>
      <dgm:t>
        <a:bodyPr/>
        <a:lstStyle/>
        <a:p>
          <a:endParaRPr lang="en-US" sz="1600"/>
        </a:p>
      </dgm:t>
    </dgm:pt>
    <dgm:pt modelId="{17B965D7-0F0C-4F68-98C3-2A944F4EA912}" type="pres">
      <dgm:prSet presAssocID="{A52733A2-BF88-4520-BEAE-A0E364452300}" presName="Name0" presStyleCnt="0">
        <dgm:presLayoutVars>
          <dgm:dir/>
          <dgm:resizeHandles val="exact"/>
        </dgm:presLayoutVars>
      </dgm:prSet>
      <dgm:spPr/>
    </dgm:pt>
    <dgm:pt modelId="{A5F627E0-8461-415C-A4E2-5C162FC092BD}" type="pres">
      <dgm:prSet presAssocID="{F0A2ECE0-D384-4065-A2B3-0C9BE9A0F70D}" presName="parTxOnly" presStyleLbl="node1" presStyleIdx="0" presStyleCnt="4">
        <dgm:presLayoutVars>
          <dgm:bulletEnabled val="1"/>
        </dgm:presLayoutVars>
      </dgm:prSet>
      <dgm:spPr/>
    </dgm:pt>
    <dgm:pt modelId="{4690165B-5685-4D20-9D29-00B5D47F1689}" type="pres">
      <dgm:prSet presAssocID="{E124BDC0-05DD-495E-96B1-40686A0C10EA}" presName="parSpace" presStyleCnt="0"/>
      <dgm:spPr/>
    </dgm:pt>
    <dgm:pt modelId="{A1CAE11E-D6F5-4DAA-92A3-A1916146A554}" type="pres">
      <dgm:prSet presAssocID="{CDB15CEC-C472-4426-881C-57812D87B24F}" presName="parTxOnly" presStyleLbl="node1" presStyleIdx="1" presStyleCnt="4">
        <dgm:presLayoutVars>
          <dgm:bulletEnabled val="1"/>
        </dgm:presLayoutVars>
      </dgm:prSet>
      <dgm:spPr/>
    </dgm:pt>
    <dgm:pt modelId="{2221E62C-9D5F-4FC8-8638-CB3EA6FEF363}" type="pres">
      <dgm:prSet presAssocID="{7FC331DC-1198-44CE-A732-4241A58DFE82}" presName="parSpace" presStyleCnt="0"/>
      <dgm:spPr/>
    </dgm:pt>
    <dgm:pt modelId="{0012FA34-8B21-43B5-AAC2-BC867841EA01}" type="pres">
      <dgm:prSet presAssocID="{6DBD3CB4-A561-4452-B91D-2E8A23E7F3A5}" presName="parTxOnly" presStyleLbl="node1" presStyleIdx="2" presStyleCnt="4">
        <dgm:presLayoutVars>
          <dgm:bulletEnabled val="1"/>
        </dgm:presLayoutVars>
      </dgm:prSet>
      <dgm:spPr/>
    </dgm:pt>
    <dgm:pt modelId="{5BC400A4-2166-413C-9B20-81A07B67AA13}" type="pres">
      <dgm:prSet presAssocID="{DAD30DDC-5F90-4671-AEAA-2009045F473B}" presName="parSpace" presStyleCnt="0"/>
      <dgm:spPr/>
    </dgm:pt>
    <dgm:pt modelId="{18B55278-6023-4205-9BD7-60BF5661A7C0}" type="pres">
      <dgm:prSet presAssocID="{E88F523C-6AD1-4EAF-8ED2-912692F19AE0}" presName="parTxOnly" presStyleLbl="node1" presStyleIdx="3" presStyleCnt="4">
        <dgm:presLayoutVars>
          <dgm:bulletEnabled val="1"/>
        </dgm:presLayoutVars>
      </dgm:prSet>
      <dgm:spPr/>
    </dgm:pt>
  </dgm:ptLst>
  <dgm:cxnLst>
    <dgm:cxn modelId="{68DE200F-4A2E-4C7D-BD8C-5A2C5ED4138B}" srcId="{A52733A2-BF88-4520-BEAE-A0E364452300}" destId="{CDB15CEC-C472-4426-881C-57812D87B24F}" srcOrd="1" destOrd="0" parTransId="{CE8F96D7-ED65-45C8-A4F2-6ACFAB9271CD}" sibTransId="{7FC331DC-1198-44CE-A732-4241A58DFE82}"/>
    <dgm:cxn modelId="{715D4115-D7BB-490F-9BE4-C64853CF24B6}" srcId="{A52733A2-BF88-4520-BEAE-A0E364452300}" destId="{F0A2ECE0-D384-4065-A2B3-0C9BE9A0F70D}" srcOrd="0" destOrd="0" parTransId="{3E0D4AE1-7611-43B4-8036-75AF15503B64}" sibTransId="{E124BDC0-05DD-495E-96B1-40686A0C10EA}"/>
    <dgm:cxn modelId="{1CD5EC15-E5ED-47D4-9F2D-EA2E31EFE688}" type="presOf" srcId="{CDB15CEC-C472-4426-881C-57812D87B24F}" destId="{A1CAE11E-D6F5-4DAA-92A3-A1916146A554}" srcOrd="0" destOrd="0" presId="urn:microsoft.com/office/officeart/2005/8/layout/hChevron3"/>
    <dgm:cxn modelId="{0979FD28-2E6D-41D4-BA3D-4CF78943AFB3}" srcId="{A52733A2-BF88-4520-BEAE-A0E364452300}" destId="{6DBD3CB4-A561-4452-B91D-2E8A23E7F3A5}" srcOrd="2" destOrd="0" parTransId="{C0D16598-B447-4DAD-BA78-A4E2884E9D66}" sibTransId="{DAD30DDC-5F90-4671-AEAA-2009045F473B}"/>
    <dgm:cxn modelId="{DF741660-4A23-44D1-A56E-1ADBEFFCB47A}" type="presOf" srcId="{E88F523C-6AD1-4EAF-8ED2-912692F19AE0}" destId="{18B55278-6023-4205-9BD7-60BF5661A7C0}" srcOrd="0" destOrd="0" presId="urn:microsoft.com/office/officeart/2005/8/layout/hChevron3"/>
    <dgm:cxn modelId="{98DDD155-277A-438B-8F6E-53AEFDE0DB5A}" srcId="{A52733A2-BF88-4520-BEAE-A0E364452300}" destId="{E88F523C-6AD1-4EAF-8ED2-912692F19AE0}" srcOrd="3" destOrd="0" parTransId="{34858C3F-2CBD-4AFF-A633-EE00FAE1E6D0}" sibTransId="{4571EB22-46DB-49C0-A56D-963207D13199}"/>
    <dgm:cxn modelId="{CE9D135A-0057-4CFB-8274-053EFEB07E61}" type="presOf" srcId="{A52733A2-BF88-4520-BEAE-A0E364452300}" destId="{17B965D7-0F0C-4F68-98C3-2A944F4EA912}" srcOrd="0" destOrd="0" presId="urn:microsoft.com/office/officeart/2005/8/layout/hChevron3"/>
    <dgm:cxn modelId="{159721A5-FF7F-4CAA-B175-C15242717C9E}" type="presOf" srcId="{6DBD3CB4-A561-4452-B91D-2E8A23E7F3A5}" destId="{0012FA34-8B21-43B5-AAC2-BC867841EA01}" srcOrd="0" destOrd="0" presId="urn:microsoft.com/office/officeart/2005/8/layout/hChevron3"/>
    <dgm:cxn modelId="{15BEC5F1-211A-43F6-B3B9-D3DA7300BA29}" type="presOf" srcId="{F0A2ECE0-D384-4065-A2B3-0C9BE9A0F70D}" destId="{A5F627E0-8461-415C-A4E2-5C162FC092BD}" srcOrd="0" destOrd="0" presId="urn:microsoft.com/office/officeart/2005/8/layout/hChevron3"/>
    <dgm:cxn modelId="{627C52C0-A0F8-4042-A069-84853B378B9F}" type="presParOf" srcId="{17B965D7-0F0C-4F68-98C3-2A944F4EA912}" destId="{A5F627E0-8461-415C-A4E2-5C162FC092BD}" srcOrd="0" destOrd="0" presId="urn:microsoft.com/office/officeart/2005/8/layout/hChevron3"/>
    <dgm:cxn modelId="{AF665762-3B6F-473F-8F06-AAFA7664B866}" type="presParOf" srcId="{17B965D7-0F0C-4F68-98C3-2A944F4EA912}" destId="{4690165B-5685-4D20-9D29-00B5D47F1689}" srcOrd="1" destOrd="0" presId="urn:microsoft.com/office/officeart/2005/8/layout/hChevron3"/>
    <dgm:cxn modelId="{BE33DB16-0FA8-4A02-A14B-0180B70C87E7}" type="presParOf" srcId="{17B965D7-0F0C-4F68-98C3-2A944F4EA912}" destId="{A1CAE11E-D6F5-4DAA-92A3-A1916146A554}" srcOrd="2" destOrd="0" presId="urn:microsoft.com/office/officeart/2005/8/layout/hChevron3"/>
    <dgm:cxn modelId="{4EECBA12-1BB5-465A-87F9-9B9BBF5DC159}" type="presParOf" srcId="{17B965D7-0F0C-4F68-98C3-2A944F4EA912}" destId="{2221E62C-9D5F-4FC8-8638-CB3EA6FEF363}" srcOrd="3" destOrd="0" presId="urn:microsoft.com/office/officeart/2005/8/layout/hChevron3"/>
    <dgm:cxn modelId="{CECB070E-FC07-4D8E-B80B-5C21D0810BF2}" type="presParOf" srcId="{17B965D7-0F0C-4F68-98C3-2A944F4EA912}" destId="{0012FA34-8B21-43B5-AAC2-BC867841EA01}" srcOrd="4" destOrd="0" presId="urn:microsoft.com/office/officeart/2005/8/layout/hChevron3"/>
    <dgm:cxn modelId="{8ABF2479-1507-47B4-AE21-F63F795C1E4E}" type="presParOf" srcId="{17B965D7-0F0C-4F68-98C3-2A944F4EA912}" destId="{5BC400A4-2166-413C-9B20-81A07B67AA13}" srcOrd="5" destOrd="0" presId="urn:microsoft.com/office/officeart/2005/8/layout/hChevron3"/>
    <dgm:cxn modelId="{2A21B9F4-4C49-400B-8A25-20BE8913FF90}" type="presParOf" srcId="{17B965D7-0F0C-4F68-98C3-2A944F4EA912}" destId="{18B55278-6023-4205-9BD7-60BF5661A7C0}" srcOrd="6"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627E0-8461-415C-A4E2-5C162FC092BD}">
      <dsp:nvSpPr>
        <dsp:cNvPr id="0" name=""/>
        <dsp:cNvSpPr/>
      </dsp:nvSpPr>
      <dsp:spPr>
        <a:xfrm>
          <a:off x="3237" y="443798"/>
          <a:ext cx="3247801" cy="1299120"/>
        </a:xfrm>
        <a:prstGeom prst="homePlate">
          <a:avLst/>
        </a:prstGeom>
        <a:gradFill rotWithShape="0">
          <a:gsLst>
            <a:gs pos="0">
              <a:schemeClr val="accent5">
                <a:shade val="50000"/>
                <a:hueOff val="0"/>
                <a:satOff val="0"/>
                <a:lumOff val="0"/>
                <a:alphaOff val="0"/>
                <a:tint val="50000"/>
                <a:satMod val="300000"/>
              </a:schemeClr>
            </a:gs>
            <a:gs pos="35000">
              <a:schemeClr val="accent5">
                <a:shade val="50000"/>
                <a:hueOff val="0"/>
                <a:satOff val="0"/>
                <a:lumOff val="0"/>
                <a:alphaOff val="0"/>
                <a:tint val="37000"/>
                <a:satMod val="300000"/>
              </a:schemeClr>
            </a:gs>
            <a:gs pos="100000">
              <a:schemeClr val="accent5">
                <a:shade val="5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dirty="0">
              <a:latin typeface="Calibri" panose="020F0502020204030204" pitchFamily="34" charset="0"/>
              <a:ea typeface="Hind Siliguri"/>
              <a:cs typeface="Calibri" panose="020F0502020204030204" pitchFamily="34" charset="0"/>
              <a:sym typeface="Hind Siliguri"/>
            </a:rPr>
            <a:t>১</a:t>
          </a:r>
          <a:r>
            <a:rPr lang="as-IN" sz="1600" b="0" i="0" u="none" strike="noStrike" kern="1200" cap="none" dirty="0">
              <a:latin typeface="Hind Siliguri"/>
              <a:ea typeface="Hind Siliguri"/>
              <a:cs typeface="Hind Siliguri"/>
              <a:sym typeface="Hind Siliguri"/>
            </a:rPr>
            <a:t>. পরাগরেণুর স্ফুটন ও গঠন</a:t>
          </a:r>
          <a:endParaRPr lang="en-US" sz="1600" kern="1200" dirty="0"/>
        </a:p>
      </dsp:txBody>
      <dsp:txXfrm>
        <a:off x="3237" y="443798"/>
        <a:ext cx="2923021" cy="1299120"/>
      </dsp:txXfrm>
    </dsp:sp>
    <dsp:sp modelId="{A1CAE11E-D6F5-4DAA-92A3-A1916146A554}">
      <dsp:nvSpPr>
        <dsp:cNvPr id="0" name=""/>
        <dsp:cNvSpPr/>
      </dsp:nvSpPr>
      <dsp:spPr>
        <a:xfrm>
          <a:off x="2601478" y="443798"/>
          <a:ext cx="3247801" cy="1299120"/>
        </a:xfrm>
        <a:prstGeom prst="chevron">
          <a:avLst/>
        </a:prstGeom>
        <a:gradFill rotWithShape="0">
          <a:gsLst>
            <a:gs pos="0">
              <a:schemeClr val="accent5">
                <a:shade val="50000"/>
                <a:hueOff val="126486"/>
                <a:satOff val="-2798"/>
                <a:lumOff val="20993"/>
                <a:alphaOff val="0"/>
                <a:tint val="50000"/>
                <a:satMod val="300000"/>
              </a:schemeClr>
            </a:gs>
            <a:gs pos="35000">
              <a:schemeClr val="accent5">
                <a:shade val="50000"/>
                <a:hueOff val="126486"/>
                <a:satOff val="-2798"/>
                <a:lumOff val="20993"/>
                <a:alphaOff val="0"/>
                <a:tint val="37000"/>
                <a:satMod val="300000"/>
              </a:schemeClr>
            </a:gs>
            <a:gs pos="100000">
              <a:schemeClr val="accent5">
                <a:shade val="50000"/>
                <a:hueOff val="126486"/>
                <a:satOff val="-2798"/>
                <a:lumOff val="2099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২. পুং গ্যামেটোফাইটের বিকাশ</a:t>
          </a:r>
          <a:endParaRPr lang="en-US" sz="1600" kern="1200" dirty="0"/>
        </a:p>
      </dsp:txBody>
      <dsp:txXfrm>
        <a:off x="3251038" y="443798"/>
        <a:ext cx="1948681" cy="1299120"/>
      </dsp:txXfrm>
    </dsp:sp>
    <dsp:sp modelId="{0012FA34-8B21-43B5-AAC2-BC867841EA01}">
      <dsp:nvSpPr>
        <dsp:cNvPr id="0" name=""/>
        <dsp:cNvSpPr/>
      </dsp:nvSpPr>
      <dsp:spPr>
        <a:xfrm>
          <a:off x="5199719" y="443798"/>
          <a:ext cx="3247801" cy="1299120"/>
        </a:xfrm>
        <a:prstGeom prst="chevron">
          <a:avLst/>
        </a:prstGeom>
        <a:gradFill rotWithShape="0">
          <a:gsLst>
            <a:gs pos="0">
              <a:schemeClr val="accent5">
                <a:shade val="50000"/>
                <a:hueOff val="252972"/>
                <a:satOff val="-5595"/>
                <a:lumOff val="41987"/>
                <a:alphaOff val="0"/>
                <a:tint val="50000"/>
                <a:satMod val="300000"/>
              </a:schemeClr>
            </a:gs>
            <a:gs pos="35000">
              <a:schemeClr val="accent5">
                <a:shade val="50000"/>
                <a:hueOff val="252972"/>
                <a:satOff val="-5595"/>
                <a:lumOff val="41987"/>
                <a:alphaOff val="0"/>
                <a:tint val="37000"/>
                <a:satMod val="300000"/>
              </a:schemeClr>
            </a:gs>
            <a:gs pos="100000">
              <a:schemeClr val="accent5">
                <a:shade val="50000"/>
                <a:hueOff val="252972"/>
                <a:satOff val="-5595"/>
                <a:lumOff val="4198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৩. ডিম্বকের গঠন ও পরিবর্ধন</a:t>
          </a:r>
          <a:endParaRPr lang="en-US" sz="1600" kern="1200" dirty="0"/>
        </a:p>
      </dsp:txBody>
      <dsp:txXfrm>
        <a:off x="5849279" y="443798"/>
        <a:ext cx="1948681" cy="1299120"/>
      </dsp:txXfrm>
    </dsp:sp>
    <dsp:sp modelId="{18B55278-6023-4205-9BD7-60BF5661A7C0}">
      <dsp:nvSpPr>
        <dsp:cNvPr id="0" name=""/>
        <dsp:cNvSpPr/>
      </dsp:nvSpPr>
      <dsp:spPr>
        <a:xfrm>
          <a:off x="7797961" y="443798"/>
          <a:ext cx="3247801" cy="1299120"/>
        </a:xfrm>
        <a:prstGeom prst="chevron">
          <a:avLst/>
        </a:prstGeom>
        <a:gradFill rotWithShape="0">
          <a:gsLst>
            <a:gs pos="0">
              <a:schemeClr val="accent5">
                <a:shade val="50000"/>
                <a:hueOff val="126486"/>
                <a:satOff val="-2798"/>
                <a:lumOff val="20993"/>
                <a:alphaOff val="0"/>
                <a:tint val="50000"/>
                <a:satMod val="300000"/>
              </a:schemeClr>
            </a:gs>
            <a:gs pos="35000">
              <a:schemeClr val="accent5">
                <a:shade val="50000"/>
                <a:hueOff val="126486"/>
                <a:satOff val="-2798"/>
                <a:lumOff val="20993"/>
                <a:alphaOff val="0"/>
                <a:tint val="37000"/>
                <a:satMod val="300000"/>
              </a:schemeClr>
            </a:gs>
            <a:gs pos="100000">
              <a:schemeClr val="accent5">
                <a:shade val="50000"/>
                <a:hueOff val="126486"/>
                <a:satOff val="-2798"/>
                <a:lumOff val="2099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৪. মেগাস্পোর বা স্ত্রীরেণুর গঠন</a:t>
          </a:r>
          <a:endParaRPr lang="en-US" sz="1600" kern="1200" dirty="0"/>
        </a:p>
      </dsp:txBody>
      <dsp:txXfrm>
        <a:off x="8447521" y="443798"/>
        <a:ext cx="1948681" cy="1299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627E0-8461-415C-A4E2-5C162FC092BD}">
      <dsp:nvSpPr>
        <dsp:cNvPr id="0" name=""/>
        <dsp:cNvSpPr/>
      </dsp:nvSpPr>
      <dsp:spPr>
        <a:xfrm>
          <a:off x="3237" y="443798"/>
          <a:ext cx="3247801" cy="1299120"/>
        </a:xfrm>
        <a:prstGeom prst="homePlate">
          <a:avLst/>
        </a:prstGeom>
        <a:gradFill rotWithShape="0">
          <a:gsLst>
            <a:gs pos="0">
              <a:schemeClr val="accent5">
                <a:shade val="50000"/>
                <a:hueOff val="0"/>
                <a:satOff val="0"/>
                <a:lumOff val="0"/>
                <a:alphaOff val="0"/>
                <a:tint val="50000"/>
                <a:satMod val="300000"/>
              </a:schemeClr>
            </a:gs>
            <a:gs pos="35000">
              <a:schemeClr val="accent5">
                <a:shade val="50000"/>
                <a:hueOff val="0"/>
                <a:satOff val="0"/>
                <a:lumOff val="0"/>
                <a:alphaOff val="0"/>
                <a:tint val="37000"/>
                <a:satMod val="300000"/>
              </a:schemeClr>
            </a:gs>
            <a:gs pos="100000">
              <a:schemeClr val="accent5">
                <a:shade val="5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344"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৫. স্ত্রী গ্যামেটোফাইটের বিকাশ</a:t>
          </a:r>
          <a:endParaRPr lang="en-US" sz="1600" kern="1200" dirty="0"/>
        </a:p>
      </dsp:txBody>
      <dsp:txXfrm>
        <a:off x="3237" y="443798"/>
        <a:ext cx="2923021" cy="1299120"/>
      </dsp:txXfrm>
    </dsp:sp>
    <dsp:sp modelId="{A1CAE11E-D6F5-4DAA-92A3-A1916146A554}">
      <dsp:nvSpPr>
        <dsp:cNvPr id="0" name=""/>
        <dsp:cNvSpPr/>
      </dsp:nvSpPr>
      <dsp:spPr>
        <a:xfrm>
          <a:off x="2601478" y="443798"/>
          <a:ext cx="3247801" cy="1299120"/>
        </a:xfrm>
        <a:prstGeom prst="chevron">
          <a:avLst/>
        </a:prstGeom>
        <a:gradFill rotWithShape="0">
          <a:gsLst>
            <a:gs pos="0">
              <a:schemeClr val="accent5">
                <a:shade val="50000"/>
                <a:hueOff val="126486"/>
                <a:satOff val="-2798"/>
                <a:lumOff val="20993"/>
                <a:alphaOff val="0"/>
                <a:tint val="50000"/>
                <a:satMod val="300000"/>
              </a:schemeClr>
            </a:gs>
            <a:gs pos="35000">
              <a:schemeClr val="accent5">
                <a:shade val="50000"/>
                <a:hueOff val="126486"/>
                <a:satOff val="-2798"/>
                <a:lumOff val="20993"/>
                <a:alphaOff val="0"/>
                <a:tint val="37000"/>
                <a:satMod val="300000"/>
              </a:schemeClr>
            </a:gs>
            <a:gs pos="100000">
              <a:schemeClr val="accent5">
                <a:shade val="50000"/>
                <a:hueOff val="126486"/>
                <a:satOff val="-2798"/>
                <a:lumOff val="2099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৬. পরাগায়ন (</a:t>
          </a:r>
          <a:r>
            <a:rPr lang="en-US" sz="1600" b="0" i="0" u="none" strike="noStrike" kern="1200" cap="none">
              <a:latin typeface="Hind Siliguri"/>
              <a:ea typeface="Hind Siliguri"/>
              <a:cs typeface="Hind Siliguri"/>
              <a:sym typeface="Hind Siliguri"/>
            </a:rPr>
            <a:t>Pollination)</a:t>
          </a:r>
          <a:endParaRPr lang="en-US" sz="1600" kern="1200" dirty="0"/>
        </a:p>
      </dsp:txBody>
      <dsp:txXfrm>
        <a:off x="3251038" y="443798"/>
        <a:ext cx="1948681" cy="1299120"/>
      </dsp:txXfrm>
    </dsp:sp>
    <dsp:sp modelId="{0012FA34-8B21-43B5-AAC2-BC867841EA01}">
      <dsp:nvSpPr>
        <dsp:cNvPr id="0" name=""/>
        <dsp:cNvSpPr/>
      </dsp:nvSpPr>
      <dsp:spPr>
        <a:xfrm>
          <a:off x="5199719" y="443798"/>
          <a:ext cx="3247801" cy="1299120"/>
        </a:xfrm>
        <a:prstGeom prst="chevron">
          <a:avLst/>
        </a:prstGeom>
        <a:gradFill rotWithShape="0">
          <a:gsLst>
            <a:gs pos="0">
              <a:schemeClr val="accent5">
                <a:shade val="50000"/>
                <a:hueOff val="252972"/>
                <a:satOff val="-5595"/>
                <a:lumOff val="41987"/>
                <a:alphaOff val="0"/>
                <a:tint val="50000"/>
                <a:satMod val="300000"/>
              </a:schemeClr>
            </a:gs>
            <a:gs pos="35000">
              <a:schemeClr val="accent5">
                <a:shade val="50000"/>
                <a:hueOff val="252972"/>
                <a:satOff val="-5595"/>
                <a:lumOff val="41987"/>
                <a:alphaOff val="0"/>
                <a:tint val="37000"/>
                <a:satMod val="300000"/>
              </a:schemeClr>
            </a:gs>
            <a:gs pos="100000">
              <a:schemeClr val="accent5">
                <a:shade val="50000"/>
                <a:hueOff val="252972"/>
                <a:satOff val="-5595"/>
                <a:lumOff val="4198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৭. নিষেধ প্রক্রিয়া (</a:t>
          </a:r>
          <a:r>
            <a:rPr lang="en-US" sz="1600" b="0" i="0" u="none" strike="noStrike" kern="1200" cap="none">
              <a:latin typeface="Hind Siliguri"/>
              <a:ea typeface="Hind Siliguri"/>
              <a:cs typeface="Hind Siliguri"/>
              <a:sym typeface="Hind Siliguri"/>
            </a:rPr>
            <a:t>Fertilization)</a:t>
          </a:r>
          <a:endParaRPr lang="en-US" sz="1600" kern="1200" dirty="0"/>
        </a:p>
      </dsp:txBody>
      <dsp:txXfrm>
        <a:off x="5849279" y="443798"/>
        <a:ext cx="1948681" cy="1299120"/>
      </dsp:txXfrm>
    </dsp:sp>
    <dsp:sp modelId="{18B55278-6023-4205-9BD7-60BF5661A7C0}">
      <dsp:nvSpPr>
        <dsp:cNvPr id="0" name=""/>
        <dsp:cNvSpPr/>
      </dsp:nvSpPr>
      <dsp:spPr>
        <a:xfrm>
          <a:off x="7797961" y="443798"/>
          <a:ext cx="3247801" cy="1299120"/>
        </a:xfrm>
        <a:prstGeom prst="chevron">
          <a:avLst/>
        </a:prstGeom>
        <a:gradFill rotWithShape="0">
          <a:gsLst>
            <a:gs pos="0">
              <a:schemeClr val="accent5">
                <a:shade val="50000"/>
                <a:hueOff val="126486"/>
                <a:satOff val="-2798"/>
                <a:lumOff val="20993"/>
                <a:alphaOff val="0"/>
                <a:tint val="50000"/>
                <a:satMod val="300000"/>
              </a:schemeClr>
            </a:gs>
            <a:gs pos="35000">
              <a:schemeClr val="accent5">
                <a:shade val="50000"/>
                <a:hueOff val="126486"/>
                <a:satOff val="-2798"/>
                <a:lumOff val="20993"/>
                <a:alphaOff val="0"/>
                <a:tint val="37000"/>
                <a:satMod val="300000"/>
              </a:schemeClr>
            </a:gs>
            <a:gs pos="100000">
              <a:schemeClr val="accent5">
                <a:shade val="50000"/>
                <a:hueOff val="126486"/>
                <a:satOff val="-2798"/>
                <a:lumOff val="2099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42672" rIns="21336" bIns="42672" numCol="1" spcCol="1270" anchor="ctr" anchorCtr="0">
          <a:noAutofit/>
        </a:bodyPr>
        <a:lstStyle/>
        <a:p>
          <a:pPr marL="0" lvl="0" indent="0" algn="ctr" defTabSz="711200">
            <a:lnSpc>
              <a:spcPct val="90000"/>
            </a:lnSpc>
            <a:spcBef>
              <a:spcPct val="0"/>
            </a:spcBef>
            <a:spcAft>
              <a:spcPct val="35000"/>
            </a:spcAft>
            <a:buNone/>
          </a:pPr>
          <a:r>
            <a:rPr lang="as-IN" sz="1600" b="0" i="0" u="none" strike="noStrike" kern="1200" cap="none">
              <a:latin typeface="Hind Siliguri"/>
              <a:ea typeface="Hind Siliguri"/>
              <a:cs typeface="Hind Siliguri"/>
              <a:sym typeface="Hind Siliguri"/>
            </a:rPr>
            <a:t>৮. ভ্রূণের পরিবর্ধন (</a:t>
          </a:r>
          <a:r>
            <a:rPr lang="en-US" sz="1600" b="0" i="0" u="none" strike="noStrike" kern="1200" cap="none">
              <a:latin typeface="Hind Siliguri"/>
              <a:ea typeface="Hind Siliguri"/>
              <a:cs typeface="Hind Siliguri"/>
              <a:sym typeface="Hind Siliguri"/>
            </a:rPr>
            <a:t>Embryogenesis)</a:t>
          </a:r>
          <a:endParaRPr lang="en-US" sz="1600" kern="1200" dirty="0"/>
        </a:p>
      </dsp:txBody>
      <dsp:txXfrm>
        <a:off x="8447521" y="443798"/>
        <a:ext cx="1948681" cy="129912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5" name="Google Shape;33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7" name="Google Shape;44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2" name="Google Shape;462;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6000"/>
            <a:lum/>
          </a:blip>
          <a:srcRect/>
          <a:stretch>
            <a:fillRect t="-9000" b="-9000"/>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 name="Picture 2">
            <a:extLst>
              <a:ext uri="{FF2B5EF4-FFF2-40B4-BE49-F238E27FC236}">
                <a16:creationId xmlns:a16="http://schemas.microsoft.com/office/drawing/2014/main" id="{7FE558F3-9838-8260-C151-7E55519D3E93}"/>
              </a:ext>
            </a:extLst>
          </p:cNvPr>
          <p:cNvPicPr>
            <a:picLocks noChangeAspect="1"/>
          </p:cNvPicPr>
          <p:nvPr userDrawn="1"/>
        </p:nvPicPr>
        <p:blipFill>
          <a:blip r:embed="rId14"/>
          <a:stretch>
            <a:fillRect/>
          </a:stretch>
        </p:blipFill>
        <p:spPr>
          <a:xfrm>
            <a:off x="11030235" y="0"/>
            <a:ext cx="1161765" cy="365126"/>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7.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0.emf"/><Relationship Id="rId5" Type="http://schemas.openxmlformats.org/officeDocument/2006/relationships/oleObject" Target="../embeddings/oleObject2.bin"/><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6.emf"/><Relationship Id="rId5" Type="http://schemas.openxmlformats.org/officeDocument/2006/relationships/oleObject" Target="../embeddings/oleObject3.bin"/><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23.xml"/><Relationship Id="rId16"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571500" y="1674615"/>
            <a:ext cx="11049000" cy="8114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4" name="Google Shape;94;p14" descr="image.png"/>
          <p:cNvPicPr preferRelativeResize="0"/>
          <p:nvPr/>
        </p:nvPicPr>
        <p:blipFill rotWithShape="1">
          <a:blip r:embed="rId4">
            <a:alphaModFix/>
          </a:blip>
          <a:srcRect/>
          <a:stretch/>
        </p:blipFill>
        <p:spPr>
          <a:xfrm>
            <a:off x="571500" y="533400"/>
            <a:ext cx="342900" cy="342900"/>
          </a:xfrm>
          <a:prstGeom prst="rect">
            <a:avLst/>
          </a:prstGeom>
          <a:noFill/>
          <a:ln>
            <a:noFill/>
          </a:ln>
        </p:spPr>
      </p:pic>
      <p:sp>
        <p:nvSpPr>
          <p:cNvPr id="95" name="Google Shape;95;p14"/>
          <p:cNvSpPr txBox="1"/>
          <p:nvPr/>
        </p:nvSpPr>
        <p:spPr>
          <a:xfrm>
            <a:off x="571500" y="2819400"/>
            <a:ext cx="11049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জাইগোট থেকে ধারাবাহিক বিভাজনের মাধ্যমে কোষীয় জীবদেহ গঠিত হয় এবং বিভিন্ন পারিপার্শ্বিক নিয়ামকের সাহায্যে উদ্ভিদ পূর্ণাঙ্গ দেহ গঠন করে। প্রজননের মাধ্যমে উদ্ভিদ তার অপত্য বংশধর পৃথিবীতে রেখে যায়। প্রজাতির ধারাবাহিকতা রক্ষায় এটি একটি অনন্য ঘটনা।</a:t>
            </a:r>
            <a:endParaRPr/>
          </a:p>
        </p:txBody>
      </p:sp>
      <p:sp>
        <p:nvSpPr>
          <p:cNvPr id="96" name="Google Shape;96;p14"/>
          <p:cNvSpPr txBox="1"/>
          <p:nvPr/>
        </p:nvSpPr>
        <p:spPr>
          <a:xfrm>
            <a:off x="914400" y="1912740"/>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064E3B"/>
                </a:solidFill>
                <a:latin typeface="Hind Siliguri Medium"/>
                <a:ea typeface="Hind Siliguri Medium"/>
                <a:cs typeface="Hind Siliguri Medium"/>
                <a:sym typeface="Hind Siliguri Medium"/>
              </a:rPr>
              <a:t>"কোষীয় উদ্ভিদের বৃদ্ধি ও বিকাশ জীবনচক্রের একটি অন্যতম ঘটনা।"</a:t>
            </a:r>
            <a:endParaRPr/>
          </a:p>
        </p:txBody>
      </p:sp>
      <p:sp>
        <p:nvSpPr>
          <p:cNvPr id="97" name="Google Shape;97;p14"/>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উদ্ভিদের বৃদ্ধি ও বিকাশ</a:t>
            </a:r>
            <a:endParaRPr/>
          </a:p>
        </p:txBody>
      </p:sp>
      <p:sp>
        <p:nvSpPr>
          <p:cNvPr id="98" name="Google Shape;98;p14"/>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 name="Google Shape;104;p15" descr="image.png">
            <a:extLst>
              <a:ext uri="{FF2B5EF4-FFF2-40B4-BE49-F238E27FC236}">
                <a16:creationId xmlns:a16="http://schemas.microsoft.com/office/drawing/2014/main" id="{47827596-2E91-41BC-1201-FAA19C7378DA}"/>
              </a:ext>
            </a:extLst>
          </p:cNvPr>
          <p:cNvPicPr preferRelativeResize="0"/>
          <p:nvPr/>
        </p:nvPicPr>
        <p:blipFill rotWithShape="1">
          <a:blip r:embed="rId5">
            <a:alphaModFix/>
          </a:blip>
          <a:srcRect/>
          <a:stretch/>
        </p:blipFill>
        <p:spPr>
          <a:xfrm>
            <a:off x="571500" y="4186238"/>
            <a:ext cx="11049000" cy="8114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3" name="Google Shape;106;p15">
            <a:extLst>
              <a:ext uri="{FF2B5EF4-FFF2-40B4-BE49-F238E27FC236}">
                <a16:creationId xmlns:a16="http://schemas.microsoft.com/office/drawing/2014/main" id="{C9C18749-0DAD-10F2-2658-5C84CFEFE94A}"/>
              </a:ext>
            </a:extLst>
          </p:cNvPr>
          <p:cNvSpPr txBox="1"/>
          <p:nvPr/>
        </p:nvSpPr>
        <p:spPr>
          <a:xfrm>
            <a:off x="571500" y="5183385"/>
            <a:ext cx="11049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Hind Siliguri"/>
                <a:ea typeface="Hind Siliguri"/>
                <a:cs typeface="Hind Siliguri"/>
                <a:sym typeface="Hind Siliguri"/>
              </a:rPr>
              <a:t>প্রজনন</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জননাঙ্গের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মাধ্যমে</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কিংবা</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মূল</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কাণ্ড</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পাতা</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পুষ্পের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মাধ্যমে</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ঘটে</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থাকে</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বিভিন্ন</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উদ্ভিদের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অঙ্গীয়</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গঠন</a:t>
            </a:r>
            <a:r>
              <a:rPr lang="en-US" sz="1500" b="0" i="0" u="none" strike="noStrike" cap="none" dirty="0">
                <a:solidFill>
                  <a:srgbClr val="334155"/>
                </a:solidFill>
                <a:latin typeface="Hind Siliguri"/>
                <a:ea typeface="Hind Siliguri"/>
                <a:cs typeface="Hind Siliguri"/>
                <a:sym typeface="Hind Siliguri"/>
              </a:rPr>
              <a:t> ও </a:t>
            </a:r>
            <a:r>
              <a:rPr lang="en-US" sz="1500" b="0" i="0" u="none" strike="noStrike" cap="none" dirty="0" err="1">
                <a:solidFill>
                  <a:srgbClr val="334155"/>
                </a:solidFill>
                <a:latin typeface="Hind Siliguri"/>
                <a:ea typeface="Hind Siliguri"/>
                <a:cs typeface="Hind Siliguri"/>
                <a:sym typeface="Hind Siliguri"/>
              </a:rPr>
              <a:t>নানাবিধ</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শারীরিক</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রূপান্তরের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মাধ্যমে</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বংশবৃদ্ধি</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সম্পন্ন</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হয়ে</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থাকে</a:t>
            </a:r>
            <a:r>
              <a:rPr lang="en-US" sz="1500" b="0" i="0" u="none" strike="noStrike" cap="none" dirty="0">
                <a:solidFill>
                  <a:srgbClr val="334155"/>
                </a:solidFill>
                <a:latin typeface="Hind Siliguri"/>
                <a:ea typeface="Hind Siliguri"/>
                <a:cs typeface="Hind Siliguri"/>
                <a:sym typeface="Hind Siliguri"/>
              </a:rPr>
              <a:t>।</a:t>
            </a:r>
            <a:endParaRPr dirty="0"/>
          </a:p>
        </p:txBody>
      </p:sp>
      <p:sp>
        <p:nvSpPr>
          <p:cNvPr id="4" name="Google Shape;107;p15">
            <a:extLst>
              <a:ext uri="{FF2B5EF4-FFF2-40B4-BE49-F238E27FC236}">
                <a16:creationId xmlns:a16="http://schemas.microsoft.com/office/drawing/2014/main" id="{8752C45E-4C88-72C5-4845-F2624A4015F7}"/>
              </a:ext>
            </a:extLst>
          </p:cNvPr>
          <p:cNvSpPr txBox="1"/>
          <p:nvPr/>
        </p:nvSpPr>
        <p:spPr>
          <a:xfrm>
            <a:off x="914400" y="4424363"/>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064E3B"/>
                </a:solidFill>
                <a:latin typeface="Hind Siliguri Medium"/>
                <a:ea typeface="Hind Siliguri Medium"/>
                <a:cs typeface="Hind Siliguri Medium"/>
                <a:sym typeface="Hind Siliguri Medium"/>
              </a:rPr>
              <a:t>"</a:t>
            </a:r>
            <a:r>
              <a:rPr lang="en-US" sz="1650" b="0" i="0" u="none" strike="noStrike" cap="none" dirty="0" err="1">
                <a:solidFill>
                  <a:srgbClr val="064E3B"/>
                </a:solidFill>
                <a:latin typeface="Hind Siliguri Medium"/>
                <a:ea typeface="Hind Siliguri Medium"/>
                <a:cs typeface="Hind Siliguri Medium"/>
                <a:sym typeface="Hind Siliguri Medium"/>
              </a:rPr>
              <a:t>যে</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শারীরবৃত্তীয়</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প্রক্রিয়ায়</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জীব</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তার</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অনুরূপ</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অপত্য</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বংশধর</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সৃষ্টি</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করে</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তাকেই</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প্রজনন</a:t>
            </a:r>
            <a:r>
              <a:rPr lang="en-US" sz="1650" b="0" i="0" u="none" strike="noStrike" cap="none" dirty="0">
                <a:solidFill>
                  <a:srgbClr val="064E3B"/>
                </a:solidFill>
                <a:latin typeface="Hind Siliguri Medium"/>
                <a:ea typeface="Hind Siliguri Medium"/>
                <a:cs typeface="Hind Siliguri Medium"/>
                <a:sym typeface="Hind Siliguri Medium"/>
              </a:rPr>
              <a:t> </a:t>
            </a:r>
            <a:r>
              <a:rPr lang="en-US" sz="1650" b="0" i="0" u="none" strike="noStrike" cap="none" dirty="0" err="1">
                <a:solidFill>
                  <a:srgbClr val="064E3B"/>
                </a:solidFill>
                <a:latin typeface="Hind Siliguri Medium"/>
                <a:ea typeface="Hind Siliguri Medium"/>
                <a:cs typeface="Hind Siliguri Medium"/>
                <a:sym typeface="Hind Siliguri Medium"/>
              </a:rPr>
              <a:t>বলে</a:t>
            </a:r>
            <a:r>
              <a:rPr lang="en-US" sz="1650" b="0" i="0" u="none" strike="noStrike" cap="none" dirty="0">
                <a:solidFill>
                  <a:srgbClr val="064E3B"/>
                </a:solidFill>
                <a:latin typeface="Hind Siliguri Medium"/>
                <a:ea typeface="Hind Siliguri Medium"/>
                <a:cs typeface="Hind Siliguri Medium"/>
                <a:sym typeface="Hind Siliguri Medium"/>
              </a:rPr>
              <a:t>।"</a:t>
            </a:r>
            <a:endParaRPr dirty="0"/>
          </a:p>
        </p:txBody>
      </p:sp>
      <p:sp>
        <p:nvSpPr>
          <p:cNvPr id="5" name="Google Shape;108;p15">
            <a:extLst>
              <a:ext uri="{FF2B5EF4-FFF2-40B4-BE49-F238E27FC236}">
                <a16:creationId xmlns:a16="http://schemas.microsoft.com/office/drawing/2014/main" id="{B1717552-8823-4A4B-6AEE-CAB71B2D5DDF}"/>
              </a:ext>
            </a:extLst>
          </p:cNvPr>
          <p:cNvSpPr txBox="1"/>
          <p:nvPr/>
        </p:nvSpPr>
        <p:spPr>
          <a:xfrm>
            <a:off x="571500" y="3622953"/>
            <a:ext cx="9108831" cy="3693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dirty="0" err="1">
                <a:solidFill>
                  <a:srgbClr val="065F46"/>
                </a:solidFill>
                <a:latin typeface="Tiro Bangla"/>
                <a:ea typeface="Tiro Bangla"/>
                <a:cs typeface="Tiro Bangla"/>
                <a:sym typeface="Tiro Bangla"/>
              </a:rPr>
              <a:t>প্রজনন</a:t>
            </a:r>
            <a:endParaRP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6" name="Google Shape;116;p16"/>
          <p:cNvSpPr txBox="1"/>
          <p:nvPr/>
        </p:nvSpPr>
        <p:spPr>
          <a:xfrm>
            <a:off x="876300" y="2657475"/>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সংজ্ঞা:</a:t>
            </a:r>
            <a:r>
              <a:rPr lang="en-US" sz="1500" b="0" i="0" u="none" strike="noStrike" cap="none">
                <a:solidFill>
                  <a:srgbClr val="334155"/>
                </a:solidFill>
                <a:latin typeface="Hind Siliguri"/>
                <a:ea typeface="Hind Siliguri"/>
                <a:cs typeface="Hind Siliguri"/>
                <a:sym typeface="Hind Siliguri"/>
              </a:rPr>
              <a:t> প্রজননের জন্য রূপান্তরিত বিশেষ ধরনের বিটপকে ফুল বলে।</a:t>
            </a:r>
            <a:endParaRPr/>
          </a:p>
        </p:txBody>
      </p:sp>
      <p:sp>
        <p:nvSpPr>
          <p:cNvPr id="117" name="Google Shape;117;p16"/>
          <p:cNvSpPr txBox="1"/>
          <p:nvPr/>
        </p:nvSpPr>
        <p:spPr>
          <a:xfrm>
            <a:off x="876300" y="3095625"/>
            <a:ext cx="50292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ফুল হলো সপুষ্পক বা আবৃতবীজী উদ্ভিদের প্রধান প্রজনন অঙ্গ (Sex Organ)।</a:t>
            </a:r>
            <a:endParaRPr/>
          </a:p>
        </p:txBody>
      </p:sp>
      <p:sp>
        <p:nvSpPr>
          <p:cNvPr id="118" name="Google Shape;118;p16"/>
          <p:cNvSpPr txBox="1"/>
          <p:nvPr/>
        </p:nvSpPr>
        <p:spPr>
          <a:xfrm>
            <a:off x="876300" y="3838575"/>
            <a:ext cx="50292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উদ্ভিদের অগ্রমুকুল (Apical bud) বা কাক্ষিক মুকুল (Axillary bud) থেকে ফুল উৎপন্ন হয়।</a:t>
            </a:r>
            <a:endParaRPr/>
          </a:p>
        </p:txBody>
      </p:sp>
      <p:sp>
        <p:nvSpPr>
          <p:cNvPr id="119" name="Google Shape;119;p16"/>
          <p:cNvSpPr txBox="1"/>
          <p:nvPr/>
        </p:nvSpPr>
        <p:spPr>
          <a:xfrm>
            <a:off x="876300" y="4581525"/>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ফুল ধারণকারী মুকুলকে পুষ্পমুকুল (Floral bud) বলা হয়।</a:t>
            </a:r>
            <a:endParaRPr/>
          </a:p>
        </p:txBody>
      </p:sp>
      <p:pic>
        <p:nvPicPr>
          <p:cNvPr id="121" name="Google Shape;121;p16" descr="image.png"/>
          <p:cNvPicPr preferRelativeResize="0"/>
          <p:nvPr/>
        </p:nvPicPr>
        <p:blipFill rotWithShape="1">
          <a:blip r:embed="rId3">
            <a:alphaModFix/>
          </a:blip>
          <a:srcRect/>
          <a:stretch/>
        </p:blipFill>
        <p:spPr>
          <a:xfrm>
            <a:off x="571500" y="2709862"/>
            <a:ext cx="171450" cy="180975"/>
          </a:xfrm>
          <a:prstGeom prst="rect">
            <a:avLst/>
          </a:prstGeom>
          <a:noFill/>
          <a:ln>
            <a:noFill/>
          </a:ln>
        </p:spPr>
      </p:pic>
      <p:pic>
        <p:nvPicPr>
          <p:cNvPr id="122" name="Google Shape;122;p16" descr="image.png"/>
          <p:cNvPicPr preferRelativeResize="0"/>
          <p:nvPr/>
        </p:nvPicPr>
        <p:blipFill rotWithShape="1">
          <a:blip r:embed="rId3">
            <a:alphaModFix/>
          </a:blip>
          <a:srcRect/>
          <a:stretch/>
        </p:blipFill>
        <p:spPr>
          <a:xfrm>
            <a:off x="571500" y="3148012"/>
            <a:ext cx="171450" cy="180975"/>
          </a:xfrm>
          <a:prstGeom prst="rect">
            <a:avLst/>
          </a:prstGeom>
          <a:noFill/>
          <a:ln>
            <a:noFill/>
          </a:ln>
        </p:spPr>
      </p:pic>
      <p:pic>
        <p:nvPicPr>
          <p:cNvPr id="123" name="Google Shape;123;p16" descr="image.png"/>
          <p:cNvPicPr preferRelativeResize="0"/>
          <p:nvPr/>
        </p:nvPicPr>
        <p:blipFill rotWithShape="1">
          <a:blip r:embed="rId3">
            <a:alphaModFix/>
          </a:blip>
          <a:srcRect/>
          <a:stretch/>
        </p:blipFill>
        <p:spPr>
          <a:xfrm>
            <a:off x="571500" y="3890962"/>
            <a:ext cx="171450" cy="180975"/>
          </a:xfrm>
          <a:prstGeom prst="rect">
            <a:avLst/>
          </a:prstGeom>
          <a:noFill/>
          <a:ln>
            <a:noFill/>
          </a:ln>
        </p:spPr>
      </p:pic>
      <p:pic>
        <p:nvPicPr>
          <p:cNvPr id="124" name="Google Shape;124;p16" descr="image.png"/>
          <p:cNvPicPr preferRelativeResize="0"/>
          <p:nvPr/>
        </p:nvPicPr>
        <p:blipFill rotWithShape="1">
          <a:blip r:embed="rId3">
            <a:alphaModFix/>
          </a:blip>
          <a:srcRect/>
          <a:stretch/>
        </p:blipFill>
        <p:spPr>
          <a:xfrm>
            <a:off x="571500" y="4633912"/>
            <a:ext cx="171450" cy="180975"/>
          </a:xfrm>
          <a:prstGeom prst="rect">
            <a:avLst/>
          </a:prstGeom>
          <a:noFill/>
          <a:ln>
            <a:noFill/>
          </a:ln>
        </p:spPr>
      </p:pic>
      <p:sp>
        <p:nvSpPr>
          <p:cNvPr id="125" name="Google Shape;125;p16"/>
          <p:cNvSpPr txBox="1"/>
          <p:nvPr/>
        </p:nvSpPr>
        <p:spPr>
          <a:xfrm>
            <a:off x="685800" y="476250"/>
            <a:ext cx="11481435"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ফুল: উদ্ভিদের প্রজনন অঙ্গ</a:t>
            </a:r>
            <a:endParaRPr/>
          </a:p>
        </p:txBody>
      </p:sp>
      <p:sp>
        <p:nvSpPr>
          <p:cNvPr id="126" name="Google Shape;126;p16"/>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3" name="Object 2">
            <a:extLst>
              <a:ext uri="{FF2B5EF4-FFF2-40B4-BE49-F238E27FC236}">
                <a16:creationId xmlns:a16="http://schemas.microsoft.com/office/drawing/2014/main" id="{0BA45B01-6745-F18A-EE55-22D76D4B7D8A}"/>
              </a:ext>
            </a:extLst>
          </p:cNvPr>
          <p:cNvGraphicFramePr>
            <a:graphicFrameLocks noChangeAspect="1"/>
          </p:cNvGraphicFramePr>
          <p:nvPr>
            <p:extLst>
              <p:ext uri="{D42A27DB-BD31-4B8C-83A1-F6EECF244321}">
                <p14:modId xmlns:p14="http://schemas.microsoft.com/office/powerpoint/2010/main" val="771253116"/>
              </p:ext>
            </p:extLst>
          </p:nvPr>
        </p:nvGraphicFramePr>
        <p:xfrm>
          <a:off x="5928019" y="2094785"/>
          <a:ext cx="5692481" cy="3487580"/>
        </p:xfrm>
        <a:graphic>
          <a:graphicData uri="http://schemas.openxmlformats.org/presentationml/2006/ole">
            <mc:AlternateContent xmlns:mc="http://schemas.openxmlformats.org/markup-compatibility/2006">
              <mc:Choice xmlns:v="urn:schemas-microsoft-com:vml" Requires="v">
                <p:oleObj name="Picture" r:id="rId4" imgW="3486240" imgH="1905120" progId="Word.Picture.8">
                  <p:embed/>
                </p:oleObj>
              </mc:Choice>
              <mc:Fallback>
                <p:oleObj name="Picture" r:id="rId4" imgW="3486240" imgH="1905120" progId="Word.Picture.8">
                  <p:embed/>
                  <p:pic>
                    <p:nvPicPr>
                      <p:cNvPr id="0" name="Object 1"/>
                      <p:cNvPicPr>
                        <a:picLocks noChangeAspect="1" noChangeArrowheads="1"/>
                      </p:cNvPicPr>
                      <p:nvPr/>
                    </p:nvPicPr>
                    <p:blipFill>
                      <a:blip r:embed="rId5"/>
                      <a:srcRect/>
                      <a:stretch>
                        <a:fillRect/>
                      </a:stretch>
                    </p:blipFill>
                    <p:spPr bwMode="auto">
                      <a:xfrm>
                        <a:off x="5928019" y="2094785"/>
                        <a:ext cx="5692481" cy="3487580"/>
                      </a:xfrm>
                      <a:prstGeom prst="rect">
                        <a:avLst/>
                      </a:prstGeom>
                      <a:noFill/>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3" name="Google Shape;143;p18" descr="image.png"/>
          <p:cNvPicPr preferRelativeResize="0"/>
          <p:nvPr/>
        </p:nvPicPr>
        <p:blipFill rotWithShape="1">
          <a:blip r:embed="rId3">
            <a:alphaModFix/>
          </a:blip>
          <a:srcRect/>
          <a:stretch/>
        </p:blipFill>
        <p:spPr>
          <a:xfrm>
            <a:off x="571500" y="3189982"/>
            <a:ext cx="3530649" cy="18401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4" name="Google Shape;144;p18" descr="image.png"/>
          <p:cNvPicPr preferRelativeResize="0"/>
          <p:nvPr/>
        </p:nvPicPr>
        <p:blipFill rotWithShape="1">
          <a:blip r:embed="rId4">
            <a:alphaModFix/>
          </a:blip>
          <a:srcRect/>
          <a:stretch/>
        </p:blipFill>
        <p:spPr>
          <a:xfrm>
            <a:off x="4330749" y="3189982"/>
            <a:ext cx="3530649" cy="18401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5" name="Google Shape;145;p18" descr="image.png"/>
          <p:cNvPicPr preferRelativeResize="0"/>
          <p:nvPr/>
        </p:nvPicPr>
        <p:blipFill rotWithShape="1">
          <a:blip r:embed="rId5">
            <a:alphaModFix/>
          </a:blip>
          <a:srcRect/>
          <a:stretch/>
        </p:blipFill>
        <p:spPr>
          <a:xfrm>
            <a:off x="8089999" y="3189982"/>
            <a:ext cx="3530649" cy="18401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6" name="Google Shape;146;p18" descr="image.png"/>
          <p:cNvPicPr preferRelativeResize="0"/>
          <p:nvPr/>
        </p:nvPicPr>
        <p:blipFill rotWithShape="1">
          <a:blip r:embed="rId6">
            <a:alphaModFix/>
          </a:blip>
          <a:srcRect/>
          <a:stretch/>
        </p:blipFill>
        <p:spPr>
          <a:xfrm>
            <a:off x="571500" y="533400"/>
            <a:ext cx="390525" cy="342900"/>
          </a:xfrm>
          <a:prstGeom prst="rect">
            <a:avLst/>
          </a:prstGeom>
          <a:noFill/>
          <a:ln>
            <a:noFill/>
          </a:ln>
        </p:spPr>
      </p:pic>
      <p:sp>
        <p:nvSpPr>
          <p:cNvPr id="147" name="Google Shape;147;p18"/>
          <p:cNvSpPr txBox="1"/>
          <p:nvPr/>
        </p:nvSpPr>
        <p:spPr>
          <a:xfrm>
            <a:off x="571500" y="2647057"/>
            <a:ext cx="11049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আবৃতবীজী উদ্ভিদের প্রজনন প্রক্রিয়াকে প্রধানত তিনটি ভাগে ভাগ করা যায়:</a:t>
            </a:r>
            <a:endParaRPr/>
          </a:p>
        </p:txBody>
      </p:sp>
      <p:sp>
        <p:nvSpPr>
          <p:cNvPr id="148" name="Google Shape;148;p18"/>
          <p:cNvSpPr txBox="1"/>
          <p:nvPr/>
        </p:nvSpPr>
        <p:spPr>
          <a:xfrm>
            <a:off x="819150" y="4132957"/>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১. যৌন প্রজনন</a:t>
            </a:r>
            <a:endParaRPr/>
          </a:p>
        </p:txBody>
      </p:sp>
      <p:sp>
        <p:nvSpPr>
          <p:cNvPr id="149" name="Google Shape;149;p18"/>
          <p:cNvSpPr txBox="1"/>
          <p:nvPr/>
        </p:nvSpPr>
        <p:spPr>
          <a:xfrm>
            <a:off x="819150" y="4523482"/>
            <a:ext cx="3035349"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a:solidFill>
                  <a:srgbClr val="334155"/>
                </a:solidFill>
                <a:latin typeface="Hind Siliguri"/>
                <a:ea typeface="Hind Siliguri"/>
                <a:cs typeface="Hind Siliguri"/>
                <a:sym typeface="Hind Siliguri"/>
              </a:rPr>
              <a:t>(Sexual Reproduction)</a:t>
            </a:r>
            <a:endParaRPr sz="1800" dirty="0"/>
          </a:p>
        </p:txBody>
      </p:sp>
      <p:sp>
        <p:nvSpPr>
          <p:cNvPr id="150" name="Google Shape;150;p18"/>
          <p:cNvSpPr txBox="1"/>
          <p:nvPr/>
        </p:nvSpPr>
        <p:spPr>
          <a:xfrm>
            <a:off x="4578399" y="4132957"/>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২. অযৌন প্রজনন</a:t>
            </a:r>
            <a:endParaRPr/>
          </a:p>
        </p:txBody>
      </p:sp>
      <p:sp>
        <p:nvSpPr>
          <p:cNvPr id="151" name="Google Shape;151;p18"/>
          <p:cNvSpPr txBox="1"/>
          <p:nvPr/>
        </p:nvSpPr>
        <p:spPr>
          <a:xfrm>
            <a:off x="4578399" y="4523482"/>
            <a:ext cx="3035349"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(Asexual Reproduction)</a:t>
            </a:r>
            <a:endParaRPr sz="1800"/>
          </a:p>
        </p:txBody>
      </p:sp>
      <p:sp>
        <p:nvSpPr>
          <p:cNvPr id="152" name="Google Shape;152;p18"/>
          <p:cNvSpPr txBox="1"/>
          <p:nvPr/>
        </p:nvSpPr>
        <p:spPr>
          <a:xfrm>
            <a:off x="8337649" y="4132957"/>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৩. অপুংজনি</a:t>
            </a:r>
            <a:endParaRPr/>
          </a:p>
        </p:txBody>
      </p:sp>
      <p:sp>
        <p:nvSpPr>
          <p:cNvPr id="153" name="Google Shape;153;p18"/>
          <p:cNvSpPr txBox="1"/>
          <p:nvPr/>
        </p:nvSpPr>
        <p:spPr>
          <a:xfrm>
            <a:off x="8337649" y="4523482"/>
            <a:ext cx="3035349"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(Parthenogenesis)</a:t>
            </a:r>
            <a:endParaRPr sz="1800"/>
          </a:p>
        </p:txBody>
      </p:sp>
      <p:pic>
        <p:nvPicPr>
          <p:cNvPr id="154" name="Google Shape;154;p18" descr="image.png"/>
          <p:cNvPicPr preferRelativeResize="0"/>
          <p:nvPr/>
        </p:nvPicPr>
        <p:blipFill rotWithShape="1">
          <a:blip r:embed="rId7">
            <a:alphaModFix/>
          </a:blip>
          <a:srcRect/>
          <a:stretch/>
        </p:blipFill>
        <p:spPr>
          <a:xfrm>
            <a:off x="819150" y="3551932"/>
            <a:ext cx="428625" cy="342900"/>
          </a:xfrm>
          <a:prstGeom prst="rect">
            <a:avLst/>
          </a:prstGeom>
          <a:noFill/>
          <a:ln>
            <a:noFill/>
          </a:ln>
        </p:spPr>
      </p:pic>
      <p:pic>
        <p:nvPicPr>
          <p:cNvPr id="155" name="Google Shape;155;p18" descr="image.png"/>
          <p:cNvPicPr preferRelativeResize="0"/>
          <p:nvPr/>
        </p:nvPicPr>
        <p:blipFill rotWithShape="1">
          <a:blip r:embed="rId8">
            <a:alphaModFix/>
          </a:blip>
          <a:srcRect/>
          <a:stretch/>
        </p:blipFill>
        <p:spPr>
          <a:xfrm>
            <a:off x="4578399" y="3551932"/>
            <a:ext cx="304800" cy="342900"/>
          </a:xfrm>
          <a:prstGeom prst="rect">
            <a:avLst/>
          </a:prstGeom>
          <a:noFill/>
          <a:ln>
            <a:noFill/>
          </a:ln>
        </p:spPr>
      </p:pic>
      <p:pic>
        <p:nvPicPr>
          <p:cNvPr id="156" name="Google Shape;156;p18" descr="image.png"/>
          <p:cNvPicPr preferRelativeResize="0"/>
          <p:nvPr/>
        </p:nvPicPr>
        <p:blipFill rotWithShape="1">
          <a:blip r:embed="rId9">
            <a:alphaModFix/>
          </a:blip>
          <a:srcRect/>
          <a:stretch/>
        </p:blipFill>
        <p:spPr>
          <a:xfrm>
            <a:off x="8337649" y="3551932"/>
            <a:ext cx="342900" cy="342900"/>
          </a:xfrm>
          <a:prstGeom prst="rect">
            <a:avLst/>
          </a:prstGeom>
          <a:noFill/>
          <a:ln>
            <a:noFill/>
          </a:ln>
        </p:spPr>
      </p:pic>
      <p:sp>
        <p:nvSpPr>
          <p:cNvPr id="157" name="Google Shape;157;p18"/>
          <p:cNvSpPr txBox="1"/>
          <p:nvPr/>
        </p:nvSpPr>
        <p:spPr>
          <a:xfrm>
            <a:off x="1076325" y="511388"/>
            <a:ext cx="11071383" cy="41549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Tiro Bangla"/>
                <a:ea typeface="Tiro Bangla"/>
                <a:cs typeface="Tiro Bangla"/>
                <a:sym typeface="Tiro Bangla"/>
              </a:rPr>
              <a:t>আবৃতবীজী</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উদ্ভিদের</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প্রজননের</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প্রকারভেদ</a:t>
            </a:r>
            <a:endParaRPr b="1" dirty="0"/>
          </a:p>
        </p:txBody>
      </p:sp>
      <p:sp>
        <p:nvSpPr>
          <p:cNvPr id="158" name="Google Shape;158;p18"/>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4" name="Google Shape;164;p19" descr="image.png"/>
          <p:cNvPicPr preferRelativeResize="0"/>
          <p:nvPr/>
        </p:nvPicPr>
        <p:blipFill rotWithShape="1">
          <a:blip r:embed="rId3">
            <a:alphaModFix/>
          </a:blip>
          <a:srcRect/>
          <a:stretch/>
        </p:blipFill>
        <p:spPr>
          <a:xfrm>
            <a:off x="571500" y="1405143"/>
            <a:ext cx="11049000" cy="8114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65" name="Google Shape;165;p19" descr="image.png"/>
          <p:cNvPicPr preferRelativeResize="0"/>
          <p:nvPr/>
        </p:nvPicPr>
        <p:blipFill rotWithShape="1">
          <a:blip r:embed="rId4">
            <a:alphaModFix/>
          </a:blip>
          <a:srcRect/>
          <a:stretch/>
        </p:blipFill>
        <p:spPr>
          <a:xfrm>
            <a:off x="571500" y="533400"/>
            <a:ext cx="342900" cy="342900"/>
          </a:xfrm>
          <a:prstGeom prst="rect">
            <a:avLst/>
          </a:prstGeom>
          <a:noFill/>
          <a:ln>
            <a:noFill/>
          </a:ln>
        </p:spPr>
      </p:pic>
      <p:sp>
        <p:nvSpPr>
          <p:cNvPr id="166" name="Google Shape;166;p19"/>
          <p:cNvSpPr txBox="1"/>
          <p:nvPr/>
        </p:nvSpPr>
        <p:spPr>
          <a:xfrm>
            <a:off x="571500" y="2549928"/>
            <a:ext cx="11049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যৌন প্রজননে প্রজননাঙ্গের বিকাশ ঘটে এবং গ্যামেট (Gamete) সৃষ্টি হয়। আবৃতবীজী উদ্ভিদে ডিম্বাণু সৃষ্টি হয় ডিম্বকে (গর্ভাশয়ে) এবং পুংগ্যামেট উৎপন্ন হয় পরাগরেণুর ভেতরে।</a:t>
            </a:r>
            <a:endParaRPr/>
          </a:p>
        </p:txBody>
      </p:sp>
      <p:sp>
        <p:nvSpPr>
          <p:cNvPr id="167" name="Google Shape;167;p19"/>
          <p:cNvSpPr txBox="1"/>
          <p:nvPr/>
        </p:nvSpPr>
        <p:spPr>
          <a:xfrm>
            <a:off x="914400" y="1643268"/>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064E3B"/>
                </a:solidFill>
                <a:latin typeface="Hind Siliguri Medium"/>
                <a:ea typeface="Hind Siliguri Medium"/>
                <a:cs typeface="Hind Siliguri Medium"/>
                <a:sym typeface="Hind Siliguri Medium"/>
              </a:rPr>
              <a:t>"যে প্রজনন শারীরবৃত্তীয়ভাবে বিপরীতধর্মী দুটি প্রজনন কোষ মিলিত হয়ে অপত্য জীব সৃষ্টি করে, তাকে যৌন প্রজনন বলে।"</a:t>
            </a:r>
            <a:endParaRPr/>
          </a:p>
        </p:txBody>
      </p:sp>
      <p:sp>
        <p:nvSpPr>
          <p:cNvPr id="168" name="Google Shape;168;p19"/>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যৌন প্রজনন (Sexual Reproduction)</a:t>
            </a:r>
            <a:endParaRPr/>
          </a:p>
        </p:txBody>
      </p:sp>
      <p:sp>
        <p:nvSpPr>
          <p:cNvPr id="169" name="Google Shape;169;p19"/>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 name="Google Shape;222;p23">
            <a:extLst>
              <a:ext uri="{FF2B5EF4-FFF2-40B4-BE49-F238E27FC236}">
                <a16:creationId xmlns:a16="http://schemas.microsoft.com/office/drawing/2014/main" id="{15DB77F4-3ABF-B34E-434C-3973EF340689}"/>
              </a:ext>
            </a:extLst>
          </p:cNvPr>
          <p:cNvSpPr txBox="1"/>
          <p:nvPr/>
        </p:nvSpPr>
        <p:spPr>
          <a:xfrm>
            <a:off x="876300" y="4227954"/>
            <a:ext cx="10744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জেনেটিক বৈচিত্র্য:</a:t>
            </a:r>
            <a:r>
              <a:rPr lang="en-US" sz="1500" b="0" i="0" u="none" strike="noStrike" cap="none">
                <a:solidFill>
                  <a:srgbClr val="334155"/>
                </a:solidFill>
                <a:latin typeface="Hind Siliguri"/>
                <a:ea typeface="Hind Siliguri"/>
                <a:cs typeface="Hind Siliguri"/>
                <a:sym typeface="Hind Siliguri"/>
              </a:rPr>
              <a:t> দুটি পৃথক গ্যামেটের মিলন ও মিয়োসিসের সময় ক্রসিং ওভারের ফলে নতুন বৈশিষ্ট্যসম্পন্ন অপত্য সৃষ্টি হয়।</a:t>
            </a:r>
            <a:endParaRPr/>
          </a:p>
        </p:txBody>
      </p:sp>
      <p:sp>
        <p:nvSpPr>
          <p:cNvPr id="3" name="Google Shape;223;p23">
            <a:extLst>
              <a:ext uri="{FF2B5EF4-FFF2-40B4-BE49-F238E27FC236}">
                <a16:creationId xmlns:a16="http://schemas.microsoft.com/office/drawing/2014/main" id="{8A706455-1650-723C-F9F1-29B9AB873DD7}"/>
              </a:ext>
            </a:extLst>
          </p:cNvPr>
          <p:cNvSpPr txBox="1"/>
          <p:nvPr/>
        </p:nvSpPr>
        <p:spPr>
          <a:xfrm>
            <a:off x="876300" y="4666104"/>
            <a:ext cx="10744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হ্যাপ্লয়েড ও ডিপ্লয়েড পর্যায়:</a:t>
            </a:r>
            <a:r>
              <a:rPr lang="en-US" sz="1500" b="0" i="0" u="none" strike="noStrike" cap="none">
                <a:solidFill>
                  <a:srgbClr val="334155"/>
                </a:solidFill>
                <a:latin typeface="Hind Siliguri"/>
                <a:ea typeface="Hind Siliguri"/>
                <a:cs typeface="Hind Siliguri"/>
                <a:sym typeface="Hind Siliguri"/>
              </a:rPr>
              <a:t> মিয়োসিসের মাধ্যমে হ্যাপ্লয়েড (n) জনু এবং নিষেকের ফলে ডিপ্লয়েড (2n) দশার সূচনা ঘটে।</a:t>
            </a:r>
            <a:endParaRPr/>
          </a:p>
        </p:txBody>
      </p:sp>
      <p:sp>
        <p:nvSpPr>
          <p:cNvPr id="4" name="Google Shape;224;p23">
            <a:extLst>
              <a:ext uri="{FF2B5EF4-FFF2-40B4-BE49-F238E27FC236}">
                <a16:creationId xmlns:a16="http://schemas.microsoft.com/office/drawing/2014/main" id="{A5B98A7F-D512-EDB0-5893-A647D3CB1ADB}"/>
              </a:ext>
            </a:extLst>
          </p:cNvPr>
          <p:cNvSpPr txBox="1"/>
          <p:nvPr/>
        </p:nvSpPr>
        <p:spPr>
          <a:xfrm>
            <a:off x="876300" y="5104254"/>
            <a:ext cx="10744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জীব অভিযোজন:</a:t>
            </a:r>
            <a:r>
              <a:rPr lang="en-US" sz="1500" b="0" i="0" u="none" strike="noStrike" cap="none">
                <a:solidFill>
                  <a:srgbClr val="334155"/>
                </a:solidFill>
                <a:latin typeface="Hind Siliguri"/>
                <a:ea typeface="Hind Siliguri"/>
                <a:cs typeface="Hind Siliguri"/>
                <a:sym typeface="Hind Siliguri"/>
              </a:rPr>
              <a:t> নতুন গুণাবলী অর্জনের মাধ্যমে অপত্য জীব প্রতিকূল পরিবেশে টিকে থাকার ক্ষমতা লাভ করে যা জৈব বিবর্তনে বিশেষ ভূমিকা রাখে।</a:t>
            </a:r>
            <a:endParaRPr/>
          </a:p>
        </p:txBody>
      </p:sp>
      <p:pic>
        <p:nvPicPr>
          <p:cNvPr id="5" name="Google Shape;225;p23" descr="image.png">
            <a:extLst>
              <a:ext uri="{FF2B5EF4-FFF2-40B4-BE49-F238E27FC236}">
                <a16:creationId xmlns:a16="http://schemas.microsoft.com/office/drawing/2014/main" id="{EEE465DE-0AC8-0E9A-788D-56AFC0BF6F64}"/>
              </a:ext>
            </a:extLst>
          </p:cNvPr>
          <p:cNvPicPr preferRelativeResize="0"/>
          <p:nvPr/>
        </p:nvPicPr>
        <p:blipFill rotWithShape="1">
          <a:blip r:embed="rId5">
            <a:alphaModFix/>
          </a:blip>
          <a:srcRect/>
          <a:stretch/>
        </p:blipFill>
        <p:spPr>
          <a:xfrm>
            <a:off x="571500" y="4280341"/>
            <a:ext cx="152400" cy="180975"/>
          </a:xfrm>
          <a:prstGeom prst="rect">
            <a:avLst/>
          </a:prstGeom>
          <a:noFill/>
          <a:ln>
            <a:noFill/>
          </a:ln>
        </p:spPr>
      </p:pic>
      <p:pic>
        <p:nvPicPr>
          <p:cNvPr id="6" name="Google Shape;226;p23" descr="image.png">
            <a:extLst>
              <a:ext uri="{FF2B5EF4-FFF2-40B4-BE49-F238E27FC236}">
                <a16:creationId xmlns:a16="http://schemas.microsoft.com/office/drawing/2014/main" id="{AEA5AAD9-5E21-2B3A-E72F-F89E2CFEA9A2}"/>
              </a:ext>
            </a:extLst>
          </p:cNvPr>
          <p:cNvPicPr preferRelativeResize="0"/>
          <p:nvPr/>
        </p:nvPicPr>
        <p:blipFill rotWithShape="1">
          <a:blip r:embed="rId6">
            <a:alphaModFix/>
          </a:blip>
          <a:srcRect/>
          <a:stretch/>
        </p:blipFill>
        <p:spPr>
          <a:xfrm>
            <a:off x="571500" y="4718491"/>
            <a:ext cx="171450" cy="180975"/>
          </a:xfrm>
          <a:prstGeom prst="rect">
            <a:avLst/>
          </a:prstGeom>
          <a:noFill/>
          <a:ln>
            <a:noFill/>
          </a:ln>
        </p:spPr>
      </p:pic>
      <p:pic>
        <p:nvPicPr>
          <p:cNvPr id="7" name="Google Shape;227;p23" descr="image.png">
            <a:extLst>
              <a:ext uri="{FF2B5EF4-FFF2-40B4-BE49-F238E27FC236}">
                <a16:creationId xmlns:a16="http://schemas.microsoft.com/office/drawing/2014/main" id="{80AEF3D3-76DD-D0E2-42EC-ADF224028ECD}"/>
              </a:ext>
            </a:extLst>
          </p:cNvPr>
          <p:cNvPicPr preferRelativeResize="0"/>
          <p:nvPr/>
        </p:nvPicPr>
        <p:blipFill rotWithShape="1">
          <a:blip r:embed="rId7">
            <a:alphaModFix/>
          </a:blip>
          <a:srcRect/>
          <a:stretch/>
        </p:blipFill>
        <p:spPr>
          <a:xfrm>
            <a:off x="571500" y="5156641"/>
            <a:ext cx="171450" cy="180975"/>
          </a:xfrm>
          <a:prstGeom prst="rect">
            <a:avLst/>
          </a:prstGeom>
          <a:noFill/>
          <a:ln>
            <a:noFill/>
          </a:ln>
        </p:spPr>
      </p:pic>
      <p:sp>
        <p:nvSpPr>
          <p:cNvPr id="8" name="Google Shape;228;p23">
            <a:extLst>
              <a:ext uri="{FF2B5EF4-FFF2-40B4-BE49-F238E27FC236}">
                <a16:creationId xmlns:a16="http://schemas.microsoft.com/office/drawing/2014/main" id="{0A2EB5D0-94EF-9B6A-3879-FAFDA25B08AC}"/>
              </a:ext>
            </a:extLst>
          </p:cNvPr>
          <p:cNvSpPr txBox="1"/>
          <p:nvPr/>
        </p:nvSpPr>
        <p:spPr>
          <a:xfrm>
            <a:off x="571500" y="3637701"/>
            <a:ext cx="6348046" cy="307777"/>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Tiro Bangla"/>
                <a:ea typeface="Tiro Bangla"/>
                <a:cs typeface="Tiro Bangla"/>
                <a:sym typeface="Tiro Bangla"/>
              </a:rPr>
              <a:t>যৌন</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প্রজননের</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তাৎপর্য</a:t>
            </a:r>
            <a:endParaRPr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5" name="Google Shape;175;p20" descr="image.png"/>
          <p:cNvPicPr preferRelativeResize="0"/>
          <p:nvPr/>
        </p:nvPicPr>
        <p:blipFill rotWithShape="1">
          <a:blip r:embed="rId3">
            <a:alphaModFix/>
          </a:blip>
          <a:srcRect/>
          <a:stretch/>
        </p:blipFill>
        <p:spPr>
          <a:xfrm>
            <a:off x="571500" y="3361432"/>
            <a:ext cx="2590800" cy="144958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6" name="Google Shape;176;p20" descr="image.png"/>
          <p:cNvPicPr preferRelativeResize="0"/>
          <p:nvPr/>
        </p:nvPicPr>
        <p:blipFill rotWithShape="1">
          <a:blip r:embed="rId3">
            <a:alphaModFix/>
          </a:blip>
          <a:srcRect/>
          <a:stretch/>
        </p:blipFill>
        <p:spPr>
          <a:xfrm>
            <a:off x="3390900" y="3361432"/>
            <a:ext cx="2590800" cy="144958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7" name="Google Shape;177;p20" descr="image.png"/>
          <p:cNvPicPr preferRelativeResize="0"/>
          <p:nvPr/>
        </p:nvPicPr>
        <p:blipFill rotWithShape="1">
          <a:blip r:embed="rId3">
            <a:alphaModFix/>
          </a:blip>
          <a:srcRect/>
          <a:stretch/>
        </p:blipFill>
        <p:spPr>
          <a:xfrm>
            <a:off x="6210300" y="3361432"/>
            <a:ext cx="2590800" cy="144958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8" name="Google Shape;178;p20" descr="image.png"/>
          <p:cNvPicPr preferRelativeResize="0"/>
          <p:nvPr/>
        </p:nvPicPr>
        <p:blipFill rotWithShape="1">
          <a:blip r:embed="rId3">
            <a:alphaModFix/>
          </a:blip>
          <a:srcRect/>
          <a:stretch/>
        </p:blipFill>
        <p:spPr>
          <a:xfrm>
            <a:off x="9029700" y="3361432"/>
            <a:ext cx="2590800" cy="144958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79" name="Google Shape;179;p20" descr="image.png"/>
          <p:cNvPicPr preferRelativeResize="0"/>
          <p:nvPr/>
        </p:nvPicPr>
        <p:blipFill rotWithShape="1">
          <a:blip r:embed="rId4">
            <a:alphaModFix/>
          </a:blip>
          <a:srcRect/>
          <a:stretch/>
        </p:blipFill>
        <p:spPr>
          <a:xfrm>
            <a:off x="571500" y="533400"/>
            <a:ext cx="342900" cy="342900"/>
          </a:xfrm>
          <a:prstGeom prst="rect">
            <a:avLst/>
          </a:prstGeom>
          <a:noFill/>
          <a:ln>
            <a:noFill/>
          </a:ln>
        </p:spPr>
      </p:pic>
      <p:sp>
        <p:nvSpPr>
          <p:cNvPr id="180" name="Google Shape;180;p20"/>
          <p:cNvSpPr txBox="1"/>
          <p:nvPr/>
        </p:nvSpPr>
        <p:spPr>
          <a:xfrm>
            <a:off x="571500" y="2866132"/>
            <a:ext cx="11049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একটি আদর্শ ফুলের (Typical Flower) চারটি প্রধান স্তবক (Whorl) থাকে:</a:t>
            </a:r>
            <a:endParaRPr/>
          </a:p>
        </p:txBody>
      </p:sp>
      <p:sp>
        <p:nvSpPr>
          <p:cNvPr id="181" name="Google Shape;181;p20"/>
          <p:cNvSpPr txBox="1"/>
          <p:nvPr/>
        </p:nvSpPr>
        <p:spPr>
          <a:xfrm>
            <a:off x="819150" y="3637657"/>
            <a:ext cx="2200275"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১. বৃত্তি (Calyx)</a:t>
            </a:r>
            <a:endParaRPr/>
          </a:p>
        </p:txBody>
      </p:sp>
      <p:sp>
        <p:nvSpPr>
          <p:cNvPr id="182" name="Google Shape;182;p20"/>
          <p:cNvSpPr txBox="1"/>
          <p:nvPr/>
        </p:nvSpPr>
        <p:spPr>
          <a:xfrm>
            <a:off x="819150" y="4028182"/>
            <a:ext cx="2095500"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সাহায্যকারী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স্তবক</a:t>
            </a:r>
            <a:endParaRPr sz="1800" dirty="0"/>
          </a:p>
        </p:txBody>
      </p:sp>
      <p:sp>
        <p:nvSpPr>
          <p:cNvPr id="183" name="Google Shape;183;p20"/>
          <p:cNvSpPr txBox="1"/>
          <p:nvPr/>
        </p:nvSpPr>
        <p:spPr>
          <a:xfrm>
            <a:off x="3638550" y="3637657"/>
            <a:ext cx="2200275"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২. দলমন্ডল (Corolla)</a:t>
            </a:r>
            <a:endParaRPr/>
          </a:p>
        </p:txBody>
      </p:sp>
      <p:sp>
        <p:nvSpPr>
          <p:cNvPr id="184" name="Google Shape;184;p20"/>
          <p:cNvSpPr txBox="1"/>
          <p:nvPr/>
        </p:nvSpPr>
        <p:spPr>
          <a:xfrm>
            <a:off x="3638550" y="4028182"/>
            <a:ext cx="2095500"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সাহায্যকারী স্তবক</a:t>
            </a:r>
            <a:endParaRPr sz="1800"/>
          </a:p>
        </p:txBody>
      </p:sp>
      <p:sp>
        <p:nvSpPr>
          <p:cNvPr id="185" name="Google Shape;185;p20"/>
          <p:cNvSpPr txBox="1"/>
          <p:nvPr/>
        </p:nvSpPr>
        <p:spPr>
          <a:xfrm>
            <a:off x="6457950" y="3637657"/>
            <a:ext cx="2200275"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৩. পুংস্তবক (Androecium)</a:t>
            </a:r>
            <a:endParaRPr/>
          </a:p>
        </p:txBody>
      </p:sp>
      <p:sp>
        <p:nvSpPr>
          <p:cNvPr id="186" name="Google Shape;186;p20"/>
          <p:cNvSpPr txBox="1"/>
          <p:nvPr/>
        </p:nvSpPr>
        <p:spPr>
          <a:xfrm>
            <a:off x="6457950" y="4304407"/>
            <a:ext cx="2095500"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অপরিহার্য বা প্রজনন স্তবক</a:t>
            </a:r>
            <a:endParaRPr sz="1800"/>
          </a:p>
        </p:txBody>
      </p:sp>
      <p:sp>
        <p:nvSpPr>
          <p:cNvPr id="187" name="Google Shape;187;p20"/>
          <p:cNvSpPr txBox="1"/>
          <p:nvPr/>
        </p:nvSpPr>
        <p:spPr>
          <a:xfrm>
            <a:off x="9277350" y="3637657"/>
            <a:ext cx="2200275"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৪. স্ত্রীস্তবক (Gynoecium)</a:t>
            </a:r>
            <a:endParaRPr/>
          </a:p>
        </p:txBody>
      </p:sp>
      <p:sp>
        <p:nvSpPr>
          <p:cNvPr id="188" name="Google Shape;188;p20"/>
          <p:cNvSpPr txBox="1"/>
          <p:nvPr/>
        </p:nvSpPr>
        <p:spPr>
          <a:xfrm>
            <a:off x="9277350" y="4304407"/>
            <a:ext cx="2095500" cy="39395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অপরিহার্য বা প্রজনন স্তবক</a:t>
            </a:r>
            <a:endParaRPr sz="1800"/>
          </a:p>
        </p:txBody>
      </p:sp>
      <p:sp>
        <p:nvSpPr>
          <p:cNvPr id="189" name="Google Shape;189;p20"/>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আদর্শ ফুলের বিভিন্ন অংশ</a:t>
            </a:r>
            <a:endParaRPr/>
          </a:p>
        </p:txBody>
      </p:sp>
      <p:sp>
        <p:nvSpPr>
          <p:cNvPr id="190" name="Google Shape;190;p20"/>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6" name="Google Shape;196;p21" descr="image.png"/>
          <p:cNvPicPr preferRelativeResize="0"/>
          <p:nvPr/>
        </p:nvPicPr>
        <p:blipFill rotWithShape="1">
          <a:blip r:embed="rId3">
            <a:alphaModFix/>
          </a:blip>
          <a:srcRect/>
          <a:stretch/>
        </p:blipFill>
        <p:spPr>
          <a:xfrm>
            <a:off x="571500" y="3048000"/>
            <a:ext cx="5334000" cy="15811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97" name="Google Shape;197;p21" descr="image.png"/>
          <p:cNvPicPr preferRelativeResize="0"/>
          <p:nvPr/>
        </p:nvPicPr>
        <p:blipFill rotWithShape="1">
          <a:blip r:embed="rId4">
            <a:alphaModFix/>
          </a:blip>
          <a:srcRect/>
          <a:stretch/>
        </p:blipFill>
        <p:spPr>
          <a:xfrm>
            <a:off x="6286500" y="3048000"/>
            <a:ext cx="5334000" cy="15811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98" name="Google Shape;198;p21" descr="image.png"/>
          <p:cNvPicPr preferRelativeResize="0"/>
          <p:nvPr/>
        </p:nvPicPr>
        <p:blipFill rotWithShape="1">
          <a:blip r:embed="rId5">
            <a:alphaModFix/>
          </a:blip>
          <a:srcRect/>
          <a:stretch/>
        </p:blipFill>
        <p:spPr>
          <a:xfrm>
            <a:off x="571500" y="533400"/>
            <a:ext cx="390525" cy="342900"/>
          </a:xfrm>
          <a:prstGeom prst="rect">
            <a:avLst/>
          </a:prstGeom>
          <a:noFill/>
          <a:ln>
            <a:noFill/>
          </a:ln>
        </p:spPr>
      </p:pic>
      <p:sp>
        <p:nvSpPr>
          <p:cNvPr id="199" name="Google Shape;199;p21"/>
          <p:cNvSpPr txBox="1"/>
          <p:nvPr/>
        </p:nvSpPr>
        <p:spPr>
          <a:xfrm>
            <a:off x="866775" y="3343275"/>
            <a:ext cx="498062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dirty="0" err="1">
                <a:solidFill>
                  <a:srgbClr val="0369A1"/>
                </a:solidFill>
                <a:latin typeface="Tiro Bangla"/>
                <a:ea typeface="Tiro Bangla"/>
                <a:cs typeface="Tiro Bangla"/>
                <a:sym typeface="Tiro Bangla"/>
              </a:rPr>
              <a:t>সাহায্যকারী</a:t>
            </a:r>
            <a:r>
              <a:rPr lang="en-US" sz="2000" b="1" i="0" u="none" strike="noStrike" cap="none" dirty="0">
                <a:solidFill>
                  <a:srgbClr val="0369A1"/>
                </a:solidFill>
                <a:latin typeface="Tiro Bangla"/>
                <a:ea typeface="Tiro Bangla"/>
                <a:cs typeface="Tiro Bangla"/>
                <a:sym typeface="Tiro Bangla"/>
              </a:rPr>
              <a:t> </a:t>
            </a:r>
            <a:r>
              <a:rPr lang="en-US" sz="2000" b="1" i="0" u="none" strike="noStrike" cap="none" dirty="0" err="1">
                <a:solidFill>
                  <a:srgbClr val="0369A1"/>
                </a:solidFill>
                <a:latin typeface="Tiro Bangla"/>
                <a:ea typeface="Tiro Bangla"/>
                <a:cs typeface="Tiro Bangla"/>
                <a:sym typeface="Tiro Bangla"/>
              </a:rPr>
              <a:t>স্তবক</a:t>
            </a:r>
            <a:r>
              <a:rPr lang="en-US" sz="2000" b="1" i="0" u="none" strike="noStrike" cap="none" dirty="0">
                <a:solidFill>
                  <a:srgbClr val="0369A1"/>
                </a:solidFill>
                <a:latin typeface="Tiro Bangla"/>
                <a:ea typeface="Tiro Bangla"/>
                <a:cs typeface="Tiro Bangla"/>
                <a:sym typeface="Tiro Bangla"/>
              </a:rPr>
              <a:t> (Accessory Whorls)</a:t>
            </a:r>
            <a:endParaRPr sz="2000" dirty="0"/>
          </a:p>
        </p:txBody>
      </p:sp>
      <p:sp>
        <p:nvSpPr>
          <p:cNvPr id="200" name="Google Shape;200;p21"/>
          <p:cNvSpPr txBox="1"/>
          <p:nvPr/>
        </p:nvSpPr>
        <p:spPr>
          <a:xfrm>
            <a:off x="866775" y="3724275"/>
            <a:ext cx="474345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বৃত্তি ও দলমন্ডল:</a:t>
            </a:r>
            <a:r>
              <a:rPr lang="en-US" sz="1500" b="0" i="0" u="none" strike="noStrike" cap="none">
                <a:solidFill>
                  <a:srgbClr val="334155"/>
                </a:solidFill>
                <a:latin typeface="Hind Siliguri"/>
                <a:ea typeface="Hind Siliguri"/>
                <a:cs typeface="Hind Siliguri"/>
                <a:sym typeface="Hind Siliguri"/>
              </a:rPr>
              <a:t> প্রজননে সরাসরি অংশগ্রহণ করে না, তবে পরাগায়নে সাহায্য করে এবং প্রজনন অঙ্গসমূহকে সুরক্ষা প্রদান করে।</a:t>
            </a:r>
            <a:endParaRPr/>
          </a:p>
        </p:txBody>
      </p:sp>
      <p:sp>
        <p:nvSpPr>
          <p:cNvPr id="201" name="Google Shape;201;p21"/>
          <p:cNvSpPr txBox="1"/>
          <p:nvPr/>
        </p:nvSpPr>
        <p:spPr>
          <a:xfrm>
            <a:off x="6581775" y="3343275"/>
            <a:ext cx="4980622"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u="none" strike="noStrike" cap="none">
                <a:solidFill>
                  <a:srgbClr val="059669"/>
                </a:solidFill>
                <a:latin typeface="Tiro Bangla"/>
                <a:ea typeface="Tiro Bangla"/>
                <a:cs typeface="Tiro Bangla"/>
                <a:sym typeface="Tiro Bangla"/>
              </a:rPr>
              <a:t>অপরিহার্য স্তবক (Essential Whorls)</a:t>
            </a:r>
            <a:endParaRPr sz="2000"/>
          </a:p>
        </p:txBody>
      </p:sp>
      <p:sp>
        <p:nvSpPr>
          <p:cNvPr id="202" name="Google Shape;202;p21"/>
          <p:cNvSpPr txBox="1"/>
          <p:nvPr/>
        </p:nvSpPr>
        <p:spPr>
          <a:xfrm>
            <a:off x="6581775" y="3724275"/>
            <a:ext cx="474345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পুংস্তবক ও স্ত্রীস্তবক:</a:t>
            </a:r>
            <a:r>
              <a:rPr lang="en-US" sz="1500" b="0" i="0" u="none" strike="noStrike" cap="none">
                <a:solidFill>
                  <a:srgbClr val="334155"/>
                </a:solidFill>
                <a:latin typeface="Hind Siliguri"/>
                <a:ea typeface="Hind Siliguri"/>
                <a:cs typeface="Hind Siliguri"/>
                <a:sym typeface="Hind Siliguri"/>
              </a:rPr>
              <a:t> সরাসরি প্রজনন কাজে অংশগ্রহণ করে গ্যামেট সৃষ্টি করে এবং বংশরক্ষায় প্রধান ভূমিকা পালন করে।</a:t>
            </a:r>
            <a:endParaRPr/>
          </a:p>
        </p:txBody>
      </p:sp>
      <p:sp>
        <p:nvSpPr>
          <p:cNvPr id="203" name="Google Shape;203;p21"/>
          <p:cNvSpPr txBox="1"/>
          <p:nvPr/>
        </p:nvSpPr>
        <p:spPr>
          <a:xfrm>
            <a:off x="1076325" y="476250"/>
            <a:ext cx="11071383"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স্তবকের শ্রেণীবিভাগ ও কাজ</a:t>
            </a:r>
            <a:endParaRPr/>
          </a:p>
        </p:txBody>
      </p:sp>
      <p:sp>
        <p:nvSpPr>
          <p:cNvPr id="204" name="Google Shape;204;p21"/>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10" name="Google Shape;210;p22" descr="image.png"/>
          <p:cNvPicPr preferRelativeResize="0"/>
          <p:nvPr/>
        </p:nvPicPr>
        <p:blipFill rotWithShape="1">
          <a:blip r:embed="rId3">
            <a:alphaModFix/>
          </a:blip>
          <a:srcRect/>
          <a:stretch/>
        </p:blipFill>
        <p:spPr>
          <a:xfrm>
            <a:off x="571500" y="3010941"/>
            <a:ext cx="11049000" cy="26864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11" name="Google Shape;211;p22" descr="image.png"/>
          <p:cNvPicPr preferRelativeResize="0"/>
          <p:nvPr/>
        </p:nvPicPr>
        <p:blipFill rotWithShape="1">
          <a:blip r:embed="rId4">
            <a:alphaModFix/>
          </a:blip>
          <a:srcRect/>
          <a:stretch/>
        </p:blipFill>
        <p:spPr>
          <a:xfrm>
            <a:off x="571500" y="533400"/>
            <a:ext cx="304800" cy="342900"/>
          </a:xfrm>
          <a:prstGeom prst="rect">
            <a:avLst/>
          </a:prstGeom>
          <a:noFill/>
          <a:ln>
            <a:noFill/>
          </a:ln>
        </p:spPr>
      </p:pic>
      <p:sp>
        <p:nvSpPr>
          <p:cNvPr id="212" name="Google Shape;212;p22"/>
          <p:cNvSpPr txBox="1"/>
          <p:nvPr/>
        </p:nvSpPr>
        <p:spPr>
          <a:xfrm>
            <a:off x="571500" y="2294780"/>
            <a:ext cx="11049000"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a:solidFill>
                  <a:srgbClr val="334155"/>
                </a:solidFill>
                <a:latin typeface="Hind Siliguri"/>
                <a:ea typeface="Hind Siliguri"/>
                <a:cs typeface="Hind Siliguri"/>
                <a:sym typeface="Hind Siliguri"/>
              </a:rPr>
              <a:t>কোষীয় রূপান্তর প্রবাহ:</a:t>
            </a:r>
            <a:endParaRPr/>
          </a:p>
        </p:txBody>
      </p:sp>
      <p:sp>
        <p:nvSpPr>
          <p:cNvPr id="213" name="Google Shape;213;p22"/>
          <p:cNvSpPr txBox="1"/>
          <p:nvPr/>
        </p:nvSpPr>
        <p:spPr>
          <a:xfrm>
            <a:off x="771525" y="3210966"/>
            <a:ext cx="10648950" cy="1828353"/>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0F172A"/>
                </a:solidFill>
                <a:latin typeface="Hind Siliguri"/>
                <a:ea typeface="Hind Siliguri"/>
                <a:cs typeface="Hind Siliguri"/>
                <a:sym typeface="Hind Siliguri"/>
              </a:rPr>
              <a:t>দেহ মাতৃকোষ (2n)  →  </a:t>
            </a:r>
            <a:r>
              <a:rPr lang="en-US" sz="1800" b="0" i="0" u="none" strike="noStrike" cap="none">
                <a:solidFill>
                  <a:srgbClr val="059669"/>
                </a:solidFill>
                <a:latin typeface="Hind Siliguri"/>
                <a:ea typeface="Hind Siliguri"/>
                <a:cs typeface="Hind Siliguri"/>
                <a:sym typeface="Hind Siliguri"/>
              </a:rPr>
              <a:t>[মিয়োসিস বিভাজন]</a:t>
            </a:r>
            <a:r>
              <a:rPr lang="en-US" sz="1800" b="0" i="0" u="none" strike="noStrike" cap="none">
                <a:solidFill>
                  <a:srgbClr val="0F172A"/>
                </a:solidFill>
                <a:latin typeface="Hind Siliguri"/>
                <a:ea typeface="Hind Siliguri"/>
                <a:cs typeface="Hind Siliguri"/>
                <a:sym typeface="Hind Siliguri"/>
              </a:rPr>
              <a:t>  →  পুংগ্যামেট (n) + ডিম্বাণু (n)</a:t>
            </a:r>
            <a:br>
              <a:rPr lang="en-US" sz="1800" b="0" i="0" u="none" strike="noStrike" cap="none">
                <a:solidFill>
                  <a:schemeClr val="dk1"/>
                </a:solidFill>
                <a:latin typeface="Calibri"/>
                <a:ea typeface="Calibri"/>
                <a:cs typeface="Calibri"/>
                <a:sym typeface="Calibri"/>
              </a:rPr>
            </a:br>
            <a:br>
              <a:rPr lang="en-US" sz="1800" b="0" i="0" u="none" strike="noStrike" cap="none">
                <a:solidFill>
                  <a:schemeClr val="dk1"/>
                </a:solidFill>
                <a:latin typeface="Calibri"/>
                <a:ea typeface="Calibri"/>
                <a:cs typeface="Calibri"/>
                <a:sym typeface="Calibri"/>
              </a:rPr>
            </a:br>
            <a:r>
              <a:rPr lang="en-US" sz="1800" b="0" i="0" u="none" strike="noStrike" cap="none">
                <a:solidFill>
                  <a:srgbClr val="0F172A"/>
                </a:solidFill>
                <a:latin typeface="Hind Siliguri"/>
                <a:ea typeface="Hind Siliguri"/>
                <a:cs typeface="Hind Siliguri"/>
                <a:sym typeface="Hind Siliguri"/>
              </a:rPr>
              <a:t> পুংগ্যামেট (n) + ডিম্বাণু (n)  →  </a:t>
            </a:r>
            <a:r>
              <a:rPr lang="en-US" sz="1800" b="0" i="0" u="none" strike="noStrike" cap="none">
                <a:solidFill>
                  <a:srgbClr val="059669"/>
                </a:solidFill>
                <a:latin typeface="Hind Siliguri"/>
                <a:ea typeface="Hind Siliguri"/>
                <a:cs typeface="Hind Siliguri"/>
                <a:sym typeface="Hind Siliguri"/>
              </a:rPr>
              <a:t>[নিষেক (Fertilization)]</a:t>
            </a:r>
            <a:r>
              <a:rPr lang="en-US" sz="1800" b="0" i="0" u="none" strike="noStrike" cap="none">
                <a:solidFill>
                  <a:srgbClr val="0F172A"/>
                </a:solidFill>
                <a:latin typeface="Hind Siliguri"/>
                <a:ea typeface="Hind Siliguri"/>
                <a:cs typeface="Hind Siliguri"/>
                <a:sym typeface="Hind Siliguri"/>
              </a:rPr>
              <a:t>  →  জাইগোট (2n)</a:t>
            </a:r>
            <a:br>
              <a:rPr lang="en-US" sz="1800" b="0" i="0" u="none" strike="noStrike" cap="none">
                <a:solidFill>
                  <a:schemeClr val="dk1"/>
                </a:solidFill>
                <a:latin typeface="Calibri"/>
                <a:ea typeface="Calibri"/>
                <a:cs typeface="Calibri"/>
                <a:sym typeface="Calibri"/>
              </a:rPr>
            </a:br>
            <a:br>
              <a:rPr lang="en-US" sz="1800" b="0" i="0" u="none" strike="noStrike" cap="none">
                <a:solidFill>
                  <a:schemeClr val="dk1"/>
                </a:solidFill>
                <a:latin typeface="Calibri"/>
                <a:ea typeface="Calibri"/>
                <a:cs typeface="Calibri"/>
                <a:sym typeface="Calibri"/>
              </a:rPr>
            </a:br>
            <a:r>
              <a:rPr lang="en-US" sz="1800" b="0" i="0" u="none" strike="noStrike" cap="none">
                <a:solidFill>
                  <a:srgbClr val="0F172A"/>
                </a:solidFill>
                <a:latin typeface="Hind Siliguri"/>
                <a:ea typeface="Hind Siliguri"/>
                <a:cs typeface="Hind Siliguri"/>
                <a:sym typeface="Hind Siliguri"/>
              </a:rPr>
              <a:t> জাইগোট (2n)  →  </a:t>
            </a:r>
            <a:r>
              <a:rPr lang="en-US" sz="1800" b="0" i="0" u="none" strike="noStrike" cap="none">
                <a:solidFill>
                  <a:srgbClr val="059669"/>
                </a:solidFill>
                <a:latin typeface="Hind Siliguri"/>
                <a:ea typeface="Hind Siliguri"/>
                <a:cs typeface="Hind Siliguri"/>
                <a:sym typeface="Hind Siliguri"/>
              </a:rPr>
              <a:t>[মাইটোসিস বিভাজন]</a:t>
            </a:r>
            <a:r>
              <a:rPr lang="en-US" sz="1800" b="0" i="0" u="none" strike="noStrike" cap="none">
                <a:solidFill>
                  <a:srgbClr val="0F172A"/>
                </a:solidFill>
                <a:latin typeface="Hind Siliguri"/>
                <a:ea typeface="Hind Siliguri"/>
                <a:cs typeface="Hind Siliguri"/>
                <a:sym typeface="Hind Siliguri"/>
              </a:rPr>
              <a:t>  →  নতুন উদ্ভিদ (2n)</a:t>
            </a:r>
            <a:endParaRPr/>
          </a:p>
        </p:txBody>
      </p:sp>
      <p:sp>
        <p:nvSpPr>
          <p:cNvPr id="214" name="Google Shape;214;p22"/>
          <p:cNvSpPr txBox="1"/>
          <p:nvPr/>
        </p:nvSpPr>
        <p:spPr>
          <a:xfrm>
            <a:off x="990600" y="476250"/>
            <a:ext cx="11161395"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যৌন প্রজননের কোষীয় পর্যায়চিত্র</a:t>
            </a:r>
            <a:endParaRPr/>
          </a:p>
        </p:txBody>
      </p:sp>
      <p:sp>
        <p:nvSpPr>
          <p:cNvPr id="215" name="Google Shape;215;p22"/>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5" name="Google Shape;235;p24"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sp>
        <p:nvSpPr>
          <p:cNvPr id="252" name="Google Shape;252;p24"/>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আবৃতবীজী উদ্ভিদের যৌন প্রজননের ধাপসমূহ</a:t>
            </a:r>
            <a:endParaRPr/>
          </a:p>
        </p:txBody>
      </p:sp>
      <p:sp>
        <p:nvSpPr>
          <p:cNvPr id="253" name="Google Shape;253;p24"/>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2" name="Diagram 1">
            <a:extLst>
              <a:ext uri="{FF2B5EF4-FFF2-40B4-BE49-F238E27FC236}">
                <a16:creationId xmlns:a16="http://schemas.microsoft.com/office/drawing/2014/main" id="{A53CFA6B-2E5E-54CD-1FE4-C31329BDC8B6}"/>
              </a:ext>
            </a:extLst>
          </p:cNvPr>
          <p:cNvGraphicFramePr/>
          <p:nvPr>
            <p:extLst>
              <p:ext uri="{D42A27DB-BD31-4B8C-83A1-F6EECF244321}">
                <p14:modId xmlns:p14="http://schemas.microsoft.com/office/powerpoint/2010/main" val="3827599441"/>
              </p:ext>
            </p:extLst>
          </p:nvPr>
        </p:nvGraphicFramePr>
        <p:xfrm>
          <a:off x="571500" y="1429483"/>
          <a:ext cx="11049000" cy="2186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a:extLst>
              <a:ext uri="{FF2B5EF4-FFF2-40B4-BE49-F238E27FC236}">
                <a16:creationId xmlns:a16="http://schemas.microsoft.com/office/drawing/2014/main" id="{14828D57-AB09-2A8B-C6C0-56D5DBE6D9A6}"/>
              </a:ext>
            </a:extLst>
          </p:cNvPr>
          <p:cNvGraphicFramePr/>
          <p:nvPr>
            <p:extLst>
              <p:ext uri="{D42A27DB-BD31-4B8C-83A1-F6EECF244321}">
                <p14:modId xmlns:p14="http://schemas.microsoft.com/office/powerpoint/2010/main" val="4187184251"/>
              </p:ext>
            </p:extLst>
          </p:nvPr>
        </p:nvGraphicFramePr>
        <p:xfrm>
          <a:off x="571500" y="3411048"/>
          <a:ext cx="11049000" cy="218671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60" name="Google Shape;260;p25"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sp>
        <p:nvSpPr>
          <p:cNvPr id="261" name="Google Shape;261;p25"/>
          <p:cNvSpPr txBox="1"/>
          <p:nvPr/>
        </p:nvSpPr>
        <p:spPr>
          <a:xfrm>
            <a:off x="571500" y="2847975"/>
            <a:ext cx="5334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ফুলের পুংপ্রজনন অঙ্গকে </a:t>
            </a:r>
            <a:r>
              <a:rPr lang="en-US" sz="1500" b="1" i="0" u="none" strike="noStrike" cap="none">
                <a:solidFill>
                  <a:srgbClr val="334155"/>
                </a:solidFill>
                <a:latin typeface="Hind Siliguri"/>
                <a:ea typeface="Hind Siliguri"/>
                <a:cs typeface="Hind Siliguri"/>
                <a:sym typeface="Hind Siliguri"/>
              </a:rPr>
              <a:t>পুংস্তবক (Androecium)</a:t>
            </a:r>
            <a:r>
              <a:rPr lang="en-US" sz="1500" b="0" i="0" u="none" strike="noStrike" cap="none">
                <a:solidFill>
                  <a:srgbClr val="334155"/>
                </a:solidFill>
                <a:latin typeface="Hind Siliguri"/>
                <a:ea typeface="Hind Siliguri"/>
                <a:cs typeface="Hind Siliguri"/>
                <a:sym typeface="Hind Siliguri"/>
              </a:rPr>
              <a:t> বলা হয়। এর প্রতিটি সদস্যকে </a:t>
            </a:r>
            <a:r>
              <a:rPr lang="en-US" sz="1500" b="1" i="0" u="none" strike="noStrike" cap="none">
                <a:solidFill>
                  <a:srgbClr val="334155"/>
                </a:solidFill>
                <a:latin typeface="Hind Siliguri"/>
                <a:ea typeface="Hind Siliguri"/>
                <a:cs typeface="Hind Siliguri"/>
                <a:sym typeface="Hind Siliguri"/>
              </a:rPr>
              <a:t>পুংকেশ (Stamen)</a:t>
            </a:r>
            <a:r>
              <a:rPr lang="en-US" sz="1500" b="0" i="0" u="none" strike="noStrike" cap="none">
                <a:solidFill>
                  <a:srgbClr val="334155"/>
                </a:solidFill>
                <a:latin typeface="Hind Siliguri"/>
                <a:ea typeface="Hind Siliguri"/>
                <a:cs typeface="Hind Siliguri"/>
                <a:sym typeface="Hind Siliguri"/>
              </a:rPr>
              <a:t> বলে।</a:t>
            </a:r>
            <a:endParaRPr/>
          </a:p>
        </p:txBody>
      </p:sp>
      <p:sp>
        <p:nvSpPr>
          <p:cNvPr id="262" name="Google Shape;262;p25"/>
          <p:cNvSpPr txBox="1"/>
          <p:nvPr/>
        </p:nvSpPr>
        <p:spPr>
          <a:xfrm>
            <a:off x="571500" y="3552825"/>
            <a:ext cx="5334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একটি পুংকেশরের দুটি প্রধান অংশ থাকে:</a:t>
            </a:r>
            <a:endParaRPr/>
          </a:p>
        </p:txBody>
      </p:sp>
      <p:sp>
        <p:nvSpPr>
          <p:cNvPr id="263" name="Google Shape;263;p25"/>
          <p:cNvSpPr txBox="1"/>
          <p:nvPr/>
        </p:nvSpPr>
        <p:spPr>
          <a:xfrm>
            <a:off x="876300" y="3952875"/>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পুংদণ্ড (Filament):</a:t>
            </a:r>
            <a:r>
              <a:rPr lang="en-US" sz="1500" b="0" i="0" u="none" strike="noStrike" cap="none">
                <a:solidFill>
                  <a:srgbClr val="334155"/>
                </a:solidFill>
                <a:latin typeface="Hind Siliguri"/>
                <a:ea typeface="Hind Siliguri"/>
                <a:cs typeface="Hind Siliguri"/>
                <a:sym typeface="Hind Siliguri"/>
              </a:rPr>
              <a:t> সরু দণ্ডের মতো অংশ।</a:t>
            </a:r>
            <a:endParaRPr/>
          </a:p>
        </p:txBody>
      </p:sp>
      <p:sp>
        <p:nvSpPr>
          <p:cNvPr id="264" name="Google Shape;264;p25"/>
          <p:cNvSpPr txBox="1"/>
          <p:nvPr/>
        </p:nvSpPr>
        <p:spPr>
          <a:xfrm>
            <a:off x="876300" y="4391025"/>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পরাগধানী (Anther):</a:t>
            </a:r>
            <a:r>
              <a:rPr lang="en-US" sz="1500" b="0" i="0" u="none" strike="noStrike" cap="none">
                <a:solidFill>
                  <a:srgbClr val="334155"/>
                </a:solidFill>
                <a:latin typeface="Hind Siliguri"/>
                <a:ea typeface="Hind Siliguri"/>
                <a:cs typeface="Hind Siliguri"/>
                <a:sym typeface="Hind Siliguri"/>
              </a:rPr>
              <a:t> শীর্ষস্থ থলির মতো গঠন।</a:t>
            </a:r>
            <a:endParaRPr/>
          </a:p>
        </p:txBody>
      </p:sp>
      <p:pic>
        <p:nvPicPr>
          <p:cNvPr id="266" name="Google Shape;266;p25" descr="image.png"/>
          <p:cNvPicPr preferRelativeResize="0"/>
          <p:nvPr/>
        </p:nvPicPr>
        <p:blipFill rotWithShape="1">
          <a:blip r:embed="rId4">
            <a:alphaModFix/>
          </a:blip>
          <a:srcRect/>
          <a:stretch/>
        </p:blipFill>
        <p:spPr>
          <a:xfrm>
            <a:off x="571500" y="4005262"/>
            <a:ext cx="104775" cy="180975"/>
          </a:xfrm>
          <a:prstGeom prst="rect">
            <a:avLst/>
          </a:prstGeom>
          <a:noFill/>
          <a:ln>
            <a:noFill/>
          </a:ln>
        </p:spPr>
      </p:pic>
      <p:pic>
        <p:nvPicPr>
          <p:cNvPr id="267" name="Google Shape;267;p25" descr="image.png"/>
          <p:cNvPicPr preferRelativeResize="0"/>
          <p:nvPr/>
        </p:nvPicPr>
        <p:blipFill rotWithShape="1">
          <a:blip r:embed="rId4">
            <a:alphaModFix/>
          </a:blip>
          <a:srcRect/>
          <a:stretch/>
        </p:blipFill>
        <p:spPr>
          <a:xfrm>
            <a:off x="571500" y="4443412"/>
            <a:ext cx="104775" cy="180975"/>
          </a:xfrm>
          <a:prstGeom prst="rect">
            <a:avLst/>
          </a:prstGeom>
          <a:noFill/>
          <a:ln>
            <a:noFill/>
          </a:ln>
        </p:spPr>
      </p:pic>
      <p:sp>
        <p:nvSpPr>
          <p:cNvPr id="268" name="Google Shape;268;p25"/>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পরাগরেণু ও পুংপ্রজনন অঙ্গের গঠন</a:t>
            </a:r>
            <a:endParaRPr/>
          </a:p>
        </p:txBody>
      </p:sp>
      <p:sp>
        <p:nvSpPr>
          <p:cNvPr id="269" name="Google Shape;269;p25"/>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 name="Rectangle 2">
            <a:extLst>
              <a:ext uri="{FF2B5EF4-FFF2-40B4-BE49-F238E27FC236}">
                <a16:creationId xmlns:a16="http://schemas.microsoft.com/office/drawing/2014/main" id="{35DF57D7-D1AF-CF5B-7051-85AB0D93774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a:extLst>
              <a:ext uri="{FF2B5EF4-FFF2-40B4-BE49-F238E27FC236}">
                <a16:creationId xmlns:a16="http://schemas.microsoft.com/office/drawing/2014/main" id="{6BFBA21B-6937-75C8-F588-54496D0DC331}"/>
              </a:ext>
            </a:extLst>
          </p:cNvPr>
          <p:cNvGraphicFramePr>
            <a:graphicFrameLocks noChangeAspect="1"/>
          </p:cNvGraphicFramePr>
          <p:nvPr>
            <p:extLst>
              <p:ext uri="{D42A27DB-BD31-4B8C-83A1-F6EECF244321}">
                <p14:modId xmlns:p14="http://schemas.microsoft.com/office/powerpoint/2010/main" val="3705623777"/>
              </p:ext>
            </p:extLst>
          </p:nvPr>
        </p:nvGraphicFramePr>
        <p:xfrm>
          <a:off x="5557520" y="2182971"/>
          <a:ext cx="6289040" cy="3349308"/>
        </p:xfrm>
        <a:graphic>
          <a:graphicData uri="http://schemas.openxmlformats.org/presentationml/2006/ole">
            <mc:AlternateContent xmlns:mc="http://schemas.openxmlformats.org/markup-compatibility/2006">
              <mc:Choice xmlns:v="urn:schemas-microsoft-com:vml" Requires="v">
                <p:oleObj name="Picture" r:id="rId5" imgW="4754906" imgH="1648353" progId="Word.Picture.8">
                  <p:embed/>
                </p:oleObj>
              </mc:Choice>
              <mc:Fallback>
                <p:oleObj name="Picture" r:id="rId5" imgW="4754906" imgH="1648353" progId="Word.Picture.8">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l="841" b="1274"/>
                      <a:stretch>
                        <a:fillRect/>
                      </a:stretch>
                    </p:blipFill>
                    <p:spPr bwMode="auto">
                      <a:xfrm>
                        <a:off x="5557520" y="2182971"/>
                        <a:ext cx="6289040" cy="3349308"/>
                      </a:xfrm>
                      <a:prstGeom prst="rect">
                        <a:avLst/>
                      </a:prstGeom>
                      <a:noFill/>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5" name="Google Shape;275;p26"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sp>
        <p:nvSpPr>
          <p:cNvPr id="276" name="Google Shape;276;p26"/>
          <p:cNvSpPr txBox="1"/>
          <p:nvPr/>
        </p:nvSpPr>
        <p:spPr>
          <a:xfrm>
            <a:off x="571500" y="4672905"/>
            <a:ext cx="11049000" cy="2742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0" i="0" u="none" strike="noStrike" cap="none">
                <a:solidFill>
                  <a:srgbClr val="334155"/>
                </a:solidFill>
                <a:latin typeface="Hind Siliguri"/>
                <a:ea typeface="Hind Siliguri"/>
                <a:cs typeface="Hind Siliguri"/>
                <a:sym typeface="Hind Siliguri"/>
              </a:rPr>
              <a:t>পরাগধানীর দুটি অংশ সংযোজক (Connective) নামক যোজক টিস্যু দ্বারা যুক্ত থাকে।</a:t>
            </a:r>
            <a:endParaRPr/>
          </a:p>
        </p:txBody>
      </p:sp>
      <p:graphicFrame>
        <p:nvGraphicFramePr>
          <p:cNvPr id="278" name="Google Shape;278;p26"/>
          <p:cNvGraphicFramePr/>
          <p:nvPr>
            <p:extLst>
              <p:ext uri="{D42A27DB-BD31-4B8C-83A1-F6EECF244321}">
                <p14:modId xmlns:p14="http://schemas.microsoft.com/office/powerpoint/2010/main" val="573135284"/>
              </p:ext>
            </p:extLst>
          </p:nvPr>
        </p:nvGraphicFramePr>
        <p:xfrm>
          <a:off x="571500" y="1385826"/>
          <a:ext cx="11048975" cy="2668014"/>
        </p:xfrm>
        <a:graphic>
          <a:graphicData uri="http://schemas.openxmlformats.org/drawingml/2006/table">
            <a:tbl>
              <a:tblPr firstRow="1" bandRow="1">
                <a:noFill/>
                <a:tableStyleId>{4C842A20-8D62-4810-BCC7-EEA2045FE4D6}</a:tableStyleId>
              </a:tblPr>
              <a:tblGrid>
                <a:gridCol w="2930575">
                  <a:extLst>
                    <a:ext uri="{9D8B030D-6E8A-4147-A177-3AD203B41FA5}">
                      <a16:colId xmlns:a16="http://schemas.microsoft.com/office/drawing/2014/main" val="20000"/>
                    </a:ext>
                  </a:extLst>
                </a:gridCol>
                <a:gridCol w="5033950">
                  <a:extLst>
                    <a:ext uri="{9D8B030D-6E8A-4147-A177-3AD203B41FA5}">
                      <a16:colId xmlns:a16="http://schemas.microsoft.com/office/drawing/2014/main" val="20001"/>
                    </a:ext>
                  </a:extLst>
                </a:gridCol>
                <a:gridCol w="3084450">
                  <a:extLst>
                    <a:ext uri="{9D8B030D-6E8A-4147-A177-3AD203B41FA5}">
                      <a16:colId xmlns:a16="http://schemas.microsoft.com/office/drawing/2014/main" val="20002"/>
                    </a:ext>
                  </a:extLst>
                </a:gridCol>
              </a:tblGrid>
              <a:tr h="889338">
                <a:tc>
                  <a:txBody>
                    <a:bodyPr/>
                    <a:lstStyle/>
                    <a:p>
                      <a:pPr marL="0" marR="0" lvl="0" indent="0" algn="ctr" rtl="0">
                        <a:spcBef>
                          <a:spcPts val="0"/>
                        </a:spcBef>
                        <a:spcAft>
                          <a:spcPts val="0"/>
                        </a:spcAft>
                        <a:buNone/>
                      </a:pPr>
                      <a:r>
                        <a:rPr lang="en-US" sz="1500" b="1" i="0" u="none" strike="noStrike" cap="none">
                          <a:solidFill>
                            <a:srgbClr val="FFFFFF"/>
                          </a:solidFill>
                          <a:latin typeface="Tiro Bangla"/>
                          <a:ea typeface="Tiro Bangla"/>
                          <a:cs typeface="Tiro Bangla"/>
                          <a:sym typeface="Tiro Bangla"/>
                        </a:rPr>
                        <a:t>প্রকারভেদ</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Tiro Bangla"/>
                          <a:ea typeface="Tiro Bangla"/>
                          <a:cs typeface="Tiro Bangla"/>
                          <a:sym typeface="Tiro Bangla"/>
                        </a:rPr>
                        <a:t>লক্ষণ / গঠন</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65F46"/>
                    </a:solidFill>
                  </a:tcPr>
                </a:tc>
                <a:tc>
                  <a:txBody>
                    <a:bodyPr/>
                    <a:lstStyle/>
                    <a:p>
                      <a:pPr marL="0" marR="0" lvl="0" indent="0" algn="ctr" rtl="0">
                        <a:spcBef>
                          <a:spcPts val="0"/>
                        </a:spcBef>
                        <a:spcAft>
                          <a:spcPts val="0"/>
                        </a:spcAft>
                        <a:buNone/>
                      </a:pPr>
                      <a:r>
                        <a:rPr lang="en-US" sz="1500" b="1" i="0" u="none" strike="noStrike" cap="none">
                          <a:solidFill>
                            <a:srgbClr val="FFFFFF"/>
                          </a:solidFill>
                          <a:latin typeface="Tiro Bangla"/>
                          <a:ea typeface="Tiro Bangla"/>
                          <a:cs typeface="Tiro Bangla"/>
                          <a:sym typeface="Tiro Bangla"/>
                        </a:rPr>
                        <a:t>লোব ও চেম্বার সংখ্যা</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65F46"/>
                    </a:solidFill>
                  </a:tcPr>
                </a:tc>
                <a:extLst>
                  <a:ext uri="{0D108BD9-81ED-4DB2-BD59-A6C34878D82A}">
                    <a16:rowId xmlns:a16="http://schemas.microsoft.com/office/drawing/2014/main" val="10000"/>
                  </a:ext>
                </a:extLst>
              </a:tr>
              <a:tr h="889338">
                <a:tc>
                  <a:txBody>
                    <a:bodyPr/>
                    <a:lstStyle/>
                    <a:p>
                      <a:pPr marL="0" marR="0" lvl="0" indent="0" algn="ctr" rtl="0">
                        <a:spcBef>
                          <a:spcPts val="0"/>
                        </a:spcBef>
                        <a:spcAft>
                          <a:spcPts val="0"/>
                        </a:spcAft>
                        <a:buNone/>
                      </a:pPr>
                      <a:r>
                        <a:rPr lang="en-US" sz="1350" b="1" i="0" u="none" strike="noStrike" cap="none">
                          <a:solidFill>
                            <a:srgbClr val="1E293B"/>
                          </a:solidFill>
                          <a:latin typeface="Hind Siliguri"/>
                          <a:ea typeface="Hind Siliguri"/>
                          <a:cs typeface="Hind Siliguri"/>
                          <a:sym typeface="Hind Siliguri"/>
                        </a:rPr>
                        <a:t>ডাইথেকাস (Dithecous)</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spcBef>
                          <a:spcPts val="0"/>
                        </a:spcBef>
                        <a:spcAft>
                          <a:spcPts val="0"/>
                        </a:spcAft>
                        <a:buNone/>
                      </a:pPr>
                      <a:r>
                        <a:rPr lang="en-US" sz="1350" b="0" i="0" u="none" strike="noStrike" cap="none">
                          <a:solidFill>
                            <a:srgbClr val="1E293B"/>
                          </a:solidFill>
                          <a:latin typeface="Hind Siliguri"/>
                          <a:ea typeface="Hind Siliguri"/>
                          <a:cs typeface="Hind Siliguri"/>
                          <a:sym typeface="Hind Siliguri"/>
                        </a:rPr>
                        <a:t>পরাগধানী দুটি খণ্ডে বিভক্ত এবং চারটি পরাগরেণু থলি থাকে।</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spcBef>
                          <a:spcPts val="0"/>
                        </a:spcBef>
                        <a:spcAft>
                          <a:spcPts val="0"/>
                        </a:spcAft>
                        <a:buNone/>
                      </a:pPr>
                      <a:r>
                        <a:rPr lang="en-US" sz="1350" b="0" i="0" u="none" strike="noStrike" cap="none">
                          <a:solidFill>
                            <a:srgbClr val="1E293B"/>
                          </a:solidFill>
                          <a:latin typeface="Hind Siliguri"/>
                          <a:ea typeface="Hind Siliguri"/>
                          <a:cs typeface="Hind Siliguri"/>
                          <a:sym typeface="Hind Siliguri"/>
                        </a:rPr>
                        <a:t>Tetrasporangiate (৪টি প্রকোষ্ঠ)</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89338">
                <a:tc>
                  <a:txBody>
                    <a:bodyPr/>
                    <a:lstStyle/>
                    <a:p>
                      <a:pPr marL="0" marR="0" lvl="0" indent="0" algn="ctr" rtl="0">
                        <a:spcBef>
                          <a:spcPts val="0"/>
                        </a:spcBef>
                        <a:spcAft>
                          <a:spcPts val="0"/>
                        </a:spcAft>
                        <a:buNone/>
                      </a:pPr>
                      <a:r>
                        <a:rPr lang="en-US" sz="1350" b="1" i="0" u="none" strike="noStrike" cap="none">
                          <a:solidFill>
                            <a:srgbClr val="1E293B"/>
                          </a:solidFill>
                          <a:latin typeface="Hind Siliguri"/>
                          <a:ea typeface="Hind Siliguri"/>
                          <a:cs typeface="Hind Siliguri"/>
                          <a:sym typeface="Hind Siliguri"/>
                        </a:rPr>
                        <a:t>মনোথেকাস (Monothecous)</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spcBef>
                          <a:spcPts val="0"/>
                        </a:spcBef>
                        <a:spcAft>
                          <a:spcPts val="0"/>
                        </a:spcAft>
                        <a:buNone/>
                      </a:pPr>
                      <a:r>
                        <a:rPr lang="en-US" sz="1350" b="0" i="0" u="none" strike="noStrike" cap="none">
                          <a:solidFill>
                            <a:srgbClr val="1E293B"/>
                          </a:solidFill>
                          <a:latin typeface="Hind Siliguri"/>
                          <a:ea typeface="Hind Siliguri"/>
                          <a:cs typeface="Hind Siliguri"/>
                          <a:sym typeface="Hind Siliguri"/>
                        </a:rPr>
                        <a:t>পরাগধানী একটি খণ্ডে বিভক্ত এবং দুটি প্রকোষ্ঠ থাকে।</a:t>
                      </a:r>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spcBef>
                          <a:spcPts val="0"/>
                        </a:spcBef>
                        <a:spcAft>
                          <a:spcPts val="0"/>
                        </a:spcAft>
                        <a:buNone/>
                      </a:pPr>
                      <a:r>
                        <a:rPr lang="en-US" sz="1350" b="0" i="0" u="none" strike="noStrike" cap="none" dirty="0">
                          <a:solidFill>
                            <a:srgbClr val="1E293B"/>
                          </a:solidFill>
                          <a:latin typeface="Hind Siliguri"/>
                          <a:ea typeface="Hind Siliguri"/>
                          <a:cs typeface="Hind Siliguri"/>
                          <a:sym typeface="Hind Siliguri"/>
                        </a:rPr>
                        <a:t>Bisporangiate (২টি </a:t>
                      </a:r>
                      <a:r>
                        <a:rPr lang="en-US" sz="1350" b="0" i="0" u="none" strike="noStrike" cap="none" dirty="0" err="1">
                          <a:solidFill>
                            <a:srgbClr val="1E293B"/>
                          </a:solidFill>
                          <a:latin typeface="Hind Siliguri"/>
                          <a:ea typeface="Hind Siliguri"/>
                          <a:cs typeface="Hind Siliguri"/>
                          <a:sym typeface="Hind Siliguri"/>
                        </a:rPr>
                        <a:t>প্রকোষ্ঠ</a:t>
                      </a:r>
                      <a:r>
                        <a:rPr lang="en-US" sz="1350" b="0" i="0" u="none" strike="noStrike" cap="none" dirty="0">
                          <a:solidFill>
                            <a:srgbClr val="1E293B"/>
                          </a:solidFill>
                          <a:latin typeface="Hind Siliguri"/>
                          <a:ea typeface="Hind Siliguri"/>
                          <a:cs typeface="Hind Siliguri"/>
                          <a:sym typeface="Hind Siliguri"/>
                        </a:rPr>
                        <a:t>)</a:t>
                      </a:r>
                      <a:endParaRPr dirty="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288" name="Google Shape;288;p26"/>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পরাগধানীর প্রকারভেদ</a:t>
            </a:r>
            <a:endParaRPr/>
          </a:p>
        </p:txBody>
      </p:sp>
      <p:sp>
        <p:nvSpPr>
          <p:cNvPr id="289" name="Google Shape;289;p26"/>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5" name="Google Shape;295;p27" descr="image.png"/>
          <p:cNvPicPr preferRelativeResize="0"/>
          <p:nvPr/>
        </p:nvPicPr>
        <p:blipFill rotWithShape="1">
          <a:blip r:embed="rId3">
            <a:alphaModFix/>
          </a:blip>
          <a:srcRect/>
          <a:stretch/>
        </p:blipFill>
        <p:spPr>
          <a:xfrm>
            <a:off x="571500" y="2235061"/>
            <a:ext cx="2590800" cy="25502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96" name="Google Shape;296;p27" descr="image.png"/>
          <p:cNvPicPr preferRelativeResize="0"/>
          <p:nvPr/>
        </p:nvPicPr>
        <p:blipFill rotWithShape="1">
          <a:blip r:embed="rId3">
            <a:alphaModFix/>
          </a:blip>
          <a:srcRect/>
          <a:stretch/>
        </p:blipFill>
        <p:spPr>
          <a:xfrm>
            <a:off x="3390900" y="2235061"/>
            <a:ext cx="2590800" cy="25502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97" name="Google Shape;297;p27" descr="image.png"/>
          <p:cNvPicPr preferRelativeResize="0"/>
          <p:nvPr/>
        </p:nvPicPr>
        <p:blipFill rotWithShape="1">
          <a:blip r:embed="rId3">
            <a:alphaModFix/>
          </a:blip>
          <a:srcRect/>
          <a:stretch/>
        </p:blipFill>
        <p:spPr>
          <a:xfrm>
            <a:off x="6210300" y="2235061"/>
            <a:ext cx="2590800" cy="25502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98" name="Google Shape;298;p27" descr="image.png"/>
          <p:cNvPicPr preferRelativeResize="0"/>
          <p:nvPr/>
        </p:nvPicPr>
        <p:blipFill rotWithShape="1">
          <a:blip r:embed="rId3">
            <a:alphaModFix/>
          </a:blip>
          <a:srcRect/>
          <a:stretch/>
        </p:blipFill>
        <p:spPr>
          <a:xfrm>
            <a:off x="9029700" y="2235061"/>
            <a:ext cx="2590800" cy="255029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299" name="Google Shape;299;p27" descr="image.png"/>
          <p:cNvPicPr preferRelativeResize="0"/>
          <p:nvPr/>
        </p:nvPicPr>
        <p:blipFill rotWithShape="1">
          <a:blip r:embed="rId4">
            <a:alphaModFix/>
          </a:blip>
          <a:srcRect/>
          <a:stretch/>
        </p:blipFill>
        <p:spPr>
          <a:xfrm>
            <a:off x="571500" y="533400"/>
            <a:ext cx="342900" cy="342900"/>
          </a:xfrm>
          <a:prstGeom prst="rect">
            <a:avLst/>
          </a:prstGeom>
          <a:noFill/>
          <a:ln>
            <a:noFill/>
          </a:ln>
        </p:spPr>
      </p:pic>
      <p:sp>
        <p:nvSpPr>
          <p:cNvPr id="300" name="Google Shape;300;p27"/>
          <p:cNvSpPr txBox="1"/>
          <p:nvPr/>
        </p:nvSpPr>
        <p:spPr>
          <a:xfrm>
            <a:off x="819150" y="2511286"/>
            <a:ext cx="2200275"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১. এপিডার্মিস (Epidermis)</a:t>
            </a:r>
            <a:endParaRPr/>
          </a:p>
        </p:txBody>
      </p:sp>
      <p:sp>
        <p:nvSpPr>
          <p:cNvPr id="301" name="Google Shape;301;p27"/>
          <p:cNvSpPr txBox="1"/>
          <p:nvPr/>
        </p:nvSpPr>
        <p:spPr>
          <a:xfrm>
            <a:off x="819150" y="3178036"/>
            <a:ext cx="2095500"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সর্ববহিঃস্থ</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স্তর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এটি</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ভেতরের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টিস্যুকে</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রক্ষা</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করে</a:t>
            </a:r>
            <a:r>
              <a:rPr lang="en-US" sz="1600" b="0" i="0" u="none" strike="noStrike" cap="none" dirty="0">
                <a:solidFill>
                  <a:srgbClr val="334155"/>
                </a:solidFill>
                <a:latin typeface="Hind Siliguri"/>
                <a:ea typeface="Hind Siliguri"/>
                <a:cs typeface="Hind Siliguri"/>
                <a:sym typeface="Hind Siliguri"/>
              </a:rPr>
              <a:t>।</a:t>
            </a:r>
            <a:endParaRPr sz="1800" dirty="0"/>
          </a:p>
        </p:txBody>
      </p:sp>
      <p:sp>
        <p:nvSpPr>
          <p:cNvPr id="302" name="Google Shape;302;p27"/>
          <p:cNvSpPr txBox="1"/>
          <p:nvPr/>
        </p:nvSpPr>
        <p:spPr>
          <a:xfrm>
            <a:off x="3638550" y="2511286"/>
            <a:ext cx="2200275"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২. এন্ডোথেসিয়াম (Endothecium)</a:t>
            </a:r>
            <a:endParaRPr/>
          </a:p>
        </p:txBody>
      </p:sp>
      <p:sp>
        <p:nvSpPr>
          <p:cNvPr id="303" name="Google Shape;303;p27"/>
          <p:cNvSpPr txBox="1"/>
          <p:nvPr/>
        </p:nvSpPr>
        <p:spPr>
          <a:xfrm>
            <a:off x="3638550" y="3178036"/>
            <a:ext cx="2095500" cy="118186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এপিডার্মিসের ভেতরের স্তর। আর্দ্রতাগ্রাহী ও প্রস্ফুটনে সাহায্য করে।</a:t>
            </a:r>
            <a:endParaRPr sz="1800"/>
          </a:p>
        </p:txBody>
      </p:sp>
      <p:sp>
        <p:nvSpPr>
          <p:cNvPr id="304" name="Google Shape;304;p27"/>
          <p:cNvSpPr txBox="1"/>
          <p:nvPr/>
        </p:nvSpPr>
        <p:spPr>
          <a:xfrm>
            <a:off x="6457950" y="2511286"/>
            <a:ext cx="2200275"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৩. মধ্যস্তর (Middle Layer)</a:t>
            </a:r>
            <a:endParaRPr/>
          </a:p>
        </p:txBody>
      </p:sp>
      <p:sp>
        <p:nvSpPr>
          <p:cNvPr id="305" name="Google Shape;305;p27"/>
          <p:cNvSpPr txBox="1"/>
          <p:nvPr/>
        </p:nvSpPr>
        <p:spPr>
          <a:xfrm>
            <a:off x="6457950" y="3178036"/>
            <a:ext cx="2095500"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a:solidFill>
                  <a:srgbClr val="334155"/>
                </a:solidFill>
                <a:latin typeface="Calibri" panose="020F0502020204030204" pitchFamily="34" charset="0"/>
                <a:ea typeface="Hind Siliguri"/>
                <a:cs typeface="Calibri" panose="020F0502020204030204" pitchFamily="34" charset="0"/>
                <a:sym typeface="Hind Siliguri"/>
              </a:rPr>
              <a:t>১</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থেকে</a:t>
            </a:r>
            <a:r>
              <a:rPr lang="en-US" sz="1600" b="0" i="0" u="none" strike="noStrike" cap="none" dirty="0">
                <a:solidFill>
                  <a:srgbClr val="334155"/>
                </a:solidFill>
                <a:latin typeface="Hind Siliguri"/>
                <a:ea typeface="Hind Siliguri"/>
                <a:cs typeface="Hind Siliguri"/>
                <a:sym typeface="Hind Siliguri"/>
              </a:rPr>
              <a:t> ৩ </a:t>
            </a:r>
            <a:r>
              <a:rPr lang="en-US" sz="1600" b="0" i="0" u="none" strike="noStrike" cap="none" dirty="0" err="1">
                <a:solidFill>
                  <a:srgbClr val="334155"/>
                </a:solidFill>
                <a:latin typeface="Hind Siliguri"/>
                <a:ea typeface="Hind Siliguri"/>
                <a:cs typeface="Hind Siliguri"/>
                <a:sym typeface="Hind Siliguri"/>
              </a:rPr>
              <a:t>সারি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পাতলা</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প্রাচীরযুক্ত</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কোষ</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নিয়ে</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গঠিত</a:t>
            </a:r>
            <a:r>
              <a:rPr lang="en-US" sz="1600" b="0" i="0" u="none" strike="noStrike" cap="none" dirty="0">
                <a:solidFill>
                  <a:srgbClr val="334155"/>
                </a:solidFill>
                <a:latin typeface="Hind Siliguri"/>
                <a:ea typeface="Hind Siliguri"/>
                <a:cs typeface="Hind Siliguri"/>
                <a:sym typeface="Hind Siliguri"/>
              </a:rPr>
              <a:t>।</a:t>
            </a:r>
            <a:endParaRPr sz="1800" dirty="0"/>
          </a:p>
        </p:txBody>
      </p:sp>
      <p:sp>
        <p:nvSpPr>
          <p:cNvPr id="306" name="Google Shape;306;p27"/>
          <p:cNvSpPr txBox="1"/>
          <p:nvPr/>
        </p:nvSpPr>
        <p:spPr>
          <a:xfrm>
            <a:off x="9277350" y="2511286"/>
            <a:ext cx="2200275"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৪. ট্যাপেটাম (Tapetum)</a:t>
            </a:r>
            <a:endParaRPr/>
          </a:p>
        </p:txBody>
      </p:sp>
      <p:sp>
        <p:nvSpPr>
          <p:cNvPr id="307" name="Google Shape;307;p27"/>
          <p:cNvSpPr txBox="1"/>
          <p:nvPr/>
        </p:nvSpPr>
        <p:spPr>
          <a:xfrm>
            <a:off x="9277350" y="2901811"/>
            <a:ext cx="2095500" cy="118186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সবচেয়ে ভেতরের প পুষ্টিকর স্তর যা পরাগরেণুকে পুষ্টি জোগায়।</a:t>
            </a:r>
            <a:endParaRPr sz="1800"/>
          </a:p>
        </p:txBody>
      </p:sp>
      <p:sp>
        <p:nvSpPr>
          <p:cNvPr id="308" name="Google Shape;308;p27"/>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পরাগধানী প্রাচীরের বিভিন্ন স্তর</a:t>
            </a:r>
            <a:endParaRPr/>
          </a:p>
        </p:txBody>
      </p:sp>
      <p:sp>
        <p:nvSpPr>
          <p:cNvPr id="309" name="Google Shape;309;p27"/>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5" name="Google Shape;315;p28"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sp>
        <p:nvSpPr>
          <p:cNvPr id="316" name="Google Shape;316;p28"/>
          <p:cNvSpPr txBox="1"/>
          <p:nvPr/>
        </p:nvSpPr>
        <p:spPr>
          <a:xfrm>
            <a:off x="876300" y="1771650"/>
            <a:ext cx="107442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আর্কি স্পোরিয়াল কোষ (Archisporial Cell):</a:t>
            </a:r>
            <a:r>
              <a:rPr lang="en-US" sz="1500" b="0" i="0" u="none" strike="noStrike" cap="none">
                <a:solidFill>
                  <a:srgbClr val="334155"/>
                </a:solidFill>
                <a:latin typeface="Hind Siliguri"/>
                <a:ea typeface="Hind Siliguri"/>
                <a:cs typeface="Hind Siliguri"/>
                <a:sym typeface="Hind Siliguri"/>
              </a:rPr>
              <a:t> কচি পরাগধানীর ত্বকের নিচে অবস্থিত ঘন সাইটোপ্লাজম ও বড় নিউক্লিয়াসযুক্ত বিশেষ কোষকে আর্কি স্পোরিয়াল কোষ বলে।</a:t>
            </a:r>
            <a:endParaRPr/>
          </a:p>
        </p:txBody>
      </p:sp>
      <p:sp>
        <p:nvSpPr>
          <p:cNvPr id="317" name="Google Shape;317;p28"/>
          <p:cNvSpPr txBox="1"/>
          <p:nvPr/>
        </p:nvSpPr>
        <p:spPr>
          <a:xfrm>
            <a:off x="876300" y="2514600"/>
            <a:ext cx="10744200" cy="914400"/>
          </a:xfrm>
          <a:prstGeom prst="rect">
            <a:avLst/>
          </a:prstGeom>
          <a:noFill/>
          <a:ln>
            <a:noFill/>
          </a:ln>
        </p:spPr>
        <p:txBody>
          <a:bodyPr spcFirstLastPara="1" wrap="square" lIns="0" tIns="0" rIns="0" bIns="0" anchor="t" anchorCtr="0">
            <a:spAutoFit/>
          </a:bodyPr>
          <a:lstStyle/>
          <a:p>
            <a:pPr marL="0" marR="0" lvl="0" indent="0" algn="l" rtl="0">
              <a:lnSpc>
                <a:spcPct val="133333"/>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কোষ বিভাজন:</a:t>
            </a:r>
            <a:r>
              <a:rPr lang="en-US" sz="1500" b="0" i="0" u="none" strike="noStrike" cap="none">
                <a:solidFill>
                  <a:srgbClr val="334155"/>
                </a:solidFill>
                <a:latin typeface="Hind Siliguri"/>
                <a:ea typeface="Hind Siliguri"/>
                <a:cs typeface="Hind Siliguri"/>
                <a:sym typeface="Hind Siliguri"/>
              </a:rPr>
              <a:t> আর্কি স্পোরিয়াল কোষটি পেরিক্লাইনাল বিভাজনের মাধ্যমে দুটি কোষ গঠন করে: </a:t>
            </a:r>
            <a:br>
              <a:rPr lang="en-US" sz="1800" b="0" i="0" u="none" strike="noStrike" cap="none">
                <a:solidFill>
                  <a:schemeClr val="dk1"/>
                </a:solidFill>
                <a:latin typeface="Calibri"/>
                <a:ea typeface="Calibri"/>
                <a:cs typeface="Calibri"/>
                <a:sym typeface="Calibri"/>
              </a:rPr>
            </a:br>
            <a:r>
              <a:rPr lang="en-US" sz="1500" b="0" i="0" u="none" strike="noStrike" cap="none">
                <a:solidFill>
                  <a:srgbClr val="334155"/>
                </a:solidFill>
                <a:latin typeface="Hind Siliguri"/>
                <a:ea typeface="Hind Siliguri"/>
                <a:cs typeface="Hind Siliguri"/>
                <a:sym typeface="Hind Siliguri"/>
              </a:rPr>
              <a:t> ১. প্রাথমিক দেওয়াল কোষ (Primary Parietal Cell) - বাইরের দিকে। </a:t>
            </a:r>
            <a:br>
              <a:rPr lang="en-US" sz="1800" b="0" i="0" u="none" strike="noStrike" cap="none">
                <a:solidFill>
                  <a:schemeClr val="dk1"/>
                </a:solidFill>
                <a:latin typeface="Calibri"/>
                <a:ea typeface="Calibri"/>
                <a:cs typeface="Calibri"/>
                <a:sym typeface="Calibri"/>
              </a:rPr>
            </a:br>
            <a:r>
              <a:rPr lang="en-US" sz="1500" b="0" i="0" u="none" strike="noStrike" cap="none">
                <a:solidFill>
                  <a:srgbClr val="334155"/>
                </a:solidFill>
                <a:latin typeface="Hind Siliguri"/>
                <a:ea typeface="Hind Siliguri"/>
                <a:cs typeface="Hind Siliguri"/>
                <a:sym typeface="Hind Siliguri"/>
              </a:rPr>
              <a:t> ২. প্রাথমিক রেনুধর কোষ (Primary Sporogenous Cell) - ভেতরের দিকে।</a:t>
            </a:r>
            <a:endParaRPr/>
          </a:p>
        </p:txBody>
      </p:sp>
      <p:pic>
        <p:nvPicPr>
          <p:cNvPr id="318" name="Google Shape;318;p28" descr="image.png"/>
          <p:cNvPicPr preferRelativeResize="0"/>
          <p:nvPr/>
        </p:nvPicPr>
        <p:blipFill rotWithShape="1">
          <a:blip r:embed="rId4">
            <a:alphaModFix/>
          </a:blip>
          <a:srcRect/>
          <a:stretch/>
        </p:blipFill>
        <p:spPr>
          <a:xfrm>
            <a:off x="571500" y="1824037"/>
            <a:ext cx="171450" cy="180975"/>
          </a:xfrm>
          <a:prstGeom prst="rect">
            <a:avLst/>
          </a:prstGeom>
          <a:noFill/>
          <a:ln>
            <a:noFill/>
          </a:ln>
        </p:spPr>
      </p:pic>
      <p:pic>
        <p:nvPicPr>
          <p:cNvPr id="319" name="Google Shape;319;p28" descr="image.png"/>
          <p:cNvPicPr preferRelativeResize="0"/>
          <p:nvPr/>
        </p:nvPicPr>
        <p:blipFill rotWithShape="1">
          <a:blip r:embed="rId4">
            <a:alphaModFix/>
          </a:blip>
          <a:srcRect/>
          <a:stretch/>
        </p:blipFill>
        <p:spPr>
          <a:xfrm>
            <a:off x="571500" y="2566987"/>
            <a:ext cx="171450" cy="180975"/>
          </a:xfrm>
          <a:prstGeom prst="rect">
            <a:avLst/>
          </a:prstGeom>
          <a:noFill/>
          <a:ln>
            <a:noFill/>
          </a:ln>
        </p:spPr>
      </p:pic>
      <p:sp>
        <p:nvSpPr>
          <p:cNvPr id="320" name="Google Shape;320;p28"/>
          <p:cNvSpPr txBox="1"/>
          <p:nvPr/>
        </p:nvSpPr>
        <p:spPr>
          <a:xfrm>
            <a:off x="1028700" y="511388"/>
            <a:ext cx="11121390" cy="41549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Tiro Bangla"/>
                <a:ea typeface="Tiro Bangla"/>
                <a:cs typeface="Tiro Bangla"/>
                <a:sym typeface="Tiro Bangla"/>
              </a:rPr>
              <a:t>মাইক্রোস্পোরোজেনেসিস</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পরাগরেণু</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সৃষ্টি</a:t>
            </a:r>
            <a:r>
              <a:rPr lang="en-US" sz="2700" b="1" i="0" u="none" strike="noStrike" cap="none" dirty="0">
                <a:solidFill>
                  <a:srgbClr val="065F46"/>
                </a:solidFill>
                <a:latin typeface="Tiro Bangla"/>
                <a:ea typeface="Tiro Bangla"/>
                <a:cs typeface="Tiro Bangla"/>
                <a:sym typeface="Tiro Bangla"/>
              </a:rPr>
              <a:t>) </a:t>
            </a:r>
            <a:endParaRPr dirty="0"/>
          </a:p>
        </p:txBody>
      </p:sp>
      <p:sp>
        <p:nvSpPr>
          <p:cNvPr id="321" name="Google Shape;321;p28"/>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27" name="Google Shape;327;p29" descr="image.png"/>
          <p:cNvPicPr preferRelativeResize="0"/>
          <p:nvPr/>
        </p:nvPicPr>
        <p:blipFill rotWithShape="1">
          <a:blip r:embed="rId5">
            <a:alphaModFix/>
          </a:blip>
          <a:srcRect/>
          <a:stretch/>
        </p:blipFill>
        <p:spPr>
          <a:xfrm>
            <a:off x="571500" y="4418113"/>
            <a:ext cx="11049000" cy="811410"/>
          </a:xfrm>
          <a:prstGeom prst="rect">
            <a:avLst/>
          </a:prstGeom>
          <a:noFill/>
          <a:ln>
            <a:noFill/>
          </a:ln>
        </p:spPr>
      </p:pic>
      <p:sp>
        <p:nvSpPr>
          <p:cNvPr id="329" name="Google Shape;329;p29"/>
          <p:cNvSpPr txBox="1"/>
          <p:nvPr/>
        </p:nvSpPr>
        <p:spPr>
          <a:xfrm>
            <a:off x="571500" y="5420024"/>
            <a:ext cx="11049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প্রাথমিক রেণুধর কোষ সরাসরি পরাগ মাতৃকোষ (Pollen Mother Cell) হিসেবে কাজ করে অথবা বিভাজিত হয়ে একাধিক পরাগ মাতৃকোষ সৃষ্টি করে। প্রতিটি পরাগ মাতৃকোষ (2n) মিয়োসিস প্রক্রিয়ায় বিভাজিত হয়ে ৪টি হ্যাপ্লয়েড (n) মাইক্রোস্পোর গঠন করে।</a:t>
            </a:r>
            <a:endParaRPr/>
          </a:p>
        </p:txBody>
      </p:sp>
      <p:sp>
        <p:nvSpPr>
          <p:cNvPr id="330" name="Google Shape;330;p29"/>
          <p:cNvSpPr txBox="1"/>
          <p:nvPr/>
        </p:nvSpPr>
        <p:spPr>
          <a:xfrm>
            <a:off x="914400" y="4656238"/>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064E3B"/>
                </a:solidFill>
                <a:latin typeface="Hind Siliguri Medium"/>
                <a:ea typeface="Hind Siliguri Medium"/>
                <a:cs typeface="Hind Siliguri Medium"/>
                <a:sym typeface="Hind Siliguri Medium"/>
              </a:rPr>
              <a:t>পরাগ মাতৃকোষ (2n)  →  [মিয়োসিস विभাজন]  →  ৪টি হ্যাপ্লয়েড মাইক্রোস্পোর/পরাগরেণু (n)</a:t>
            </a:r>
            <a:endParaRPr/>
          </a:p>
        </p:txBody>
      </p:sp>
      <p:sp>
        <p:nvSpPr>
          <p:cNvPr id="331" name="Google Shape;331;p29"/>
          <p:cNvSpPr txBox="1"/>
          <p:nvPr/>
        </p:nvSpPr>
        <p:spPr>
          <a:xfrm>
            <a:off x="571500" y="3837086"/>
            <a:ext cx="8317523" cy="307777"/>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Tiro Bangla"/>
                <a:ea typeface="Tiro Bangla"/>
                <a:cs typeface="Tiro Bangla"/>
                <a:sym typeface="Tiro Bangla"/>
              </a:rPr>
              <a:t>পর্যায়</a:t>
            </a:r>
            <a:r>
              <a:rPr lang="en-US" sz="2000" b="1" i="0" u="none" strike="noStrike" cap="none" dirty="0">
                <a:solidFill>
                  <a:srgbClr val="065F46"/>
                </a:solidFill>
                <a:latin typeface="Tiro Bangla"/>
                <a:ea typeface="Tiro Bangla"/>
                <a:cs typeface="Tiro Bangla"/>
                <a:sym typeface="Tiro Bangla"/>
              </a:rPr>
              <a:t> ২</a:t>
            </a:r>
            <a:endParaRPr sz="1100" dirty="0"/>
          </a:p>
        </p:txBody>
      </p:sp>
      <p:sp>
        <p:nvSpPr>
          <p:cNvPr id="3" name="TextBox 2">
            <a:extLst>
              <a:ext uri="{FF2B5EF4-FFF2-40B4-BE49-F238E27FC236}">
                <a16:creationId xmlns:a16="http://schemas.microsoft.com/office/drawing/2014/main" id="{D7EA3496-FB94-ACAA-95CF-500B33FE5527}"/>
              </a:ext>
            </a:extLst>
          </p:cNvPr>
          <p:cNvSpPr txBox="1"/>
          <p:nvPr/>
        </p:nvSpPr>
        <p:spPr>
          <a:xfrm>
            <a:off x="491931" y="1247776"/>
            <a:ext cx="6097464" cy="400110"/>
          </a:xfrm>
          <a:prstGeom prst="rect">
            <a:avLst/>
          </a:prstGeom>
          <a:noFill/>
        </p:spPr>
        <p:txBody>
          <a:bodyPr wrap="square">
            <a:spAutoFit/>
          </a:bodyPr>
          <a:lstStyle/>
          <a:p>
            <a:r>
              <a:rPr lang="en-US" sz="2000" b="1" i="0" u="none" strike="noStrike" cap="none" dirty="0" err="1">
                <a:solidFill>
                  <a:srgbClr val="065F46"/>
                </a:solidFill>
                <a:latin typeface="Tiro Bangla"/>
                <a:ea typeface="Tiro Bangla"/>
                <a:cs typeface="Tiro Bangla"/>
                <a:sym typeface="Tiro Bangla"/>
              </a:rPr>
              <a:t>পর্যায়</a:t>
            </a:r>
            <a:r>
              <a:rPr lang="en-US" sz="2000" b="1" i="0" u="none" strike="noStrike" cap="none" dirty="0">
                <a:solidFill>
                  <a:srgbClr val="065F46"/>
                </a:solidFill>
                <a:latin typeface="Tiro Bangla"/>
                <a:ea typeface="Tiro Bangla"/>
                <a:cs typeface="Tiro Bangla"/>
                <a:sym typeface="Tiro Bangla"/>
              </a:rPr>
              <a:t> ১</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8" name="Google Shape;338;p30"/>
          <p:cNvPicPr preferRelativeResize="0"/>
          <p:nvPr/>
        </p:nvPicPr>
        <p:blipFill>
          <a:blip r:embed="rId3"/>
          <a:srcRect t="8450" b="4725"/>
          <a:stretch>
            <a:fillRect/>
          </a:stretch>
        </p:blipFill>
        <p:spPr>
          <a:xfrm>
            <a:off x="5969977" y="2115816"/>
            <a:ext cx="5334000" cy="3470595"/>
          </a:xfrm>
          <a:prstGeom prst="rect">
            <a:avLst/>
          </a:prstGeom>
          <a:ln>
            <a:noFill/>
          </a:ln>
          <a:effectLst>
            <a:softEdge rad="112500"/>
          </a:effectLst>
        </p:spPr>
      </p:pic>
      <p:pic>
        <p:nvPicPr>
          <p:cNvPr id="339" name="Google Shape;339;p30" descr="image.png"/>
          <p:cNvPicPr preferRelativeResize="0"/>
          <p:nvPr/>
        </p:nvPicPr>
        <p:blipFill rotWithShape="1">
          <a:blip r:embed="rId4">
            <a:alphaModFix/>
          </a:blip>
          <a:srcRect/>
          <a:stretch/>
        </p:blipFill>
        <p:spPr>
          <a:xfrm>
            <a:off x="571500" y="533400"/>
            <a:ext cx="342900" cy="342900"/>
          </a:xfrm>
          <a:prstGeom prst="rect">
            <a:avLst/>
          </a:prstGeom>
          <a:noFill/>
          <a:ln>
            <a:noFill/>
          </a:ln>
        </p:spPr>
      </p:pic>
      <p:sp>
        <p:nvSpPr>
          <p:cNvPr id="340" name="Google Shape;340;p30"/>
          <p:cNvSpPr txBox="1"/>
          <p:nvPr/>
        </p:nvSpPr>
        <p:spPr>
          <a:xfrm>
            <a:off x="571500" y="2725248"/>
            <a:ext cx="5334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পরাগরেণু হলো পুং গ্যামেটোফাইটের প্রথম কোষ। এর দুটি প্রাচীর স্তর থাকে:</a:t>
            </a:r>
            <a:endParaRPr/>
          </a:p>
        </p:txBody>
      </p:sp>
      <p:sp>
        <p:nvSpPr>
          <p:cNvPr id="341" name="Google Shape;341;p30"/>
          <p:cNvSpPr txBox="1"/>
          <p:nvPr/>
        </p:nvSpPr>
        <p:spPr>
          <a:xfrm>
            <a:off x="876300" y="3172923"/>
            <a:ext cx="50292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এক্সাইন (Exine):</a:t>
            </a:r>
            <a:r>
              <a:rPr lang="en-US" sz="1500" b="0" i="0" u="none" strike="noStrike" cap="none">
                <a:solidFill>
                  <a:srgbClr val="334155"/>
                </a:solidFill>
                <a:latin typeface="Hind Siliguri"/>
                <a:ea typeface="Hind Siliguri"/>
                <a:cs typeface="Hind Siliguri"/>
                <a:sym typeface="Hind Siliguri"/>
              </a:rPr>
              <a:t> বাইরের শক্ত, অলঙ্কৃত স্পোরোপোলেনিন সমৃদ্ধ স্তর। এতে রেণুরন্ধ্র (Germ pore) থাকে।</a:t>
            </a:r>
            <a:endParaRPr/>
          </a:p>
        </p:txBody>
      </p:sp>
      <p:sp>
        <p:nvSpPr>
          <p:cNvPr id="342" name="Google Shape;342;p30"/>
          <p:cNvSpPr txBox="1"/>
          <p:nvPr/>
        </p:nvSpPr>
        <p:spPr>
          <a:xfrm>
            <a:off x="876300" y="3915873"/>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ইনটাইন (Intine):</a:t>
            </a:r>
            <a:r>
              <a:rPr lang="en-US" sz="1500" b="0" i="0" u="none" strike="noStrike" cap="none">
                <a:solidFill>
                  <a:srgbClr val="334155"/>
                </a:solidFill>
                <a:latin typeface="Hind Siliguri"/>
                <a:ea typeface="Hind Siliguri"/>
                <a:cs typeface="Hind Siliguri"/>
                <a:sym typeface="Hind Siliguri"/>
              </a:rPr>
              <a:t> ভেতরের পাতলা সেলুলোজিক স্তর।</a:t>
            </a:r>
            <a:endParaRPr/>
          </a:p>
        </p:txBody>
      </p:sp>
      <p:pic>
        <p:nvPicPr>
          <p:cNvPr id="344" name="Google Shape;344;p30" descr="image.png"/>
          <p:cNvPicPr preferRelativeResize="0"/>
          <p:nvPr/>
        </p:nvPicPr>
        <p:blipFill rotWithShape="1">
          <a:blip r:embed="rId5">
            <a:alphaModFix/>
          </a:blip>
          <a:srcRect/>
          <a:stretch/>
        </p:blipFill>
        <p:spPr>
          <a:xfrm>
            <a:off x="589084" y="3269271"/>
            <a:ext cx="171450" cy="180975"/>
          </a:xfrm>
          <a:prstGeom prst="rect">
            <a:avLst/>
          </a:prstGeom>
          <a:noFill/>
          <a:ln>
            <a:noFill/>
          </a:ln>
        </p:spPr>
      </p:pic>
      <p:pic>
        <p:nvPicPr>
          <p:cNvPr id="345" name="Google Shape;345;p30" descr="image.png"/>
          <p:cNvPicPr preferRelativeResize="0"/>
          <p:nvPr/>
        </p:nvPicPr>
        <p:blipFill rotWithShape="1">
          <a:blip r:embed="rId6">
            <a:alphaModFix/>
          </a:blip>
          <a:srcRect/>
          <a:stretch/>
        </p:blipFill>
        <p:spPr>
          <a:xfrm>
            <a:off x="589084" y="4012221"/>
            <a:ext cx="171450" cy="180975"/>
          </a:xfrm>
          <a:prstGeom prst="rect">
            <a:avLst/>
          </a:prstGeom>
          <a:noFill/>
          <a:ln>
            <a:noFill/>
          </a:ln>
        </p:spPr>
      </p:pic>
      <p:sp>
        <p:nvSpPr>
          <p:cNvPr id="346" name="Google Shape;346;p30"/>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পরাগরেণুর গঠন (Structure of Pollen Grain)</a:t>
            </a:r>
            <a:endParaRPr/>
          </a:p>
        </p:txBody>
      </p:sp>
      <p:sp>
        <p:nvSpPr>
          <p:cNvPr id="347" name="Google Shape;347;p30"/>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353" name="Google Shape;353;p31" descr="image.png"/>
          <p:cNvPicPr preferRelativeResize="0"/>
          <p:nvPr/>
        </p:nvPicPr>
        <p:blipFill rotWithShape="1">
          <a:blip r:embed="rId3">
            <a:alphaModFix/>
          </a:blip>
          <a:srcRect/>
          <a:stretch/>
        </p:blipFill>
        <p:spPr>
          <a:xfrm>
            <a:off x="571500" y="2774434"/>
            <a:ext cx="5410200" cy="260020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54" name="Google Shape;354;p31" descr="image.png"/>
          <p:cNvPicPr preferRelativeResize="0"/>
          <p:nvPr/>
        </p:nvPicPr>
        <p:blipFill rotWithShape="1">
          <a:blip r:embed="rId3">
            <a:alphaModFix/>
          </a:blip>
          <a:srcRect/>
          <a:stretch/>
        </p:blipFill>
        <p:spPr>
          <a:xfrm>
            <a:off x="6210300" y="2774434"/>
            <a:ext cx="5410200" cy="260020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55" name="Google Shape;355;p31" descr="image.png"/>
          <p:cNvPicPr preferRelativeResize="0"/>
          <p:nvPr/>
        </p:nvPicPr>
        <p:blipFill rotWithShape="1">
          <a:blip r:embed="rId4">
            <a:alphaModFix/>
          </a:blip>
          <a:srcRect/>
          <a:stretch/>
        </p:blipFill>
        <p:spPr>
          <a:xfrm>
            <a:off x="571500" y="533400"/>
            <a:ext cx="304800" cy="342900"/>
          </a:xfrm>
          <a:prstGeom prst="rect">
            <a:avLst/>
          </a:prstGeom>
          <a:noFill/>
          <a:ln>
            <a:noFill/>
          </a:ln>
        </p:spPr>
      </p:pic>
      <p:sp>
        <p:nvSpPr>
          <p:cNvPr id="356" name="Google Shape;356;p31"/>
          <p:cNvSpPr txBox="1"/>
          <p:nvPr/>
        </p:nvSpPr>
        <p:spPr>
          <a:xfrm>
            <a:off x="571500" y="2083666"/>
            <a:ext cx="11049000" cy="39395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পরাগরেণুর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অভ্যন্তরে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পুং</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গ্যামেটোফাইটের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বিকাশ</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ঘটে</a:t>
            </a:r>
            <a:r>
              <a:rPr lang="en-US" sz="1600" b="0" i="0" u="none" strike="noStrike" cap="none" dirty="0">
                <a:solidFill>
                  <a:srgbClr val="334155"/>
                </a:solidFill>
                <a:latin typeface="Hind Siliguri"/>
                <a:ea typeface="Hind Siliguri"/>
                <a:cs typeface="Hind Siliguri"/>
                <a:sym typeface="Hind Siliguri"/>
              </a:rPr>
              <a:t>:</a:t>
            </a:r>
            <a:endParaRPr sz="1600" dirty="0"/>
          </a:p>
        </p:txBody>
      </p:sp>
      <p:pic>
        <p:nvPicPr>
          <p:cNvPr id="357" name="Google Shape;357;p31" descr="image.png"/>
          <p:cNvPicPr preferRelativeResize="0"/>
          <p:nvPr/>
        </p:nvPicPr>
        <p:blipFill rotWithShape="1">
          <a:blip r:embed="rId5">
            <a:alphaModFix/>
          </a:blip>
          <a:srcRect/>
          <a:stretch/>
        </p:blipFill>
        <p:spPr>
          <a:xfrm>
            <a:off x="819150" y="3050659"/>
            <a:ext cx="304800" cy="304800"/>
          </a:xfrm>
          <a:prstGeom prst="rect">
            <a:avLst/>
          </a:prstGeom>
          <a:noFill/>
          <a:ln>
            <a:noFill/>
          </a:ln>
        </p:spPr>
      </p:pic>
      <p:sp>
        <p:nvSpPr>
          <p:cNvPr id="358" name="Google Shape;358;p31"/>
          <p:cNvSpPr txBox="1"/>
          <p:nvPr/>
        </p:nvSpPr>
        <p:spPr>
          <a:xfrm>
            <a:off x="819150" y="3469759"/>
            <a:ext cx="5160645"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অসম বিভাজন</a:t>
            </a:r>
            <a:endParaRPr/>
          </a:p>
        </p:txBody>
      </p:sp>
      <p:sp>
        <p:nvSpPr>
          <p:cNvPr id="359" name="Google Shape;359;p31"/>
          <p:cNvSpPr txBox="1"/>
          <p:nvPr/>
        </p:nvSpPr>
        <p:spPr>
          <a:xfrm>
            <a:off x="819150" y="3860284"/>
            <a:ext cx="4914900" cy="118186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পরাগরেণুর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নিউক্লিয়াসটি</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বিভাজিত</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হয়ে</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একটি</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বড়</a:t>
            </a:r>
            <a:r>
              <a:rPr lang="en-US" sz="1600" b="0" i="0" u="none" strike="noStrike" cap="none" dirty="0">
                <a:solidFill>
                  <a:srgbClr val="334155"/>
                </a:solidFill>
                <a:latin typeface="Hind Siliguri"/>
                <a:ea typeface="Hind Siliguri"/>
                <a:cs typeface="Hind Siliguri"/>
                <a:sym typeface="Hind Siliguri"/>
              </a:rPr>
              <a:t> </a:t>
            </a:r>
            <a:r>
              <a:rPr lang="en-US" sz="1600" b="1" i="0" u="none" strike="noStrike" cap="none" dirty="0" err="1">
                <a:solidFill>
                  <a:srgbClr val="334155"/>
                </a:solidFill>
                <a:latin typeface="Hind Siliguri"/>
                <a:ea typeface="Hind Siliguri"/>
                <a:cs typeface="Hind Siliguri"/>
                <a:sym typeface="Hind Siliguri"/>
              </a:rPr>
              <a:t>নালী</a:t>
            </a:r>
            <a:r>
              <a:rPr lang="en-US" sz="1600" b="1" i="0" u="none" strike="noStrike" cap="none" dirty="0">
                <a:solidFill>
                  <a:srgbClr val="334155"/>
                </a:solidFill>
                <a:latin typeface="Hind Siliguri"/>
                <a:ea typeface="Hind Siliguri"/>
                <a:cs typeface="Hind Siliguri"/>
                <a:sym typeface="Hind Siliguri"/>
              </a:rPr>
              <a:t> </a:t>
            </a:r>
            <a:r>
              <a:rPr lang="en-US" sz="1600" b="1" i="0" u="none" strike="noStrike" cap="none" dirty="0" err="1">
                <a:solidFill>
                  <a:srgbClr val="334155"/>
                </a:solidFill>
                <a:latin typeface="Hind Siliguri"/>
                <a:ea typeface="Hind Siliguri"/>
                <a:cs typeface="Hind Siliguri"/>
                <a:sym typeface="Hind Siliguri"/>
              </a:rPr>
              <a:t>কোষ</a:t>
            </a:r>
            <a:r>
              <a:rPr lang="en-US" sz="1600" b="1" i="0" u="none" strike="noStrike" cap="none" dirty="0">
                <a:solidFill>
                  <a:srgbClr val="334155"/>
                </a:solidFill>
                <a:latin typeface="Hind Siliguri"/>
                <a:ea typeface="Hind Siliguri"/>
                <a:cs typeface="Hind Siliguri"/>
                <a:sym typeface="Hind Siliguri"/>
              </a:rPr>
              <a:t> (Tube cell)</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এবং</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একটি</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ছোট</a:t>
            </a:r>
            <a:r>
              <a:rPr lang="en-US" sz="1600" b="0" i="0" u="none" strike="noStrike" cap="none" dirty="0">
                <a:solidFill>
                  <a:srgbClr val="334155"/>
                </a:solidFill>
                <a:latin typeface="Hind Siliguri"/>
                <a:ea typeface="Hind Siliguri"/>
                <a:cs typeface="Hind Siliguri"/>
                <a:sym typeface="Hind Siliguri"/>
              </a:rPr>
              <a:t> </a:t>
            </a:r>
            <a:r>
              <a:rPr lang="en-US" sz="1600" b="1" i="0" u="none" strike="noStrike" cap="none" dirty="0" err="1">
                <a:solidFill>
                  <a:srgbClr val="334155"/>
                </a:solidFill>
                <a:latin typeface="Hind Siliguri"/>
                <a:ea typeface="Hind Siliguri"/>
                <a:cs typeface="Hind Siliguri"/>
                <a:sym typeface="Hind Siliguri"/>
              </a:rPr>
              <a:t>জনন</a:t>
            </a:r>
            <a:r>
              <a:rPr lang="en-US" sz="1600" b="1" i="0" u="none" strike="noStrike" cap="none" dirty="0">
                <a:solidFill>
                  <a:srgbClr val="334155"/>
                </a:solidFill>
                <a:latin typeface="Hind Siliguri"/>
                <a:ea typeface="Hind Siliguri"/>
                <a:cs typeface="Hind Siliguri"/>
                <a:sym typeface="Hind Siliguri"/>
              </a:rPr>
              <a:t> </a:t>
            </a:r>
            <a:r>
              <a:rPr lang="en-US" sz="1600" b="1" i="0" u="none" strike="noStrike" cap="none" dirty="0" err="1">
                <a:solidFill>
                  <a:srgbClr val="334155"/>
                </a:solidFill>
                <a:latin typeface="Hind Siliguri"/>
                <a:ea typeface="Hind Siliguri"/>
                <a:cs typeface="Hind Siliguri"/>
                <a:sym typeface="Hind Siliguri"/>
              </a:rPr>
              <a:t>কোষ</a:t>
            </a:r>
            <a:r>
              <a:rPr lang="en-US" sz="1600" b="1" i="0" u="none" strike="noStrike" cap="none" dirty="0">
                <a:solidFill>
                  <a:srgbClr val="334155"/>
                </a:solidFill>
                <a:latin typeface="Hind Siliguri"/>
                <a:ea typeface="Hind Siliguri"/>
                <a:cs typeface="Hind Siliguri"/>
                <a:sym typeface="Hind Siliguri"/>
              </a:rPr>
              <a:t> (Generative cell)</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তৈরি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করে</a:t>
            </a:r>
            <a:r>
              <a:rPr lang="en-US" sz="1600" b="0" i="0" u="none" strike="noStrike" cap="none" dirty="0">
                <a:solidFill>
                  <a:srgbClr val="334155"/>
                </a:solidFill>
                <a:latin typeface="Hind Siliguri"/>
                <a:ea typeface="Hind Siliguri"/>
                <a:cs typeface="Hind Siliguri"/>
                <a:sym typeface="Hind Siliguri"/>
              </a:rPr>
              <a:t>।</a:t>
            </a:r>
            <a:endParaRPr sz="1800" dirty="0"/>
          </a:p>
        </p:txBody>
      </p:sp>
      <p:pic>
        <p:nvPicPr>
          <p:cNvPr id="360" name="Google Shape;360;p31" descr="image.png"/>
          <p:cNvPicPr preferRelativeResize="0"/>
          <p:nvPr/>
        </p:nvPicPr>
        <p:blipFill rotWithShape="1">
          <a:blip r:embed="rId6">
            <a:alphaModFix/>
          </a:blip>
          <a:srcRect/>
          <a:stretch/>
        </p:blipFill>
        <p:spPr>
          <a:xfrm>
            <a:off x="6457950" y="3050659"/>
            <a:ext cx="304800" cy="304800"/>
          </a:xfrm>
          <a:prstGeom prst="rect">
            <a:avLst/>
          </a:prstGeom>
          <a:noFill/>
          <a:ln>
            <a:noFill/>
          </a:ln>
        </p:spPr>
      </p:pic>
      <p:sp>
        <p:nvSpPr>
          <p:cNvPr id="361" name="Google Shape;361;p31"/>
          <p:cNvSpPr txBox="1"/>
          <p:nvPr/>
        </p:nvSpPr>
        <p:spPr>
          <a:xfrm>
            <a:off x="6457950" y="3469759"/>
            <a:ext cx="5160645"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পুংগ্যামেট গঠন</a:t>
            </a:r>
            <a:endParaRPr/>
          </a:p>
        </p:txBody>
      </p:sp>
      <p:sp>
        <p:nvSpPr>
          <p:cNvPr id="362" name="Google Shape;362;p31"/>
          <p:cNvSpPr txBox="1"/>
          <p:nvPr/>
        </p:nvSpPr>
        <p:spPr>
          <a:xfrm>
            <a:off x="6457950" y="3860284"/>
            <a:ext cx="4914900"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জনন কোষটি পরবর্তীতে আবার বিভাজিত হয়ে ২টি </a:t>
            </a:r>
            <a:r>
              <a:rPr lang="en-US" sz="1600" b="1" i="0" u="none" strike="noStrike" cap="none">
                <a:solidFill>
                  <a:srgbClr val="334155"/>
                </a:solidFill>
                <a:latin typeface="Hind Siliguri"/>
                <a:ea typeface="Hind Siliguri"/>
                <a:cs typeface="Hind Siliguri"/>
                <a:sym typeface="Hind Siliguri"/>
              </a:rPr>
              <a:t>পুংগ্যামেট বা শুক্রাণু (Sperm cells)</a:t>
            </a:r>
            <a:r>
              <a:rPr lang="en-US" sz="1600" b="0" i="0" u="none" strike="noStrike" cap="none">
                <a:solidFill>
                  <a:srgbClr val="334155"/>
                </a:solidFill>
                <a:latin typeface="Hind Siliguri"/>
                <a:ea typeface="Hind Siliguri"/>
                <a:cs typeface="Hind Siliguri"/>
                <a:sym typeface="Hind Siliguri"/>
              </a:rPr>
              <a:t> গঠন করে।</a:t>
            </a:r>
            <a:endParaRPr sz="1800"/>
          </a:p>
        </p:txBody>
      </p:sp>
      <p:sp>
        <p:nvSpPr>
          <p:cNvPr id="363" name="Google Shape;363;p31"/>
          <p:cNvSpPr txBox="1"/>
          <p:nvPr/>
        </p:nvSpPr>
        <p:spPr>
          <a:xfrm>
            <a:off x="990600" y="476250"/>
            <a:ext cx="11161395"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 গ্যামেটোফাইটের বিকাশ (Development of Male Gametophyte)</a:t>
            </a:r>
            <a:endParaRPr/>
          </a:p>
        </p:txBody>
      </p:sp>
      <p:sp>
        <p:nvSpPr>
          <p:cNvPr id="364" name="Google Shape;364;p31"/>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70" name="Google Shape;370;p32" descr="image.png"/>
          <p:cNvPicPr preferRelativeResize="0"/>
          <p:nvPr/>
        </p:nvPicPr>
        <p:blipFill rotWithShape="1">
          <a:blip r:embed="rId3">
            <a:alphaModFix/>
          </a:blip>
          <a:srcRect/>
          <a:stretch/>
        </p:blipFill>
        <p:spPr>
          <a:xfrm>
            <a:off x="571500" y="533400"/>
            <a:ext cx="257175" cy="342900"/>
          </a:xfrm>
          <a:prstGeom prst="rect">
            <a:avLst/>
          </a:prstGeom>
          <a:noFill/>
          <a:ln>
            <a:noFill/>
          </a:ln>
        </p:spPr>
      </p:pic>
      <p:sp>
        <p:nvSpPr>
          <p:cNvPr id="371" name="Google Shape;371;p32"/>
          <p:cNvSpPr txBox="1"/>
          <p:nvPr/>
        </p:nvSpPr>
        <p:spPr>
          <a:xfrm>
            <a:off x="571500" y="1704975"/>
            <a:ext cx="11049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Hind Siliguri"/>
                <a:ea typeface="Hind Siliguri"/>
                <a:cs typeface="Hind Siliguri"/>
                <a:sym typeface="Hind Siliguri"/>
              </a:rPr>
              <a:t>স্ত্রীস্তবকের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গর্ভাশয়ের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ভেতরে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ডিম্বক</a:t>
            </a:r>
            <a:r>
              <a:rPr lang="en-US" sz="1500" b="0" i="0" u="none" strike="noStrike" cap="none" dirty="0">
                <a:solidFill>
                  <a:srgbClr val="334155"/>
                </a:solidFill>
                <a:latin typeface="Hind Siliguri"/>
                <a:ea typeface="Hind Siliguri"/>
                <a:cs typeface="Hind Siliguri"/>
                <a:sym typeface="Hind Siliguri"/>
              </a:rPr>
              <a:t> (Ovule) </a:t>
            </a:r>
            <a:r>
              <a:rPr lang="en-US" sz="1500" b="0" i="0" u="none" strike="noStrike" cap="none" dirty="0" err="1">
                <a:solidFill>
                  <a:srgbClr val="334155"/>
                </a:solidFill>
                <a:latin typeface="Hind Siliguri"/>
                <a:ea typeface="Hind Siliguri"/>
                <a:cs typeface="Hind Siliguri"/>
                <a:sym typeface="Hind Siliguri"/>
              </a:rPr>
              <a:t>অবস্থান</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করে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ডিম্বকের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প্রধান</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অংশসমূহ</a:t>
            </a:r>
            <a:r>
              <a:rPr lang="en-US" sz="1500" b="0" i="0" u="none" strike="noStrike" cap="none" dirty="0">
                <a:solidFill>
                  <a:srgbClr val="334155"/>
                </a:solidFill>
                <a:latin typeface="Hind Siliguri"/>
                <a:ea typeface="Hind Siliguri"/>
                <a:cs typeface="Hind Siliguri"/>
                <a:sym typeface="Hind Siliguri"/>
              </a:rPr>
              <a:t>:</a:t>
            </a:r>
            <a:endParaRPr dirty="0"/>
          </a:p>
        </p:txBody>
      </p:sp>
      <p:sp>
        <p:nvSpPr>
          <p:cNvPr id="372" name="Google Shape;372;p32"/>
          <p:cNvSpPr txBox="1"/>
          <p:nvPr/>
        </p:nvSpPr>
        <p:spPr>
          <a:xfrm>
            <a:off x="876300" y="2357437"/>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ডিম্বকরন্ধ্র (Micropyle):</a:t>
            </a:r>
            <a:r>
              <a:rPr lang="en-US" sz="1500" b="0" i="0" u="none" strike="noStrike" cap="none">
                <a:solidFill>
                  <a:srgbClr val="334155"/>
                </a:solidFill>
                <a:latin typeface="Hind Siliguri"/>
                <a:ea typeface="Hind Siliguri"/>
                <a:cs typeface="Hind Siliguri"/>
                <a:sym typeface="Hind Siliguri"/>
              </a:rPr>
              <a:t> ডিম্বকের শীর্ষের সূক্ষ্ম ছিদ্র।</a:t>
            </a:r>
            <a:endParaRPr/>
          </a:p>
        </p:txBody>
      </p:sp>
      <p:sp>
        <p:nvSpPr>
          <p:cNvPr id="373" name="Google Shape;373;p32"/>
          <p:cNvSpPr txBox="1"/>
          <p:nvPr/>
        </p:nvSpPr>
        <p:spPr>
          <a:xfrm>
            <a:off x="876300" y="2795587"/>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নুসেলাস (Nucellus):</a:t>
            </a:r>
            <a:r>
              <a:rPr lang="en-US" sz="1500" b="0" i="0" u="none" strike="noStrike" cap="none">
                <a:solidFill>
                  <a:srgbClr val="334155"/>
                </a:solidFill>
                <a:latin typeface="Hind Siliguri"/>
                <a:ea typeface="Hind Siliguri"/>
                <a:cs typeface="Hind Siliguri"/>
                <a:sym typeface="Hind Siliguri"/>
              </a:rPr>
              <a:t> ডিম্বকের মূল টিস্যু বা ভ্রূণপোষক কায়।</a:t>
            </a:r>
            <a:endParaRPr/>
          </a:p>
        </p:txBody>
      </p:sp>
      <p:sp>
        <p:nvSpPr>
          <p:cNvPr id="374" name="Google Shape;374;p32"/>
          <p:cNvSpPr txBox="1"/>
          <p:nvPr/>
        </p:nvSpPr>
        <p:spPr>
          <a:xfrm>
            <a:off x="876300" y="3233737"/>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ডিম্বকত্বক (Integuments):</a:t>
            </a:r>
            <a:r>
              <a:rPr lang="en-US" sz="1500" b="0" i="0" u="none" strike="noStrike" cap="none">
                <a:solidFill>
                  <a:srgbClr val="334155"/>
                </a:solidFill>
                <a:latin typeface="Hind Siliguri"/>
                <a:ea typeface="Hind Siliguri"/>
                <a:cs typeface="Hind Siliguri"/>
                <a:sym typeface="Hind Siliguri"/>
              </a:rPr>
              <a:t> ডিম্বককে আবৃতকারী স্তর।</a:t>
            </a:r>
            <a:endParaRPr/>
          </a:p>
        </p:txBody>
      </p:sp>
      <p:sp>
        <p:nvSpPr>
          <p:cNvPr id="375" name="Google Shape;375;p32"/>
          <p:cNvSpPr txBox="1"/>
          <p:nvPr/>
        </p:nvSpPr>
        <p:spPr>
          <a:xfrm>
            <a:off x="876300" y="3667126"/>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ডিম্বকনাভি (Hilum):</a:t>
            </a:r>
            <a:r>
              <a:rPr lang="en-US" sz="1500" b="0" i="0" u="none" strike="noStrike" cap="none">
                <a:solidFill>
                  <a:srgbClr val="334155"/>
                </a:solidFill>
                <a:latin typeface="Hind Siliguri"/>
                <a:ea typeface="Hind Siliguri"/>
                <a:cs typeface="Hind Siliguri"/>
                <a:sym typeface="Hind Siliguri"/>
              </a:rPr>
              <a:t> ডিম্বক দণ্ড ও দেহের সংযোগস্থল।</a:t>
            </a:r>
            <a:endParaRPr/>
          </a:p>
        </p:txBody>
      </p:sp>
      <p:sp>
        <p:nvSpPr>
          <p:cNvPr id="376" name="Google Shape;376;p32"/>
          <p:cNvSpPr txBox="1"/>
          <p:nvPr/>
        </p:nvSpPr>
        <p:spPr>
          <a:xfrm>
            <a:off x="876300" y="4105276"/>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ডিম্বকমূল (Chalaza):</a:t>
            </a:r>
            <a:r>
              <a:rPr lang="en-US" sz="1500" b="0" i="0" u="none" strike="noStrike" cap="none">
                <a:solidFill>
                  <a:srgbClr val="334155"/>
                </a:solidFill>
                <a:latin typeface="Hind Siliguri"/>
                <a:ea typeface="Hind Siliguri"/>
                <a:cs typeface="Hind Siliguri"/>
                <a:sym typeface="Hind Siliguri"/>
              </a:rPr>
              <a:t> ডিম্বকের নিম্নাঞ্চল।</a:t>
            </a:r>
            <a:endParaRPr/>
          </a:p>
        </p:txBody>
      </p:sp>
      <p:sp>
        <p:nvSpPr>
          <p:cNvPr id="377" name="Google Shape;377;p32"/>
          <p:cNvSpPr txBox="1"/>
          <p:nvPr/>
        </p:nvSpPr>
        <p:spPr>
          <a:xfrm>
            <a:off x="876300" y="4543426"/>
            <a:ext cx="5029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ভ্রূণথলি (Embryo Sac):</a:t>
            </a:r>
            <a:r>
              <a:rPr lang="en-US" sz="1500" b="0" i="0" u="none" strike="noStrike" cap="none">
                <a:solidFill>
                  <a:srgbClr val="334155"/>
                </a:solidFill>
                <a:latin typeface="Hind Siliguri"/>
                <a:ea typeface="Hind Siliguri"/>
                <a:cs typeface="Hind Siliguri"/>
                <a:sym typeface="Hind Siliguri"/>
              </a:rPr>
              <a:t> ডিম্বকের কেন্দ্রে অবস্থিত।</a:t>
            </a:r>
            <a:endParaRPr/>
          </a:p>
        </p:txBody>
      </p:sp>
      <p:pic>
        <p:nvPicPr>
          <p:cNvPr id="378" name="Google Shape;378;p32" descr="image.png"/>
          <p:cNvPicPr preferRelativeResize="0"/>
          <p:nvPr/>
        </p:nvPicPr>
        <p:blipFill rotWithShape="1">
          <a:blip r:embed="rId4">
            <a:alphaModFix/>
          </a:blip>
          <a:srcRect/>
          <a:stretch/>
        </p:blipFill>
        <p:spPr>
          <a:xfrm>
            <a:off x="571500" y="2409825"/>
            <a:ext cx="152400" cy="180975"/>
          </a:xfrm>
          <a:prstGeom prst="rect">
            <a:avLst/>
          </a:prstGeom>
          <a:noFill/>
          <a:ln>
            <a:noFill/>
          </a:ln>
        </p:spPr>
      </p:pic>
      <p:pic>
        <p:nvPicPr>
          <p:cNvPr id="379" name="Google Shape;379;p32" descr="image.png"/>
          <p:cNvPicPr preferRelativeResize="0"/>
          <p:nvPr/>
        </p:nvPicPr>
        <p:blipFill rotWithShape="1">
          <a:blip r:embed="rId4">
            <a:alphaModFix/>
          </a:blip>
          <a:srcRect/>
          <a:stretch/>
        </p:blipFill>
        <p:spPr>
          <a:xfrm>
            <a:off x="571500" y="2847975"/>
            <a:ext cx="152400" cy="180975"/>
          </a:xfrm>
          <a:prstGeom prst="rect">
            <a:avLst/>
          </a:prstGeom>
          <a:noFill/>
          <a:ln>
            <a:noFill/>
          </a:ln>
        </p:spPr>
      </p:pic>
      <p:pic>
        <p:nvPicPr>
          <p:cNvPr id="380" name="Google Shape;380;p32" descr="image.png"/>
          <p:cNvPicPr preferRelativeResize="0"/>
          <p:nvPr/>
        </p:nvPicPr>
        <p:blipFill rotWithShape="1">
          <a:blip r:embed="rId4">
            <a:alphaModFix/>
          </a:blip>
          <a:srcRect/>
          <a:stretch/>
        </p:blipFill>
        <p:spPr>
          <a:xfrm>
            <a:off x="571500" y="3286125"/>
            <a:ext cx="152400" cy="180975"/>
          </a:xfrm>
          <a:prstGeom prst="rect">
            <a:avLst/>
          </a:prstGeom>
          <a:noFill/>
          <a:ln>
            <a:noFill/>
          </a:ln>
        </p:spPr>
      </p:pic>
      <p:pic>
        <p:nvPicPr>
          <p:cNvPr id="381" name="Google Shape;381;p32" descr="image.png"/>
          <p:cNvPicPr preferRelativeResize="0"/>
          <p:nvPr/>
        </p:nvPicPr>
        <p:blipFill rotWithShape="1">
          <a:blip r:embed="rId4">
            <a:alphaModFix/>
          </a:blip>
          <a:srcRect/>
          <a:stretch/>
        </p:blipFill>
        <p:spPr>
          <a:xfrm>
            <a:off x="571500" y="3719514"/>
            <a:ext cx="152400" cy="180975"/>
          </a:xfrm>
          <a:prstGeom prst="rect">
            <a:avLst/>
          </a:prstGeom>
          <a:noFill/>
          <a:ln>
            <a:noFill/>
          </a:ln>
        </p:spPr>
      </p:pic>
      <p:pic>
        <p:nvPicPr>
          <p:cNvPr id="382" name="Google Shape;382;p32" descr="image.png"/>
          <p:cNvPicPr preferRelativeResize="0"/>
          <p:nvPr/>
        </p:nvPicPr>
        <p:blipFill rotWithShape="1">
          <a:blip r:embed="rId4">
            <a:alphaModFix/>
          </a:blip>
          <a:srcRect/>
          <a:stretch/>
        </p:blipFill>
        <p:spPr>
          <a:xfrm>
            <a:off x="571500" y="4157664"/>
            <a:ext cx="152400" cy="180975"/>
          </a:xfrm>
          <a:prstGeom prst="rect">
            <a:avLst/>
          </a:prstGeom>
          <a:noFill/>
          <a:ln>
            <a:noFill/>
          </a:ln>
        </p:spPr>
      </p:pic>
      <p:pic>
        <p:nvPicPr>
          <p:cNvPr id="383" name="Google Shape;383;p32" descr="image.png"/>
          <p:cNvPicPr preferRelativeResize="0"/>
          <p:nvPr/>
        </p:nvPicPr>
        <p:blipFill rotWithShape="1">
          <a:blip r:embed="rId4">
            <a:alphaModFix/>
          </a:blip>
          <a:srcRect/>
          <a:stretch/>
        </p:blipFill>
        <p:spPr>
          <a:xfrm>
            <a:off x="571500" y="4595814"/>
            <a:ext cx="152400" cy="180975"/>
          </a:xfrm>
          <a:prstGeom prst="rect">
            <a:avLst/>
          </a:prstGeom>
          <a:noFill/>
          <a:ln>
            <a:noFill/>
          </a:ln>
        </p:spPr>
      </p:pic>
      <p:sp>
        <p:nvSpPr>
          <p:cNvPr id="384" name="Google Shape;384;p32"/>
          <p:cNvSpPr txBox="1"/>
          <p:nvPr/>
        </p:nvSpPr>
        <p:spPr>
          <a:xfrm>
            <a:off x="942975" y="476250"/>
            <a:ext cx="11211401"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ডিম্বকের গঠন (Structure of Ovule)</a:t>
            </a:r>
            <a:endParaRPr/>
          </a:p>
        </p:txBody>
      </p:sp>
      <p:sp>
        <p:nvSpPr>
          <p:cNvPr id="385" name="Google Shape;385;p32"/>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3" name="Object 2">
            <a:extLst>
              <a:ext uri="{FF2B5EF4-FFF2-40B4-BE49-F238E27FC236}">
                <a16:creationId xmlns:a16="http://schemas.microsoft.com/office/drawing/2014/main" id="{3DA45617-585D-236C-7479-20A6DFDBA755}"/>
              </a:ext>
            </a:extLst>
          </p:cNvPr>
          <p:cNvGraphicFramePr>
            <a:graphicFrameLocks noChangeAspect="1"/>
          </p:cNvGraphicFramePr>
          <p:nvPr>
            <p:extLst>
              <p:ext uri="{D42A27DB-BD31-4B8C-83A1-F6EECF244321}">
                <p14:modId xmlns:p14="http://schemas.microsoft.com/office/powerpoint/2010/main" val="675951565"/>
              </p:ext>
            </p:extLst>
          </p:nvPr>
        </p:nvGraphicFramePr>
        <p:xfrm>
          <a:off x="6548675" y="1598465"/>
          <a:ext cx="4532318" cy="4423072"/>
        </p:xfrm>
        <a:graphic>
          <a:graphicData uri="http://schemas.openxmlformats.org/presentationml/2006/ole">
            <mc:AlternateContent xmlns:mc="http://schemas.openxmlformats.org/markup-compatibility/2006">
              <mc:Choice xmlns:v="urn:schemas-microsoft-com:vml" Requires="v">
                <p:oleObj name="Picture" r:id="rId5" imgW="3001393" imgH="2801516" progId="Word.Picture.8">
                  <p:embed/>
                </p:oleObj>
              </mc:Choice>
              <mc:Fallback>
                <p:oleObj name="Picture" r:id="rId5" imgW="3001393" imgH="2801516" progId="Word.Picture.8">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l="4150"/>
                      <a:stretch>
                        <a:fillRect/>
                      </a:stretch>
                    </p:blipFill>
                    <p:spPr bwMode="auto">
                      <a:xfrm>
                        <a:off x="6548675" y="1598465"/>
                        <a:ext cx="4532318" cy="4423072"/>
                      </a:xfrm>
                      <a:prstGeom prst="rect">
                        <a:avLst/>
                      </a:prstGeom>
                      <a:noFill/>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1" name="Google Shape;391;p33"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sp>
        <p:nvSpPr>
          <p:cNvPr id="392" name="Google Shape;392;p33"/>
          <p:cNvSpPr txBox="1"/>
          <p:nvPr/>
        </p:nvSpPr>
        <p:spPr>
          <a:xfrm>
            <a:off x="876300" y="1372870"/>
            <a:ext cx="107442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নুসেলাসের ভেতরে ডিম্বকরন্ধ্রের কাছাকাছি একটি আর্কি স্পোরিয়াল কোষ আকারে বড় হয়ে </a:t>
            </a:r>
            <a:r>
              <a:rPr lang="en-US" sz="1500" b="1" i="0" u="none" strike="noStrike" cap="none">
                <a:solidFill>
                  <a:srgbClr val="334155"/>
                </a:solidFill>
                <a:latin typeface="Hind Siliguri"/>
                <a:ea typeface="Hind Siliguri"/>
                <a:cs typeface="Hind Siliguri"/>
                <a:sym typeface="Hind Siliguri"/>
              </a:rPr>
              <a:t>মেগাস্পোর মাতৃকোষ (Megaspore Mother Cell - 2n)</a:t>
            </a:r>
            <a:r>
              <a:rPr lang="en-US" sz="1500" b="0" i="0" u="none" strike="noStrike" cap="none">
                <a:solidFill>
                  <a:srgbClr val="334155"/>
                </a:solidFill>
                <a:latin typeface="Hind Siliguri"/>
                <a:ea typeface="Hind Siliguri"/>
                <a:cs typeface="Hind Siliguri"/>
                <a:sym typeface="Hind Siliguri"/>
              </a:rPr>
              <a:t> গঠন করে।</a:t>
            </a:r>
            <a:endParaRPr/>
          </a:p>
        </p:txBody>
      </p:sp>
      <p:sp>
        <p:nvSpPr>
          <p:cNvPr id="393" name="Google Shape;393;p33"/>
          <p:cNvSpPr txBox="1"/>
          <p:nvPr/>
        </p:nvSpPr>
        <p:spPr>
          <a:xfrm>
            <a:off x="876300" y="2115820"/>
            <a:ext cx="10744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এই মাতৃকোষটি </a:t>
            </a:r>
            <a:r>
              <a:rPr lang="en-US" sz="1500" b="1" i="0" u="none" strike="noStrike" cap="none">
                <a:solidFill>
                  <a:srgbClr val="334155"/>
                </a:solidFill>
                <a:latin typeface="Hind Siliguri"/>
                <a:ea typeface="Hind Siliguri"/>
                <a:cs typeface="Hind Siliguri"/>
                <a:sym typeface="Hind Siliguri"/>
              </a:rPr>
              <a:t>মিয়োসিস (Meiosis)</a:t>
            </a:r>
            <a:r>
              <a:rPr lang="en-US" sz="1500" b="0" i="0" u="none" strike="noStrike" cap="none">
                <a:solidFill>
                  <a:srgbClr val="334155"/>
                </a:solidFill>
                <a:latin typeface="Hind Siliguri"/>
                <a:ea typeface="Hind Siliguri"/>
                <a:cs typeface="Hind Siliguri"/>
                <a:sym typeface="Hind Siliguri"/>
              </a:rPr>
              <a:t> বিভাজনের মাধ্যমে ৪টি হ্যাপ্লয়েড মেগাস্পোর (n) তৈরি করে।</a:t>
            </a:r>
            <a:endParaRPr/>
          </a:p>
        </p:txBody>
      </p:sp>
      <p:sp>
        <p:nvSpPr>
          <p:cNvPr id="394" name="Google Shape;394;p33"/>
          <p:cNvSpPr txBox="1"/>
          <p:nvPr/>
        </p:nvSpPr>
        <p:spPr>
          <a:xfrm>
            <a:off x="876300" y="2553970"/>
            <a:ext cx="107442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সাধারণত ওপরের ৩টি মেগাস্পোর নষ্ট হয়ে যায় এবং নিচের ১টি কার্যকর মেগাস্পোর (Functional Megaspore) হিসেবে বৃদ্ধি পায়।</a:t>
            </a:r>
            <a:endParaRPr/>
          </a:p>
        </p:txBody>
      </p:sp>
      <p:pic>
        <p:nvPicPr>
          <p:cNvPr id="395" name="Google Shape;395;p33" descr="image.png"/>
          <p:cNvPicPr preferRelativeResize="0"/>
          <p:nvPr/>
        </p:nvPicPr>
        <p:blipFill rotWithShape="1">
          <a:blip r:embed="rId4">
            <a:alphaModFix/>
          </a:blip>
          <a:srcRect/>
          <a:stretch/>
        </p:blipFill>
        <p:spPr>
          <a:xfrm>
            <a:off x="571500" y="1425257"/>
            <a:ext cx="171450" cy="180975"/>
          </a:xfrm>
          <a:prstGeom prst="rect">
            <a:avLst/>
          </a:prstGeom>
          <a:noFill/>
          <a:ln>
            <a:noFill/>
          </a:ln>
        </p:spPr>
      </p:pic>
      <p:pic>
        <p:nvPicPr>
          <p:cNvPr id="396" name="Google Shape;396;p33" descr="image.png"/>
          <p:cNvPicPr preferRelativeResize="0"/>
          <p:nvPr/>
        </p:nvPicPr>
        <p:blipFill rotWithShape="1">
          <a:blip r:embed="rId4">
            <a:alphaModFix/>
          </a:blip>
          <a:srcRect/>
          <a:stretch/>
        </p:blipFill>
        <p:spPr>
          <a:xfrm>
            <a:off x="571500" y="2168207"/>
            <a:ext cx="171450" cy="180975"/>
          </a:xfrm>
          <a:prstGeom prst="rect">
            <a:avLst/>
          </a:prstGeom>
          <a:noFill/>
          <a:ln>
            <a:noFill/>
          </a:ln>
        </p:spPr>
      </p:pic>
      <p:pic>
        <p:nvPicPr>
          <p:cNvPr id="397" name="Google Shape;397;p33" descr="image.png"/>
          <p:cNvPicPr preferRelativeResize="0"/>
          <p:nvPr/>
        </p:nvPicPr>
        <p:blipFill rotWithShape="1">
          <a:blip r:embed="rId4">
            <a:alphaModFix/>
          </a:blip>
          <a:srcRect/>
          <a:stretch/>
        </p:blipFill>
        <p:spPr>
          <a:xfrm>
            <a:off x="571500" y="2606357"/>
            <a:ext cx="171450" cy="180975"/>
          </a:xfrm>
          <a:prstGeom prst="rect">
            <a:avLst/>
          </a:prstGeom>
          <a:noFill/>
          <a:ln>
            <a:noFill/>
          </a:ln>
        </p:spPr>
      </p:pic>
      <p:sp>
        <p:nvSpPr>
          <p:cNvPr id="398" name="Google Shape;398;p33"/>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মেগাস্পোরোজেনেসিস (স্ত্রীরেণু সৃষ্টি)</a:t>
            </a:r>
            <a:endParaRPr/>
          </a:p>
        </p:txBody>
      </p:sp>
      <p:sp>
        <p:nvSpPr>
          <p:cNvPr id="399" name="Google Shape;399;p33"/>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05" name="Google Shape;405;p34" descr="image.png"/>
          <p:cNvPicPr preferRelativeResize="0"/>
          <p:nvPr/>
        </p:nvPicPr>
        <p:blipFill rotWithShape="1">
          <a:blip r:embed="rId5">
            <a:alphaModFix/>
          </a:blip>
          <a:srcRect/>
          <a:stretch/>
        </p:blipFill>
        <p:spPr>
          <a:xfrm>
            <a:off x="571500" y="4300538"/>
            <a:ext cx="11049000" cy="8114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07" name="Google Shape;407;p34"/>
          <p:cNvSpPr txBox="1"/>
          <p:nvPr/>
        </p:nvSpPr>
        <p:spPr>
          <a:xfrm>
            <a:off x="571500" y="3852863"/>
            <a:ext cx="110490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কার্যকর মেগাস্পোরটি হ্যাপ্লয়েড স্ত্রী গ্যামেটোফাইটের প্রথম কোষ। এর পরিবর্ধন ধাপ:</a:t>
            </a:r>
            <a:endParaRPr/>
          </a:p>
        </p:txBody>
      </p:sp>
      <p:sp>
        <p:nvSpPr>
          <p:cNvPr id="408" name="Google Shape;408;p34"/>
          <p:cNvSpPr txBox="1"/>
          <p:nvPr/>
        </p:nvSpPr>
        <p:spPr>
          <a:xfrm>
            <a:off x="571500" y="5397698"/>
            <a:ext cx="11049000" cy="6096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এই ৮টি নিউক্লিয়াসের মধ্যে ৪টি ডিম্বকরন্ধ্রের দিকে এবং ৪টি ডিম্বকমূলের দিকে যায়। পরবর্তীতে দুই মেরু থেকে ১টি করে নিউক্লিয়াস কেন্দ্রে এসে মিলিত হয়ে </a:t>
            </a:r>
            <a:r>
              <a:rPr lang="en-US" sz="1500" b="1" i="0" u="none" strike="noStrike" cap="none">
                <a:solidFill>
                  <a:srgbClr val="334155"/>
                </a:solidFill>
                <a:latin typeface="Hind Siliguri"/>
                <a:ea typeface="Hind Siliguri"/>
                <a:cs typeface="Hind Siliguri"/>
                <a:sym typeface="Hind Siliguri"/>
              </a:rPr>
              <a:t>গৌণ নিউক্লিয়াস (Secondary Nucleus - 2n)</a:t>
            </a:r>
            <a:r>
              <a:rPr lang="en-US" sz="1500" b="0" i="0" u="none" strike="noStrike" cap="none">
                <a:solidFill>
                  <a:srgbClr val="334155"/>
                </a:solidFill>
                <a:latin typeface="Hind Siliguri"/>
                <a:ea typeface="Hind Siliguri"/>
                <a:cs typeface="Hind Siliguri"/>
                <a:sym typeface="Hind Siliguri"/>
              </a:rPr>
              <a:t> তৈরি করে।</a:t>
            </a:r>
            <a:endParaRPr/>
          </a:p>
        </p:txBody>
      </p:sp>
      <p:sp>
        <p:nvSpPr>
          <p:cNvPr id="409" name="Google Shape;409;p34"/>
          <p:cNvSpPr txBox="1"/>
          <p:nvPr/>
        </p:nvSpPr>
        <p:spPr>
          <a:xfrm>
            <a:off x="914400" y="4538663"/>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064E3B"/>
                </a:solidFill>
                <a:latin typeface="Hind Siliguri Medium"/>
                <a:ea typeface="Hind Siliguri Medium"/>
                <a:cs typeface="Hind Siliguri Medium"/>
                <a:sym typeface="Hind Siliguri Medium"/>
              </a:rPr>
              <a:t>মেগাস্পোর নিউক্লিয়াস  →  [৩ বার মাইটোসিস]  →  ৮টি নিউক্লিয়াস গঠন</a:t>
            </a:r>
            <a:endParaRPr/>
          </a:p>
        </p:txBody>
      </p:sp>
      <p:sp>
        <p:nvSpPr>
          <p:cNvPr id="410" name="Google Shape;410;p34"/>
          <p:cNvSpPr txBox="1"/>
          <p:nvPr/>
        </p:nvSpPr>
        <p:spPr>
          <a:xfrm>
            <a:off x="571500" y="3275111"/>
            <a:ext cx="6357620" cy="307777"/>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1" i="0" u="none" strike="noStrike" cap="none" dirty="0" err="1">
                <a:solidFill>
                  <a:srgbClr val="065F46"/>
                </a:solidFill>
                <a:latin typeface="Tiro Bangla"/>
                <a:ea typeface="Tiro Bangla"/>
                <a:cs typeface="Tiro Bangla"/>
                <a:sym typeface="Tiro Bangla"/>
              </a:rPr>
              <a:t>স্ত্রী</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গ্যামেটোফাইটের</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বিকাশ</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ভ্রূণথলি</a:t>
            </a:r>
            <a:r>
              <a:rPr lang="en-US" sz="2000" b="1" i="0" u="none" strike="noStrike" cap="none" dirty="0">
                <a:solidFill>
                  <a:srgbClr val="065F46"/>
                </a:solidFill>
                <a:latin typeface="Tiro Bangla"/>
                <a:ea typeface="Tiro Bangla"/>
                <a:cs typeface="Tiro Bangla"/>
                <a:sym typeface="Tiro Bangla"/>
              </a:rPr>
              <a:t> </a:t>
            </a:r>
            <a:r>
              <a:rPr lang="en-US" sz="2000" b="1" i="0" u="none" strike="noStrike" cap="none" dirty="0" err="1">
                <a:solidFill>
                  <a:srgbClr val="065F46"/>
                </a:solidFill>
                <a:latin typeface="Tiro Bangla"/>
                <a:ea typeface="Tiro Bangla"/>
                <a:cs typeface="Tiro Bangla"/>
                <a:sym typeface="Tiro Bangla"/>
              </a:rPr>
              <a:t>গঠন</a:t>
            </a:r>
            <a:r>
              <a:rPr lang="en-US" sz="2000" b="1" i="0" u="none" strike="noStrike" cap="none" dirty="0">
                <a:solidFill>
                  <a:srgbClr val="065F46"/>
                </a:solidFill>
                <a:latin typeface="Tiro Bangla"/>
                <a:ea typeface="Tiro Bangla"/>
                <a:cs typeface="Tiro Bangla"/>
                <a:sym typeface="Tiro Bangla"/>
              </a:rPr>
              <a:t>)</a:t>
            </a:r>
            <a:endParaRPr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7" name="Google Shape;417;p35" descr="image.png"/>
          <p:cNvPicPr preferRelativeResize="0"/>
          <p:nvPr/>
        </p:nvPicPr>
        <p:blipFill rotWithShape="1">
          <a:blip r:embed="rId3">
            <a:alphaModFix/>
          </a:blip>
          <a:srcRect/>
          <a:stretch/>
        </p:blipFill>
        <p:spPr>
          <a:xfrm>
            <a:off x="571500" y="1419661"/>
            <a:ext cx="3530649" cy="17085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18" name="Google Shape;418;p35" descr="image.png"/>
          <p:cNvPicPr preferRelativeResize="0"/>
          <p:nvPr/>
        </p:nvPicPr>
        <p:blipFill rotWithShape="1">
          <a:blip r:embed="rId4">
            <a:alphaModFix/>
          </a:blip>
          <a:srcRect/>
          <a:stretch/>
        </p:blipFill>
        <p:spPr>
          <a:xfrm>
            <a:off x="4330749" y="1419661"/>
            <a:ext cx="3530649" cy="17085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19" name="Google Shape;419;p35" descr="image.png"/>
          <p:cNvPicPr preferRelativeResize="0"/>
          <p:nvPr/>
        </p:nvPicPr>
        <p:blipFill rotWithShape="1">
          <a:blip r:embed="rId5">
            <a:alphaModFix/>
          </a:blip>
          <a:srcRect/>
          <a:stretch/>
        </p:blipFill>
        <p:spPr>
          <a:xfrm>
            <a:off x="8089999" y="1419661"/>
            <a:ext cx="3530649" cy="17085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20" name="Google Shape;420;p35" descr="image.png"/>
          <p:cNvPicPr preferRelativeResize="0"/>
          <p:nvPr/>
        </p:nvPicPr>
        <p:blipFill rotWithShape="1">
          <a:blip r:embed="rId6">
            <a:alphaModFix/>
          </a:blip>
          <a:srcRect/>
          <a:stretch/>
        </p:blipFill>
        <p:spPr>
          <a:xfrm>
            <a:off x="571500" y="533400"/>
            <a:ext cx="342900" cy="342900"/>
          </a:xfrm>
          <a:prstGeom prst="rect">
            <a:avLst/>
          </a:prstGeom>
          <a:noFill/>
          <a:ln>
            <a:noFill/>
          </a:ln>
        </p:spPr>
      </p:pic>
      <p:sp>
        <p:nvSpPr>
          <p:cNvPr id="421" name="Google Shape;421;p35"/>
          <p:cNvSpPr txBox="1"/>
          <p:nvPr/>
        </p:nvSpPr>
        <p:spPr>
          <a:xfrm>
            <a:off x="819150" y="1695886"/>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গর্ভযন্ত্র (Egg Apparatus)</a:t>
            </a:r>
            <a:endParaRPr/>
          </a:p>
        </p:txBody>
      </p:sp>
      <p:sp>
        <p:nvSpPr>
          <p:cNvPr id="422" name="Google Shape;422;p35"/>
          <p:cNvSpPr txBox="1"/>
          <p:nvPr/>
        </p:nvSpPr>
        <p:spPr>
          <a:xfrm>
            <a:off x="819150" y="2086411"/>
            <a:ext cx="3035349"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Hind Siliguri"/>
                <a:ea typeface="Hind Siliguri"/>
                <a:cs typeface="Hind Siliguri"/>
                <a:sym typeface="Hind Siliguri"/>
              </a:rPr>
              <a:t>ডিম্বকরন্ধ্রের দিকে অবস্থিত ১টি ডিম্বাণু (Egg) এবং ২টি সাহায্যকারী কোষ (Synergids)।</a:t>
            </a:r>
            <a:endParaRPr/>
          </a:p>
        </p:txBody>
      </p:sp>
      <p:sp>
        <p:nvSpPr>
          <p:cNvPr id="423" name="Google Shape;423;p35"/>
          <p:cNvSpPr txBox="1"/>
          <p:nvPr/>
        </p:nvSpPr>
        <p:spPr>
          <a:xfrm>
            <a:off x="4578399" y="1695886"/>
            <a:ext cx="3187117"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গৌণ নিউক্লিয়াস (Secondary Nucleus)</a:t>
            </a:r>
            <a:endParaRPr/>
          </a:p>
        </p:txBody>
      </p:sp>
      <p:sp>
        <p:nvSpPr>
          <p:cNvPr id="424" name="Google Shape;424;p35"/>
          <p:cNvSpPr txBox="1"/>
          <p:nvPr/>
        </p:nvSpPr>
        <p:spPr>
          <a:xfrm>
            <a:off x="4578399" y="2362636"/>
            <a:ext cx="3035349"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Hind Siliguri"/>
                <a:ea typeface="Hind Siliguri"/>
                <a:cs typeface="Hind Siliguri"/>
                <a:sym typeface="Hind Siliguri"/>
              </a:rPr>
              <a:t>কেন্দ্রে অবস্থিত দুটি মেরু নিউক্লিয়াসের মিলনে গঠিত (2n) নিউক্লিয়াস।</a:t>
            </a:r>
            <a:endParaRPr/>
          </a:p>
        </p:txBody>
      </p:sp>
      <p:sp>
        <p:nvSpPr>
          <p:cNvPr id="425" name="Google Shape;425;p35"/>
          <p:cNvSpPr txBox="1"/>
          <p:nvPr/>
        </p:nvSpPr>
        <p:spPr>
          <a:xfrm>
            <a:off x="8337649" y="1695886"/>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প্রতিপাদ কোষ (Antipodal Cells)</a:t>
            </a:r>
            <a:endParaRPr/>
          </a:p>
        </p:txBody>
      </p:sp>
      <p:sp>
        <p:nvSpPr>
          <p:cNvPr id="426" name="Google Shape;426;p35"/>
          <p:cNvSpPr txBox="1"/>
          <p:nvPr/>
        </p:nvSpPr>
        <p:spPr>
          <a:xfrm>
            <a:off x="8337649" y="2086411"/>
            <a:ext cx="3035349" cy="258960"/>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Hind Siliguri"/>
                <a:ea typeface="Hind Siliguri"/>
                <a:cs typeface="Hind Siliguri"/>
                <a:sym typeface="Hind Siliguri"/>
              </a:rPr>
              <a:t>ডিম্বকমূলের দিকে অবস্থিত ৩টি হ্যাপ্লয়েড (n) কোষ।</a:t>
            </a:r>
            <a:endParaRPr/>
          </a:p>
        </p:txBody>
      </p:sp>
      <p:sp>
        <p:nvSpPr>
          <p:cNvPr id="427" name="Google Shape;427;p35"/>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পরিণত ভ্রূণথলির উপাদান (8-Nucleate Embryo Sac)</a:t>
            </a:r>
            <a:endParaRPr/>
          </a:p>
        </p:txBody>
      </p:sp>
      <p:sp>
        <p:nvSpPr>
          <p:cNvPr id="428" name="Google Shape;428;p35"/>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434" name="Google Shape;434;p36" descr="image.png"/>
          <p:cNvPicPr preferRelativeResize="0"/>
          <p:nvPr/>
        </p:nvPicPr>
        <p:blipFill rotWithShape="1">
          <a:blip r:embed="rId7">
            <a:alphaModFix/>
          </a:blip>
          <a:srcRect/>
          <a:stretch/>
        </p:blipFill>
        <p:spPr>
          <a:xfrm>
            <a:off x="571352" y="4032806"/>
            <a:ext cx="11049000" cy="81141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35" name="Google Shape;435;p36" descr="image.png"/>
          <p:cNvPicPr preferRelativeResize="0"/>
          <p:nvPr/>
        </p:nvPicPr>
        <p:blipFill rotWithShape="1">
          <a:blip r:embed="rId8">
            <a:alphaModFix/>
          </a:blip>
          <a:srcRect/>
          <a:stretch/>
        </p:blipFill>
        <p:spPr>
          <a:xfrm>
            <a:off x="571352" y="5225216"/>
            <a:ext cx="5334000" cy="11334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36" name="Google Shape;436;p36" descr="image.png"/>
          <p:cNvPicPr preferRelativeResize="0"/>
          <p:nvPr/>
        </p:nvPicPr>
        <p:blipFill rotWithShape="1">
          <a:blip r:embed="rId9">
            <a:alphaModFix/>
          </a:blip>
          <a:srcRect/>
          <a:stretch/>
        </p:blipFill>
        <p:spPr>
          <a:xfrm>
            <a:off x="6286352" y="5225216"/>
            <a:ext cx="5334000" cy="11334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438" name="Google Shape;438;p36"/>
          <p:cNvSpPr txBox="1"/>
          <p:nvPr/>
        </p:nvSpPr>
        <p:spPr>
          <a:xfrm>
            <a:off x="914252" y="4270931"/>
            <a:ext cx="1042035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064E3B"/>
                </a:solidFill>
                <a:latin typeface="Hind Siliguri Medium"/>
                <a:ea typeface="Hind Siliguri Medium"/>
                <a:cs typeface="Hind Siliguri Medium"/>
                <a:sym typeface="Hind Siliguri Medium"/>
              </a:rPr>
              <a:t>"পরাগধানী হতে পরাগরেণু ফুলের গর্ভমুণ্ডে স্থানান্তরিত হওয়ার প্রক্রিয়াকে পরাগায়ন বলে।"</a:t>
            </a:r>
            <a:endParaRPr/>
          </a:p>
        </p:txBody>
      </p:sp>
      <p:sp>
        <p:nvSpPr>
          <p:cNvPr id="439" name="Google Shape;439;p36"/>
          <p:cNvSpPr txBox="1"/>
          <p:nvPr/>
        </p:nvSpPr>
        <p:spPr>
          <a:xfrm>
            <a:off x="866627" y="5520491"/>
            <a:ext cx="498062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a:solidFill>
                  <a:srgbClr val="0F172A"/>
                </a:solidFill>
                <a:latin typeface="Tiro Bangla"/>
                <a:ea typeface="Tiro Bangla"/>
                <a:cs typeface="Tiro Bangla"/>
                <a:sym typeface="Tiro Bangla"/>
              </a:rPr>
              <a:t>স্ব-পরাগায়ন (Self-pollination)</a:t>
            </a:r>
            <a:endParaRPr/>
          </a:p>
        </p:txBody>
      </p:sp>
      <p:sp>
        <p:nvSpPr>
          <p:cNvPr id="440" name="Google Shape;440;p36"/>
          <p:cNvSpPr txBox="1"/>
          <p:nvPr/>
        </p:nvSpPr>
        <p:spPr>
          <a:xfrm>
            <a:off x="866627" y="5758616"/>
            <a:ext cx="474345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একই ফুল বা একই উদ্ভিদের দুটি ফুলের মধ্যে পরাগরেণুর স্থানান্তর।</a:t>
            </a:r>
            <a:endParaRPr/>
          </a:p>
        </p:txBody>
      </p:sp>
      <p:sp>
        <p:nvSpPr>
          <p:cNvPr id="441" name="Google Shape;441;p36"/>
          <p:cNvSpPr txBox="1"/>
          <p:nvPr/>
        </p:nvSpPr>
        <p:spPr>
          <a:xfrm>
            <a:off x="6581627" y="5520491"/>
            <a:ext cx="498062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4" b="1" i="0" u="none" strike="noStrike" cap="none">
                <a:solidFill>
                  <a:srgbClr val="0F172A"/>
                </a:solidFill>
                <a:latin typeface="Tiro Bangla"/>
                <a:ea typeface="Tiro Bangla"/>
                <a:cs typeface="Tiro Bangla"/>
                <a:sym typeface="Tiro Bangla"/>
              </a:rPr>
              <a:t>পর-পরাগায়ন (Cross-pollination)</a:t>
            </a:r>
            <a:endParaRPr/>
          </a:p>
        </p:txBody>
      </p:sp>
      <p:sp>
        <p:nvSpPr>
          <p:cNvPr id="442" name="Google Shape;442;p36"/>
          <p:cNvSpPr txBox="1"/>
          <p:nvPr/>
        </p:nvSpPr>
        <p:spPr>
          <a:xfrm>
            <a:off x="6581627" y="5758616"/>
            <a:ext cx="474345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334155"/>
                </a:solidFill>
                <a:latin typeface="Hind Siliguri"/>
                <a:ea typeface="Hind Siliguri"/>
                <a:cs typeface="Hind Siliguri"/>
                <a:sym typeface="Hind Siliguri"/>
              </a:rPr>
              <a:t>একই প্রজাতির দুটি ভিন্ন উদ্ভিদের ফুলের মধ্যে পরাগরেণুর স্থানান্তর।</a:t>
            </a:r>
            <a:endParaRPr/>
          </a:p>
        </p:txBody>
      </p:sp>
      <p:sp>
        <p:nvSpPr>
          <p:cNvPr id="443" name="Google Shape;443;p36"/>
          <p:cNvSpPr txBox="1"/>
          <p:nvPr/>
        </p:nvSpPr>
        <p:spPr>
          <a:xfrm>
            <a:off x="571352" y="3452078"/>
            <a:ext cx="11121390" cy="307777"/>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00" b="1" i="0" u="none" strike="noStrike" cap="none">
                <a:solidFill>
                  <a:srgbClr val="065F46"/>
                </a:solidFill>
                <a:latin typeface="Tiro Bangla"/>
                <a:ea typeface="Tiro Bangla"/>
                <a:cs typeface="Tiro Bangla"/>
                <a:sym typeface="Tiro Bangla"/>
              </a:rPr>
              <a:t>পরাগায়ন (Pollination)</a:t>
            </a:r>
            <a:endParaRPr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51" name="Google Shape;451;p37" descr="image.png"/>
          <p:cNvPicPr preferRelativeResize="0"/>
          <p:nvPr/>
        </p:nvPicPr>
        <p:blipFill rotWithShape="1">
          <a:blip r:embed="rId3">
            <a:alphaModFix/>
          </a:blip>
          <a:srcRect/>
          <a:stretch/>
        </p:blipFill>
        <p:spPr>
          <a:xfrm>
            <a:off x="571500" y="533400"/>
            <a:ext cx="304800" cy="342900"/>
          </a:xfrm>
          <a:prstGeom prst="rect">
            <a:avLst/>
          </a:prstGeom>
          <a:noFill/>
          <a:ln>
            <a:noFill/>
          </a:ln>
        </p:spPr>
      </p:pic>
      <p:sp>
        <p:nvSpPr>
          <p:cNvPr id="452" name="Google Shape;452;p37"/>
          <p:cNvSpPr txBox="1"/>
          <p:nvPr/>
        </p:nvSpPr>
        <p:spPr>
          <a:xfrm>
            <a:off x="571500" y="1323975"/>
            <a:ext cx="9883140" cy="36933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err="1">
                <a:solidFill>
                  <a:srgbClr val="334155"/>
                </a:solidFill>
                <a:latin typeface="Hind Siliguri"/>
                <a:ea typeface="Hind Siliguri"/>
                <a:cs typeface="Hind Siliguri"/>
                <a:sym typeface="Hind Siliguri"/>
              </a:rPr>
              <a:t>আবৃতবীজী</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উদ্ভিদের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পরাগনালী</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ভ্রূণথলিতে</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প্রবেশ</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করে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দুটি</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পুংগ্যামেট</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মুক্ত</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করে</a:t>
            </a:r>
            <a:r>
              <a:rPr lang="en-US" sz="1500" b="0" i="0" u="none" strike="noStrike" cap="none" dirty="0">
                <a:solidFill>
                  <a:srgbClr val="334155"/>
                </a:solidFill>
                <a:latin typeface="Hind Siliguri"/>
                <a:ea typeface="Hind Siliguri"/>
                <a:cs typeface="Hind Siliguri"/>
                <a:sym typeface="Hind Siliguri"/>
              </a:rPr>
              <a:t>:</a:t>
            </a:r>
            <a:endParaRPr dirty="0"/>
          </a:p>
        </p:txBody>
      </p:sp>
      <p:sp>
        <p:nvSpPr>
          <p:cNvPr id="453" name="Google Shape;453;p37"/>
          <p:cNvSpPr txBox="1"/>
          <p:nvPr/>
        </p:nvSpPr>
        <p:spPr>
          <a:xfrm>
            <a:off x="876299" y="1728549"/>
            <a:ext cx="9318389" cy="36933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a:solidFill>
                  <a:srgbClr val="334155"/>
                </a:solidFill>
                <a:latin typeface="Hind Siliguri"/>
                <a:ea typeface="Hind Siliguri"/>
                <a:cs typeface="Hind Siliguri"/>
                <a:sym typeface="Hind Siliguri"/>
              </a:rPr>
              <a:t>ব্যক্তিগত বা সত্য নিষেধ (Syngamy):</a:t>
            </a:r>
            <a:r>
              <a:rPr lang="en-US" sz="1500" b="0" i="0" u="none" strike="noStrike" cap="none">
                <a:solidFill>
                  <a:srgbClr val="334155"/>
                </a:solidFill>
                <a:latin typeface="Hind Siliguri"/>
                <a:ea typeface="Hind Siliguri"/>
                <a:cs typeface="Hind Siliguri"/>
                <a:sym typeface="Hind Siliguri"/>
              </a:rPr>
              <a:t> ১টি পুংগ্যামেট (n) + ডিম্বাণু (n) = জাইগোট (2n)।</a:t>
            </a:r>
            <a:endParaRPr/>
          </a:p>
        </p:txBody>
      </p:sp>
      <p:sp>
        <p:nvSpPr>
          <p:cNvPr id="454" name="Google Shape;454;p37"/>
          <p:cNvSpPr txBox="1"/>
          <p:nvPr/>
        </p:nvSpPr>
        <p:spPr>
          <a:xfrm>
            <a:off x="876299" y="2133123"/>
            <a:ext cx="9318389" cy="36933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1" i="0" u="none" strike="noStrike" cap="none" dirty="0" err="1">
                <a:solidFill>
                  <a:srgbClr val="334155"/>
                </a:solidFill>
                <a:latin typeface="Hind Siliguri"/>
                <a:ea typeface="Hind Siliguri"/>
                <a:cs typeface="Hind Siliguri"/>
                <a:sym typeface="Hind Siliguri"/>
              </a:rPr>
              <a:t>ত্রিমিলন</a:t>
            </a:r>
            <a:r>
              <a:rPr lang="en-US" sz="1500" b="1" i="0" u="none" strike="noStrike" cap="none" dirty="0">
                <a:solidFill>
                  <a:srgbClr val="334155"/>
                </a:solidFill>
                <a:latin typeface="Hind Siliguri"/>
                <a:ea typeface="Hind Siliguri"/>
                <a:cs typeface="Hind Siliguri"/>
                <a:sym typeface="Hind Siliguri"/>
              </a:rPr>
              <a:t> (Triple Fusion):</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অপর</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পুংগ্যামেট</a:t>
            </a:r>
            <a:r>
              <a:rPr lang="en-US" sz="1500" b="0" i="0" u="none" strike="noStrike" cap="none" dirty="0">
                <a:solidFill>
                  <a:srgbClr val="334155"/>
                </a:solidFill>
                <a:latin typeface="Hind Siliguri"/>
                <a:ea typeface="Hind Siliguri"/>
                <a:cs typeface="Hind Siliguri"/>
                <a:sym typeface="Hind Siliguri"/>
              </a:rPr>
              <a:t> (n) + </a:t>
            </a:r>
            <a:r>
              <a:rPr lang="en-US" sz="1500" b="0" i="0" u="none" strike="noStrike" cap="none" dirty="0" err="1">
                <a:solidFill>
                  <a:srgbClr val="334155"/>
                </a:solidFill>
                <a:latin typeface="Hind Siliguri"/>
                <a:ea typeface="Hind Siliguri"/>
                <a:cs typeface="Hind Siliguri"/>
                <a:sym typeface="Hind Siliguri"/>
              </a:rPr>
              <a:t>গৌণ</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নিউক্লিয়াস</a:t>
            </a:r>
            <a:r>
              <a:rPr lang="en-US" sz="1500" b="0" i="0" u="none" strike="noStrike" cap="none" dirty="0">
                <a:solidFill>
                  <a:srgbClr val="334155"/>
                </a:solidFill>
                <a:latin typeface="Hind Siliguri"/>
                <a:ea typeface="Hind Siliguri"/>
                <a:cs typeface="Hind Siliguri"/>
                <a:sym typeface="Hind Siliguri"/>
              </a:rPr>
              <a:t> (2n) = </a:t>
            </a:r>
            <a:r>
              <a:rPr lang="en-US" sz="1500" b="0" i="0" u="none" strike="noStrike" cap="none" dirty="0" err="1">
                <a:solidFill>
                  <a:srgbClr val="334155"/>
                </a:solidFill>
                <a:latin typeface="Hind Siliguri"/>
                <a:ea typeface="Hind Siliguri"/>
                <a:cs typeface="Hind Siliguri"/>
                <a:sym typeface="Hind Siliguri"/>
              </a:rPr>
              <a:t>সস্য</a:t>
            </a:r>
            <a:r>
              <a:rPr lang="en-US" sz="1500" b="0" i="0" u="none" strike="noStrike" cap="none" dirty="0">
                <a:solidFill>
                  <a:srgbClr val="334155"/>
                </a:solidFill>
                <a:latin typeface="Hind Siliguri"/>
                <a:ea typeface="Hind Siliguri"/>
                <a:cs typeface="Hind Siliguri"/>
                <a:sym typeface="Hind Siliguri"/>
              </a:rPr>
              <a:t> </a:t>
            </a:r>
            <a:r>
              <a:rPr lang="en-US" sz="1500" b="0" i="0" u="none" strike="noStrike" cap="none" dirty="0" err="1">
                <a:solidFill>
                  <a:srgbClr val="334155"/>
                </a:solidFill>
                <a:latin typeface="Hind Siliguri"/>
                <a:ea typeface="Hind Siliguri"/>
                <a:cs typeface="Hind Siliguri"/>
                <a:sym typeface="Hind Siliguri"/>
              </a:rPr>
              <a:t>নিউক্লিয়াস</a:t>
            </a:r>
            <a:r>
              <a:rPr lang="en-US" sz="1500" b="0" i="0" u="none" strike="noStrike" cap="none" dirty="0">
                <a:solidFill>
                  <a:srgbClr val="334155"/>
                </a:solidFill>
                <a:latin typeface="Hind Siliguri"/>
                <a:ea typeface="Hind Siliguri"/>
                <a:cs typeface="Hind Siliguri"/>
                <a:sym typeface="Hind Siliguri"/>
              </a:rPr>
              <a:t> (3n Endosperm)।</a:t>
            </a:r>
            <a:endParaRPr dirty="0"/>
          </a:p>
        </p:txBody>
      </p:sp>
      <p:pic>
        <p:nvPicPr>
          <p:cNvPr id="456" name="Google Shape;456;p37" descr="image.png"/>
          <p:cNvPicPr preferRelativeResize="0"/>
          <p:nvPr/>
        </p:nvPicPr>
        <p:blipFill rotWithShape="1">
          <a:blip r:embed="rId4">
            <a:alphaModFix/>
          </a:blip>
          <a:srcRect/>
          <a:stretch/>
        </p:blipFill>
        <p:spPr>
          <a:xfrm>
            <a:off x="571500" y="1780937"/>
            <a:ext cx="152400" cy="180975"/>
          </a:xfrm>
          <a:prstGeom prst="rect">
            <a:avLst/>
          </a:prstGeom>
          <a:noFill/>
          <a:ln>
            <a:noFill/>
          </a:ln>
        </p:spPr>
      </p:pic>
      <p:pic>
        <p:nvPicPr>
          <p:cNvPr id="457" name="Google Shape;457;p37" descr="image.png"/>
          <p:cNvPicPr preferRelativeResize="0"/>
          <p:nvPr/>
        </p:nvPicPr>
        <p:blipFill rotWithShape="1">
          <a:blip r:embed="rId4">
            <a:alphaModFix/>
          </a:blip>
          <a:srcRect/>
          <a:stretch/>
        </p:blipFill>
        <p:spPr>
          <a:xfrm>
            <a:off x="571500" y="2185511"/>
            <a:ext cx="152400" cy="180975"/>
          </a:xfrm>
          <a:prstGeom prst="rect">
            <a:avLst/>
          </a:prstGeom>
          <a:noFill/>
          <a:ln>
            <a:noFill/>
          </a:ln>
        </p:spPr>
      </p:pic>
      <p:sp>
        <p:nvSpPr>
          <p:cNvPr id="458" name="Google Shape;458;p37"/>
          <p:cNvSpPr txBox="1"/>
          <p:nvPr/>
        </p:nvSpPr>
        <p:spPr>
          <a:xfrm>
            <a:off x="990600" y="476250"/>
            <a:ext cx="11161395"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dirty="0" err="1">
                <a:solidFill>
                  <a:srgbClr val="065F46"/>
                </a:solidFill>
                <a:latin typeface="Tiro Bangla"/>
                <a:ea typeface="Tiro Bangla"/>
                <a:cs typeface="Tiro Bangla"/>
                <a:sym typeface="Tiro Bangla"/>
              </a:rPr>
              <a:t>দ্বিনিষেক</a:t>
            </a:r>
            <a:r>
              <a:rPr lang="en-US" sz="2700" b="1" i="0" u="none" strike="noStrike" cap="none" dirty="0">
                <a:solidFill>
                  <a:srgbClr val="065F46"/>
                </a:solidFill>
                <a:latin typeface="Tiro Bangla"/>
                <a:ea typeface="Tiro Bangla"/>
                <a:cs typeface="Tiro Bangla"/>
                <a:sym typeface="Tiro Bangla"/>
              </a:rPr>
              <a:t> </a:t>
            </a:r>
            <a:r>
              <a:rPr lang="en-US" sz="2700" b="1" i="0" u="none" strike="noStrike" cap="none" dirty="0" err="1">
                <a:solidFill>
                  <a:srgbClr val="065F46"/>
                </a:solidFill>
                <a:latin typeface="Tiro Bangla"/>
                <a:ea typeface="Tiro Bangla"/>
                <a:cs typeface="Tiro Bangla"/>
                <a:sym typeface="Tiro Bangla"/>
              </a:rPr>
              <a:t>প্রক্রিয়া</a:t>
            </a:r>
            <a:r>
              <a:rPr lang="en-US" sz="2700" b="1" i="0" u="none" strike="noStrike" cap="none" dirty="0">
                <a:solidFill>
                  <a:srgbClr val="065F46"/>
                </a:solidFill>
                <a:latin typeface="Tiro Bangla"/>
                <a:ea typeface="Tiro Bangla"/>
                <a:cs typeface="Tiro Bangla"/>
                <a:sym typeface="Tiro Bangla"/>
              </a:rPr>
              <a:t> (Double Fertilization)</a:t>
            </a:r>
            <a:endParaRPr dirty="0"/>
          </a:p>
        </p:txBody>
      </p:sp>
      <p:sp>
        <p:nvSpPr>
          <p:cNvPr id="459" name="Google Shape;459;p37"/>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2F9D35E0-FB58-093C-1F3B-5ED45A8459F2}"/>
              </a:ext>
            </a:extLst>
          </p:cNvPr>
          <p:cNvPicPr>
            <a:picLocks noChangeAspect="1"/>
          </p:cNvPicPr>
          <p:nvPr/>
        </p:nvPicPr>
        <p:blipFill>
          <a:blip r:embed="rId5"/>
          <a:srcRect l="1379" r="1379" b="1612"/>
          <a:stretch>
            <a:fillRect/>
          </a:stretch>
        </p:blipFill>
        <p:spPr>
          <a:xfrm>
            <a:off x="419100" y="2590085"/>
            <a:ext cx="11201400" cy="4060905"/>
          </a:xfrm>
          <a:prstGeom prst="rect">
            <a:avLst/>
          </a:prstGeom>
        </p:spPr>
      </p:pic>
      <p:sp>
        <p:nvSpPr>
          <p:cNvPr id="4" name="Rectangle 3">
            <a:extLst>
              <a:ext uri="{FF2B5EF4-FFF2-40B4-BE49-F238E27FC236}">
                <a16:creationId xmlns:a16="http://schemas.microsoft.com/office/drawing/2014/main" id="{11C74795-40CC-E589-D599-5D038652C217}"/>
              </a:ext>
            </a:extLst>
          </p:cNvPr>
          <p:cNvSpPr/>
          <p:nvPr/>
        </p:nvSpPr>
        <p:spPr>
          <a:xfrm>
            <a:off x="419100" y="5849620"/>
            <a:ext cx="4914900" cy="782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5" name="Google Shape;465;p38" descr="image.png"/>
          <p:cNvPicPr preferRelativeResize="0"/>
          <p:nvPr/>
        </p:nvPicPr>
        <p:blipFill rotWithShape="1">
          <a:blip r:embed="rId3">
            <a:alphaModFix/>
          </a:blip>
          <a:srcRect/>
          <a:stretch/>
        </p:blipFill>
        <p:spPr>
          <a:xfrm>
            <a:off x="571500" y="533400"/>
            <a:ext cx="342900" cy="342900"/>
          </a:xfrm>
          <a:prstGeom prst="rect">
            <a:avLst/>
          </a:prstGeom>
          <a:noFill/>
          <a:ln>
            <a:noFill/>
          </a:ln>
        </p:spPr>
      </p:pic>
      <p:graphicFrame>
        <p:nvGraphicFramePr>
          <p:cNvPr id="467" name="Google Shape;467;p38"/>
          <p:cNvGraphicFramePr/>
          <p:nvPr>
            <p:extLst>
              <p:ext uri="{D42A27DB-BD31-4B8C-83A1-F6EECF244321}">
                <p14:modId xmlns:p14="http://schemas.microsoft.com/office/powerpoint/2010/main" val="107021533"/>
              </p:ext>
            </p:extLst>
          </p:nvPr>
        </p:nvGraphicFramePr>
        <p:xfrm>
          <a:off x="571500" y="1527809"/>
          <a:ext cx="11049000" cy="3848736"/>
        </p:xfrm>
        <a:graphic>
          <a:graphicData uri="http://schemas.openxmlformats.org/drawingml/2006/table">
            <a:tbl>
              <a:tblPr firstRow="1" bandRow="1">
                <a:noFill/>
                <a:tableStyleId>{4C842A20-8D62-4810-BCC7-EEA2045FE4D6}</a:tableStyleId>
              </a:tblPr>
              <a:tblGrid>
                <a:gridCol w="5202000">
                  <a:extLst>
                    <a:ext uri="{9D8B030D-6E8A-4147-A177-3AD203B41FA5}">
                      <a16:colId xmlns:a16="http://schemas.microsoft.com/office/drawing/2014/main" val="20000"/>
                    </a:ext>
                  </a:extLst>
                </a:gridCol>
                <a:gridCol w="5847000">
                  <a:extLst>
                    <a:ext uri="{9D8B030D-6E8A-4147-A177-3AD203B41FA5}">
                      <a16:colId xmlns:a16="http://schemas.microsoft.com/office/drawing/2014/main" val="20001"/>
                    </a:ext>
                  </a:extLst>
                </a:gridCol>
              </a:tblGrid>
              <a:tr h="641456">
                <a:tc>
                  <a:txBody>
                    <a:bodyPr/>
                    <a:lstStyle/>
                    <a:p>
                      <a:pPr marL="0" marR="0" lvl="0" indent="0" algn="ctr" rtl="0">
                        <a:spcBef>
                          <a:spcPts val="0"/>
                        </a:spcBef>
                        <a:spcAft>
                          <a:spcPts val="0"/>
                        </a:spcAft>
                        <a:buNone/>
                      </a:pPr>
                      <a:r>
                        <a:rPr lang="en-US" sz="1800" b="1" i="0" u="none" strike="noStrike" cap="none">
                          <a:solidFill>
                            <a:srgbClr val="FFFFFF"/>
                          </a:solidFill>
                          <a:latin typeface="Tiro Bangla"/>
                          <a:ea typeface="Tiro Bangla"/>
                          <a:cs typeface="Tiro Bangla"/>
                          <a:sym typeface="Tiro Bangla"/>
                        </a:rPr>
                        <a:t>নিষেকের আগের অঙ্গ/অংশ</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5F46"/>
                    </a:solidFill>
                  </a:tcPr>
                </a:tc>
                <a:tc>
                  <a:txBody>
                    <a:bodyPr/>
                    <a:lstStyle/>
                    <a:p>
                      <a:pPr marL="0" marR="0" lvl="0" indent="0" algn="ctr" rtl="0">
                        <a:spcBef>
                          <a:spcPts val="0"/>
                        </a:spcBef>
                        <a:spcAft>
                          <a:spcPts val="0"/>
                        </a:spcAft>
                        <a:buNone/>
                      </a:pPr>
                      <a:r>
                        <a:rPr lang="en-US" sz="1800" b="1" i="0" u="none" strike="noStrike" cap="none" dirty="0" err="1">
                          <a:solidFill>
                            <a:srgbClr val="FFFFFF"/>
                          </a:solidFill>
                          <a:latin typeface="Tiro Bangla"/>
                          <a:ea typeface="Tiro Bangla"/>
                          <a:cs typeface="Tiro Bangla"/>
                          <a:sym typeface="Tiro Bangla"/>
                        </a:rPr>
                        <a:t>নিষেকের</a:t>
                      </a:r>
                      <a:r>
                        <a:rPr lang="en-US" sz="1800" b="1" i="0" u="none" strike="noStrike" cap="none" dirty="0">
                          <a:solidFill>
                            <a:srgbClr val="FFFFFF"/>
                          </a:solidFill>
                          <a:latin typeface="Tiro Bangla"/>
                          <a:ea typeface="Tiro Bangla"/>
                          <a:cs typeface="Tiro Bangla"/>
                          <a:sym typeface="Tiro Bangla"/>
                        </a:rPr>
                        <a:t> </a:t>
                      </a:r>
                      <a:r>
                        <a:rPr lang="en-US" sz="1800" b="1" i="0" u="none" strike="noStrike" cap="none" dirty="0" err="1">
                          <a:solidFill>
                            <a:srgbClr val="FFFFFF"/>
                          </a:solidFill>
                          <a:latin typeface="Tiro Bangla"/>
                          <a:ea typeface="Tiro Bangla"/>
                          <a:cs typeface="Tiro Bangla"/>
                          <a:sym typeface="Tiro Bangla"/>
                        </a:rPr>
                        <a:t>পরের</a:t>
                      </a:r>
                      <a:r>
                        <a:rPr lang="en-US" sz="1800" b="1" i="0" u="none" strike="noStrike" cap="none" dirty="0">
                          <a:solidFill>
                            <a:srgbClr val="FFFFFF"/>
                          </a:solidFill>
                          <a:latin typeface="Tiro Bangla"/>
                          <a:ea typeface="Tiro Bangla"/>
                          <a:cs typeface="Tiro Bangla"/>
                          <a:sym typeface="Tiro Bangla"/>
                        </a:rPr>
                        <a:t> </a:t>
                      </a:r>
                      <a:r>
                        <a:rPr lang="en-US" sz="1800" b="1" i="0" u="none" strike="noStrike" cap="none" dirty="0" err="1">
                          <a:solidFill>
                            <a:srgbClr val="FFFFFF"/>
                          </a:solidFill>
                          <a:latin typeface="Tiro Bangla"/>
                          <a:ea typeface="Tiro Bangla"/>
                          <a:cs typeface="Tiro Bangla"/>
                          <a:sym typeface="Tiro Bangla"/>
                        </a:rPr>
                        <a:t>রূপান্তরিত</a:t>
                      </a:r>
                      <a:r>
                        <a:rPr lang="en-US" sz="1800" b="1" i="0" u="none" strike="noStrike" cap="none" dirty="0">
                          <a:solidFill>
                            <a:srgbClr val="FFFFFF"/>
                          </a:solidFill>
                          <a:latin typeface="Tiro Bangla"/>
                          <a:ea typeface="Tiro Bangla"/>
                          <a:cs typeface="Tiro Bangla"/>
                          <a:sym typeface="Tiro Bangla"/>
                        </a:rPr>
                        <a:t> </a:t>
                      </a:r>
                      <a:r>
                        <a:rPr lang="en-US" sz="1800" b="1" i="0" u="none" strike="noStrike" cap="none" dirty="0" err="1">
                          <a:solidFill>
                            <a:srgbClr val="FFFFFF"/>
                          </a:solidFill>
                          <a:latin typeface="Tiro Bangla"/>
                          <a:ea typeface="Tiro Bangla"/>
                          <a:cs typeface="Tiro Bangla"/>
                          <a:sym typeface="Tiro Bangla"/>
                        </a:rPr>
                        <a:t>রূপ</a:t>
                      </a:r>
                      <a:endParaRPr sz="1800" dirty="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5F46"/>
                    </a:solidFill>
                  </a:tcPr>
                </a:tc>
                <a:extLst>
                  <a:ext uri="{0D108BD9-81ED-4DB2-BD59-A6C34878D82A}">
                    <a16:rowId xmlns:a16="http://schemas.microsoft.com/office/drawing/2014/main" val="10000"/>
                  </a:ext>
                </a:extLst>
              </a:tr>
              <a:tr h="641456">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গর্ভাশয় (Ovary)</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ফল (Fruit)</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1456">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গর্ভাশয় প্রাচীর</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ফলত্বক (Pericarp)</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1456">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ডিম্বক (Ovule)</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বীজ (Seed)</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1456">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জাইগোট (Zygote - 2n)</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ভ্রূণ (Embryo)</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41456">
                <a:tc>
                  <a:txBody>
                    <a:bodyPr/>
                    <a:lstStyle/>
                    <a:p>
                      <a:pPr marL="0" marR="0" lvl="0" indent="0" algn="ctr" rtl="0">
                        <a:spcBef>
                          <a:spcPts val="0"/>
                        </a:spcBef>
                        <a:spcAft>
                          <a:spcPts val="0"/>
                        </a:spcAft>
                        <a:buNone/>
                      </a:pPr>
                      <a:r>
                        <a:rPr lang="en-US" sz="1600" b="0" i="0" u="none" strike="noStrike" cap="none">
                          <a:solidFill>
                            <a:srgbClr val="1E293B"/>
                          </a:solidFill>
                          <a:latin typeface="Hind Siliguri"/>
                          <a:ea typeface="Hind Siliguri"/>
                          <a:cs typeface="Hind Siliguri"/>
                          <a:sym typeface="Hind Siliguri"/>
                        </a:rPr>
                        <a:t>ত্রিপ্লয়েড নিউক্লিয়াস (3n)</a:t>
                      </a:r>
                      <a:endParaRPr sz="180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spcBef>
                          <a:spcPts val="0"/>
                        </a:spcBef>
                        <a:spcAft>
                          <a:spcPts val="0"/>
                        </a:spcAft>
                        <a:buNone/>
                      </a:pPr>
                      <a:r>
                        <a:rPr lang="en-US" sz="1600" b="0" i="0" u="none" strike="noStrike" cap="none" dirty="0" err="1">
                          <a:solidFill>
                            <a:srgbClr val="1E293B"/>
                          </a:solidFill>
                          <a:latin typeface="Hind Siliguri"/>
                          <a:ea typeface="Hind Siliguri"/>
                          <a:cs typeface="Hind Siliguri"/>
                          <a:sym typeface="Hind Siliguri"/>
                        </a:rPr>
                        <a:t>সস্য</a:t>
                      </a:r>
                      <a:r>
                        <a:rPr lang="en-US" sz="1600" b="0" i="0" u="none" strike="noStrike" cap="none" dirty="0">
                          <a:solidFill>
                            <a:srgbClr val="1E293B"/>
                          </a:solidFill>
                          <a:latin typeface="Hind Siliguri"/>
                          <a:ea typeface="Hind Siliguri"/>
                          <a:cs typeface="Hind Siliguri"/>
                          <a:sym typeface="Hind Siliguri"/>
                        </a:rPr>
                        <a:t> </a:t>
                      </a:r>
                      <a:r>
                        <a:rPr lang="en-US" sz="1600" b="0" i="0" u="none" strike="noStrike" cap="none" dirty="0" err="1">
                          <a:solidFill>
                            <a:srgbClr val="1E293B"/>
                          </a:solidFill>
                          <a:latin typeface="Hind Siliguri"/>
                          <a:ea typeface="Hind Siliguri"/>
                          <a:cs typeface="Hind Siliguri"/>
                          <a:sym typeface="Hind Siliguri"/>
                        </a:rPr>
                        <a:t>টিস্যু</a:t>
                      </a:r>
                      <a:r>
                        <a:rPr lang="en-US" sz="1600" b="0" i="0" u="none" strike="noStrike" cap="none" dirty="0">
                          <a:solidFill>
                            <a:srgbClr val="1E293B"/>
                          </a:solidFill>
                          <a:latin typeface="Hind Siliguri"/>
                          <a:ea typeface="Hind Siliguri"/>
                          <a:cs typeface="Hind Siliguri"/>
                          <a:sym typeface="Hind Siliguri"/>
                        </a:rPr>
                        <a:t> (Endosperm)</a:t>
                      </a:r>
                      <a:endParaRPr sz="1800" dirty="0"/>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80" name="Google Shape;480;p38"/>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নিষেকের পরের রূপান্তরসমূহ</a:t>
            </a:r>
            <a:endParaRPr/>
          </a:p>
        </p:txBody>
      </p:sp>
      <p:sp>
        <p:nvSpPr>
          <p:cNvPr id="481" name="Google Shape;481;p38"/>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pic>
        <p:nvPicPr>
          <p:cNvPr id="487" name="Google Shape;487;p39" descr="image.png"/>
          <p:cNvPicPr preferRelativeResize="0"/>
          <p:nvPr/>
        </p:nvPicPr>
        <p:blipFill rotWithShape="1">
          <a:blip r:embed="rId3">
            <a:alphaModFix/>
          </a:blip>
          <a:srcRect/>
          <a:stretch/>
        </p:blipFill>
        <p:spPr>
          <a:xfrm>
            <a:off x="571500" y="3346251"/>
            <a:ext cx="3530649" cy="178454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88" name="Google Shape;488;p39" descr="image.png"/>
          <p:cNvPicPr preferRelativeResize="0"/>
          <p:nvPr/>
        </p:nvPicPr>
        <p:blipFill rotWithShape="1">
          <a:blip r:embed="rId4">
            <a:alphaModFix/>
          </a:blip>
          <a:srcRect/>
          <a:stretch/>
        </p:blipFill>
        <p:spPr>
          <a:xfrm>
            <a:off x="4330749" y="3346251"/>
            <a:ext cx="3530649" cy="178454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89" name="Google Shape;489;p39" descr="image.png"/>
          <p:cNvPicPr preferRelativeResize="0"/>
          <p:nvPr/>
        </p:nvPicPr>
        <p:blipFill rotWithShape="1">
          <a:blip r:embed="rId5">
            <a:alphaModFix/>
          </a:blip>
          <a:srcRect/>
          <a:stretch/>
        </p:blipFill>
        <p:spPr>
          <a:xfrm>
            <a:off x="8089999" y="3346251"/>
            <a:ext cx="3530649" cy="178454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490" name="Google Shape;490;p39" descr="image.png"/>
          <p:cNvPicPr preferRelativeResize="0"/>
          <p:nvPr/>
        </p:nvPicPr>
        <p:blipFill rotWithShape="1">
          <a:blip r:embed="rId6">
            <a:alphaModFix/>
          </a:blip>
          <a:srcRect/>
          <a:stretch/>
        </p:blipFill>
        <p:spPr>
          <a:xfrm>
            <a:off x="571500" y="533400"/>
            <a:ext cx="342900" cy="342900"/>
          </a:xfrm>
          <a:prstGeom prst="rect">
            <a:avLst/>
          </a:prstGeom>
          <a:noFill/>
          <a:ln>
            <a:noFill/>
          </a:ln>
        </p:spPr>
      </p:pic>
      <p:sp>
        <p:nvSpPr>
          <p:cNvPr id="491" name="Google Shape;491;p39"/>
          <p:cNvSpPr txBox="1"/>
          <p:nvPr/>
        </p:nvSpPr>
        <p:spPr>
          <a:xfrm>
            <a:off x="571500" y="2466380"/>
            <a:ext cx="11049000" cy="39395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উন্নত</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জাত</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উদ্ভাবনের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জন্য</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দুটি</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জিনগতভাবে</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ভিন্ন</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উদ্ভিদের</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মধ্যে</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কৃত্রিম</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প্রজনন</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ঘটানোকে</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সংকরায়ন</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বলে</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ধাপসমূহ</a:t>
            </a:r>
            <a:r>
              <a:rPr lang="en-US" sz="1600" b="0" i="0" u="none" strike="noStrike" cap="none" dirty="0">
                <a:solidFill>
                  <a:srgbClr val="334155"/>
                </a:solidFill>
                <a:latin typeface="Hind Siliguri"/>
                <a:ea typeface="Hind Siliguri"/>
                <a:cs typeface="Hind Siliguri"/>
                <a:sym typeface="Hind Siliguri"/>
              </a:rPr>
              <a:t>:</a:t>
            </a:r>
            <a:endParaRPr sz="1600" dirty="0"/>
          </a:p>
        </p:txBody>
      </p:sp>
      <p:sp>
        <p:nvSpPr>
          <p:cNvPr id="492" name="Google Shape;492;p39"/>
          <p:cNvSpPr txBox="1"/>
          <p:nvPr/>
        </p:nvSpPr>
        <p:spPr>
          <a:xfrm>
            <a:off x="819150" y="3622476"/>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১. নির্বাচন ও ব্যাগিং</a:t>
            </a:r>
            <a:endParaRPr/>
          </a:p>
        </p:txBody>
      </p:sp>
      <p:sp>
        <p:nvSpPr>
          <p:cNvPr id="493" name="Google Shape;493;p39"/>
          <p:cNvSpPr txBox="1"/>
          <p:nvPr/>
        </p:nvSpPr>
        <p:spPr>
          <a:xfrm>
            <a:off x="819150" y="4013001"/>
            <a:ext cx="3035349"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dirty="0" err="1">
                <a:solidFill>
                  <a:srgbClr val="334155"/>
                </a:solidFill>
                <a:latin typeface="Hind Siliguri"/>
                <a:ea typeface="Hind Siliguri"/>
                <a:cs typeface="Hind Siliguri"/>
                <a:sym typeface="Hind Siliguri"/>
              </a:rPr>
              <a:t>পিতৃ-মাতৃ</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উদ্ভিদ</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নির্বাচন</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এবং</a:t>
            </a:r>
            <a:r>
              <a:rPr lang="en-US" sz="1600" b="0" i="0" u="none" strike="noStrike" cap="none" dirty="0">
                <a:solidFill>
                  <a:srgbClr val="334155"/>
                </a:solidFill>
                <a:latin typeface="Hind Siliguri"/>
                <a:ea typeface="Hind Siliguri"/>
                <a:cs typeface="Hind Siliguri"/>
                <a:sym typeface="Hind Siliguri"/>
              </a:rPr>
              <a:t> </a:t>
            </a:r>
            <a:r>
              <a:rPr lang="en-US" sz="1600" b="0" i="0" u="none" strike="noStrike" cap="none" dirty="0" err="1">
                <a:solidFill>
                  <a:srgbClr val="334155"/>
                </a:solidFill>
                <a:latin typeface="Hind Siliguri"/>
                <a:ea typeface="Hind Siliguri"/>
                <a:cs typeface="Hind Siliguri"/>
                <a:sym typeface="Hind Siliguri"/>
              </a:rPr>
              <a:t>ইমাস্কুলেশন</a:t>
            </a:r>
            <a:r>
              <a:rPr lang="en-US" sz="1600" b="0" i="0" u="none" strike="noStrike" cap="none" dirty="0">
                <a:solidFill>
                  <a:srgbClr val="334155"/>
                </a:solidFill>
                <a:latin typeface="Hind Siliguri"/>
                <a:ea typeface="Hind Siliguri"/>
                <a:cs typeface="Hind Siliguri"/>
                <a:sym typeface="Hind Siliguri"/>
              </a:rPr>
              <a:t> (Emasculation) ও </a:t>
            </a:r>
            <a:r>
              <a:rPr lang="en-US" sz="1600" b="0" i="0" u="none" strike="noStrike" cap="none" dirty="0" err="1">
                <a:solidFill>
                  <a:srgbClr val="334155"/>
                </a:solidFill>
                <a:latin typeface="Hind Siliguri"/>
                <a:ea typeface="Hind Siliguri"/>
                <a:cs typeface="Hind Siliguri"/>
                <a:sym typeface="Hind Siliguri"/>
              </a:rPr>
              <a:t>ব্যাগিং</a:t>
            </a:r>
            <a:r>
              <a:rPr lang="en-US" sz="1600" b="0" i="0" u="none" strike="noStrike" cap="none" dirty="0">
                <a:solidFill>
                  <a:srgbClr val="334155"/>
                </a:solidFill>
                <a:latin typeface="Hind Siliguri"/>
                <a:ea typeface="Hind Siliguri"/>
                <a:cs typeface="Hind Siliguri"/>
                <a:sym typeface="Hind Siliguri"/>
              </a:rPr>
              <a:t> (Bagging)।</a:t>
            </a:r>
            <a:endParaRPr sz="1800" dirty="0"/>
          </a:p>
        </p:txBody>
      </p:sp>
      <p:sp>
        <p:nvSpPr>
          <p:cNvPr id="494" name="Google Shape;494;p39"/>
          <p:cNvSpPr txBox="1"/>
          <p:nvPr/>
        </p:nvSpPr>
        <p:spPr>
          <a:xfrm>
            <a:off x="4578399" y="3622476"/>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২. ক্রসিং</a:t>
            </a:r>
            <a:endParaRPr/>
          </a:p>
        </p:txBody>
      </p:sp>
      <p:sp>
        <p:nvSpPr>
          <p:cNvPr id="495" name="Google Shape;495;p39"/>
          <p:cNvSpPr txBox="1"/>
          <p:nvPr/>
        </p:nvSpPr>
        <p:spPr>
          <a:xfrm>
            <a:off x="4578399" y="4013001"/>
            <a:ext cx="3035349"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কাঙ্ক্ষিত পরাগরেণু এনে কৃত্রিমভাবে গর্ভমুণ্ডে স্থাপন করা (Crossing)।</a:t>
            </a:r>
            <a:endParaRPr sz="1800"/>
          </a:p>
        </p:txBody>
      </p:sp>
      <p:sp>
        <p:nvSpPr>
          <p:cNvPr id="496" name="Google Shape;496;p39"/>
          <p:cNvSpPr txBox="1"/>
          <p:nvPr/>
        </p:nvSpPr>
        <p:spPr>
          <a:xfrm>
            <a:off x="8337649" y="3622476"/>
            <a:ext cx="3187117" cy="2762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1" i="0" u="none" strike="noStrike" cap="none">
                <a:solidFill>
                  <a:srgbClr val="0F172A"/>
                </a:solidFill>
                <a:latin typeface="Tiro Bangla"/>
                <a:ea typeface="Tiro Bangla"/>
                <a:cs typeface="Tiro Bangla"/>
                <a:sym typeface="Tiro Bangla"/>
              </a:rPr>
              <a:t>৩. বীজ সংগ্রহ</a:t>
            </a:r>
            <a:endParaRPr/>
          </a:p>
        </p:txBody>
      </p:sp>
      <p:sp>
        <p:nvSpPr>
          <p:cNvPr id="497" name="Google Shape;497;p39"/>
          <p:cNvSpPr txBox="1"/>
          <p:nvPr/>
        </p:nvSpPr>
        <p:spPr>
          <a:xfrm>
            <a:off x="8337649" y="4013001"/>
            <a:ext cx="3035349" cy="787908"/>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600" b="0" i="0" u="none" strike="noStrike" cap="none">
                <a:solidFill>
                  <a:srgbClr val="334155"/>
                </a:solidFill>
                <a:latin typeface="Hind Siliguri"/>
                <a:ea typeface="Hind Siliguri"/>
                <a:cs typeface="Hind Siliguri"/>
                <a:sym typeface="Hind Siliguri"/>
              </a:rPr>
              <a:t>সংকর বীজ সংগ্রহ ও পরবর্তী বংশধর (F1 generation) পর্যবেক্ষণ।</a:t>
            </a:r>
            <a:endParaRPr sz="1800"/>
          </a:p>
        </p:txBody>
      </p:sp>
      <p:sp>
        <p:nvSpPr>
          <p:cNvPr id="498" name="Google Shape;498;p39"/>
          <p:cNvSpPr txBox="1"/>
          <p:nvPr/>
        </p:nvSpPr>
        <p:spPr>
          <a:xfrm>
            <a:off x="1028700" y="476250"/>
            <a:ext cx="11121390" cy="48577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700" b="1" i="0" u="none" strike="noStrike" cap="none">
                <a:solidFill>
                  <a:srgbClr val="065F46"/>
                </a:solidFill>
                <a:latin typeface="Tiro Bangla"/>
                <a:ea typeface="Tiro Bangla"/>
                <a:cs typeface="Tiro Bangla"/>
                <a:sym typeface="Tiro Bangla"/>
              </a:rPr>
              <a:t>উদ্ভিদের সংকরায়ন পদ্ধতি (Hybridization)</a:t>
            </a:r>
            <a:endParaRPr/>
          </a:p>
        </p:txBody>
      </p:sp>
      <p:sp>
        <p:nvSpPr>
          <p:cNvPr id="499" name="Google Shape;499;p39"/>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5" name="Google Shape;85;p13" descr="image.png"/>
          <p:cNvPicPr preferRelativeResize="0"/>
          <p:nvPr/>
        </p:nvPicPr>
        <p:blipFill rotWithShape="1">
          <a:blip r:embed="rId3">
            <a:alphaModFix/>
          </a:blip>
          <a:srcRect/>
          <a:stretch/>
        </p:blipFill>
        <p:spPr>
          <a:xfrm>
            <a:off x="476250" y="2247900"/>
            <a:ext cx="6076950" cy="43815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6" name="Google Shape;86;p13" descr="image.png"/>
          <p:cNvPicPr preferRelativeResize="0"/>
          <p:nvPr/>
        </p:nvPicPr>
        <p:blipFill rotWithShape="1">
          <a:blip r:embed="rId4">
            <a:alphaModFix/>
          </a:blip>
          <a:srcRect/>
          <a:stretch/>
        </p:blipFill>
        <p:spPr>
          <a:xfrm>
            <a:off x="6773545" y="2242502"/>
            <a:ext cx="4972050" cy="43815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87" name="Google Shape;87;p13"/>
          <p:cNvSpPr txBox="1"/>
          <p:nvPr/>
        </p:nvSpPr>
        <p:spPr>
          <a:xfrm>
            <a:off x="895350" y="443984"/>
            <a:ext cx="7630953" cy="369332"/>
          </a:xfrm>
          <a:prstGeom prst="rect">
            <a:avLst/>
          </a:prstGeom>
          <a:noFill/>
          <a:ln>
            <a:noFill/>
          </a:ln>
        </p:spPr>
        <p:txBody>
          <a:bodyPr spcFirstLastPara="1" wrap="square" lIns="0" tIns="0" rIns="0" bIns="0" anchor="ctr" anchorCtr="0">
            <a:spAutoFit/>
          </a:bodyPr>
          <a:lstStyle/>
          <a:p>
            <a:pPr lvl="0"/>
            <a:r>
              <a:rPr lang="as-IN" sz="2400" b="1" dirty="0">
                <a:solidFill>
                  <a:srgbClr val="0F766E"/>
                </a:solidFill>
                <a:latin typeface="Hind Siliguri"/>
                <a:ea typeface="Hind Siliguri"/>
                <a:cs typeface="Hind Siliguri"/>
                <a:sym typeface="Hind Siliguri"/>
              </a:rPr>
              <a:t>অযৌন</a:t>
            </a:r>
            <a:r>
              <a:rPr lang="en-US" sz="2400" b="1" i="0" u="none" strike="noStrike" cap="none" dirty="0">
                <a:solidFill>
                  <a:srgbClr val="0F766E"/>
                </a:solidFill>
                <a:latin typeface="Hind Siliguri"/>
                <a:ea typeface="Hind Siliguri"/>
                <a:cs typeface="Hind Siliguri"/>
                <a:sym typeface="Hind Siliguri"/>
              </a:rPr>
              <a:t> </a:t>
            </a:r>
            <a:r>
              <a:rPr lang="en-US" sz="2400" b="1" i="0" u="none" strike="noStrike" cap="none" dirty="0" err="1">
                <a:solidFill>
                  <a:srgbClr val="0F766E"/>
                </a:solidFill>
                <a:latin typeface="Hind Siliguri"/>
                <a:ea typeface="Hind Siliguri"/>
                <a:cs typeface="Hind Siliguri"/>
                <a:sym typeface="Hind Siliguri"/>
              </a:rPr>
              <a:t>প্রজনন</a:t>
            </a:r>
            <a:r>
              <a:rPr lang="en-US" sz="2400" b="1" i="0" u="none" strike="noStrike" cap="none" dirty="0">
                <a:solidFill>
                  <a:srgbClr val="0F766E"/>
                </a:solidFill>
                <a:latin typeface="Hind Siliguri"/>
                <a:ea typeface="Hind Siliguri"/>
                <a:cs typeface="Hind Siliguri"/>
                <a:sym typeface="Hind Siliguri"/>
              </a:rPr>
              <a:t> (Asexual Reproduction) ও </a:t>
            </a:r>
            <a:r>
              <a:rPr lang="en-US" sz="2400" b="1" i="0" u="none" strike="noStrike" cap="none" dirty="0" err="1">
                <a:solidFill>
                  <a:srgbClr val="0F766E"/>
                </a:solidFill>
                <a:latin typeface="Hind Siliguri"/>
                <a:ea typeface="Hind Siliguri"/>
                <a:cs typeface="Hind Siliguri"/>
                <a:sym typeface="Hind Siliguri"/>
              </a:rPr>
              <a:t>অণুবীজ</a:t>
            </a:r>
            <a:endParaRPr dirty="0"/>
          </a:p>
        </p:txBody>
      </p:sp>
      <p:sp>
        <p:nvSpPr>
          <p:cNvPr id="89" name="Google Shape;89;p13"/>
          <p:cNvSpPr/>
          <p:nvPr/>
        </p:nvSpPr>
        <p:spPr>
          <a:xfrm>
            <a:off x="476250" y="1247775"/>
            <a:ext cx="11239500" cy="714375"/>
          </a:xfrm>
          <a:prstGeom prst="rect">
            <a:avLst/>
          </a:prstGeom>
          <a:solidFill>
            <a:srgbClr val="F0FDF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0" name="Google Shape;90;p13"/>
          <p:cNvSpPr txBox="1"/>
          <p:nvPr/>
        </p:nvSpPr>
        <p:spPr>
          <a:xfrm>
            <a:off x="628650" y="1322009"/>
            <a:ext cx="10934700" cy="646331"/>
          </a:xfrm>
          <a:prstGeom prst="rect">
            <a:avLst/>
          </a:prstGeom>
          <a:noFill/>
          <a:ln>
            <a:noFill/>
          </a:ln>
        </p:spPr>
        <p:txBody>
          <a:bodyPr spcFirstLastPara="1" wrap="square" lIns="0" tIns="0" rIns="0" bIns="0" anchor="t" anchorCtr="0">
            <a:spAutoFit/>
          </a:bodyPr>
          <a:lstStyle/>
          <a:p>
            <a:pPr lvl="0">
              <a:lnSpc>
                <a:spcPct val="149960"/>
              </a:lnSpc>
            </a:pPr>
            <a:r>
              <a:rPr lang="as-IN" b="1" dirty="0">
                <a:solidFill>
                  <a:srgbClr val="15803D"/>
                </a:solidFill>
                <a:latin typeface="Hind Siliguri"/>
                <a:ea typeface="Hind Siliguri"/>
                <a:cs typeface="Hind Siliguri"/>
                <a:sym typeface="Hind Siliguri"/>
              </a:rPr>
              <a:t>অযৌন</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প্রজননের</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সংজ্ঞা</a:t>
            </a:r>
            <a:r>
              <a:rPr lang="en-US" b="1" i="0" u="none" strike="noStrike" cap="none" dirty="0">
                <a:solidFill>
                  <a:srgbClr val="15803D"/>
                </a:solidFill>
                <a:latin typeface="Hind Siliguri"/>
                <a:ea typeface="Hind Siliguri"/>
                <a:cs typeface="Hind Siliguri"/>
                <a:sym typeface="Hind Siliguri"/>
              </a:rPr>
              <a:t>:</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পুং</a:t>
            </a:r>
            <a:r>
              <a:rPr lang="en-US" b="0" i="0" u="none" strike="noStrike" cap="none" dirty="0">
                <a:solidFill>
                  <a:srgbClr val="14532D"/>
                </a:solidFill>
                <a:latin typeface="Hind Siliguri"/>
                <a:ea typeface="Hind Siliguri"/>
                <a:cs typeface="Hind Siliguri"/>
                <a:sym typeface="Hind Siliguri"/>
              </a:rPr>
              <a:t> ও </a:t>
            </a:r>
            <a:r>
              <a:rPr lang="en-US" b="0" i="0" u="none" strike="noStrike" cap="none" dirty="0" err="1">
                <a:solidFill>
                  <a:srgbClr val="14532D"/>
                </a:solidFill>
                <a:latin typeface="Hind Siliguri"/>
                <a:ea typeface="Hind Siliguri"/>
                <a:cs typeface="Hind Siliguri"/>
                <a:sym typeface="Hind Siliguri"/>
              </a:rPr>
              <a:t>স্ত্রী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গ্যামেটের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মিলন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ছাড়া</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উদ্ভিদের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যে</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প্রজনন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ঘটে</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তাকে</a:t>
            </a:r>
            <a:r>
              <a:rPr lang="en-US" b="0" i="0" u="none" strike="noStrike" cap="none" dirty="0">
                <a:solidFill>
                  <a:srgbClr val="14532D"/>
                </a:solidFill>
                <a:latin typeface="Hind Siliguri"/>
                <a:ea typeface="Hind Siliguri"/>
                <a:cs typeface="Hind Siliguri"/>
                <a:sym typeface="Hind Siliguri"/>
              </a:rPr>
              <a:t> </a:t>
            </a:r>
            <a:r>
              <a:rPr lang="as-IN" b="1" dirty="0">
                <a:solidFill>
                  <a:srgbClr val="15803D"/>
                </a:solidFill>
                <a:latin typeface="Hind Siliguri"/>
                <a:ea typeface="Hind Siliguri"/>
                <a:cs typeface="Hind Siliguri"/>
                <a:sym typeface="Hind Siliguri"/>
              </a:rPr>
              <a:t>অযৌন</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প্রজনন</a:t>
            </a:r>
            <a:r>
              <a:rPr lang="en-US" b="1" i="0" u="none" strike="noStrike" cap="none" dirty="0">
                <a:solidFill>
                  <a:srgbClr val="15803D"/>
                </a:solidFill>
                <a:latin typeface="Hind Siliguri"/>
                <a:ea typeface="Hind Siliguri"/>
                <a:cs typeface="Hind Siliguri"/>
                <a:sym typeface="Hind Siliguri"/>
              </a:rPr>
              <a:t> (Asexual Reproduction)</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বলে</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নিম্নশ্রেণীর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উদ্ভিদে</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অয়ৌন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স্পোর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সৃষ্টির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মাধ্যমে</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এবং</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আবৃতবীজী</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উদ্ভিদে</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সাধারণত</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দৈহিক</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অঙ্গের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মাধ্যমে</a:t>
            </a:r>
            <a:r>
              <a:rPr lang="en-US" b="0" i="0" u="none" strike="noStrike" cap="none" dirty="0">
                <a:solidFill>
                  <a:srgbClr val="14532D"/>
                </a:solidFill>
                <a:latin typeface="Hind Siliguri"/>
                <a:ea typeface="Hind Siliguri"/>
                <a:cs typeface="Hind Siliguri"/>
                <a:sym typeface="Hind Siliguri"/>
              </a:rPr>
              <a:t> </a:t>
            </a:r>
            <a:r>
              <a:rPr lang="as-IN" dirty="0">
                <a:solidFill>
                  <a:srgbClr val="14532D"/>
                </a:solidFill>
                <a:latin typeface="Hind Siliguri"/>
                <a:ea typeface="Hind Siliguri"/>
                <a:cs typeface="Hind Siliguri"/>
                <a:sym typeface="Hind Siliguri"/>
              </a:rPr>
              <a:t>অযৌন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প্রজনন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সম্পন্ন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হয়</a:t>
            </a:r>
            <a:r>
              <a:rPr lang="en-US" b="0" i="0" u="none" strike="noStrike" cap="none" dirty="0">
                <a:solidFill>
                  <a:srgbClr val="14532D"/>
                </a:solidFill>
                <a:latin typeface="Hind Siliguri"/>
                <a:ea typeface="Hind Siliguri"/>
                <a:cs typeface="Hind Siliguri"/>
                <a:sym typeface="Hind Siliguri"/>
              </a:rPr>
              <a:t>।</a:t>
            </a:r>
            <a:endParaRPr sz="1600" dirty="0"/>
          </a:p>
        </p:txBody>
      </p:sp>
      <p:sp>
        <p:nvSpPr>
          <p:cNvPr id="91" name="Google Shape;91;p13"/>
          <p:cNvSpPr/>
          <p:nvPr/>
        </p:nvSpPr>
        <p:spPr>
          <a:xfrm>
            <a:off x="476250" y="1247775"/>
            <a:ext cx="38100" cy="714375"/>
          </a:xfrm>
          <a:prstGeom prst="rect">
            <a:avLst/>
          </a:prstGeom>
          <a:solidFill>
            <a:srgbClr val="16A3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2" name="Google Shape;92;p13" descr="image.png"/>
          <p:cNvPicPr preferRelativeResize="0"/>
          <p:nvPr/>
        </p:nvPicPr>
        <p:blipFill rotWithShape="1">
          <a:blip r:embed="rId5">
            <a:alphaModFix/>
          </a:blip>
          <a:srcRect/>
          <a:stretch/>
        </p:blipFill>
        <p:spPr>
          <a:xfrm>
            <a:off x="476250" y="476250"/>
            <a:ext cx="304800" cy="304800"/>
          </a:xfrm>
          <a:prstGeom prst="rect">
            <a:avLst/>
          </a:prstGeom>
          <a:noFill/>
          <a:ln>
            <a:noFill/>
          </a:ln>
        </p:spPr>
      </p:pic>
      <p:sp>
        <p:nvSpPr>
          <p:cNvPr id="93" name="Google Shape;93;p13"/>
          <p:cNvSpPr txBox="1"/>
          <p:nvPr/>
        </p:nvSpPr>
        <p:spPr>
          <a:xfrm>
            <a:off x="942975" y="2475384"/>
            <a:ext cx="5410200" cy="230832"/>
          </a:xfrm>
          <a:prstGeom prst="rect">
            <a:avLst/>
          </a:prstGeom>
          <a:noFill/>
          <a:ln>
            <a:noFill/>
          </a:ln>
        </p:spPr>
        <p:txBody>
          <a:bodyPr spcFirstLastPara="1" wrap="square" lIns="0" tIns="0" rIns="0" bIns="0" anchor="ctr" anchorCtr="0">
            <a:spAutoFit/>
          </a:bodyPr>
          <a:lstStyle/>
          <a:p>
            <a:pPr lvl="0"/>
            <a:r>
              <a:rPr lang="as-IN" sz="1500" b="1" dirty="0">
                <a:solidFill>
                  <a:srgbClr val="0F766E"/>
                </a:solidFill>
                <a:latin typeface="Hind Siliguri"/>
                <a:ea typeface="Hind Siliguri"/>
                <a:cs typeface="Hind Siliguri"/>
                <a:sym typeface="Hind Siliguri"/>
              </a:rPr>
              <a:t>অযৌন</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স্পোর</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সৃষ্টির</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মাধ্যমে</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বংশবৃদ্ধি</a:t>
            </a:r>
            <a:endParaRPr dirty="0"/>
          </a:p>
        </p:txBody>
      </p:sp>
      <p:sp>
        <p:nvSpPr>
          <p:cNvPr id="94" name="Google Shape;94;p13"/>
          <p:cNvSpPr/>
          <p:nvPr/>
        </p:nvSpPr>
        <p:spPr>
          <a:xfrm>
            <a:off x="676275" y="2790825"/>
            <a:ext cx="567690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3"/>
          <p:cNvSpPr txBox="1"/>
          <p:nvPr/>
        </p:nvSpPr>
        <p:spPr>
          <a:xfrm>
            <a:off x="7210425" y="2428875"/>
            <a:ext cx="4305300"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অয়ৌন প্রজনন ও যৌন প্রজননের পার্থক্য</a:t>
            </a:r>
            <a:endParaRPr/>
          </a:p>
        </p:txBody>
      </p:sp>
      <p:sp>
        <p:nvSpPr>
          <p:cNvPr id="96" name="Google Shape;96;p13"/>
          <p:cNvSpPr/>
          <p:nvPr/>
        </p:nvSpPr>
        <p:spPr>
          <a:xfrm>
            <a:off x="6943725" y="2790825"/>
            <a:ext cx="457200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aphicFrame>
        <p:nvGraphicFramePr>
          <p:cNvPr id="98" name="Google Shape;98;p13"/>
          <p:cNvGraphicFramePr/>
          <p:nvPr>
            <p:extLst>
              <p:ext uri="{D42A27DB-BD31-4B8C-83A1-F6EECF244321}">
                <p14:modId xmlns:p14="http://schemas.microsoft.com/office/powerpoint/2010/main" val="1455551062"/>
              </p:ext>
            </p:extLst>
          </p:nvPr>
        </p:nvGraphicFramePr>
        <p:xfrm>
          <a:off x="6943725" y="2901633"/>
          <a:ext cx="4572000" cy="3543250"/>
        </p:xfrm>
        <a:graphic>
          <a:graphicData uri="http://schemas.openxmlformats.org/drawingml/2006/table">
            <a:tbl>
              <a:tblPr firstRow="1" bandRow="1">
                <a:noFill/>
              </a:tblPr>
              <a:tblGrid>
                <a:gridCol w="1120075">
                  <a:extLst>
                    <a:ext uri="{9D8B030D-6E8A-4147-A177-3AD203B41FA5}">
                      <a16:colId xmlns:a16="http://schemas.microsoft.com/office/drawing/2014/main" val="20000"/>
                    </a:ext>
                  </a:extLst>
                </a:gridCol>
                <a:gridCol w="1672525">
                  <a:extLst>
                    <a:ext uri="{9D8B030D-6E8A-4147-A177-3AD203B41FA5}">
                      <a16:colId xmlns:a16="http://schemas.microsoft.com/office/drawing/2014/main" val="20001"/>
                    </a:ext>
                  </a:extLst>
                </a:gridCol>
                <a:gridCol w="1779400">
                  <a:extLst>
                    <a:ext uri="{9D8B030D-6E8A-4147-A177-3AD203B41FA5}">
                      <a16:colId xmlns:a16="http://schemas.microsoft.com/office/drawing/2014/main" val="20002"/>
                    </a:ext>
                  </a:extLst>
                </a:gridCol>
              </a:tblGrid>
              <a:tr h="506175">
                <a:tc>
                  <a:txBody>
                    <a:bodyPr/>
                    <a:lstStyle/>
                    <a:p>
                      <a:pPr marL="0" marR="0" lvl="0" indent="0" algn="ctr" rtl="0">
                        <a:spcBef>
                          <a:spcPts val="0"/>
                        </a:spcBef>
                        <a:spcAft>
                          <a:spcPts val="0"/>
                        </a:spcAft>
                        <a:buNone/>
                      </a:pPr>
                      <a:r>
                        <a:rPr lang="en-US" sz="1050" b="0" i="0" u="none" strike="noStrike" cap="none">
                          <a:solidFill>
                            <a:srgbClr val="FFFFFF"/>
                          </a:solidFill>
                          <a:latin typeface="Hind Siliguri SemiBold"/>
                          <a:ea typeface="Hind Siliguri SemiBold"/>
                          <a:cs typeface="Hind Siliguri SemiBold"/>
                          <a:sym typeface="Hind Siliguri SemiBold"/>
                        </a:rPr>
                        <a:t>বিষয়</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766E"/>
                    </a:solidFill>
                  </a:tcPr>
                </a:tc>
                <a:tc>
                  <a:txBody>
                    <a:bodyPr/>
                    <a:lstStyle/>
                    <a:p>
                      <a:pPr marL="0" marR="0" lvl="0" indent="0" algn="ctr" rtl="0">
                        <a:spcBef>
                          <a:spcPts val="0"/>
                        </a:spcBef>
                        <a:spcAft>
                          <a:spcPts val="0"/>
                        </a:spcAft>
                        <a:buNone/>
                      </a:pPr>
                      <a:r>
                        <a:rPr lang="as-IN" sz="1050" b="0" i="0" u="none" strike="noStrike" cap="none" dirty="0">
                          <a:solidFill>
                            <a:srgbClr val="FFFFFF"/>
                          </a:solidFill>
                          <a:latin typeface="Hind Siliguri SemiBold"/>
                          <a:ea typeface="Hind Siliguri SemiBold"/>
                          <a:cs typeface="Hind Siliguri SemiBold"/>
                          <a:sym typeface="Hind Siliguri SemiBold"/>
                        </a:rPr>
                        <a:t>অযৌন</a:t>
                      </a:r>
                      <a:r>
                        <a:rPr lang="en-US" sz="1050" b="0" i="0" u="none" strike="noStrike" cap="none" dirty="0">
                          <a:solidFill>
                            <a:srgbClr val="FFFFFF"/>
                          </a:solidFill>
                          <a:latin typeface="Hind Siliguri SemiBold"/>
                          <a:ea typeface="Hind Siliguri SemiBold"/>
                          <a:cs typeface="Hind Siliguri SemiBold"/>
                          <a:sym typeface="Hind Siliguri SemiBold"/>
                        </a:rPr>
                        <a:t> </a:t>
                      </a:r>
                      <a:r>
                        <a:rPr lang="en-US" sz="1050" b="0" i="0" u="none" strike="noStrike" cap="none" dirty="0" err="1">
                          <a:solidFill>
                            <a:srgbClr val="FFFFFF"/>
                          </a:solidFill>
                          <a:latin typeface="Hind Siliguri SemiBold"/>
                          <a:ea typeface="Hind Siliguri SemiBold"/>
                          <a:cs typeface="Hind Siliguri SemiBold"/>
                          <a:sym typeface="Hind Siliguri SemiBold"/>
                        </a:rPr>
                        <a:t>প্রজনন</a:t>
                      </a:r>
                      <a:endParaRPr sz="1200"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766E"/>
                    </a:solidFill>
                  </a:tcPr>
                </a:tc>
                <a:tc>
                  <a:txBody>
                    <a:bodyPr/>
                    <a:lstStyle/>
                    <a:p>
                      <a:pPr marL="0" marR="0" lvl="0" indent="0" algn="ctr" rtl="0">
                        <a:spcBef>
                          <a:spcPts val="0"/>
                        </a:spcBef>
                        <a:spcAft>
                          <a:spcPts val="0"/>
                        </a:spcAft>
                        <a:buNone/>
                      </a:pPr>
                      <a:r>
                        <a:rPr lang="en-US" sz="1050" b="0" i="0" u="none" strike="noStrike" cap="none">
                          <a:solidFill>
                            <a:srgbClr val="FFFFFF"/>
                          </a:solidFill>
                          <a:latin typeface="Hind Siliguri SemiBold"/>
                          <a:ea typeface="Hind Siliguri SemiBold"/>
                          <a:cs typeface="Hind Siliguri SemiBold"/>
                          <a:sym typeface="Hind Siliguri SemiBold"/>
                        </a:rPr>
                        <a:t>যৌন প্রজনন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F766E"/>
                    </a:solidFill>
                  </a:tcPr>
                </a:tc>
                <a:extLst>
                  <a:ext uri="{0D108BD9-81ED-4DB2-BD59-A6C34878D82A}">
                    <a16:rowId xmlns:a16="http://schemas.microsoft.com/office/drawing/2014/main" val="10000"/>
                  </a:ext>
                </a:extLst>
              </a:tr>
              <a:tr h="506175">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১. গ্যামেট</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গ্যামেট সৃষ্টি ও মিলন হয় 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দুটি বিপরীত গ্যামেটের মিলন ঘটে</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506175">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২. কোষ বিভাজন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মাইটোসিস (মায়োসিস লাগে 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মায়োসিস কোষ বিভাজন প্রয়োজন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2"/>
                  </a:ext>
                </a:extLst>
              </a:tr>
              <a:tr h="506175">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৩. বৈচিত্র্য</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সৃষ্ট উদ্ভিদে বৈচিত্র্য থাকে 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সৃষ্ট উদ্ভিদে বৈশিষ্ট্যগত বৈচিত্র্য ঘটে</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06175">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৪. অভিযোজন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কম অভিযোজনক্ষম</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অধিক অভিযোজনক্ষম</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4"/>
                  </a:ext>
                </a:extLst>
              </a:tr>
              <a:tr h="506175">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৫. ক্ষেত্র</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প্রধানত নিম্নশ্রেণীর উদ্ভিদে</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নিম্ন ও উচ্চশ্রেণীর উদ্ভিদে</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506200">
                <a:tc>
                  <a:txBody>
                    <a:bodyPr/>
                    <a:lstStyle/>
                    <a:p>
                      <a:pPr marL="0" marR="0" lvl="0" indent="0" algn="ctr" rtl="0">
                        <a:spcBef>
                          <a:spcPts val="0"/>
                        </a:spcBef>
                        <a:spcAft>
                          <a:spcPts val="0"/>
                        </a:spcAft>
                        <a:buNone/>
                      </a:pPr>
                      <a:r>
                        <a:rPr lang="en-US" sz="1050" b="1" i="0" u="none" strike="noStrike" cap="none">
                          <a:solidFill>
                            <a:srgbClr val="334155"/>
                          </a:solidFill>
                          <a:latin typeface="Hind Siliguri"/>
                          <a:ea typeface="Hind Siliguri"/>
                          <a:cs typeface="Hind Siliguri"/>
                          <a:sym typeface="Hind Siliguri"/>
                        </a:rPr>
                        <a:t>৬. নিষেক</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a:solidFill>
                            <a:srgbClr val="334155"/>
                          </a:solidFill>
                          <a:latin typeface="Hind Siliguri"/>
                          <a:ea typeface="Hind Siliguri"/>
                          <a:cs typeface="Hind Siliguri"/>
                          <a:sym typeface="Hind Siliguri"/>
                        </a:rPr>
                        <a:t>নিষেক ঘটে না</a:t>
                      </a:r>
                      <a:endParaRPr sz="120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tc>
                  <a:txBody>
                    <a:bodyPr/>
                    <a:lstStyle/>
                    <a:p>
                      <a:pPr marL="0" marR="0" lvl="0" indent="0" algn="ctr" rtl="0">
                        <a:spcBef>
                          <a:spcPts val="0"/>
                        </a:spcBef>
                        <a:spcAft>
                          <a:spcPts val="0"/>
                        </a:spcAft>
                        <a:buNone/>
                      </a:pPr>
                      <a:r>
                        <a:rPr lang="en-US" sz="1050" b="0" i="0" u="none" strike="noStrike" cap="none" dirty="0" err="1">
                          <a:solidFill>
                            <a:srgbClr val="334155"/>
                          </a:solidFill>
                          <a:latin typeface="Hind Siliguri"/>
                          <a:ea typeface="Hind Siliguri"/>
                          <a:cs typeface="Hind Siliguri"/>
                          <a:sym typeface="Hind Siliguri"/>
                        </a:rPr>
                        <a:t>নিষেক</a:t>
                      </a:r>
                      <a:r>
                        <a:rPr lang="en-US" sz="1050" b="0" i="0" u="none" strike="noStrike" cap="none" dirty="0">
                          <a:solidFill>
                            <a:srgbClr val="334155"/>
                          </a:solidFill>
                          <a:latin typeface="Hind Siliguri"/>
                          <a:ea typeface="Hind Siliguri"/>
                          <a:cs typeface="Hind Siliguri"/>
                          <a:sym typeface="Hind Siliguri"/>
                        </a:rPr>
                        <a:t> </a:t>
                      </a:r>
                      <a:r>
                        <a:rPr lang="en-US" sz="1050" b="0" i="0" u="none" strike="noStrike" cap="none" dirty="0" err="1">
                          <a:solidFill>
                            <a:srgbClr val="334155"/>
                          </a:solidFill>
                          <a:latin typeface="Hind Siliguri"/>
                          <a:ea typeface="Hind Siliguri"/>
                          <a:cs typeface="Hind Siliguri"/>
                          <a:sym typeface="Hind Siliguri"/>
                        </a:rPr>
                        <a:t>ঘটে</a:t>
                      </a:r>
                      <a:endParaRPr sz="1200" dirty="0"/>
                    </a:p>
                  </a:txBody>
                  <a:tcPr marL="63500" marR="63500" marT="25400" marB="254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8FAFC"/>
                    </a:solidFill>
                  </a:tcPr>
                </a:tc>
                <a:extLst>
                  <a:ext uri="{0D108BD9-81ED-4DB2-BD59-A6C34878D82A}">
                    <a16:rowId xmlns:a16="http://schemas.microsoft.com/office/drawing/2014/main" val="10006"/>
                  </a:ext>
                </a:extLst>
              </a:tr>
            </a:tbl>
          </a:graphicData>
        </a:graphic>
      </p:graphicFrame>
      <p:pic>
        <p:nvPicPr>
          <p:cNvPr id="99" name="Google Shape;99;p13" descr="image.png"/>
          <p:cNvPicPr preferRelativeResize="0"/>
          <p:nvPr/>
        </p:nvPicPr>
        <p:blipFill rotWithShape="1">
          <a:blip r:embed="rId6">
            <a:alphaModFix/>
          </a:blip>
          <a:srcRect/>
          <a:stretch/>
        </p:blipFill>
        <p:spPr>
          <a:xfrm>
            <a:off x="676275" y="2486025"/>
            <a:ext cx="190500" cy="190500"/>
          </a:xfrm>
          <a:prstGeom prst="rect">
            <a:avLst/>
          </a:prstGeom>
          <a:noFill/>
          <a:ln>
            <a:noFill/>
          </a:ln>
        </p:spPr>
      </p:pic>
      <p:sp>
        <p:nvSpPr>
          <p:cNvPr id="100" name="Google Shape;100;p13"/>
          <p:cNvSpPr txBox="1"/>
          <p:nvPr/>
        </p:nvSpPr>
        <p:spPr>
          <a:xfrm>
            <a:off x="866775" y="2905125"/>
            <a:ext cx="5486400"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ছত্রাক</a:t>
            </a:r>
            <a:r>
              <a:rPr lang="en-US" b="1" i="0" u="none" strike="noStrike" cap="none" dirty="0">
                <a:solidFill>
                  <a:srgbClr val="334155"/>
                </a:solidFill>
                <a:latin typeface="Hind Siliguri"/>
                <a:ea typeface="Hind Siliguri"/>
                <a:cs typeface="Hind Siliguri"/>
                <a:sym typeface="Hind Siliguri"/>
              </a:rPr>
              <a:t> ও </a:t>
            </a:r>
            <a:r>
              <a:rPr lang="en-US" b="1" i="0" u="none" strike="noStrike" cap="none" dirty="0" err="1">
                <a:solidFill>
                  <a:srgbClr val="334155"/>
                </a:solidFill>
                <a:latin typeface="Hind Siliguri"/>
                <a:ea typeface="Hind Siliguri"/>
                <a:cs typeface="Hind Siliguri"/>
                <a:sym typeface="Hind Siliguri"/>
              </a:rPr>
              <a:t>ইস্ট</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কনিডিয়া</a:t>
            </a:r>
            <a:r>
              <a:rPr lang="en-US" b="0" i="0" u="none" strike="noStrike" cap="none" dirty="0">
                <a:solidFill>
                  <a:srgbClr val="334155"/>
                </a:solidFill>
                <a:latin typeface="Hind Siliguri"/>
                <a:ea typeface="Hind Siliguri"/>
                <a:cs typeface="Hind Siliguri"/>
                <a:sym typeface="Hind Siliguri"/>
              </a:rPr>
              <a:t>/</a:t>
            </a:r>
            <a:r>
              <a:rPr lang="en-US" b="0" i="0" u="none" strike="noStrike" cap="none" dirty="0" err="1">
                <a:solidFill>
                  <a:srgbClr val="334155"/>
                </a:solidFill>
                <a:latin typeface="Hind Siliguri"/>
                <a:ea typeface="Hind Siliguri"/>
                <a:cs typeface="Hind Siliguri"/>
                <a:sym typeface="Hind Siliguri"/>
              </a:rPr>
              <a:t>কনিডিওস্পোর</a:t>
            </a:r>
            <a:r>
              <a:rPr lang="en-US" b="0" i="0" u="none" strike="noStrike" cap="none" dirty="0">
                <a:solidFill>
                  <a:srgbClr val="334155"/>
                </a:solidFill>
                <a:latin typeface="Hind Siliguri"/>
                <a:ea typeface="Hind Siliguri"/>
                <a:cs typeface="Hind Siliguri"/>
                <a:sym typeface="Hind Siliguri"/>
              </a:rPr>
              <a:t> (Penicillium), </a:t>
            </a:r>
            <a:r>
              <a:rPr lang="en-US" b="0" i="0" u="none" strike="noStrike" cap="none" dirty="0" err="1">
                <a:solidFill>
                  <a:srgbClr val="334155"/>
                </a:solidFill>
                <a:latin typeface="Hind Siliguri"/>
                <a:ea typeface="Hind Siliguri"/>
                <a:cs typeface="Hind Siliguri"/>
                <a:sym typeface="Hind Siliguri"/>
              </a:rPr>
              <a:t>স্পোরানজিওস্পোর</a:t>
            </a:r>
            <a:r>
              <a:rPr lang="en-US" b="0" i="0" u="none" strike="noStrike" cap="none" dirty="0">
                <a:solidFill>
                  <a:srgbClr val="334155"/>
                </a:solidFill>
                <a:latin typeface="Hind Siliguri"/>
                <a:ea typeface="Hind Siliguri"/>
                <a:cs typeface="Hind Siliguri"/>
                <a:sym typeface="Hind Siliguri"/>
              </a:rPr>
              <a:t>/</a:t>
            </a:r>
            <a:r>
              <a:rPr lang="en-US" b="0" i="0" u="none" strike="noStrike" cap="none" dirty="0" err="1">
                <a:solidFill>
                  <a:srgbClr val="334155"/>
                </a:solidFill>
                <a:latin typeface="Hind Siliguri"/>
                <a:ea typeface="Hind Siliguri"/>
                <a:cs typeface="Hind Siliguri"/>
                <a:sym typeface="Hind Siliguri"/>
              </a:rPr>
              <a:t>গনিডিয়া</a:t>
            </a:r>
            <a:r>
              <a:rPr lang="en-US" b="0" i="0" u="none" strike="noStrike" cap="none" dirty="0">
                <a:solidFill>
                  <a:srgbClr val="334155"/>
                </a:solidFill>
                <a:latin typeface="Hind Siliguri"/>
                <a:ea typeface="Hind Siliguri"/>
                <a:cs typeface="Hind Siliguri"/>
                <a:sym typeface="Hind Siliguri"/>
              </a:rPr>
              <a:t> (Mucor), </a:t>
            </a:r>
            <a:r>
              <a:rPr lang="en-US" b="0" i="0" u="none" strike="noStrike" cap="none" dirty="0" err="1">
                <a:solidFill>
                  <a:srgbClr val="334155"/>
                </a:solidFill>
                <a:latin typeface="Hind Siliguri"/>
                <a:ea typeface="Hind Siliguri"/>
                <a:cs typeface="Hind Siliguri"/>
                <a:sym typeface="Hind Siliguri"/>
              </a:rPr>
              <a:t>অ্যাস্কোস্পোর</a:t>
            </a:r>
            <a:r>
              <a:rPr lang="en-US" b="0" i="0" u="none" strike="noStrike" cap="none" dirty="0">
                <a:solidFill>
                  <a:srgbClr val="334155"/>
                </a:solidFill>
                <a:latin typeface="Hind Siliguri"/>
                <a:ea typeface="Hind Siliguri"/>
                <a:cs typeface="Hind Siliguri"/>
                <a:sym typeface="Hind Siliguri"/>
              </a:rPr>
              <a:t> (Yeast), </a:t>
            </a:r>
            <a:r>
              <a:rPr lang="en-US" b="0" i="0" u="none" strike="noStrike" cap="none" dirty="0" err="1">
                <a:solidFill>
                  <a:srgbClr val="334155"/>
                </a:solidFill>
                <a:latin typeface="Hind Siliguri"/>
                <a:ea typeface="Hind Siliguri"/>
                <a:cs typeface="Hind Siliguri"/>
                <a:sym typeface="Hind Siliguri"/>
              </a:rPr>
              <a:t>বেসিডিওস্পোর</a:t>
            </a:r>
            <a:r>
              <a:rPr lang="en-US" b="0" i="0" u="none" strike="noStrike" cap="none" dirty="0">
                <a:solidFill>
                  <a:srgbClr val="334155"/>
                </a:solidFill>
                <a:latin typeface="Hind Siliguri"/>
                <a:ea typeface="Hind Siliguri"/>
                <a:cs typeface="Hind Siliguri"/>
                <a:sym typeface="Hind Siliguri"/>
              </a:rPr>
              <a:t> (Agaricus)।</a:t>
            </a:r>
            <a:endParaRPr sz="1600" dirty="0"/>
          </a:p>
        </p:txBody>
      </p:sp>
      <p:sp>
        <p:nvSpPr>
          <p:cNvPr id="101" name="Google Shape;101;p13"/>
          <p:cNvSpPr txBox="1"/>
          <p:nvPr/>
        </p:nvSpPr>
        <p:spPr>
          <a:xfrm>
            <a:off x="866775" y="3533775"/>
            <a:ext cx="5486400" cy="646331"/>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শৈবাল</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চলরেণু</a:t>
            </a:r>
            <a:r>
              <a:rPr lang="en-US" b="0" i="0" u="none" strike="noStrike" cap="none" dirty="0">
                <a:solidFill>
                  <a:srgbClr val="334155"/>
                </a:solidFill>
                <a:latin typeface="Hind Siliguri"/>
                <a:ea typeface="Hind Siliguri"/>
                <a:cs typeface="Hind Siliguri"/>
                <a:sym typeface="Hind Siliguri"/>
              </a:rPr>
              <a:t>/</a:t>
            </a:r>
            <a:r>
              <a:rPr lang="en-US" b="0" i="0" u="none" strike="noStrike" cap="none" dirty="0" err="1">
                <a:solidFill>
                  <a:srgbClr val="334155"/>
                </a:solidFill>
                <a:latin typeface="Hind Siliguri"/>
                <a:ea typeface="Hind Siliguri"/>
                <a:cs typeface="Hind Siliguri"/>
                <a:sym typeface="Hind Siliguri"/>
              </a:rPr>
              <a:t>জ্যুস্পোর</a:t>
            </a:r>
            <a:r>
              <a:rPr lang="en-US" b="0" i="0" u="none" strike="noStrike" cap="none" dirty="0">
                <a:solidFill>
                  <a:srgbClr val="334155"/>
                </a:solidFill>
                <a:latin typeface="Hind Siliguri"/>
                <a:ea typeface="Hind Siliguri"/>
                <a:cs typeface="Hind Siliguri"/>
                <a:sym typeface="Hind Siliguri"/>
              </a:rPr>
              <a:t> ও </a:t>
            </a:r>
            <a:r>
              <a:rPr lang="en-US" b="0" i="0" u="none" strike="noStrike" cap="none" dirty="0" err="1">
                <a:solidFill>
                  <a:srgbClr val="334155"/>
                </a:solidFill>
                <a:latin typeface="Hind Siliguri"/>
                <a:ea typeface="Hind Siliguri"/>
                <a:cs typeface="Hind Siliguri"/>
                <a:sym typeface="Hind Siliguri"/>
              </a:rPr>
              <a:t>স্থিররেণু</a:t>
            </a:r>
            <a:r>
              <a:rPr lang="en-US" b="0" i="0" u="none" strike="noStrike" cap="none" dirty="0">
                <a:solidFill>
                  <a:srgbClr val="334155"/>
                </a:solidFill>
                <a:latin typeface="Hind Siliguri"/>
                <a:ea typeface="Hind Siliguri"/>
                <a:cs typeface="Hind Siliguri"/>
                <a:sym typeface="Hind Siliguri"/>
              </a:rPr>
              <a:t>/</a:t>
            </a:r>
            <a:r>
              <a:rPr lang="en-US" b="0" i="0" u="none" strike="noStrike" cap="none" dirty="0" err="1">
                <a:solidFill>
                  <a:srgbClr val="334155"/>
                </a:solidFill>
                <a:latin typeface="Hind Siliguri"/>
                <a:ea typeface="Hind Siliguri"/>
                <a:cs typeface="Hind Siliguri"/>
                <a:sym typeface="Hind Siliguri"/>
              </a:rPr>
              <a:t>অ্যাকাইনেটি</a:t>
            </a:r>
            <a:r>
              <a:rPr lang="en-US" b="0" i="0" u="none" strike="noStrike" cap="none" dirty="0">
                <a:solidFill>
                  <a:srgbClr val="334155"/>
                </a:solidFill>
                <a:latin typeface="Hind Siliguri"/>
                <a:ea typeface="Hind Siliguri"/>
                <a:cs typeface="Hind Siliguri"/>
                <a:sym typeface="Hind Siliguri"/>
              </a:rPr>
              <a:t> (Chlamydomonas), </a:t>
            </a:r>
            <a:r>
              <a:rPr lang="en-US" b="0" i="0" u="none" strike="noStrike" cap="none" dirty="0" err="1">
                <a:solidFill>
                  <a:srgbClr val="334155"/>
                </a:solidFill>
                <a:latin typeface="Hind Siliguri"/>
                <a:ea typeface="Hind Siliguri"/>
                <a:cs typeface="Hind Siliguri"/>
                <a:sym typeface="Hind Siliguri"/>
              </a:rPr>
              <a:t>স্থূল</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প্রাচীরবদ্ধ</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অ্যাপ্লানোস্পোর</a:t>
            </a:r>
            <a:r>
              <a:rPr lang="en-US" b="0" i="0" u="none" strike="noStrike" cap="none" dirty="0">
                <a:solidFill>
                  <a:srgbClr val="334155"/>
                </a:solidFill>
                <a:latin typeface="Hind Siliguri"/>
                <a:ea typeface="Hind Siliguri"/>
                <a:cs typeface="Hind Siliguri"/>
                <a:sym typeface="Hind Siliguri"/>
              </a:rPr>
              <a:t>।</a:t>
            </a:r>
            <a:endParaRPr sz="1600" dirty="0"/>
          </a:p>
        </p:txBody>
      </p:sp>
      <p:sp>
        <p:nvSpPr>
          <p:cNvPr id="102" name="Google Shape;102;p13"/>
          <p:cNvSpPr txBox="1"/>
          <p:nvPr/>
        </p:nvSpPr>
        <p:spPr>
          <a:xfrm>
            <a:off x="866775" y="4238625"/>
            <a:ext cx="5486400" cy="193899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ব্রায়োফাইট</a:t>
            </a:r>
            <a:r>
              <a:rPr lang="en-US" b="1" i="0" u="none" strike="noStrike" cap="none" dirty="0">
                <a:solidFill>
                  <a:srgbClr val="334155"/>
                </a:solidFill>
                <a:latin typeface="Hind Siliguri"/>
                <a:ea typeface="Hind Siliguri"/>
                <a:cs typeface="Hind Siliguri"/>
                <a:sym typeface="Hind Siliguri"/>
              </a:rPr>
              <a:t> ও </a:t>
            </a:r>
            <a:r>
              <a:rPr lang="en-US" b="1" i="0" u="none" strike="noStrike" cap="none" dirty="0" err="1">
                <a:solidFill>
                  <a:srgbClr val="334155"/>
                </a:solidFill>
                <a:latin typeface="Hind Siliguri"/>
                <a:ea typeface="Hind Siliguri"/>
                <a:cs typeface="Hind Siliguri"/>
                <a:sym typeface="Hind Siliguri"/>
              </a:rPr>
              <a:t>টেরিডোফাইট</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রেণুথলি</a:t>
            </a:r>
            <a:r>
              <a:rPr lang="en-US" b="0" i="0" u="none" strike="noStrike" cap="none" dirty="0">
                <a:solidFill>
                  <a:srgbClr val="334155"/>
                </a:solidFill>
                <a:latin typeface="Hind Siliguri"/>
                <a:ea typeface="Hind Siliguri"/>
                <a:cs typeface="Hind Siliguri"/>
                <a:sym typeface="Hind Siliguri"/>
              </a:rPr>
              <a:t> (Sporangium)-</a:t>
            </a:r>
            <a:r>
              <a:rPr lang="en-US" b="0" i="0" u="none" strike="noStrike" cap="none" dirty="0" err="1">
                <a:solidFill>
                  <a:srgbClr val="334155"/>
                </a:solidFill>
                <a:latin typeface="Hind Siliguri"/>
                <a:ea typeface="Hind Siliguri"/>
                <a:cs typeface="Hind Siliguri"/>
                <a:sym typeface="Hind Siliguri"/>
              </a:rPr>
              <a:t>তে</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উৎপন্ন</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রেণু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দ্বারা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বংশবৃদ্ধি</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ঘটে</a:t>
            </a:r>
            <a:r>
              <a:rPr lang="en-US" b="0" i="0" u="none" strike="noStrike" cap="none" dirty="0">
                <a:solidFill>
                  <a:srgbClr val="334155"/>
                </a:solidFill>
                <a:latin typeface="Hind Siliguri"/>
                <a:ea typeface="Hind Siliguri"/>
                <a:cs typeface="Hind Siliguri"/>
                <a:sym typeface="Hind Siliguri"/>
              </a:rPr>
              <a:t>। </a:t>
            </a:r>
            <a:br>
              <a:rPr lang="en-US" sz="2000" b="0" i="0" u="none" strike="noStrike" cap="none" dirty="0">
                <a:solidFill>
                  <a:schemeClr val="dk1"/>
                </a:solidFill>
                <a:latin typeface="Calibri"/>
                <a:ea typeface="Calibri"/>
                <a:cs typeface="Calibri"/>
                <a:sym typeface="Calibri"/>
              </a:rPr>
            </a:br>
            <a:r>
              <a:rPr lang="en-US" b="0" i="0" u="none" strike="noStrike" cap="none" dirty="0">
                <a:solidFill>
                  <a:srgbClr val="334155"/>
                </a:solidFill>
                <a:latin typeface="Hind Siliguri"/>
                <a:ea typeface="Hind Siliguri"/>
                <a:cs typeface="Hind Siliguri"/>
                <a:sym typeface="Hind Siliguri"/>
              </a:rPr>
              <a:t> • </a:t>
            </a:r>
            <a:r>
              <a:rPr lang="en-US" b="1" i="0" u="none" strike="noStrike" cap="none" dirty="0" err="1">
                <a:solidFill>
                  <a:srgbClr val="334155"/>
                </a:solidFill>
                <a:latin typeface="Hind Siliguri"/>
                <a:ea typeface="Hind Siliguri"/>
                <a:cs typeface="Hind Siliguri"/>
                <a:sym typeface="Hind Siliguri"/>
              </a:rPr>
              <a:t>হোমোস্পোরাস</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সম</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আকৃতির</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রেণু</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ফার্ন</a:t>
            </a:r>
            <a:r>
              <a:rPr lang="en-US" b="0" i="0" u="none" strike="noStrike" cap="none" dirty="0">
                <a:solidFill>
                  <a:srgbClr val="334155"/>
                </a:solidFill>
                <a:latin typeface="Hind Siliguri"/>
                <a:ea typeface="Hind Siliguri"/>
                <a:cs typeface="Hind Siliguri"/>
                <a:sym typeface="Hind Siliguri"/>
              </a:rPr>
              <a:t> (Fern), </a:t>
            </a:r>
            <a:r>
              <a:rPr lang="en-US" b="0" i="0" u="none" strike="noStrike" cap="none" dirty="0" err="1">
                <a:solidFill>
                  <a:srgbClr val="334155"/>
                </a:solidFill>
                <a:latin typeface="Hind Siliguri"/>
                <a:ea typeface="Hind Siliguri"/>
                <a:cs typeface="Hind Siliguri"/>
                <a:sym typeface="Hind Siliguri"/>
              </a:rPr>
              <a:t>লাইকোপোডিয়াম</a:t>
            </a:r>
            <a:r>
              <a:rPr lang="en-US" b="0" i="0" u="none" strike="noStrike" cap="none" dirty="0">
                <a:solidFill>
                  <a:srgbClr val="334155"/>
                </a:solidFill>
                <a:latin typeface="Hind Siliguri"/>
                <a:ea typeface="Hind Siliguri"/>
                <a:cs typeface="Hind Siliguri"/>
                <a:sym typeface="Hind Siliguri"/>
              </a:rPr>
              <a:t> (Lycopodium)। </a:t>
            </a:r>
            <a:br>
              <a:rPr lang="en-US" sz="2000" b="0" i="0" u="none" strike="noStrike" cap="none" dirty="0">
                <a:solidFill>
                  <a:schemeClr val="dk1"/>
                </a:solidFill>
                <a:latin typeface="Calibri"/>
                <a:ea typeface="Calibri"/>
                <a:cs typeface="Calibri"/>
                <a:sym typeface="Calibri"/>
              </a:rPr>
            </a:br>
            <a:r>
              <a:rPr lang="en-US" b="0" i="0" u="none" strike="noStrike" cap="none" dirty="0">
                <a:solidFill>
                  <a:srgbClr val="334155"/>
                </a:solidFill>
                <a:latin typeface="Hind Siliguri"/>
                <a:ea typeface="Hind Siliguri"/>
                <a:cs typeface="Hind Siliguri"/>
                <a:sym typeface="Hind Siliguri"/>
              </a:rPr>
              <a:t> • </a:t>
            </a:r>
            <a:r>
              <a:rPr lang="en-US" b="1" i="0" u="none" strike="noStrike" cap="none" dirty="0" err="1">
                <a:solidFill>
                  <a:srgbClr val="334155"/>
                </a:solidFill>
                <a:latin typeface="Hind Siliguri"/>
                <a:ea typeface="Hind Siliguri"/>
                <a:cs typeface="Hind Siliguri"/>
                <a:sym typeface="Hind Siliguri"/>
              </a:rPr>
              <a:t>হেটেরোস্পোরাস</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অসম</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আকৃতির</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রেণু</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সেলাজিনেলা</a:t>
            </a:r>
            <a:r>
              <a:rPr lang="en-US" b="0" i="0" u="none" strike="noStrike" cap="none" dirty="0">
                <a:solidFill>
                  <a:srgbClr val="334155"/>
                </a:solidFill>
                <a:latin typeface="Hind Siliguri"/>
                <a:ea typeface="Hind Siliguri"/>
                <a:cs typeface="Hind Siliguri"/>
                <a:sym typeface="Hind Siliguri"/>
              </a:rPr>
              <a:t> (Selaginella), </a:t>
            </a:r>
            <a:r>
              <a:rPr lang="en-US" b="0" i="0" u="none" strike="noStrike" cap="none" dirty="0" err="1">
                <a:solidFill>
                  <a:srgbClr val="334155"/>
                </a:solidFill>
                <a:latin typeface="Hind Siliguri"/>
                <a:ea typeface="Hind Siliguri"/>
                <a:cs typeface="Hind Siliguri"/>
                <a:sym typeface="Hind Siliguri"/>
              </a:rPr>
              <a:t>শুশনি</a:t>
            </a:r>
            <a:r>
              <a:rPr lang="en-US" b="0" i="0" u="none" strike="noStrike" cap="none" dirty="0">
                <a:solidFill>
                  <a:srgbClr val="334155"/>
                </a:solidFill>
                <a:latin typeface="Hind Siliguri"/>
                <a:ea typeface="Hind Siliguri"/>
                <a:cs typeface="Hind Siliguri"/>
                <a:sym typeface="Hind Siliguri"/>
              </a:rPr>
              <a:t> (Marsilea)।</a:t>
            </a:r>
            <a:endParaRPr sz="1600" dirty="0"/>
          </a:p>
        </p:txBody>
      </p:sp>
      <p:pic>
        <p:nvPicPr>
          <p:cNvPr id="103" name="Google Shape;103;p13" descr="image.png"/>
          <p:cNvPicPr preferRelativeResize="0"/>
          <p:nvPr/>
        </p:nvPicPr>
        <p:blipFill rotWithShape="1">
          <a:blip r:embed="rId7">
            <a:alphaModFix/>
          </a:blip>
          <a:srcRect/>
          <a:stretch/>
        </p:blipFill>
        <p:spPr>
          <a:xfrm>
            <a:off x="6943725" y="2486025"/>
            <a:ext cx="190500" cy="190500"/>
          </a:xfrm>
          <a:prstGeom prst="rect">
            <a:avLst/>
          </a:prstGeom>
          <a:noFill/>
          <a:ln>
            <a:noFill/>
          </a:ln>
        </p:spPr>
      </p:pic>
      <p:sp>
        <p:nvSpPr>
          <p:cNvPr id="104" name="Google Shape;104;p13"/>
          <p:cNvSpPr txBox="1"/>
          <p:nvPr/>
        </p:nvSpPr>
        <p:spPr>
          <a:xfrm>
            <a:off x="676275" y="28860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09" name="Google Shape;109;p13"/>
          <p:cNvSpPr txBox="1"/>
          <p:nvPr/>
        </p:nvSpPr>
        <p:spPr>
          <a:xfrm>
            <a:off x="676275" y="351472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11" name="Google Shape;111;p13"/>
          <p:cNvSpPr txBox="1"/>
          <p:nvPr/>
        </p:nvSpPr>
        <p:spPr>
          <a:xfrm>
            <a:off x="676275" y="409575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 name="Google Shape;459;p37">
            <a:extLst>
              <a:ext uri="{FF2B5EF4-FFF2-40B4-BE49-F238E27FC236}">
                <a16:creationId xmlns:a16="http://schemas.microsoft.com/office/drawing/2014/main" id="{F553C719-4182-59D2-4492-F343CE407B15}"/>
              </a:ext>
            </a:extLst>
          </p:cNvPr>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5" name="Google Shape;135;p14" descr="image.png"/>
          <p:cNvPicPr preferRelativeResize="0"/>
          <p:nvPr/>
        </p:nvPicPr>
        <p:blipFill rotWithShape="1">
          <a:blip r:embed="rId3">
            <a:alphaModFix/>
          </a:blip>
          <a:srcRect/>
          <a:stretch/>
        </p:blipFill>
        <p:spPr>
          <a:xfrm>
            <a:off x="476250" y="2247900"/>
            <a:ext cx="5524500" cy="4038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36" name="Google Shape;136;p14" descr="image.png"/>
          <p:cNvPicPr preferRelativeResize="0"/>
          <p:nvPr/>
        </p:nvPicPr>
        <p:blipFill rotWithShape="1">
          <a:blip r:embed="rId4">
            <a:alphaModFix/>
          </a:blip>
          <a:srcRect/>
          <a:stretch/>
        </p:blipFill>
        <p:spPr>
          <a:xfrm>
            <a:off x="6191250" y="2247900"/>
            <a:ext cx="5524500" cy="40386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37" name="Google Shape;137;p14" descr="image.png"/>
          <p:cNvPicPr preferRelativeResize="0"/>
          <p:nvPr/>
        </p:nvPicPr>
        <p:blipFill rotWithShape="1">
          <a:blip r:embed="rId5">
            <a:alphaModFix/>
          </a:blip>
          <a:srcRect/>
          <a:stretch/>
        </p:blipFill>
        <p:spPr>
          <a:xfrm>
            <a:off x="676275" y="2905125"/>
            <a:ext cx="1644550" cy="101218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8" name="Google Shape;138;p14" descr="image.png"/>
          <p:cNvPicPr preferRelativeResize="0"/>
          <p:nvPr/>
        </p:nvPicPr>
        <p:blipFill rotWithShape="1">
          <a:blip r:embed="rId6">
            <a:alphaModFix/>
          </a:blip>
          <a:srcRect/>
          <a:stretch/>
        </p:blipFill>
        <p:spPr>
          <a:xfrm>
            <a:off x="2416075" y="2905125"/>
            <a:ext cx="1644699" cy="101218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9" name="Google Shape;139;p14" descr="image.png"/>
          <p:cNvPicPr preferRelativeResize="0"/>
          <p:nvPr/>
        </p:nvPicPr>
        <p:blipFill rotWithShape="1">
          <a:blip r:embed="rId7">
            <a:alphaModFix/>
          </a:blip>
          <a:srcRect/>
          <a:stretch/>
        </p:blipFill>
        <p:spPr>
          <a:xfrm>
            <a:off x="4156025" y="2905125"/>
            <a:ext cx="1644699" cy="101218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0" name="Google Shape;140;p14" descr="image.png"/>
          <p:cNvPicPr preferRelativeResize="0"/>
          <p:nvPr/>
        </p:nvPicPr>
        <p:blipFill rotWithShape="1">
          <a:blip r:embed="rId8">
            <a:alphaModFix/>
          </a:blip>
          <a:srcRect/>
          <a:stretch/>
        </p:blipFill>
        <p:spPr>
          <a:xfrm>
            <a:off x="676275" y="4012555"/>
            <a:ext cx="1644550"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1" name="Google Shape;141;p14" descr="image.png"/>
          <p:cNvPicPr preferRelativeResize="0"/>
          <p:nvPr/>
        </p:nvPicPr>
        <p:blipFill rotWithShape="1">
          <a:blip r:embed="rId9">
            <a:alphaModFix/>
          </a:blip>
          <a:srcRect/>
          <a:stretch/>
        </p:blipFill>
        <p:spPr>
          <a:xfrm>
            <a:off x="2416075" y="4012555"/>
            <a:ext cx="1644699"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2" name="Google Shape;142;p14" descr="image.png"/>
          <p:cNvPicPr preferRelativeResize="0"/>
          <p:nvPr/>
        </p:nvPicPr>
        <p:blipFill rotWithShape="1">
          <a:blip r:embed="rId10">
            <a:alphaModFix/>
          </a:blip>
          <a:srcRect/>
          <a:stretch/>
        </p:blipFill>
        <p:spPr>
          <a:xfrm>
            <a:off x="4156025" y="4012555"/>
            <a:ext cx="1644699"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3" name="Google Shape;143;p14" descr="image.png"/>
          <p:cNvPicPr preferRelativeResize="0"/>
          <p:nvPr/>
        </p:nvPicPr>
        <p:blipFill rotWithShape="1">
          <a:blip r:embed="rId11">
            <a:alphaModFix/>
          </a:blip>
          <a:srcRect/>
          <a:stretch/>
        </p:blipFill>
        <p:spPr>
          <a:xfrm>
            <a:off x="676275" y="5075187"/>
            <a:ext cx="1644550"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4" name="Google Shape;144;p14" descr="image.png"/>
          <p:cNvPicPr preferRelativeResize="0"/>
          <p:nvPr/>
        </p:nvPicPr>
        <p:blipFill rotWithShape="1">
          <a:blip r:embed="rId12">
            <a:alphaModFix/>
          </a:blip>
          <a:srcRect/>
          <a:stretch/>
        </p:blipFill>
        <p:spPr>
          <a:xfrm>
            <a:off x="2416075" y="5075187"/>
            <a:ext cx="1644699"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45" name="Google Shape;145;p14" descr="image.png"/>
          <p:cNvPicPr preferRelativeResize="0"/>
          <p:nvPr/>
        </p:nvPicPr>
        <p:blipFill rotWithShape="1">
          <a:blip r:embed="rId13">
            <a:alphaModFix/>
          </a:blip>
          <a:srcRect/>
          <a:stretch/>
        </p:blipFill>
        <p:spPr>
          <a:xfrm>
            <a:off x="4156025" y="5075187"/>
            <a:ext cx="1644699" cy="96738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46" name="Google Shape;146;p14"/>
          <p:cNvSpPr txBox="1"/>
          <p:nvPr/>
        </p:nvSpPr>
        <p:spPr>
          <a:xfrm>
            <a:off x="895350" y="381000"/>
            <a:ext cx="7990998" cy="495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dirty="0" err="1">
                <a:solidFill>
                  <a:srgbClr val="0F766E"/>
                </a:solidFill>
                <a:latin typeface="Hind Siliguri"/>
                <a:ea typeface="Hind Siliguri"/>
                <a:cs typeface="Hind Siliguri"/>
                <a:sym typeface="Hind Siliguri"/>
              </a:rPr>
              <a:t>স্বাভাবিক</a:t>
            </a:r>
            <a:r>
              <a:rPr lang="en-US" sz="2400" b="1" i="0" u="none" strike="noStrike" cap="none" dirty="0">
                <a:solidFill>
                  <a:srgbClr val="0F766E"/>
                </a:solidFill>
                <a:latin typeface="Hind Siliguri"/>
                <a:ea typeface="Hind Siliguri"/>
                <a:cs typeface="Hind Siliguri"/>
                <a:sym typeface="Hind Siliguri"/>
              </a:rPr>
              <a:t> ও </a:t>
            </a:r>
            <a:r>
              <a:rPr lang="en-US" sz="2400" b="1" i="0" u="none" strike="noStrike" cap="none" dirty="0" err="1">
                <a:solidFill>
                  <a:srgbClr val="0F766E"/>
                </a:solidFill>
                <a:latin typeface="Hind Siliguri"/>
                <a:ea typeface="Hind Siliguri"/>
                <a:cs typeface="Hind Siliguri"/>
                <a:sym typeface="Hind Siliguri"/>
              </a:rPr>
              <a:t>কৃত্রিম</a:t>
            </a:r>
            <a:r>
              <a:rPr lang="en-US" sz="2400" b="1" i="0" u="none" strike="noStrike" cap="none" dirty="0">
                <a:solidFill>
                  <a:srgbClr val="0F766E"/>
                </a:solidFill>
                <a:latin typeface="Hind Siliguri"/>
                <a:ea typeface="Hind Siliguri"/>
                <a:cs typeface="Hind Siliguri"/>
                <a:sym typeface="Hind Siliguri"/>
              </a:rPr>
              <a:t> </a:t>
            </a:r>
            <a:r>
              <a:rPr lang="en-US" sz="2400" b="1" i="0" u="none" strike="noStrike" cap="none" dirty="0" err="1">
                <a:solidFill>
                  <a:srgbClr val="0F766E"/>
                </a:solidFill>
                <a:latin typeface="Hind Siliguri"/>
                <a:ea typeface="Hind Siliguri"/>
                <a:cs typeface="Hind Siliguri"/>
                <a:sym typeface="Hind Siliguri"/>
              </a:rPr>
              <a:t>অঙ্গজ</a:t>
            </a:r>
            <a:r>
              <a:rPr lang="en-US" sz="2400" b="1" i="0" u="none" strike="noStrike" cap="none" dirty="0">
                <a:solidFill>
                  <a:srgbClr val="0F766E"/>
                </a:solidFill>
                <a:latin typeface="Hind Siliguri"/>
                <a:ea typeface="Hind Siliguri"/>
                <a:cs typeface="Hind Siliguri"/>
                <a:sym typeface="Hind Siliguri"/>
              </a:rPr>
              <a:t> </a:t>
            </a:r>
            <a:r>
              <a:rPr lang="en-US" sz="2400" b="1" i="0" u="none" strike="noStrike" cap="none" dirty="0" err="1">
                <a:solidFill>
                  <a:srgbClr val="0F766E"/>
                </a:solidFill>
                <a:latin typeface="Hind Siliguri"/>
                <a:ea typeface="Hind Siliguri"/>
                <a:cs typeface="Hind Siliguri"/>
                <a:sym typeface="Hind Siliguri"/>
              </a:rPr>
              <a:t>প্রজনন</a:t>
            </a:r>
            <a:r>
              <a:rPr lang="en-US" sz="2400" b="1" i="0" u="none" strike="noStrike" cap="none" dirty="0">
                <a:solidFill>
                  <a:srgbClr val="0F766E"/>
                </a:solidFill>
                <a:latin typeface="Hind Siliguri"/>
                <a:ea typeface="Hind Siliguri"/>
                <a:cs typeface="Hind Siliguri"/>
                <a:sym typeface="Hind Siliguri"/>
              </a:rPr>
              <a:t> (Vegetative Reproduction)</a:t>
            </a:r>
            <a:endParaRPr dirty="0"/>
          </a:p>
        </p:txBody>
      </p:sp>
      <p:sp>
        <p:nvSpPr>
          <p:cNvPr id="148" name="Google Shape;148;p14"/>
          <p:cNvSpPr/>
          <p:nvPr/>
        </p:nvSpPr>
        <p:spPr>
          <a:xfrm>
            <a:off x="476250" y="1247775"/>
            <a:ext cx="11239500" cy="714375"/>
          </a:xfrm>
          <a:prstGeom prst="rect">
            <a:avLst/>
          </a:prstGeom>
          <a:solidFill>
            <a:srgbClr val="F0FDF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49" name="Google Shape;149;p14"/>
          <p:cNvSpPr txBox="1"/>
          <p:nvPr/>
        </p:nvSpPr>
        <p:spPr>
          <a:xfrm>
            <a:off x="628650" y="1362075"/>
            <a:ext cx="109347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err="1">
                <a:solidFill>
                  <a:srgbClr val="15803D"/>
                </a:solidFill>
                <a:latin typeface="Hind Siliguri"/>
                <a:ea typeface="Hind Siliguri"/>
                <a:cs typeface="Hind Siliguri"/>
                <a:sym typeface="Hind Siliguri"/>
              </a:rPr>
              <a:t>অঙ্গজ</a:t>
            </a:r>
            <a:r>
              <a:rPr lang="en-US" sz="1275" b="1" i="0" u="none" strike="noStrike" cap="none" dirty="0">
                <a:solidFill>
                  <a:srgbClr val="15803D"/>
                </a:solidFill>
                <a:latin typeface="Hind Siliguri"/>
                <a:ea typeface="Hind Siliguri"/>
                <a:cs typeface="Hind Siliguri"/>
                <a:sym typeface="Hind Siliguri"/>
              </a:rPr>
              <a:t> </a:t>
            </a:r>
            <a:r>
              <a:rPr lang="en-US" sz="1275" b="1" i="0" u="none" strike="noStrike" cap="none" dirty="0" err="1">
                <a:solidFill>
                  <a:srgbClr val="15803D"/>
                </a:solidFill>
                <a:latin typeface="Hind Siliguri"/>
                <a:ea typeface="Hind Siliguri"/>
                <a:cs typeface="Hind Siliguri"/>
                <a:sym typeface="Hind Siliguri"/>
              </a:rPr>
              <a:t>প্রজনন</a:t>
            </a:r>
            <a:r>
              <a:rPr lang="en-US" sz="1275" b="1" i="0" u="none" strike="noStrike" cap="none" dirty="0">
                <a:solidFill>
                  <a:srgbClr val="15803D"/>
                </a:solidFill>
                <a:latin typeface="Hind Siliguri"/>
                <a:ea typeface="Hind Siliguri"/>
                <a:cs typeface="Hind Siliguri"/>
                <a:sym typeface="Hind Siliguri"/>
              </a:rPr>
              <a:t>:</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উদ্ভিদের</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কোনো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দৈহিক</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অঙ্গের</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যেমন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মূল</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কাণ্ড</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পাতা</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মাধ্যমে</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সম্পাদিত</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অয়ৌন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প্রজননই</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হলো</a:t>
            </a:r>
            <a:r>
              <a:rPr lang="en-US" sz="1275" b="0" i="0" u="none" strike="noStrike" cap="none" dirty="0">
                <a:solidFill>
                  <a:srgbClr val="14532D"/>
                </a:solidFill>
                <a:latin typeface="Hind Siliguri"/>
                <a:ea typeface="Hind Siliguri"/>
                <a:cs typeface="Hind Siliguri"/>
                <a:sym typeface="Hind Siliguri"/>
              </a:rPr>
              <a:t> </a:t>
            </a:r>
            <a:r>
              <a:rPr lang="en-US" sz="1275" b="1" i="0" u="none" strike="noStrike" cap="none" dirty="0" err="1">
                <a:solidFill>
                  <a:srgbClr val="15803D"/>
                </a:solidFill>
                <a:latin typeface="Hind Siliguri"/>
                <a:ea typeface="Hind Siliguri"/>
                <a:cs typeface="Hind Siliguri"/>
                <a:sym typeface="Hind Siliguri"/>
              </a:rPr>
              <a:t>অঙ্গজ</a:t>
            </a:r>
            <a:r>
              <a:rPr lang="en-US" sz="1275" b="1" i="0" u="none" strike="noStrike" cap="none" dirty="0">
                <a:solidFill>
                  <a:srgbClr val="15803D"/>
                </a:solidFill>
                <a:latin typeface="Hind Siliguri"/>
                <a:ea typeface="Hind Siliguri"/>
                <a:cs typeface="Hind Siliguri"/>
                <a:sym typeface="Hind Siliguri"/>
              </a:rPr>
              <a:t> </a:t>
            </a:r>
            <a:r>
              <a:rPr lang="en-US" sz="1275" b="1" i="0" u="none" strike="noStrike" cap="none" dirty="0" err="1">
                <a:solidFill>
                  <a:srgbClr val="15803D"/>
                </a:solidFill>
                <a:latin typeface="Hind Siliguri"/>
                <a:ea typeface="Hind Siliguri"/>
                <a:cs typeface="Hind Siliguri"/>
                <a:sym typeface="Hind Siliguri"/>
              </a:rPr>
              <a:t>প্রজনন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দেহ</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হতে</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বিচ্ছিন্ন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অংশ</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থেকে</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নতুন</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জীব</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সৃষ্টি</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হওয়াই</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অঙ্গজ</a:t>
            </a:r>
            <a:r>
              <a:rPr lang="en-US" sz="1275" b="0" i="0" u="none" strike="noStrike" cap="none" dirty="0">
                <a:solidFill>
                  <a:srgbClr val="14532D"/>
                </a:solidFill>
                <a:latin typeface="Hind Siliguri"/>
                <a:ea typeface="Hind Siliguri"/>
                <a:cs typeface="Hind Siliguri"/>
                <a:sym typeface="Hind Siliguri"/>
              </a:rPr>
              <a:t> </a:t>
            </a:r>
            <a:r>
              <a:rPr lang="en-US" sz="1275" b="0" i="0" u="none" strike="noStrike" cap="none" dirty="0" err="1">
                <a:solidFill>
                  <a:srgbClr val="14532D"/>
                </a:solidFill>
                <a:latin typeface="Hind Siliguri"/>
                <a:ea typeface="Hind Siliguri"/>
                <a:cs typeface="Hind Siliguri"/>
                <a:sym typeface="Hind Siliguri"/>
              </a:rPr>
              <a:t>প্রজনন</a:t>
            </a:r>
            <a:r>
              <a:rPr lang="en-US" sz="1275" b="0" i="0" u="none" strike="noStrike" cap="none" dirty="0">
                <a:solidFill>
                  <a:srgbClr val="14532D"/>
                </a:solidFill>
                <a:latin typeface="Hind Siliguri"/>
                <a:ea typeface="Hind Siliguri"/>
                <a:cs typeface="Hind Siliguri"/>
                <a:sym typeface="Hind Siliguri"/>
              </a:rPr>
              <a:t>।</a:t>
            </a:r>
            <a:endParaRPr dirty="0"/>
          </a:p>
        </p:txBody>
      </p:sp>
      <p:sp>
        <p:nvSpPr>
          <p:cNvPr id="150" name="Google Shape;150;p14"/>
          <p:cNvSpPr/>
          <p:nvPr/>
        </p:nvSpPr>
        <p:spPr>
          <a:xfrm>
            <a:off x="476250" y="1247775"/>
            <a:ext cx="38100" cy="714375"/>
          </a:xfrm>
          <a:prstGeom prst="rect">
            <a:avLst/>
          </a:prstGeom>
          <a:solidFill>
            <a:srgbClr val="16A3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51" name="Google Shape;151;p14" descr="image.png"/>
          <p:cNvPicPr preferRelativeResize="0"/>
          <p:nvPr/>
        </p:nvPicPr>
        <p:blipFill rotWithShape="1">
          <a:blip r:embed="rId14">
            <a:alphaModFix/>
          </a:blip>
          <a:srcRect/>
          <a:stretch/>
        </p:blipFill>
        <p:spPr>
          <a:xfrm>
            <a:off x="476250" y="476250"/>
            <a:ext cx="304800" cy="304800"/>
          </a:xfrm>
          <a:prstGeom prst="rect">
            <a:avLst/>
          </a:prstGeom>
          <a:noFill/>
          <a:ln>
            <a:noFill/>
          </a:ln>
        </p:spPr>
      </p:pic>
      <p:sp>
        <p:nvSpPr>
          <p:cNvPr id="152" name="Google Shape;152;p14"/>
          <p:cNvSpPr txBox="1"/>
          <p:nvPr/>
        </p:nvSpPr>
        <p:spPr>
          <a:xfrm>
            <a:off x="923925" y="2428875"/>
            <a:ext cx="4876800"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ক. স্বাভাবিক অঙ্গজ প্রজনন (৯টি মাধ্যম)</a:t>
            </a:r>
            <a:endParaRPr/>
          </a:p>
        </p:txBody>
      </p:sp>
      <p:sp>
        <p:nvSpPr>
          <p:cNvPr id="153" name="Google Shape;153;p14"/>
          <p:cNvSpPr/>
          <p:nvPr/>
        </p:nvSpPr>
        <p:spPr>
          <a:xfrm>
            <a:off x="676275" y="2790825"/>
            <a:ext cx="51244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54" name="Google Shape;154;p14"/>
          <p:cNvSpPr txBox="1"/>
          <p:nvPr/>
        </p:nvSpPr>
        <p:spPr>
          <a:xfrm>
            <a:off x="6657975" y="2428875"/>
            <a:ext cx="4857750"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খ. কৃত্রিম অঙ্গজ প্রজনন (৬টি পদ্ধতি)</a:t>
            </a:r>
            <a:endParaRPr/>
          </a:p>
        </p:txBody>
      </p:sp>
      <p:sp>
        <p:nvSpPr>
          <p:cNvPr id="155" name="Google Shape;155;p14"/>
          <p:cNvSpPr/>
          <p:nvPr/>
        </p:nvSpPr>
        <p:spPr>
          <a:xfrm>
            <a:off x="6391275" y="2790825"/>
            <a:ext cx="51244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56" name="Google Shape;156;p14" descr="image.png"/>
          <p:cNvPicPr preferRelativeResize="0"/>
          <p:nvPr/>
        </p:nvPicPr>
        <p:blipFill rotWithShape="1">
          <a:blip r:embed="rId15">
            <a:alphaModFix/>
          </a:blip>
          <a:srcRect/>
          <a:stretch/>
        </p:blipFill>
        <p:spPr>
          <a:xfrm>
            <a:off x="676275" y="2486025"/>
            <a:ext cx="171450" cy="190500"/>
          </a:xfrm>
          <a:prstGeom prst="rect">
            <a:avLst/>
          </a:prstGeom>
          <a:noFill/>
          <a:ln>
            <a:noFill/>
          </a:ln>
        </p:spPr>
      </p:pic>
      <p:pic>
        <p:nvPicPr>
          <p:cNvPr id="157" name="Google Shape;157;p14" descr="image.png"/>
          <p:cNvPicPr preferRelativeResize="0"/>
          <p:nvPr/>
        </p:nvPicPr>
        <p:blipFill rotWithShape="1">
          <a:blip r:embed="rId16">
            <a:alphaModFix/>
          </a:blip>
          <a:srcRect/>
          <a:stretch/>
        </p:blipFill>
        <p:spPr>
          <a:xfrm>
            <a:off x="6391275" y="2486025"/>
            <a:ext cx="190500" cy="190500"/>
          </a:xfrm>
          <a:prstGeom prst="rect">
            <a:avLst/>
          </a:prstGeom>
          <a:noFill/>
          <a:ln>
            <a:noFill/>
          </a:ln>
        </p:spPr>
      </p:pic>
      <p:sp>
        <p:nvSpPr>
          <p:cNvPr id="158" name="Google Shape;158;p14"/>
          <p:cNvSpPr txBox="1"/>
          <p:nvPr/>
        </p:nvSpPr>
        <p:spPr>
          <a:xfrm>
            <a:off x="6581775" y="29051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১. শাখা কলম (Cuttings):</a:t>
            </a:r>
            <a:r>
              <a:rPr lang="en-US" sz="1200" b="0" i="0" u="none" strike="noStrike" cap="none">
                <a:solidFill>
                  <a:srgbClr val="334155"/>
                </a:solidFill>
                <a:latin typeface="Hind Siliguri"/>
                <a:ea typeface="Hind Siliguri"/>
                <a:cs typeface="Hind Siliguri"/>
                <a:sym typeface="Hind Siliguri"/>
              </a:rPr>
              <a:t> পরিণত কাণ্ডের অংশ মাটিতে পুঁতে মূল সৃষ্টি করা হয়। উদাহরণ: জবা, গোলাপ, আখ, ক্রোটন (মাটি, পানি ও বালির মাধ্যম)।</a:t>
            </a:r>
            <a:endParaRPr/>
          </a:p>
        </p:txBody>
      </p:sp>
      <p:sp>
        <p:nvSpPr>
          <p:cNvPr id="159" name="Google Shape;159;p14"/>
          <p:cNvSpPr txBox="1"/>
          <p:nvPr/>
        </p:nvSpPr>
        <p:spPr>
          <a:xfrm>
            <a:off x="6581775" y="34385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২. দাবা কলম (Layering):</a:t>
            </a:r>
            <a:r>
              <a:rPr lang="en-US" sz="1200" b="0" i="0" u="none" strike="noStrike" cap="none">
                <a:solidFill>
                  <a:srgbClr val="334155"/>
                </a:solidFill>
                <a:latin typeface="Hind Siliguri"/>
                <a:ea typeface="Hind Siliguri"/>
                <a:cs typeface="Hind Siliguri"/>
                <a:sym typeface="Hind Siliguri"/>
              </a:rPr>
              <a:t> মাটিতে ডাল বাঁকিয়ে মাটির ছাল কেটে অস্থানিক মূল বের করে আলাদা করা। উদাহরণ: লেবু, জুঁই।</a:t>
            </a:r>
            <a:endParaRPr/>
          </a:p>
        </p:txBody>
      </p:sp>
      <p:sp>
        <p:nvSpPr>
          <p:cNvPr id="160" name="Google Shape;160;p14"/>
          <p:cNvSpPr txBox="1"/>
          <p:nvPr/>
        </p:nvSpPr>
        <p:spPr>
          <a:xfrm>
            <a:off x="6581775" y="39719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৩. গুটি কলম (Gootee):</a:t>
            </a:r>
            <a:r>
              <a:rPr lang="en-US" sz="1200" b="0" i="0" u="none" strike="noStrike" cap="none">
                <a:solidFill>
                  <a:srgbClr val="334155"/>
                </a:solidFill>
                <a:latin typeface="Hind Siliguri"/>
                <a:ea typeface="Hind Siliguri"/>
                <a:cs typeface="Hind Siliguri"/>
                <a:sym typeface="Hind Siliguri"/>
              </a:rPr>
              <a:t> কাণ্ডের ২-৩ ইঞ্চি ছাল ছাড়িয়ে গোবর-মাটি-খড় বেঁধে নিয়মিত পানি দিয়ে মূল তৈরি করা। উদাহরণ: আম, লেবু, গন্ধরাজ, গোলাপ।</a:t>
            </a:r>
            <a:endParaRPr/>
          </a:p>
        </p:txBody>
      </p:sp>
      <p:sp>
        <p:nvSpPr>
          <p:cNvPr id="161" name="Google Shape;161;p14"/>
          <p:cNvSpPr txBox="1"/>
          <p:nvPr/>
        </p:nvSpPr>
        <p:spPr>
          <a:xfrm>
            <a:off x="6581775" y="45053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৪. জোড় কলম (Grafting):</a:t>
            </a:r>
            <a:r>
              <a:rPr lang="en-US" sz="1200" b="0" i="0" u="none" strike="noStrike" cap="none">
                <a:solidFill>
                  <a:srgbClr val="334155"/>
                </a:solidFill>
                <a:latin typeface="Hind Siliguri"/>
                <a:ea typeface="Hind Siliguri"/>
                <a:cs typeface="Hind Siliguri"/>
                <a:sym typeface="Hind Siliguri"/>
              </a:rPr>
              <a:t> কাঙ্ক্ষিত উন্নত শাখার </a:t>
            </a:r>
            <a:r>
              <a:rPr lang="en-US" sz="1200" b="1" i="0" u="none" strike="noStrike" cap="none">
                <a:solidFill>
                  <a:srgbClr val="334155"/>
                </a:solidFill>
                <a:latin typeface="Hind Siliguri"/>
                <a:ea typeface="Hind Siliguri"/>
                <a:cs typeface="Hind Siliguri"/>
                <a:sym typeface="Hind Siliguri"/>
              </a:rPr>
              <a:t>সিয়ন (Scion)</a:t>
            </a:r>
            <a:r>
              <a:rPr lang="en-US" sz="1200" b="0" i="0" u="none" strike="noStrike" cap="none">
                <a:solidFill>
                  <a:srgbClr val="334155"/>
                </a:solidFill>
                <a:latin typeface="Hind Siliguri"/>
                <a:ea typeface="Hind Siliguri"/>
                <a:cs typeface="Hind Siliguri"/>
                <a:sym typeface="Hind Siliguri"/>
              </a:rPr>
              <a:t> এর সাথে ভিত্তি উদ্ভিদ </a:t>
            </a:r>
            <a:r>
              <a:rPr lang="en-US" sz="1200" b="1" i="0" u="none" strike="noStrike" cap="none">
                <a:solidFill>
                  <a:srgbClr val="334155"/>
                </a:solidFill>
                <a:latin typeface="Hind Siliguri"/>
                <a:ea typeface="Hind Siliguri"/>
                <a:cs typeface="Hind Siliguri"/>
                <a:sym typeface="Hind Siliguri"/>
              </a:rPr>
              <a:t>স্টক (Stock)</a:t>
            </a:r>
            <a:r>
              <a:rPr lang="en-US" sz="1200" b="0" i="0" u="none" strike="noStrike" cap="none">
                <a:solidFill>
                  <a:srgbClr val="334155"/>
                </a:solidFill>
                <a:latin typeface="Hind Siliguri"/>
                <a:ea typeface="Hind Siliguri"/>
                <a:cs typeface="Hind Siliguri"/>
                <a:sym typeface="Hind Siliguri"/>
              </a:rPr>
              <a:t> যুক্ত করা হয়। উদাহরণ: আম, কুল।</a:t>
            </a:r>
            <a:endParaRPr/>
          </a:p>
        </p:txBody>
      </p:sp>
      <p:sp>
        <p:nvSpPr>
          <p:cNvPr id="162" name="Google Shape;162;p14"/>
          <p:cNvSpPr txBox="1"/>
          <p:nvPr/>
        </p:nvSpPr>
        <p:spPr>
          <a:xfrm>
            <a:off x="6581775" y="50387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৫. চোখ কলম (Budding):</a:t>
            </a:r>
            <a:r>
              <a:rPr lang="en-US" sz="1200" b="0" i="0" u="none" strike="noStrike" cap="none">
                <a:solidFill>
                  <a:srgbClr val="334155"/>
                </a:solidFill>
                <a:latin typeface="Hind Siliguri"/>
                <a:ea typeface="Hind Siliguri"/>
                <a:cs typeface="Hind Siliguri"/>
                <a:sym typeface="Hind Siliguri"/>
              </a:rPr>
              <a:t> একটি উদ্ভিদের কুঁড়ি অন্য ডালের খাঁজে স্থাপন করা। উদাহরণ: গোলাপ, বরই।</a:t>
            </a:r>
            <a:endParaRPr/>
          </a:p>
        </p:txBody>
      </p:sp>
      <p:sp>
        <p:nvSpPr>
          <p:cNvPr id="163" name="Google Shape;163;p14"/>
          <p:cNvSpPr txBox="1"/>
          <p:nvPr/>
        </p:nvSpPr>
        <p:spPr>
          <a:xfrm>
            <a:off x="6581775" y="55721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৬. টিস্যু কালচার (Tissue Culture):</a:t>
            </a:r>
            <a:r>
              <a:rPr lang="en-US" sz="1200" b="0" i="0" u="none" strike="noStrike" cap="none">
                <a:solidFill>
                  <a:srgbClr val="334155"/>
                </a:solidFill>
                <a:latin typeface="Hind Siliguri"/>
                <a:ea typeface="Hind Siliguri"/>
                <a:cs typeface="Hind Siliguri"/>
                <a:sym typeface="Hind Siliguri"/>
              </a:rPr>
              <a:t> আধুনিক বায়োটেকনোলজি দ্বারা বাণিজ্যিক চারা উৎপাদন। উদাহরণ: কলা, বেল, স্ট্রবেরি, চন্দ্রমল্লিকা।</a:t>
            </a:r>
            <a:endParaRPr/>
          </a:p>
        </p:txBody>
      </p:sp>
      <p:sp>
        <p:nvSpPr>
          <p:cNvPr id="164" name="Google Shape;164;p14"/>
          <p:cNvSpPr txBox="1"/>
          <p:nvPr/>
        </p:nvSpPr>
        <p:spPr>
          <a:xfrm>
            <a:off x="800100" y="2990850"/>
            <a:ext cx="1466745"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১. খণ্ডায়ন</a:t>
            </a:r>
            <a:endParaRPr/>
          </a:p>
        </p:txBody>
      </p:sp>
      <p:sp>
        <p:nvSpPr>
          <p:cNvPr id="165" name="Google Shape;165;p14"/>
          <p:cNvSpPr txBox="1"/>
          <p:nvPr/>
        </p:nvSpPr>
        <p:spPr>
          <a:xfrm>
            <a:off x="800100" y="3267075"/>
            <a:ext cx="1396900"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Spirogyra, Oscillatoria, Oedogonium, Ulothrix</a:t>
            </a:r>
            <a:endParaRPr/>
          </a:p>
        </p:txBody>
      </p:sp>
      <p:sp>
        <p:nvSpPr>
          <p:cNvPr id="166" name="Google Shape;166;p14"/>
          <p:cNvSpPr txBox="1"/>
          <p:nvPr/>
        </p:nvSpPr>
        <p:spPr>
          <a:xfrm>
            <a:off x="2539900" y="2990850"/>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২. মুকুলোদগম</a:t>
            </a:r>
            <a:endParaRPr/>
          </a:p>
        </p:txBody>
      </p:sp>
      <p:sp>
        <p:nvSpPr>
          <p:cNvPr id="167" name="Google Shape;167;p14"/>
          <p:cNvSpPr txBox="1"/>
          <p:nvPr/>
        </p:nvSpPr>
        <p:spPr>
          <a:xfrm>
            <a:off x="2539900" y="3267075"/>
            <a:ext cx="1397049"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ইস্ট (Yeast) নিজের দেহে মুকুল তৈরি করে</a:t>
            </a:r>
            <a:endParaRPr/>
          </a:p>
        </p:txBody>
      </p:sp>
      <p:sp>
        <p:nvSpPr>
          <p:cNvPr id="168" name="Google Shape;168;p14"/>
          <p:cNvSpPr txBox="1"/>
          <p:nvPr/>
        </p:nvSpPr>
        <p:spPr>
          <a:xfrm>
            <a:off x="4279850" y="2990850"/>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৩. কাণ্ড দ্বারা</a:t>
            </a:r>
            <a:endParaRPr/>
          </a:p>
        </p:txBody>
      </p:sp>
      <p:sp>
        <p:nvSpPr>
          <p:cNvPr id="169" name="Google Shape;169;p14"/>
          <p:cNvSpPr txBox="1"/>
          <p:nvPr/>
        </p:nvSpPr>
        <p:spPr>
          <a:xfrm>
            <a:off x="4279850" y="3267075"/>
            <a:ext cx="1397049" cy="564505"/>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আদা, আলু, পেঁয়াজ; চন্দ্রমল্লিকা</a:t>
            </a:r>
            <a:endParaRPr/>
          </a:p>
        </p:txBody>
      </p:sp>
      <p:sp>
        <p:nvSpPr>
          <p:cNvPr id="170" name="Google Shape;170;p14"/>
          <p:cNvSpPr txBox="1"/>
          <p:nvPr/>
        </p:nvSpPr>
        <p:spPr>
          <a:xfrm>
            <a:off x="800100" y="4098280"/>
            <a:ext cx="1466745"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৪. মূল দ্বারা</a:t>
            </a:r>
            <a:endParaRPr/>
          </a:p>
        </p:txBody>
      </p:sp>
      <p:sp>
        <p:nvSpPr>
          <p:cNvPr id="171" name="Google Shape;171;p14"/>
          <p:cNvSpPr txBox="1"/>
          <p:nvPr/>
        </p:nvSpPr>
        <p:spPr>
          <a:xfrm>
            <a:off x="800099" y="4374505"/>
            <a:ext cx="1615975" cy="630173"/>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dirty="0" err="1">
                <a:solidFill>
                  <a:srgbClr val="475569"/>
                </a:solidFill>
                <a:latin typeface="Hind Siliguri"/>
                <a:ea typeface="Hind Siliguri"/>
                <a:cs typeface="Hind Siliguri"/>
                <a:sym typeface="Hind Siliguri"/>
              </a:rPr>
              <a:t>মিষ্টি</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আলু</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রাঙা</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আলু</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কাকরোল</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ডালিয়া</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শতমূলী</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পটল</a:t>
            </a:r>
            <a:endParaRPr dirty="0"/>
          </a:p>
        </p:txBody>
      </p:sp>
      <p:sp>
        <p:nvSpPr>
          <p:cNvPr id="172" name="Google Shape;172;p14"/>
          <p:cNvSpPr txBox="1"/>
          <p:nvPr/>
        </p:nvSpPr>
        <p:spPr>
          <a:xfrm>
            <a:off x="2539900" y="4098280"/>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৫. পাতা দ্বারা</a:t>
            </a:r>
            <a:endParaRPr/>
          </a:p>
        </p:txBody>
      </p:sp>
      <p:sp>
        <p:nvSpPr>
          <p:cNvPr id="173" name="Google Shape;173;p14"/>
          <p:cNvSpPr txBox="1"/>
          <p:nvPr/>
        </p:nvSpPr>
        <p:spPr>
          <a:xfrm>
            <a:off x="2539900" y="4374505"/>
            <a:ext cx="1397049"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পাথরকুচি পাতার কিনারায় নতুন চারা জন্মায়</a:t>
            </a:r>
            <a:endParaRPr/>
          </a:p>
        </p:txBody>
      </p:sp>
      <p:sp>
        <p:nvSpPr>
          <p:cNvPr id="174" name="Google Shape;174;p14"/>
          <p:cNvSpPr txBox="1"/>
          <p:nvPr/>
        </p:nvSpPr>
        <p:spPr>
          <a:xfrm>
            <a:off x="4279850" y="4098280"/>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৬. স্টোলোন দ্বারা</a:t>
            </a:r>
            <a:endParaRPr/>
          </a:p>
        </p:txBody>
      </p:sp>
      <p:sp>
        <p:nvSpPr>
          <p:cNvPr id="175" name="Google Shape;175;p14"/>
          <p:cNvSpPr txBox="1"/>
          <p:nvPr/>
        </p:nvSpPr>
        <p:spPr>
          <a:xfrm>
            <a:off x="4279850" y="4374505"/>
            <a:ext cx="1397049"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কলা, পুদিনা, আমরুল, আনারস, চন্দ্রমল্লিকা</a:t>
            </a:r>
            <a:endParaRPr/>
          </a:p>
        </p:txBody>
      </p:sp>
      <p:sp>
        <p:nvSpPr>
          <p:cNvPr id="176" name="Google Shape;176;p14"/>
          <p:cNvSpPr txBox="1"/>
          <p:nvPr/>
        </p:nvSpPr>
        <p:spPr>
          <a:xfrm>
            <a:off x="800100" y="5160912"/>
            <a:ext cx="1466745"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৭. ফাইলোক্ল্যাড</a:t>
            </a:r>
            <a:endParaRPr/>
          </a:p>
        </p:txBody>
      </p:sp>
      <p:sp>
        <p:nvSpPr>
          <p:cNvPr id="177" name="Google Shape;177;p14"/>
          <p:cNvSpPr txBox="1"/>
          <p:nvPr/>
        </p:nvSpPr>
        <p:spPr>
          <a:xfrm>
            <a:off x="800100" y="5437137"/>
            <a:ext cx="1396900"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ফণিমনসার রূপান্তরিত পাতার অংশ</a:t>
            </a:r>
            <a:endParaRPr/>
          </a:p>
        </p:txBody>
      </p:sp>
      <p:sp>
        <p:nvSpPr>
          <p:cNvPr id="178" name="Google Shape;178;p14"/>
          <p:cNvSpPr txBox="1"/>
          <p:nvPr/>
        </p:nvSpPr>
        <p:spPr>
          <a:xfrm>
            <a:off x="2539900" y="5160912"/>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৮. বুলবিল</a:t>
            </a:r>
            <a:endParaRPr/>
          </a:p>
        </p:txBody>
      </p:sp>
      <p:sp>
        <p:nvSpPr>
          <p:cNvPr id="179" name="Google Shape;179;p14"/>
          <p:cNvSpPr txBox="1"/>
          <p:nvPr/>
        </p:nvSpPr>
        <p:spPr>
          <a:xfrm>
            <a:off x="2539900" y="5437137"/>
            <a:ext cx="1397049" cy="346471"/>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a:solidFill>
                  <a:srgbClr val="475569"/>
                </a:solidFill>
                <a:latin typeface="Hind Siliguri"/>
                <a:ea typeface="Hind Siliguri"/>
                <a:cs typeface="Hind Siliguri"/>
                <a:sym typeface="Hind Siliguri"/>
              </a:rPr>
              <a:t>চুপড়ি আলু (Dioscorea), কন্দপুষ্প, এগেভ</a:t>
            </a:r>
            <a:endParaRPr/>
          </a:p>
        </p:txBody>
      </p:sp>
      <p:sp>
        <p:nvSpPr>
          <p:cNvPr id="180" name="Google Shape;180;p14"/>
          <p:cNvSpPr txBox="1"/>
          <p:nvPr/>
        </p:nvSpPr>
        <p:spPr>
          <a:xfrm>
            <a:off x="4279850" y="5160912"/>
            <a:ext cx="1466902" cy="2381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25" b="1" i="0" u="none" strike="noStrike" cap="none">
                <a:solidFill>
                  <a:srgbClr val="0F766E"/>
                </a:solidFill>
                <a:latin typeface="Hind Siliguri"/>
                <a:ea typeface="Hind Siliguri"/>
                <a:cs typeface="Hind Siliguri"/>
                <a:sym typeface="Hind Siliguri"/>
              </a:rPr>
              <a:t>৯. টিউরিয়ন</a:t>
            </a:r>
            <a:endParaRPr/>
          </a:p>
        </p:txBody>
      </p:sp>
      <p:sp>
        <p:nvSpPr>
          <p:cNvPr id="181" name="Google Shape;181;p14"/>
          <p:cNvSpPr txBox="1"/>
          <p:nvPr/>
        </p:nvSpPr>
        <p:spPr>
          <a:xfrm>
            <a:off x="4279850" y="5437137"/>
            <a:ext cx="1616125" cy="420115"/>
          </a:xfrm>
          <a:prstGeom prst="rect">
            <a:avLst/>
          </a:prstGeom>
          <a:noFill/>
          <a:ln>
            <a:noFill/>
          </a:ln>
        </p:spPr>
        <p:txBody>
          <a:bodyPr spcFirstLastPara="1" wrap="square" lIns="0" tIns="0" rIns="0" bIns="0" anchor="t" anchorCtr="0">
            <a:spAutoFit/>
          </a:bodyPr>
          <a:lstStyle/>
          <a:p>
            <a:pPr marL="0" marR="0" lvl="0" indent="0" algn="l" rtl="0">
              <a:lnSpc>
                <a:spcPct val="129904"/>
              </a:lnSpc>
              <a:spcBef>
                <a:spcPts val="0"/>
              </a:spcBef>
              <a:spcAft>
                <a:spcPts val="0"/>
              </a:spcAft>
              <a:buNone/>
            </a:pPr>
            <a:r>
              <a:rPr lang="en-US" sz="1050" b="0" i="0" u="none" strike="noStrike" cap="none" dirty="0" err="1">
                <a:solidFill>
                  <a:srgbClr val="475569"/>
                </a:solidFill>
                <a:latin typeface="Hind Siliguri"/>
                <a:ea typeface="Hind Siliguri"/>
                <a:cs typeface="Hind Siliguri"/>
                <a:sym typeface="Hind Siliguri"/>
              </a:rPr>
              <a:t>Potamogeton</a:t>
            </a:r>
            <a:r>
              <a:rPr lang="en-US" sz="1050" b="0" i="0" u="none" strike="noStrike" cap="none" dirty="0">
                <a:solidFill>
                  <a:srgbClr val="475569"/>
                </a:solidFill>
                <a:latin typeface="Hind Siliguri"/>
                <a:ea typeface="Hind Siliguri"/>
                <a:cs typeface="Hind Siliguri"/>
                <a:sym typeface="Hind Siliguri"/>
              </a:rPr>
              <a:t>, Utricularia (</a:t>
            </a:r>
            <a:r>
              <a:rPr lang="en-US" sz="1050" b="0" i="0" u="none" strike="noStrike" cap="none" dirty="0" err="1">
                <a:solidFill>
                  <a:srgbClr val="475569"/>
                </a:solidFill>
                <a:latin typeface="Hind Siliguri"/>
                <a:ea typeface="Hind Siliguri"/>
                <a:cs typeface="Hind Siliguri"/>
                <a:sym typeface="Hind Siliguri"/>
              </a:rPr>
              <a:t>শীতকালীন</a:t>
            </a:r>
            <a:r>
              <a:rPr lang="en-US" sz="1050" b="0" i="0" u="none" strike="noStrike" cap="none" dirty="0">
                <a:solidFill>
                  <a:srgbClr val="475569"/>
                </a:solidFill>
                <a:latin typeface="Hind Siliguri"/>
                <a:ea typeface="Hind Siliguri"/>
                <a:cs typeface="Hind Siliguri"/>
                <a:sym typeface="Hind Siliguri"/>
              </a:rPr>
              <a:t> </a:t>
            </a:r>
            <a:r>
              <a:rPr lang="en-US" sz="1050" b="0" i="0" u="none" strike="noStrike" cap="none" dirty="0" err="1">
                <a:solidFill>
                  <a:srgbClr val="475569"/>
                </a:solidFill>
                <a:latin typeface="Hind Siliguri"/>
                <a:ea typeface="Hind Siliguri"/>
                <a:cs typeface="Hind Siliguri"/>
                <a:sym typeface="Hind Siliguri"/>
              </a:rPr>
              <a:t>স্ফীতমুকুল</a:t>
            </a:r>
            <a:r>
              <a:rPr lang="en-US" sz="1050" b="0" i="0" u="none" strike="noStrike" cap="none" dirty="0">
                <a:solidFill>
                  <a:srgbClr val="475569"/>
                </a:solidFill>
                <a:latin typeface="Hind Siliguri"/>
                <a:ea typeface="Hind Siliguri"/>
                <a:cs typeface="Hind Siliguri"/>
                <a:sym typeface="Hind Siliguri"/>
              </a:rPr>
              <a:t>)</a:t>
            </a:r>
            <a:endParaRPr dirty="0"/>
          </a:p>
        </p:txBody>
      </p:sp>
      <p:sp>
        <p:nvSpPr>
          <p:cNvPr id="182" name="Google Shape;182;p14"/>
          <p:cNvSpPr txBox="1"/>
          <p:nvPr/>
        </p:nvSpPr>
        <p:spPr>
          <a:xfrm>
            <a:off x="6391275" y="28860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83" name="Google Shape;183;p14"/>
          <p:cNvSpPr txBox="1"/>
          <p:nvPr/>
        </p:nvSpPr>
        <p:spPr>
          <a:xfrm>
            <a:off x="6391275" y="34194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84" name="Google Shape;184;p14"/>
          <p:cNvSpPr txBox="1"/>
          <p:nvPr/>
        </p:nvSpPr>
        <p:spPr>
          <a:xfrm>
            <a:off x="6391275" y="39528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85" name="Google Shape;185;p14"/>
          <p:cNvSpPr txBox="1"/>
          <p:nvPr/>
        </p:nvSpPr>
        <p:spPr>
          <a:xfrm>
            <a:off x="6391275" y="44862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86" name="Google Shape;186;p14"/>
          <p:cNvSpPr txBox="1"/>
          <p:nvPr/>
        </p:nvSpPr>
        <p:spPr>
          <a:xfrm>
            <a:off x="6391275" y="50196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187" name="Google Shape;187;p14"/>
          <p:cNvSpPr txBox="1"/>
          <p:nvPr/>
        </p:nvSpPr>
        <p:spPr>
          <a:xfrm>
            <a:off x="6391275" y="55530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 name="Google Shape;459;p37">
            <a:extLst>
              <a:ext uri="{FF2B5EF4-FFF2-40B4-BE49-F238E27FC236}">
                <a16:creationId xmlns:a16="http://schemas.microsoft.com/office/drawing/2014/main" id="{344AE85B-AD35-41D8-7091-60892DB7028B}"/>
              </a:ext>
            </a:extLst>
          </p:cNvPr>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4" name="Google Shape;194;p15" descr="image.png"/>
          <p:cNvPicPr preferRelativeResize="0"/>
          <p:nvPr/>
        </p:nvPicPr>
        <p:blipFill rotWithShape="1">
          <a:blip r:embed="rId3">
            <a:alphaModFix/>
          </a:blip>
          <a:srcRect/>
          <a:stretch/>
        </p:blipFill>
        <p:spPr>
          <a:xfrm>
            <a:off x="476250" y="1989455"/>
            <a:ext cx="6629400" cy="405288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95" name="Google Shape;195;p15" descr="image.png"/>
          <p:cNvPicPr preferRelativeResize="0"/>
          <p:nvPr/>
        </p:nvPicPr>
        <p:blipFill rotWithShape="1">
          <a:blip r:embed="rId4">
            <a:alphaModFix/>
          </a:blip>
          <a:srcRect/>
          <a:stretch/>
        </p:blipFill>
        <p:spPr>
          <a:xfrm>
            <a:off x="7296150" y="1989455"/>
            <a:ext cx="4419600" cy="4052887"/>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201" name="Google Shape;201;p15"/>
          <p:cNvSpPr txBox="1"/>
          <p:nvPr/>
        </p:nvSpPr>
        <p:spPr>
          <a:xfrm>
            <a:off x="857250" y="443984"/>
            <a:ext cx="6920865" cy="3693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dirty="0" err="1">
                <a:solidFill>
                  <a:srgbClr val="0F766E"/>
                </a:solidFill>
                <a:latin typeface="Hind Siliguri"/>
                <a:ea typeface="Hind Siliguri"/>
                <a:cs typeface="Hind Siliguri"/>
                <a:sym typeface="Hind Siliguri"/>
              </a:rPr>
              <a:t>অপুংজনি</a:t>
            </a:r>
            <a:r>
              <a:rPr lang="en-US" sz="2400" b="1" i="0" u="none" strike="noStrike" cap="none" dirty="0">
                <a:solidFill>
                  <a:srgbClr val="0F766E"/>
                </a:solidFill>
                <a:latin typeface="Hind Siliguri"/>
                <a:ea typeface="Hind Siliguri"/>
                <a:cs typeface="Hind Siliguri"/>
                <a:sym typeface="Hind Siliguri"/>
              </a:rPr>
              <a:t> </a:t>
            </a:r>
            <a:r>
              <a:rPr lang="en-US" sz="2400" b="1" i="0" u="none" strike="noStrike" cap="none" dirty="0" err="1">
                <a:solidFill>
                  <a:srgbClr val="0F766E"/>
                </a:solidFill>
                <a:latin typeface="Hind Siliguri"/>
                <a:ea typeface="Hind Siliguri"/>
                <a:cs typeface="Hind Siliguri"/>
                <a:sym typeface="Hind Siliguri"/>
              </a:rPr>
              <a:t>বা</a:t>
            </a:r>
            <a:r>
              <a:rPr lang="en-US" sz="2400" b="1" i="0" u="none" strike="noStrike" cap="none" dirty="0">
                <a:solidFill>
                  <a:srgbClr val="0F766E"/>
                </a:solidFill>
                <a:latin typeface="Hind Siliguri"/>
                <a:ea typeface="Hind Siliguri"/>
                <a:cs typeface="Hind Siliguri"/>
                <a:sym typeface="Hind Siliguri"/>
              </a:rPr>
              <a:t> </a:t>
            </a:r>
            <a:r>
              <a:rPr lang="en-US" sz="2400" b="1" i="0" u="none" strike="noStrike" cap="none" dirty="0" err="1">
                <a:solidFill>
                  <a:srgbClr val="0F766E"/>
                </a:solidFill>
                <a:latin typeface="Hind Siliguri"/>
                <a:ea typeface="Hind Siliguri"/>
                <a:cs typeface="Hind Siliguri"/>
                <a:sym typeface="Hind Siliguri"/>
              </a:rPr>
              <a:t>পার্থেনোজেনেসিস</a:t>
            </a:r>
            <a:r>
              <a:rPr lang="en-US" sz="2400" b="1" i="0" u="none" strike="noStrike" cap="none" dirty="0">
                <a:solidFill>
                  <a:srgbClr val="0F766E"/>
                </a:solidFill>
                <a:latin typeface="Hind Siliguri"/>
                <a:ea typeface="Hind Siliguri"/>
                <a:cs typeface="Hind Siliguri"/>
                <a:sym typeface="Hind Siliguri"/>
              </a:rPr>
              <a:t> ও </a:t>
            </a:r>
            <a:r>
              <a:rPr lang="en-US" sz="2400" b="1" i="0" u="none" strike="noStrike" cap="none" dirty="0" err="1">
                <a:solidFill>
                  <a:srgbClr val="0F766E"/>
                </a:solidFill>
                <a:latin typeface="Hind Siliguri"/>
                <a:ea typeface="Hind Siliguri"/>
                <a:cs typeface="Hind Siliguri"/>
                <a:sym typeface="Hind Siliguri"/>
              </a:rPr>
              <a:t>অ্যাপোমিক্সিস</a:t>
            </a:r>
            <a:endParaRPr dirty="0"/>
          </a:p>
        </p:txBody>
      </p:sp>
      <p:pic>
        <p:nvPicPr>
          <p:cNvPr id="203" name="Google Shape;203;p15" descr="image.png"/>
          <p:cNvPicPr preferRelativeResize="0"/>
          <p:nvPr/>
        </p:nvPicPr>
        <p:blipFill rotWithShape="1">
          <a:blip r:embed="rId5">
            <a:alphaModFix/>
          </a:blip>
          <a:srcRect/>
          <a:stretch/>
        </p:blipFill>
        <p:spPr>
          <a:xfrm>
            <a:off x="476250" y="476250"/>
            <a:ext cx="266700" cy="304800"/>
          </a:xfrm>
          <a:prstGeom prst="rect">
            <a:avLst/>
          </a:prstGeom>
          <a:noFill/>
          <a:ln>
            <a:noFill/>
          </a:ln>
        </p:spPr>
      </p:pic>
      <p:sp>
        <p:nvSpPr>
          <p:cNvPr id="204" name="Google Shape;204;p15"/>
          <p:cNvSpPr txBox="1"/>
          <p:nvPr/>
        </p:nvSpPr>
        <p:spPr>
          <a:xfrm>
            <a:off x="942975" y="2170430"/>
            <a:ext cx="5962650"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পার্থেনোজেনেসিস ও প্রকারভেদ</a:t>
            </a:r>
            <a:endParaRPr/>
          </a:p>
        </p:txBody>
      </p:sp>
      <p:sp>
        <p:nvSpPr>
          <p:cNvPr id="205" name="Google Shape;205;p15"/>
          <p:cNvSpPr/>
          <p:nvPr/>
        </p:nvSpPr>
        <p:spPr>
          <a:xfrm>
            <a:off x="676275" y="2532380"/>
            <a:ext cx="62293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6" name="Google Shape;206;p15"/>
          <p:cNvSpPr/>
          <p:nvPr/>
        </p:nvSpPr>
        <p:spPr>
          <a:xfrm>
            <a:off x="676275" y="2646680"/>
            <a:ext cx="6229350" cy="966787"/>
          </a:xfrm>
          <a:prstGeom prst="rect">
            <a:avLst/>
          </a:prstGeom>
          <a:solidFill>
            <a:srgbClr val="F0FDF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7" name="Google Shape;207;p15"/>
          <p:cNvSpPr txBox="1"/>
          <p:nvPr/>
        </p:nvSpPr>
        <p:spPr>
          <a:xfrm>
            <a:off x="828675" y="2760980"/>
            <a:ext cx="5924550" cy="738187"/>
          </a:xfrm>
          <a:prstGeom prst="rect">
            <a:avLst/>
          </a:prstGeom>
          <a:noFill/>
          <a:ln>
            <a:noFill/>
          </a:ln>
        </p:spPr>
        <p:txBody>
          <a:bodyPr spcFirstLastPara="1" wrap="square" lIns="0" tIns="0" rIns="0" bIns="0" anchor="t" anchorCtr="0">
            <a:spAutoFit/>
          </a:bodyPr>
          <a:lstStyle/>
          <a:p>
            <a:pPr marL="0" marR="0" lvl="0" indent="0" algn="l" rtl="0">
              <a:lnSpc>
                <a:spcPct val="106222"/>
              </a:lnSpc>
              <a:spcBef>
                <a:spcPts val="0"/>
              </a:spcBef>
              <a:spcAft>
                <a:spcPts val="0"/>
              </a:spcAft>
              <a:buNone/>
            </a:pPr>
            <a:r>
              <a:rPr lang="en-US" sz="1275" b="1" i="0" u="none" strike="noStrike" cap="none">
                <a:solidFill>
                  <a:srgbClr val="15803D"/>
                </a:solidFill>
                <a:latin typeface="Hind Siliguri"/>
                <a:ea typeface="Hind Siliguri"/>
                <a:cs typeface="Hind Siliguri"/>
                <a:sym typeface="Hind Siliguri"/>
              </a:rPr>
              <a:t>সংজ্ঞা:</a:t>
            </a:r>
            <a:r>
              <a:rPr lang="en-US" sz="1275" b="0" i="0" u="none" strike="noStrike" cap="none">
                <a:solidFill>
                  <a:srgbClr val="14532D"/>
                </a:solidFill>
                <a:latin typeface="Hind Siliguri"/>
                <a:ea typeface="Hind Siliguri"/>
                <a:cs typeface="Hind Siliguri"/>
                <a:sym typeface="Hind Siliguri"/>
              </a:rPr>
              <a:t> ডিম্বাণু নিষেক ছাড়াই সরাসরি ভ্রূণ সৃষ্টি করে এবং ডিম্বক বীজে পরিণত হয়, তাকে </a:t>
            </a:r>
            <a:r>
              <a:rPr lang="en-US" sz="1275" b="1" i="0" u="none" strike="noStrike" cap="none">
                <a:solidFill>
                  <a:srgbClr val="15803D"/>
                </a:solidFill>
                <a:latin typeface="Hind Siliguri"/>
                <a:ea typeface="Hind Siliguri"/>
                <a:cs typeface="Hind Siliguri"/>
                <a:sym typeface="Hind Siliguri"/>
              </a:rPr>
              <a:t>পার্থেনোজেনেসিস বা অপুংজনি</a:t>
            </a:r>
            <a:r>
              <a:rPr lang="en-US" sz="1275" b="0" i="0" u="none" strike="noStrike" cap="none">
                <a:solidFill>
                  <a:srgbClr val="14532D"/>
                </a:solidFill>
                <a:latin typeface="Hind Siliguri"/>
                <a:ea typeface="Hind Siliguri"/>
                <a:cs typeface="Hind Siliguri"/>
                <a:sym typeface="Hind Siliguri"/>
              </a:rPr>
              <a:t> বলে। </a:t>
            </a:r>
            <a:br>
              <a:rPr lang="en-US" sz="1800" b="0" i="0" u="none" strike="noStrike" cap="none">
                <a:solidFill>
                  <a:schemeClr val="dk1"/>
                </a:solidFill>
                <a:latin typeface="Calibri"/>
                <a:ea typeface="Calibri"/>
                <a:cs typeface="Calibri"/>
                <a:sym typeface="Calibri"/>
              </a:rPr>
            </a:br>
            <a:r>
              <a:rPr lang="en-US" sz="1275" b="0" i="0" u="none" strike="noStrike" cap="none">
                <a:solidFill>
                  <a:srgbClr val="14532D"/>
                </a:solidFill>
                <a:latin typeface="Hind Siliguri"/>
                <a:ea typeface="Hind Siliguri"/>
                <a:cs typeface="Hind Siliguri"/>
                <a:sym typeface="Hind Siliguri"/>
              </a:rPr>
              <a:t> • </a:t>
            </a:r>
            <a:r>
              <a:rPr lang="en-US" sz="1275" b="1" i="0" u="none" strike="noStrike" cap="none">
                <a:solidFill>
                  <a:srgbClr val="15803D"/>
                </a:solidFill>
                <a:latin typeface="Hind Siliguri"/>
                <a:ea typeface="Hind Siliguri"/>
                <a:cs typeface="Hind Siliguri"/>
                <a:sym typeface="Hind Siliguri"/>
              </a:rPr>
              <a:t>পার্থেনোকার্পি:</a:t>
            </a:r>
            <a:r>
              <a:rPr lang="en-US" sz="1275" b="0" i="0" u="none" strike="noStrike" cap="none">
                <a:solidFill>
                  <a:srgbClr val="14532D"/>
                </a:solidFill>
                <a:latin typeface="Hind Siliguri"/>
                <a:ea typeface="Hind Siliguri"/>
                <a:cs typeface="Hind Siliguri"/>
                <a:sym typeface="Hind Siliguri"/>
              </a:rPr>
              <a:t> হরমোন প্রয়োগে বীজহীন ফল উৎপাদন প্রক্রিয়া। ex: লেবু, কমলা।</a:t>
            </a:r>
            <a:endParaRPr/>
          </a:p>
        </p:txBody>
      </p:sp>
      <p:sp>
        <p:nvSpPr>
          <p:cNvPr id="208" name="Google Shape;208;p15"/>
          <p:cNvSpPr/>
          <p:nvPr/>
        </p:nvSpPr>
        <p:spPr>
          <a:xfrm>
            <a:off x="676275" y="2646680"/>
            <a:ext cx="38100" cy="966787"/>
          </a:xfrm>
          <a:prstGeom prst="rect">
            <a:avLst/>
          </a:prstGeom>
          <a:solidFill>
            <a:srgbClr val="16A3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9" name="Google Shape;209;p15"/>
          <p:cNvSpPr txBox="1"/>
          <p:nvPr/>
        </p:nvSpPr>
        <p:spPr>
          <a:xfrm>
            <a:off x="7791450" y="2170430"/>
            <a:ext cx="3724275"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পার্থেনোজেনেসিসের গুরুত্ব (৮টি পয়েন্ট)</a:t>
            </a:r>
            <a:endParaRPr/>
          </a:p>
        </p:txBody>
      </p:sp>
      <p:sp>
        <p:nvSpPr>
          <p:cNvPr id="210" name="Google Shape;210;p15"/>
          <p:cNvSpPr/>
          <p:nvPr/>
        </p:nvSpPr>
        <p:spPr>
          <a:xfrm>
            <a:off x="7496175" y="2532380"/>
            <a:ext cx="40195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13" name="Google Shape;213;p15" descr="image.png"/>
          <p:cNvPicPr preferRelativeResize="0"/>
          <p:nvPr/>
        </p:nvPicPr>
        <p:blipFill rotWithShape="1">
          <a:blip r:embed="rId6">
            <a:alphaModFix/>
          </a:blip>
          <a:srcRect/>
          <a:stretch/>
        </p:blipFill>
        <p:spPr>
          <a:xfrm>
            <a:off x="676275" y="2227580"/>
            <a:ext cx="190500" cy="190500"/>
          </a:xfrm>
          <a:prstGeom prst="rect">
            <a:avLst/>
          </a:prstGeom>
          <a:noFill/>
          <a:ln>
            <a:noFill/>
          </a:ln>
        </p:spPr>
      </p:pic>
      <p:sp>
        <p:nvSpPr>
          <p:cNvPr id="215" name="Google Shape;215;p15"/>
          <p:cNvSpPr txBox="1"/>
          <p:nvPr/>
        </p:nvSpPr>
        <p:spPr>
          <a:xfrm>
            <a:off x="866775" y="3727767"/>
            <a:ext cx="603885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হ্যাপ্লয়েড</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পার্থেনোজেনেসিস</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মায়োসিসে</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সৃষ্ট</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ডিম্বাণু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অনিষিক্ত</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থেকে</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ভ্রূণ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তৈরি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করে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অনূর্বর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উদাহরণ</a:t>
            </a:r>
            <a:r>
              <a:rPr lang="en-US" b="0" i="0" u="none" strike="noStrike" cap="none" dirty="0">
                <a:solidFill>
                  <a:srgbClr val="334155"/>
                </a:solidFill>
                <a:latin typeface="Hind Siliguri"/>
                <a:ea typeface="Hind Siliguri"/>
                <a:cs typeface="Hind Siliguri"/>
                <a:sym typeface="Hind Siliguri"/>
              </a:rPr>
              <a:t>: </a:t>
            </a:r>
            <a:r>
              <a:rPr lang="en-US" b="0" i="1" u="none" strike="noStrike" cap="none" dirty="0">
                <a:solidFill>
                  <a:srgbClr val="334155"/>
                </a:solidFill>
                <a:latin typeface="Hind Siliguri"/>
                <a:ea typeface="Hind Siliguri"/>
                <a:cs typeface="Hind Siliguri"/>
                <a:sym typeface="Hind Siliguri"/>
              </a:rPr>
              <a:t>Solanum nigrum</a:t>
            </a:r>
            <a:r>
              <a:rPr lang="en-US" b="0" i="0" u="none" strike="noStrike" cap="none" dirty="0">
                <a:solidFill>
                  <a:srgbClr val="334155"/>
                </a:solidFill>
                <a:latin typeface="Hind Siliguri"/>
                <a:ea typeface="Hind Siliguri"/>
                <a:cs typeface="Hind Siliguri"/>
                <a:sym typeface="Hind Siliguri"/>
              </a:rPr>
              <a:t>, </a:t>
            </a:r>
            <a:r>
              <a:rPr lang="en-US" b="0" i="1" u="none" strike="noStrike" cap="none" dirty="0">
                <a:solidFill>
                  <a:srgbClr val="334155"/>
                </a:solidFill>
                <a:latin typeface="Hind Siliguri"/>
                <a:ea typeface="Hind Siliguri"/>
                <a:cs typeface="Hind Siliguri"/>
                <a:sym typeface="Hind Siliguri"/>
              </a:rPr>
              <a:t>Orchis maculata</a:t>
            </a:r>
            <a:r>
              <a:rPr lang="en-US" b="0" i="0" u="none" strike="noStrike" cap="none" dirty="0">
                <a:solidFill>
                  <a:srgbClr val="334155"/>
                </a:solidFill>
                <a:latin typeface="Hind Siliguri"/>
                <a:ea typeface="Hind Siliguri"/>
                <a:cs typeface="Hind Siliguri"/>
                <a:sym typeface="Hind Siliguri"/>
              </a:rPr>
              <a:t>।</a:t>
            </a:r>
            <a:endParaRPr sz="1600" dirty="0"/>
          </a:p>
        </p:txBody>
      </p:sp>
      <p:sp>
        <p:nvSpPr>
          <p:cNvPr id="216" name="Google Shape;216;p15"/>
          <p:cNvSpPr txBox="1"/>
          <p:nvPr/>
        </p:nvSpPr>
        <p:spPr>
          <a:xfrm>
            <a:off x="866775" y="4261167"/>
            <a:ext cx="603885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ডিপ্লয়েড</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পার্থেনোজেনেসis</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মাইটোসিস</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প্রক্রিয়ায়</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সৃষ্ট</a:t>
            </a:r>
            <a:r>
              <a:rPr lang="en-US" b="0" i="0" u="none" strike="noStrike" cap="none" dirty="0">
                <a:solidFill>
                  <a:srgbClr val="334155"/>
                </a:solidFill>
                <a:latin typeface="Hind Siliguri"/>
                <a:ea typeface="Hind Siliguri"/>
                <a:cs typeface="Hind Siliguri"/>
                <a:sym typeface="Hind Siliguri"/>
              </a:rPr>
              <a:t> (2n) </a:t>
            </a:r>
            <a:r>
              <a:rPr lang="en-US" b="0" i="0" u="none" strike="noStrike" cap="none" dirty="0" err="1">
                <a:solidFill>
                  <a:srgbClr val="334155"/>
                </a:solidFill>
                <a:latin typeface="Hind Siliguri"/>
                <a:ea typeface="Hind Siliguri"/>
                <a:cs typeface="Hind Siliguri"/>
                <a:sym typeface="Hind Siliguri"/>
              </a:rPr>
              <a:t>ডিম্বাণু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থেকে</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ভ্রূণ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তৈরি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উদাহরণ</a:t>
            </a:r>
            <a:r>
              <a:rPr lang="en-US" b="0" i="0" u="none" strike="noStrike" cap="none" dirty="0">
                <a:solidFill>
                  <a:srgbClr val="334155"/>
                </a:solidFill>
                <a:latin typeface="Hind Siliguri"/>
                <a:ea typeface="Hind Siliguri"/>
                <a:cs typeface="Hind Siliguri"/>
                <a:sym typeface="Hind Siliguri"/>
              </a:rPr>
              <a:t>: </a:t>
            </a:r>
            <a:r>
              <a:rPr lang="en-US" b="0" i="1" u="none" strike="noStrike" cap="none" dirty="0">
                <a:solidFill>
                  <a:srgbClr val="334155"/>
                </a:solidFill>
                <a:latin typeface="Hind Siliguri"/>
                <a:ea typeface="Hind Siliguri"/>
                <a:cs typeface="Hind Siliguri"/>
                <a:sym typeface="Hind Siliguri"/>
              </a:rPr>
              <a:t>Parthenium </a:t>
            </a:r>
            <a:r>
              <a:rPr lang="en-US" b="0" i="1" u="none" strike="noStrike" cap="none" dirty="0" err="1">
                <a:solidFill>
                  <a:srgbClr val="334155"/>
                </a:solidFill>
                <a:latin typeface="Hind Siliguri"/>
                <a:ea typeface="Hind Siliguri"/>
                <a:cs typeface="Hind Siliguri"/>
                <a:sym typeface="Hind Siliguri"/>
              </a:rPr>
              <a:t>argentatum</a:t>
            </a:r>
            <a:r>
              <a:rPr lang="en-US" b="0" i="0" u="none" strike="noStrike" cap="none" dirty="0">
                <a:solidFill>
                  <a:srgbClr val="334155"/>
                </a:solidFill>
                <a:latin typeface="Hind Siliguri"/>
                <a:ea typeface="Hind Siliguri"/>
                <a:cs typeface="Hind Siliguri"/>
                <a:sym typeface="Hind Siliguri"/>
              </a:rPr>
              <a:t>, </a:t>
            </a:r>
            <a:r>
              <a:rPr lang="en-US" b="0" i="1" u="none" strike="noStrike" cap="none" dirty="0">
                <a:solidFill>
                  <a:srgbClr val="334155"/>
                </a:solidFill>
                <a:latin typeface="Hind Siliguri"/>
                <a:ea typeface="Hind Siliguri"/>
                <a:cs typeface="Hind Siliguri"/>
                <a:sym typeface="Hind Siliguri"/>
              </a:rPr>
              <a:t>Taraxacum albidum</a:t>
            </a:r>
            <a:r>
              <a:rPr lang="en-US" b="0" i="0" u="none" strike="noStrike" cap="none" dirty="0">
                <a:solidFill>
                  <a:srgbClr val="334155"/>
                </a:solidFill>
                <a:latin typeface="Hind Siliguri"/>
                <a:ea typeface="Hind Siliguri"/>
                <a:cs typeface="Hind Siliguri"/>
                <a:sym typeface="Hind Siliguri"/>
              </a:rPr>
              <a:t>।</a:t>
            </a:r>
            <a:endParaRPr sz="1600" dirty="0"/>
          </a:p>
        </p:txBody>
      </p:sp>
      <p:sp>
        <p:nvSpPr>
          <p:cNvPr id="217" name="Google Shape;217;p15"/>
          <p:cNvSpPr txBox="1"/>
          <p:nvPr/>
        </p:nvSpPr>
        <p:spPr>
          <a:xfrm>
            <a:off x="866775" y="4794567"/>
            <a:ext cx="603885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অ্যান্ডোজেনেসিস</a:t>
            </a:r>
            <a:r>
              <a:rPr lang="en-US" b="1" i="0" u="none" strike="noStrike" cap="none" dirty="0">
                <a:solidFill>
                  <a:srgbClr val="334155"/>
                </a:solidFill>
                <a:latin typeface="Hind Siliguri"/>
                <a:ea typeface="Hind Siliguri"/>
                <a:cs typeface="Hind Siliguri"/>
                <a:sym typeface="Hind Siliguri"/>
              </a:rPr>
              <a:t> (Androgenesis):</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নিষেক</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ছাড়া</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কেবল</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শুক্রাণু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থেকে</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ভ্রূণ</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সৃষ্টির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প্রক্রিয়া</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উদাহরণ</a:t>
            </a:r>
            <a:r>
              <a:rPr lang="en-US" b="0" i="0" u="none" strike="noStrike" cap="none" dirty="0">
                <a:solidFill>
                  <a:srgbClr val="334155"/>
                </a:solidFill>
                <a:latin typeface="Hind Siliguri"/>
                <a:ea typeface="Hind Siliguri"/>
                <a:cs typeface="Hind Siliguri"/>
                <a:sym typeface="Hind Siliguri"/>
              </a:rPr>
              <a:t>: </a:t>
            </a:r>
            <a:r>
              <a:rPr lang="en-US" b="0" i="1" u="none" strike="noStrike" cap="none" dirty="0">
                <a:solidFill>
                  <a:srgbClr val="334155"/>
                </a:solidFill>
                <a:latin typeface="Hind Siliguri"/>
                <a:ea typeface="Hind Siliguri"/>
                <a:cs typeface="Hind Siliguri"/>
                <a:sym typeface="Hind Siliguri"/>
              </a:rPr>
              <a:t>Nicotiana tabacum</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তামাক</a:t>
            </a:r>
            <a:r>
              <a:rPr lang="en-US" b="0" i="0" u="none" strike="noStrike" cap="none" dirty="0">
                <a:solidFill>
                  <a:srgbClr val="334155"/>
                </a:solidFill>
                <a:latin typeface="Hind Siliguri"/>
                <a:ea typeface="Hind Siliguri"/>
                <a:cs typeface="Hind Siliguri"/>
                <a:sym typeface="Hind Siliguri"/>
              </a:rPr>
              <a:t>)।</a:t>
            </a:r>
            <a:endParaRPr sz="1600" dirty="0"/>
          </a:p>
        </p:txBody>
      </p:sp>
      <p:sp>
        <p:nvSpPr>
          <p:cNvPr id="218" name="Google Shape;218;p15"/>
          <p:cNvSpPr txBox="1"/>
          <p:nvPr/>
        </p:nvSpPr>
        <p:spPr>
          <a:xfrm>
            <a:off x="866775" y="5327967"/>
            <a:ext cx="6038850"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1" i="0" u="none" strike="noStrike" cap="none" dirty="0" err="1">
                <a:solidFill>
                  <a:srgbClr val="334155"/>
                </a:solidFill>
                <a:latin typeface="Hind Siliguri"/>
                <a:ea typeface="Hind Siliguri"/>
                <a:cs typeface="Hind Siliguri"/>
                <a:sym typeface="Hind Siliguri"/>
              </a:rPr>
              <a:t>কৃত্রিম</a:t>
            </a:r>
            <a:r>
              <a:rPr lang="en-US" b="1" i="0" u="none" strike="noStrike" cap="none" dirty="0">
                <a:solidFill>
                  <a:srgbClr val="334155"/>
                </a:solidFill>
                <a:latin typeface="Hind Siliguri"/>
                <a:ea typeface="Hind Siliguri"/>
                <a:cs typeface="Hind Siliguri"/>
                <a:sym typeface="Hind Siliguri"/>
              </a:rPr>
              <a:t> </a:t>
            </a:r>
            <a:r>
              <a:rPr lang="en-US" b="1" i="0" u="none" strike="noStrike" cap="none" dirty="0" err="1">
                <a:solidFill>
                  <a:srgbClr val="334155"/>
                </a:solidFill>
                <a:latin typeface="Hind Siliguri"/>
                <a:ea typeface="Hind Siliguri"/>
                <a:cs typeface="Hind Siliguri"/>
                <a:sym typeface="Hind Siliguri"/>
              </a:rPr>
              <a:t>পার্থেনোজেনেসিস</a:t>
            </a:r>
            <a:r>
              <a:rPr lang="en-US" b="1" i="0" u="none" strike="noStrike" cap="none" dirty="0">
                <a:solidFill>
                  <a:srgbClr val="334155"/>
                </a:solidFill>
                <a:latin typeface="Hind Siliguri"/>
                <a:ea typeface="Hind Siliguri"/>
                <a:cs typeface="Hind Siliguri"/>
                <a:sym typeface="Hind Siliguri"/>
              </a:rPr>
              <a:t>:</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এক্স-রে</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বেলভিটান</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রাসায়নিক</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বা</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বিলম্বিত</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পরাগায়ন</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প্রয়োগে</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কৃত্রিমভাবে</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অপুংজনি</a:t>
            </a:r>
            <a:r>
              <a:rPr lang="en-US" b="0" i="0" u="none" strike="noStrike" cap="none" dirty="0">
                <a:solidFill>
                  <a:srgbClr val="334155"/>
                </a:solidFill>
                <a:latin typeface="Hind Siliguri"/>
                <a:ea typeface="Hind Siliguri"/>
                <a:cs typeface="Hind Siliguri"/>
                <a:sym typeface="Hind Siliguri"/>
              </a:rPr>
              <a:t> </a:t>
            </a:r>
            <a:r>
              <a:rPr lang="en-US" b="0" i="0" u="none" strike="noStrike" cap="none" dirty="0" err="1">
                <a:solidFill>
                  <a:srgbClr val="334155"/>
                </a:solidFill>
                <a:latin typeface="Hind Siliguri"/>
                <a:ea typeface="Hind Siliguri"/>
                <a:cs typeface="Hind Siliguri"/>
                <a:sym typeface="Hind Siliguri"/>
              </a:rPr>
              <a:t>ঘটানো</a:t>
            </a:r>
            <a:r>
              <a:rPr lang="en-US" b="0" i="0" u="none" strike="noStrike" cap="none" dirty="0">
                <a:solidFill>
                  <a:srgbClr val="334155"/>
                </a:solidFill>
                <a:latin typeface="Hind Siliguri"/>
                <a:ea typeface="Hind Siliguri"/>
                <a:cs typeface="Hind Siliguri"/>
                <a:sym typeface="Hind Siliguri"/>
              </a:rPr>
              <a:t>।</a:t>
            </a:r>
            <a:endParaRPr sz="1600" dirty="0"/>
          </a:p>
        </p:txBody>
      </p:sp>
      <p:pic>
        <p:nvPicPr>
          <p:cNvPr id="219" name="Google Shape;219;p15" descr="image.png"/>
          <p:cNvPicPr preferRelativeResize="0"/>
          <p:nvPr/>
        </p:nvPicPr>
        <p:blipFill rotWithShape="1">
          <a:blip r:embed="rId7">
            <a:alphaModFix/>
          </a:blip>
          <a:srcRect/>
          <a:stretch/>
        </p:blipFill>
        <p:spPr>
          <a:xfrm>
            <a:off x="7496175" y="2227580"/>
            <a:ext cx="219075" cy="190500"/>
          </a:xfrm>
          <a:prstGeom prst="rect">
            <a:avLst/>
          </a:prstGeom>
          <a:noFill/>
          <a:ln>
            <a:noFill/>
          </a:ln>
        </p:spPr>
      </p:pic>
      <p:sp>
        <p:nvSpPr>
          <p:cNvPr id="220" name="Google Shape;220;p15"/>
          <p:cNvSpPr txBox="1"/>
          <p:nvPr/>
        </p:nvSpPr>
        <p:spPr>
          <a:xfrm>
            <a:off x="7686675" y="26466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১. লিঙ্গ নির্ধারণ:</a:t>
            </a:r>
            <a:r>
              <a:rPr lang="en-US" sz="1200" b="0" i="0" u="none" strike="noStrike" cap="none">
                <a:solidFill>
                  <a:srgbClr val="334155"/>
                </a:solidFill>
                <a:latin typeface="Hind Siliguri"/>
                <a:ea typeface="Hind Siliguri"/>
                <a:cs typeface="Hind Siliguri"/>
                <a:sym typeface="Hind Siliguri"/>
              </a:rPr>
              <a:t> মৌমাছি, বোলতা ইত্যাদিতে লিঙ্গ নির্ধারণ করে।</a:t>
            </a:r>
            <a:endParaRPr/>
          </a:p>
        </p:txBody>
      </p:sp>
      <p:sp>
        <p:nvSpPr>
          <p:cNvPr id="221" name="Google Shape;221;p15"/>
          <p:cNvSpPr txBox="1"/>
          <p:nvPr/>
        </p:nvSpPr>
        <p:spPr>
          <a:xfrm>
            <a:off x="7686675" y="29514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২. ক্রোমোজোম তত্ত্ব:</a:t>
            </a:r>
            <a:r>
              <a:rPr lang="en-US" sz="1200" b="0" i="0" u="none" strike="noStrike" cap="none">
                <a:solidFill>
                  <a:srgbClr val="334155"/>
                </a:solidFill>
                <a:latin typeface="Hind Siliguri"/>
                <a:ea typeface="Hind Siliguri"/>
                <a:cs typeface="Hind Siliguri"/>
                <a:sym typeface="Hind Siliguri"/>
              </a:rPr>
              <a:t> বংশগতীয় ক্রোমোজোম তত্ত্ব সমর্থন করে।</a:t>
            </a:r>
            <a:endParaRPr/>
          </a:p>
        </p:txBody>
      </p:sp>
      <p:sp>
        <p:nvSpPr>
          <p:cNvPr id="222" name="Google Shape;222;p15"/>
          <p:cNvSpPr txBox="1"/>
          <p:nvPr/>
        </p:nvSpPr>
        <p:spPr>
          <a:xfrm>
            <a:off x="7686675" y="32562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৩. সরল প্রক্রিয়া:</a:t>
            </a:r>
            <a:r>
              <a:rPr lang="en-US" sz="1200" b="0" i="0" u="none" strike="noStrike" cap="none">
                <a:solidFill>
                  <a:srgbClr val="334155"/>
                </a:solidFill>
                <a:latin typeface="Hind Siliguri"/>
                <a:ea typeface="Hind Siliguri"/>
                <a:cs typeface="Hind Siliguri"/>
                <a:sym typeface="Hind Siliguri"/>
              </a:rPr>
              <a:t> জীবের অতি সহজ, স্থায়ী ও সহজ প্রজনন।</a:t>
            </a:r>
            <a:endParaRPr/>
          </a:p>
        </p:txBody>
      </p:sp>
      <p:sp>
        <p:nvSpPr>
          <p:cNvPr id="223" name="Google Shape;223;p15"/>
          <p:cNvSpPr txBox="1"/>
          <p:nvPr/>
        </p:nvSpPr>
        <p:spPr>
          <a:xfrm>
            <a:off x="7686675" y="35610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৪. প্রকরণহীনতা:</a:t>
            </a:r>
            <a:r>
              <a:rPr lang="en-US" sz="1200" b="0" i="0" u="none" strike="noStrike" cap="none">
                <a:solidFill>
                  <a:srgbClr val="334155"/>
                </a:solidFill>
                <a:latin typeface="Hind Siliguri"/>
                <a:ea typeface="Hind Siliguri"/>
                <a:cs typeface="Hind Siliguri"/>
                <a:sym typeface="Hind Siliguri"/>
              </a:rPr>
              <a:t> প্রজাতির সদস্যদের প্রকরণহীন রাখতে সাহায্য করে।</a:t>
            </a:r>
            <a:endParaRPr/>
          </a:p>
        </p:txBody>
      </p:sp>
      <p:sp>
        <p:nvSpPr>
          <p:cNvPr id="224" name="Google Shape;224;p15"/>
          <p:cNvSpPr txBox="1"/>
          <p:nvPr/>
        </p:nvSpPr>
        <p:spPr>
          <a:xfrm>
            <a:off x="7686675" y="38658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৫. দ্রুত বংশবৃদ্ধি:</a:t>
            </a:r>
            <a:r>
              <a:rPr lang="en-US" sz="1200" b="0" i="0" u="none" strike="noStrike" cap="none">
                <a:solidFill>
                  <a:srgbClr val="334155"/>
                </a:solidFill>
                <a:latin typeface="Hind Siliguri"/>
                <a:ea typeface="Hind Siliguri"/>
                <a:cs typeface="Hind Siliguri"/>
                <a:sym typeface="Hind Siliguri"/>
              </a:rPr>
              <a:t> অ্যাফিডসহ কিছু পতঙ্গে দ্রুত সংখ্যা বৃদ্ধি করে।</a:t>
            </a:r>
            <a:endParaRPr/>
          </a:p>
        </p:txBody>
      </p:sp>
      <p:sp>
        <p:nvSpPr>
          <p:cNvPr id="225" name="Google Shape;225;p15"/>
          <p:cNvSpPr txBox="1"/>
          <p:nvPr/>
        </p:nvSpPr>
        <p:spPr>
          <a:xfrm>
            <a:off x="7686675" y="41706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৬. পলিপ্লয়েডি:</a:t>
            </a:r>
            <a:r>
              <a:rPr lang="en-US" sz="1200" b="0" i="0" u="none" strike="noStrike" cap="none">
                <a:solidFill>
                  <a:srgbClr val="334155"/>
                </a:solidFill>
                <a:latin typeface="Hind Siliguri"/>
                <a:ea typeface="Hind Siliguri"/>
                <a:cs typeface="Hind Siliguri"/>
                <a:sym typeface="Hind Siliguri"/>
              </a:rPr>
              <a:t> জীবের মধ্যে পলিপ্লয়েড অবস্থা সৃষ্টি করে।</a:t>
            </a:r>
            <a:endParaRPr/>
          </a:p>
        </p:txBody>
      </p:sp>
      <p:sp>
        <p:nvSpPr>
          <p:cNvPr id="226" name="Google Shape;226;p15"/>
          <p:cNvSpPr txBox="1"/>
          <p:nvPr/>
        </p:nvSpPr>
        <p:spPr>
          <a:xfrm>
            <a:off x="7686675" y="44754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৭. সুবিধাজনক মিউট্যান্ট:</a:t>
            </a:r>
            <a:r>
              <a:rPr lang="en-US" sz="1200" b="0" i="0" u="none" strike="noStrike" cap="none">
                <a:solidFill>
                  <a:srgbClr val="334155"/>
                </a:solidFill>
                <a:latin typeface="Hind Siliguri"/>
                <a:ea typeface="Hind Siliguri"/>
                <a:cs typeface="Hind Siliguri"/>
                <a:sym typeface="Hind Siliguri"/>
              </a:rPr>
              <a:t> দরকারী মিউট্যান্ট বৈশিষ্ট্য বিকাশ ঘটায়।</a:t>
            </a:r>
            <a:endParaRPr/>
          </a:p>
        </p:txBody>
      </p:sp>
      <p:sp>
        <p:nvSpPr>
          <p:cNvPr id="227" name="Google Shape;227;p15"/>
          <p:cNvSpPr txBox="1"/>
          <p:nvPr/>
        </p:nvSpPr>
        <p:spPr>
          <a:xfrm>
            <a:off x="7686675" y="4780280"/>
            <a:ext cx="38290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Hind Siliguri"/>
                <a:ea typeface="Hind Siliguri"/>
                <a:cs typeface="Hind Siliguri"/>
                <a:sym typeface="Hind Siliguri"/>
              </a:rPr>
              <a:t>৮. </a:t>
            </a:r>
            <a:r>
              <a:rPr lang="en-US" sz="1200" b="1" i="0" u="none" strike="noStrike" cap="none" dirty="0" err="1">
                <a:solidFill>
                  <a:srgbClr val="334155"/>
                </a:solidFill>
                <a:latin typeface="Hind Siliguri"/>
                <a:ea typeface="Hind Siliguri"/>
                <a:cs typeface="Hind Siliguri"/>
                <a:sym typeface="Hind Siliguri"/>
              </a:rPr>
              <a:t>বন্ধ্যাত্ব</a:t>
            </a:r>
            <a:r>
              <a:rPr lang="en-US" sz="1200" b="1" i="0" u="none" strike="noStrike" cap="none" dirty="0">
                <a:solidFill>
                  <a:srgbClr val="334155"/>
                </a:solidFill>
                <a:latin typeface="Hind Siliguri"/>
                <a:ea typeface="Hind Siliguri"/>
                <a:cs typeface="Hind Siliguri"/>
                <a:sym typeface="Hind Siliguri"/>
              </a:rPr>
              <a:t> </a:t>
            </a:r>
            <a:r>
              <a:rPr lang="en-US" sz="1200" b="1" i="0" u="none" strike="noStrike" cap="none" dirty="0" err="1">
                <a:solidFill>
                  <a:srgbClr val="334155"/>
                </a:solidFill>
                <a:latin typeface="Hind Siliguri"/>
                <a:ea typeface="Hind Siliguri"/>
                <a:cs typeface="Hind Siliguri"/>
                <a:sym typeface="Hind Siliguri"/>
              </a:rPr>
              <a:t>রোধ</a:t>
            </a:r>
            <a:r>
              <a:rPr lang="en-US" sz="1200" b="1" i="0" u="none" strike="noStrike" cap="none" dirty="0">
                <a:solidFill>
                  <a:srgbClr val="334155"/>
                </a:solidFill>
                <a:latin typeface="Hind Siliguri"/>
                <a:ea typeface="Hind Siliguri"/>
                <a:cs typeface="Hind Siliguri"/>
                <a:sym typeface="Hind Siliguri"/>
              </a:rPr>
              <a:t>:</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প্রজাতিকে</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চরম</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বন্ধ্যাত্ব</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হতে</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রক্ষা</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করে</a:t>
            </a:r>
            <a:r>
              <a:rPr lang="en-US" sz="1200" b="0" i="0" u="none" strike="noStrike" cap="none" dirty="0">
                <a:solidFill>
                  <a:srgbClr val="334155"/>
                </a:solidFill>
                <a:latin typeface="Hind Siliguri"/>
                <a:ea typeface="Hind Siliguri"/>
                <a:cs typeface="Hind Siliguri"/>
                <a:sym typeface="Hind Siliguri"/>
              </a:rPr>
              <a:t>।</a:t>
            </a:r>
            <a:endParaRPr dirty="0"/>
          </a:p>
        </p:txBody>
      </p:sp>
      <p:sp>
        <p:nvSpPr>
          <p:cNvPr id="230" name="Google Shape;230;p15"/>
          <p:cNvSpPr txBox="1"/>
          <p:nvPr/>
        </p:nvSpPr>
        <p:spPr>
          <a:xfrm>
            <a:off x="676275" y="3708717"/>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1" name="Google Shape;231;p15"/>
          <p:cNvSpPr txBox="1"/>
          <p:nvPr/>
        </p:nvSpPr>
        <p:spPr>
          <a:xfrm>
            <a:off x="676275" y="4242117"/>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2" name="Google Shape;232;p15"/>
          <p:cNvSpPr txBox="1"/>
          <p:nvPr/>
        </p:nvSpPr>
        <p:spPr>
          <a:xfrm>
            <a:off x="676275" y="4775517"/>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3" name="Google Shape;233;p15"/>
          <p:cNvSpPr txBox="1"/>
          <p:nvPr/>
        </p:nvSpPr>
        <p:spPr>
          <a:xfrm>
            <a:off x="676275" y="5308917"/>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4" name="Google Shape;234;p15"/>
          <p:cNvSpPr txBox="1"/>
          <p:nvPr/>
        </p:nvSpPr>
        <p:spPr>
          <a:xfrm>
            <a:off x="7496175" y="26276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5" name="Google Shape;235;p15"/>
          <p:cNvSpPr txBox="1"/>
          <p:nvPr/>
        </p:nvSpPr>
        <p:spPr>
          <a:xfrm>
            <a:off x="7496175" y="29324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6" name="Google Shape;236;p15"/>
          <p:cNvSpPr txBox="1"/>
          <p:nvPr/>
        </p:nvSpPr>
        <p:spPr>
          <a:xfrm>
            <a:off x="7496175" y="32372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7" name="Google Shape;237;p15"/>
          <p:cNvSpPr txBox="1"/>
          <p:nvPr/>
        </p:nvSpPr>
        <p:spPr>
          <a:xfrm>
            <a:off x="7496175" y="35420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8" name="Google Shape;238;p15"/>
          <p:cNvSpPr txBox="1"/>
          <p:nvPr/>
        </p:nvSpPr>
        <p:spPr>
          <a:xfrm>
            <a:off x="7496175" y="38468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39" name="Google Shape;239;p15"/>
          <p:cNvSpPr txBox="1"/>
          <p:nvPr/>
        </p:nvSpPr>
        <p:spPr>
          <a:xfrm>
            <a:off x="7496175" y="41516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40" name="Google Shape;240;p15"/>
          <p:cNvSpPr txBox="1"/>
          <p:nvPr/>
        </p:nvSpPr>
        <p:spPr>
          <a:xfrm>
            <a:off x="7496175" y="44564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41" name="Google Shape;241;p15"/>
          <p:cNvSpPr txBox="1"/>
          <p:nvPr/>
        </p:nvSpPr>
        <p:spPr>
          <a:xfrm>
            <a:off x="7496175" y="4761230"/>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 name="Google Shape;459;p37">
            <a:extLst>
              <a:ext uri="{FF2B5EF4-FFF2-40B4-BE49-F238E27FC236}">
                <a16:creationId xmlns:a16="http://schemas.microsoft.com/office/drawing/2014/main" id="{6BF7BD35-29FD-2659-1835-145BF052617B}"/>
              </a:ext>
            </a:extLst>
          </p:cNvPr>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4" name="Google Shape;254;p16" descr="image.png"/>
          <p:cNvPicPr preferRelativeResize="0"/>
          <p:nvPr/>
        </p:nvPicPr>
        <p:blipFill rotWithShape="1">
          <a:blip r:embed="rId3">
            <a:alphaModFix/>
          </a:blip>
          <a:srcRect/>
          <a:stretch/>
        </p:blipFill>
        <p:spPr>
          <a:xfrm>
            <a:off x="476250" y="2247900"/>
            <a:ext cx="5524500" cy="3810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55" name="Google Shape;255;p16" descr="image.png"/>
          <p:cNvPicPr preferRelativeResize="0"/>
          <p:nvPr/>
        </p:nvPicPr>
        <p:blipFill rotWithShape="1">
          <a:blip r:embed="rId4">
            <a:alphaModFix/>
          </a:blip>
          <a:srcRect/>
          <a:stretch/>
        </p:blipFill>
        <p:spPr>
          <a:xfrm>
            <a:off x="6191250" y="2247900"/>
            <a:ext cx="5524500" cy="3810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256" name="Google Shape;256;p16"/>
          <p:cNvPicPr preferRelativeResize="0"/>
          <p:nvPr/>
        </p:nvPicPr>
        <p:blipFill>
          <a:blip r:embed="rId5"/>
          <a:srcRect/>
          <a:stretch/>
        </p:blipFill>
        <p:spPr>
          <a:xfrm>
            <a:off x="6391275" y="2820516"/>
            <a:ext cx="5124450" cy="3035936"/>
          </a:xfrm>
          <a:prstGeom prst="rect">
            <a:avLst/>
          </a:prstGeom>
          <a:noFill/>
          <a:ln>
            <a:noFill/>
          </a:ln>
        </p:spPr>
      </p:pic>
      <p:sp>
        <p:nvSpPr>
          <p:cNvPr id="257" name="Google Shape;257;p16"/>
          <p:cNvSpPr txBox="1"/>
          <p:nvPr/>
        </p:nvSpPr>
        <p:spPr>
          <a:xfrm>
            <a:off x="971550" y="381000"/>
            <a:ext cx="7670958" cy="495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i="0" u="none" strike="noStrike" cap="none">
                <a:solidFill>
                  <a:srgbClr val="0F766E"/>
                </a:solidFill>
                <a:latin typeface="Hind Siliguri"/>
                <a:ea typeface="Hind Siliguri"/>
                <a:cs typeface="Hind Siliguri"/>
                <a:sym typeface="Hind Siliguri"/>
              </a:rPr>
              <a:t>কৃত্রিম প্রজনন ও উদ্ভিদ সংকরায়ন (Artificial Hybridization)</a:t>
            </a:r>
            <a:endParaRPr/>
          </a:p>
        </p:txBody>
      </p:sp>
      <p:sp>
        <p:nvSpPr>
          <p:cNvPr id="259" name="Google Shape;259;p16"/>
          <p:cNvSpPr/>
          <p:nvPr/>
        </p:nvSpPr>
        <p:spPr>
          <a:xfrm>
            <a:off x="476250" y="1247775"/>
            <a:ext cx="11239500" cy="714375"/>
          </a:xfrm>
          <a:prstGeom prst="rect">
            <a:avLst/>
          </a:prstGeom>
          <a:solidFill>
            <a:srgbClr val="F0FDF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60" name="Google Shape;260;p16"/>
          <p:cNvSpPr txBox="1"/>
          <p:nvPr/>
        </p:nvSpPr>
        <p:spPr>
          <a:xfrm>
            <a:off x="628650" y="1309687"/>
            <a:ext cx="10934700" cy="646331"/>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b="1" i="0" u="none" strike="noStrike" cap="none" dirty="0" err="1">
                <a:solidFill>
                  <a:srgbClr val="15803D"/>
                </a:solidFill>
                <a:latin typeface="Hind Siliguri"/>
                <a:ea typeface="Hind Siliguri"/>
                <a:cs typeface="Hind Siliguri"/>
                <a:sym typeface="Hind Siliguri"/>
              </a:rPr>
              <a:t>কৃত্রিম</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সংকরায়ন</a:t>
            </a:r>
            <a:r>
              <a:rPr lang="en-US" b="1" i="0" u="none" strike="noStrike" cap="none" dirty="0">
                <a:solidFill>
                  <a:srgbClr val="15803D"/>
                </a:solidFill>
                <a:latin typeface="Hind Siliguri"/>
                <a:ea typeface="Hind Siliguri"/>
                <a:cs typeface="Hind Siliguri"/>
                <a:sym typeface="Hind Siliguri"/>
              </a:rPr>
              <a:t> (Plant Hybridization):</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মানুষের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নিয়ন্ত্রিত</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উপায়ে</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দুটি</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ভিন্ন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জিনোটাইপযুক্ত</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উদ্ভিদের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পরাগায়ন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ঘটিয়ে</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উন্নত</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গুণসম্পন্ন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নতুন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সংকর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জাত</a:t>
            </a:r>
            <a:r>
              <a:rPr lang="en-US" b="0" i="0" u="none" strike="noStrike" cap="none" dirty="0">
                <a:solidFill>
                  <a:srgbClr val="14532D"/>
                </a:solidFill>
                <a:latin typeface="Hind Siliguri"/>
                <a:ea typeface="Hind Siliguri"/>
                <a:cs typeface="Hind Siliguri"/>
                <a:sym typeface="Hind Siliguri"/>
              </a:rPr>
              <a:t> (Hybrid) </a:t>
            </a:r>
            <a:r>
              <a:rPr lang="en-US" b="0" i="0" u="none" strike="noStrike" cap="none" dirty="0" err="1">
                <a:solidFill>
                  <a:srgbClr val="14532D"/>
                </a:solidFill>
                <a:latin typeface="Hind Siliguri"/>
                <a:ea typeface="Hind Siliguri"/>
                <a:cs typeface="Hind Siliguri"/>
                <a:sym typeface="Hind Siliguri"/>
              </a:rPr>
              <a:t>সৃষ্টির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প্রক্রিয়াকে</a:t>
            </a:r>
            <a:r>
              <a:rPr lang="en-US" b="0" i="0" u="none" strike="noStrike" cap="none" dirty="0">
                <a:solidFill>
                  <a:srgbClr val="14532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কৃত্রিম</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প্রজনন</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বা</a:t>
            </a:r>
            <a:r>
              <a:rPr lang="en-US" b="1" i="0" u="none" strike="noStrike" cap="none" dirty="0">
                <a:solidFill>
                  <a:srgbClr val="15803D"/>
                </a:solidFill>
                <a:latin typeface="Hind Siliguri"/>
                <a:ea typeface="Hind Siliguri"/>
                <a:cs typeface="Hind Siliguri"/>
                <a:sym typeface="Hind Siliguri"/>
              </a:rPr>
              <a:t> </a:t>
            </a:r>
            <a:r>
              <a:rPr lang="en-US" b="1" i="0" u="none" strike="noStrike" cap="none" dirty="0" err="1">
                <a:solidFill>
                  <a:srgbClr val="15803D"/>
                </a:solidFill>
                <a:latin typeface="Hind Siliguri"/>
                <a:ea typeface="Hind Siliguri"/>
                <a:cs typeface="Hind Siliguri"/>
                <a:sym typeface="Hind Siliguri"/>
              </a:rPr>
              <a:t>সংকরায়ন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বলে</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স্যার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ক্যামেরারিয়াস</a:t>
            </a:r>
            <a:r>
              <a:rPr lang="en-US" b="0" i="0" u="none" strike="noStrike" cap="none" dirty="0">
                <a:solidFill>
                  <a:srgbClr val="14532D"/>
                </a:solidFill>
                <a:latin typeface="Hind Siliguri"/>
                <a:ea typeface="Hind Siliguri"/>
                <a:cs typeface="Hind Siliguri"/>
                <a:sym typeface="Hind Siliguri"/>
              </a:rPr>
              <a:t> (Camerarius) ও </a:t>
            </a:r>
            <a:r>
              <a:rPr lang="en-US" b="0" i="0" u="none" strike="noStrike" cap="none" dirty="0" err="1">
                <a:solidFill>
                  <a:srgbClr val="14532D"/>
                </a:solidFill>
                <a:latin typeface="Hind Siliguri"/>
                <a:ea typeface="Hind Siliguri"/>
                <a:cs typeface="Hind Siliguri"/>
                <a:sym typeface="Hind Siliguri"/>
              </a:rPr>
              <a:t>কোলরেউটার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Koelreuter</a:t>
            </a:r>
            <a:r>
              <a:rPr lang="en-US" b="0" i="0" u="none" strike="noStrike" cap="none" dirty="0">
                <a:solidFill>
                  <a:srgbClr val="14532D"/>
                </a:solidFill>
                <a:latin typeface="Hind Siliguri"/>
                <a:ea typeface="Hind Siliguri"/>
                <a:cs typeface="Hind Siliguri"/>
                <a:sym typeface="Hind Siliguri"/>
              </a:rPr>
              <a:t>) এ </a:t>
            </a:r>
            <a:r>
              <a:rPr lang="en-US" b="0" i="0" u="none" strike="noStrike" cap="none" dirty="0" err="1">
                <a:solidFill>
                  <a:srgbClr val="14532D"/>
                </a:solidFill>
                <a:latin typeface="Hind Siliguri"/>
                <a:ea typeface="Hind Siliguri"/>
                <a:cs typeface="Hind Siliguri"/>
                <a:sym typeface="Hind Siliguri"/>
              </a:rPr>
              <a:t>প্রক্রিয়ার</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ভিত্তি</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স্থাপন</a:t>
            </a:r>
            <a:r>
              <a:rPr lang="en-US" b="0" i="0" u="none" strike="noStrike" cap="none" dirty="0">
                <a:solidFill>
                  <a:srgbClr val="14532D"/>
                </a:solidFill>
                <a:latin typeface="Hind Siliguri"/>
                <a:ea typeface="Hind Siliguri"/>
                <a:cs typeface="Hind Siliguri"/>
                <a:sym typeface="Hind Siliguri"/>
              </a:rPr>
              <a:t> </a:t>
            </a:r>
            <a:r>
              <a:rPr lang="en-US" b="0" i="0" u="none" strike="noStrike" cap="none" dirty="0" err="1">
                <a:solidFill>
                  <a:srgbClr val="14532D"/>
                </a:solidFill>
                <a:latin typeface="Hind Siliguri"/>
                <a:ea typeface="Hind Siliguri"/>
                <a:cs typeface="Hind Siliguri"/>
                <a:sym typeface="Hind Siliguri"/>
              </a:rPr>
              <a:t>করেন</a:t>
            </a:r>
            <a:r>
              <a:rPr lang="en-US" b="0" i="0" u="none" strike="noStrike" cap="none" dirty="0">
                <a:solidFill>
                  <a:srgbClr val="14532D"/>
                </a:solidFill>
                <a:latin typeface="Hind Siliguri"/>
                <a:ea typeface="Hind Siliguri"/>
                <a:cs typeface="Hind Siliguri"/>
                <a:sym typeface="Hind Siliguri"/>
              </a:rPr>
              <a:t>।</a:t>
            </a:r>
            <a:endParaRPr sz="1600" dirty="0"/>
          </a:p>
        </p:txBody>
      </p:sp>
      <p:sp>
        <p:nvSpPr>
          <p:cNvPr id="261" name="Google Shape;261;p16"/>
          <p:cNvSpPr/>
          <p:nvPr/>
        </p:nvSpPr>
        <p:spPr>
          <a:xfrm>
            <a:off x="476250" y="1247775"/>
            <a:ext cx="38100" cy="714375"/>
          </a:xfrm>
          <a:prstGeom prst="rect">
            <a:avLst/>
          </a:prstGeom>
          <a:solidFill>
            <a:srgbClr val="16A34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62" name="Google Shape;262;p16" descr="image.png"/>
          <p:cNvPicPr preferRelativeResize="0"/>
          <p:nvPr/>
        </p:nvPicPr>
        <p:blipFill rotWithShape="1">
          <a:blip r:embed="rId6">
            <a:alphaModFix/>
          </a:blip>
          <a:srcRect/>
          <a:stretch/>
        </p:blipFill>
        <p:spPr>
          <a:xfrm>
            <a:off x="476250" y="476250"/>
            <a:ext cx="381000" cy="304800"/>
          </a:xfrm>
          <a:prstGeom prst="rect">
            <a:avLst/>
          </a:prstGeom>
          <a:noFill/>
          <a:ln>
            <a:noFill/>
          </a:ln>
        </p:spPr>
      </p:pic>
      <p:sp>
        <p:nvSpPr>
          <p:cNvPr id="263" name="Google Shape;263;p16"/>
          <p:cNvSpPr txBox="1"/>
          <p:nvPr/>
        </p:nvSpPr>
        <p:spPr>
          <a:xfrm>
            <a:off x="942975" y="2428875"/>
            <a:ext cx="4857750" cy="32385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a:solidFill>
                  <a:srgbClr val="0F766E"/>
                </a:solidFill>
                <a:latin typeface="Hind Siliguri"/>
                <a:ea typeface="Hind Siliguri"/>
                <a:cs typeface="Hind Siliguri"/>
                <a:sym typeface="Hind Siliguri"/>
              </a:rPr>
              <a:t>সংকরায়ন পদ্ধতির ধারাবাহিক ধাপসমূহ</a:t>
            </a:r>
            <a:endParaRPr/>
          </a:p>
        </p:txBody>
      </p:sp>
      <p:sp>
        <p:nvSpPr>
          <p:cNvPr id="264" name="Google Shape;264;p16"/>
          <p:cNvSpPr/>
          <p:nvPr/>
        </p:nvSpPr>
        <p:spPr>
          <a:xfrm>
            <a:off x="676275" y="2790825"/>
            <a:ext cx="51244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65" name="Google Shape;265;p16"/>
          <p:cNvSpPr txBox="1"/>
          <p:nvPr/>
        </p:nvSpPr>
        <p:spPr>
          <a:xfrm>
            <a:off x="6686550" y="2475384"/>
            <a:ext cx="4829175"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u="none" strike="noStrike" cap="none" dirty="0" err="1">
                <a:solidFill>
                  <a:srgbClr val="0F766E"/>
                </a:solidFill>
                <a:latin typeface="Hind Siliguri"/>
                <a:ea typeface="Hind Siliguri"/>
                <a:cs typeface="Hind Siliguri"/>
                <a:sym typeface="Hind Siliguri"/>
              </a:rPr>
              <a:t>সংকরায়ন</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প্রক্রিয়ার</a:t>
            </a:r>
            <a:r>
              <a:rPr lang="en-US" sz="1500" b="1" i="0" u="none" strike="noStrike" cap="none" dirty="0">
                <a:solidFill>
                  <a:srgbClr val="0F766E"/>
                </a:solidFill>
                <a:latin typeface="Hind Siliguri"/>
                <a:ea typeface="Hind Siliguri"/>
                <a:cs typeface="Hind Siliguri"/>
                <a:sym typeface="Hind Siliguri"/>
              </a:rPr>
              <a:t> </a:t>
            </a:r>
            <a:r>
              <a:rPr lang="en-US" sz="1500" b="1" i="0" u="none" strike="noStrike" cap="none" dirty="0" err="1">
                <a:solidFill>
                  <a:srgbClr val="0F766E"/>
                </a:solidFill>
                <a:latin typeface="Hind Siliguri"/>
                <a:ea typeface="Hind Siliguri"/>
                <a:cs typeface="Hind Siliguri"/>
                <a:sym typeface="Hind Siliguri"/>
              </a:rPr>
              <a:t>চিত্র</a:t>
            </a:r>
            <a:endParaRPr dirty="0"/>
          </a:p>
        </p:txBody>
      </p:sp>
      <p:sp>
        <p:nvSpPr>
          <p:cNvPr id="266" name="Google Shape;266;p16"/>
          <p:cNvSpPr/>
          <p:nvPr/>
        </p:nvSpPr>
        <p:spPr>
          <a:xfrm>
            <a:off x="6391275" y="2790825"/>
            <a:ext cx="5124450" cy="19050"/>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68" name="Google Shape;268;p16" descr="image.png"/>
          <p:cNvPicPr preferRelativeResize="0"/>
          <p:nvPr/>
        </p:nvPicPr>
        <p:blipFill rotWithShape="1">
          <a:blip r:embed="rId7">
            <a:alphaModFix/>
          </a:blip>
          <a:srcRect/>
          <a:stretch/>
        </p:blipFill>
        <p:spPr>
          <a:xfrm>
            <a:off x="676275" y="2486025"/>
            <a:ext cx="190500" cy="190500"/>
          </a:xfrm>
          <a:prstGeom prst="rect">
            <a:avLst/>
          </a:prstGeom>
          <a:noFill/>
          <a:ln>
            <a:noFill/>
          </a:ln>
        </p:spPr>
      </p:pic>
      <p:sp>
        <p:nvSpPr>
          <p:cNvPr id="269" name="Google Shape;269;p16"/>
          <p:cNvSpPr txBox="1"/>
          <p:nvPr/>
        </p:nvSpPr>
        <p:spPr>
          <a:xfrm>
            <a:off x="866775" y="2905125"/>
            <a:ext cx="4933950" cy="2286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১. পিতৃ-মাতৃ উদ্ভিদ নির্বাচন:</a:t>
            </a:r>
            <a:r>
              <a:rPr lang="en-US" sz="1200" b="0" i="0" u="none" strike="noStrike" cap="none">
                <a:solidFill>
                  <a:srgbClr val="334155"/>
                </a:solidFill>
                <a:latin typeface="Hind Siliguri"/>
                <a:ea typeface="Hind Siliguri"/>
                <a:cs typeface="Hind Siliguri"/>
                <a:sym typeface="Hind Siliguri"/>
              </a:rPr>
              <a:t> কাঙ্ক্ষিত উন্নত গুণসম্পন্ন জনক-জননী নির্বাচন করা।</a:t>
            </a:r>
            <a:endParaRPr/>
          </a:p>
        </p:txBody>
      </p:sp>
      <p:sp>
        <p:nvSpPr>
          <p:cNvPr id="270" name="Google Shape;270;p16"/>
          <p:cNvSpPr txBox="1"/>
          <p:nvPr/>
        </p:nvSpPr>
        <p:spPr>
          <a:xfrm>
            <a:off x="866775" y="32099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২. কৃত্রিম স্ব-পরাগায়ন:</a:t>
            </a:r>
            <a:r>
              <a:rPr lang="en-US" sz="1200" b="0" i="0" u="none" strike="noStrike" cap="none">
                <a:solidFill>
                  <a:srgbClr val="334155"/>
                </a:solidFill>
                <a:latin typeface="Hind Siliguri"/>
                <a:ea typeface="Hind Siliguri"/>
                <a:cs typeface="Hind Siliguri"/>
                <a:sym typeface="Hind Siliguri"/>
              </a:rPr>
              <a:t> পরপর কয়েকজনু স্ব-পরাগায়নের মাধ্যমে খাঁটি বা বিশুদ্ধ লাইন (Pure line) তৈরি।</a:t>
            </a:r>
            <a:endParaRPr/>
          </a:p>
        </p:txBody>
      </p:sp>
      <p:sp>
        <p:nvSpPr>
          <p:cNvPr id="271" name="Google Shape;271;p16"/>
          <p:cNvSpPr txBox="1"/>
          <p:nvPr/>
        </p:nvSpPr>
        <p:spPr>
          <a:xfrm>
            <a:off x="866775" y="37433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৩. ইমাস্কুলেশন (Emasculation):</a:t>
            </a:r>
            <a:r>
              <a:rPr lang="en-US" sz="1200" b="0" i="0" u="none" strike="noStrike" cap="none">
                <a:solidFill>
                  <a:srgbClr val="334155"/>
                </a:solidFill>
                <a:latin typeface="Hind Siliguri"/>
                <a:ea typeface="Hind Siliguri"/>
                <a:cs typeface="Hind Siliguri"/>
                <a:sym typeface="Hind Siliguri"/>
              </a:rPr>
              <a:t> দ্বিলিঙ্গ ফুলের পুংরেণু বা পরাগধানী পরিপক্ক হওয়ার আগেই কেটে ফেলা।</a:t>
            </a:r>
            <a:endParaRPr/>
          </a:p>
        </p:txBody>
      </p:sp>
      <p:sp>
        <p:nvSpPr>
          <p:cNvPr id="272" name="Google Shape;272;p16"/>
          <p:cNvSpPr txBox="1"/>
          <p:nvPr/>
        </p:nvSpPr>
        <p:spPr>
          <a:xfrm>
            <a:off x="866775" y="42767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৪. ব্যাগিং ও ট্যাগিং:</a:t>
            </a:r>
            <a:r>
              <a:rPr lang="en-US" sz="1200" b="0" i="0" u="none" strike="noStrike" cap="none">
                <a:solidFill>
                  <a:srgbClr val="334155"/>
                </a:solidFill>
                <a:latin typeface="Hind Siliguri"/>
                <a:ea typeface="Hind Siliguri"/>
                <a:cs typeface="Hind Siliguri"/>
                <a:sym typeface="Hind Siliguri"/>
              </a:rPr>
              <a:t> অনাকাঙ্ক্ষিত পরাগরেণু রোধে বাটার পেপার ব্যাগ দ্বারা ফুল ঢেকে রাখা এবং বিবরণী ট্যাগ লাগানো।</a:t>
            </a:r>
            <a:endParaRPr/>
          </a:p>
        </p:txBody>
      </p:sp>
      <p:sp>
        <p:nvSpPr>
          <p:cNvPr id="273" name="Google Shape;273;p16"/>
          <p:cNvSpPr txBox="1"/>
          <p:nvPr/>
        </p:nvSpPr>
        <p:spPr>
          <a:xfrm>
            <a:off x="866775" y="48101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a:solidFill>
                  <a:srgbClr val="334155"/>
                </a:solidFill>
                <a:latin typeface="Hind Siliguri"/>
                <a:ea typeface="Hind Siliguri"/>
                <a:cs typeface="Hind Siliguri"/>
                <a:sym typeface="Hind Siliguri"/>
              </a:rPr>
              <a:t>৫. কৃত্রিম পরাগায়ন:</a:t>
            </a:r>
            <a:r>
              <a:rPr lang="en-US" sz="1200" b="0" i="0" u="none" strike="noStrike" cap="none">
                <a:solidFill>
                  <a:srgbClr val="334155"/>
                </a:solidFill>
                <a:latin typeface="Hind Siliguri"/>
                <a:ea typeface="Hind Siliguri"/>
                <a:cs typeface="Hind Siliguri"/>
                <a:sym typeface="Hind Siliguri"/>
              </a:rPr>
              <a:t> কাঙ্ক্ষিত উদ্ভিদের পরাগরেণু এনে ইমাস্কুলেটেড ফুলের গর্ভমুণ্ডে স্থাপন।</a:t>
            </a:r>
            <a:endParaRPr/>
          </a:p>
        </p:txBody>
      </p:sp>
      <p:sp>
        <p:nvSpPr>
          <p:cNvPr id="274" name="Google Shape;274;p16"/>
          <p:cNvSpPr txBox="1"/>
          <p:nvPr/>
        </p:nvSpPr>
        <p:spPr>
          <a:xfrm>
            <a:off x="866775" y="5343525"/>
            <a:ext cx="4933950" cy="45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1" i="0" u="none" strike="noStrike" cap="none" dirty="0">
                <a:solidFill>
                  <a:srgbClr val="334155"/>
                </a:solidFill>
                <a:latin typeface="Hind Siliguri"/>
                <a:ea typeface="Hind Siliguri"/>
                <a:cs typeface="Hind Siliguri"/>
                <a:sym typeface="Hind Siliguri"/>
              </a:rPr>
              <a:t>৬. </a:t>
            </a:r>
            <a:r>
              <a:rPr lang="en-US" sz="1200" b="1" i="0" u="none" strike="noStrike" cap="none" dirty="0" err="1">
                <a:solidFill>
                  <a:srgbClr val="334155"/>
                </a:solidFill>
                <a:latin typeface="Hind Siliguri"/>
                <a:ea typeface="Hind Siliguri"/>
                <a:cs typeface="Hind Siliguri"/>
                <a:sym typeface="Hind Siliguri"/>
              </a:rPr>
              <a:t>বীজ</a:t>
            </a:r>
            <a:r>
              <a:rPr lang="en-US" sz="1200" b="1" i="0" u="none" strike="noStrike" cap="none" dirty="0">
                <a:solidFill>
                  <a:srgbClr val="334155"/>
                </a:solidFill>
                <a:latin typeface="Hind Siliguri"/>
                <a:ea typeface="Hind Siliguri"/>
                <a:cs typeface="Hind Siliguri"/>
                <a:sym typeface="Hind Siliguri"/>
              </a:rPr>
              <a:t> </a:t>
            </a:r>
            <a:r>
              <a:rPr lang="en-US" sz="1200" b="1" i="0" u="none" strike="noStrike" cap="none" dirty="0" err="1">
                <a:solidFill>
                  <a:srgbClr val="334155"/>
                </a:solidFill>
                <a:latin typeface="Hind Siliguri"/>
                <a:ea typeface="Hind Siliguri"/>
                <a:cs typeface="Hind Siliguri"/>
                <a:sym typeface="Hind Siliguri"/>
              </a:rPr>
              <a:t>সংগ্রহ</a:t>
            </a:r>
            <a:r>
              <a:rPr lang="en-US" sz="1200" b="1" i="0" u="none" strike="noStrike" cap="none" dirty="0">
                <a:solidFill>
                  <a:srgbClr val="334155"/>
                </a:solidFill>
                <a:latin typeface="Hind Siliguri"/>
                <a:ea typeface="Hind Siliguri"/>
                <a:cs typeface="Hind Siliguri"/>
                <a:sym typeface="Hind Siliguri"/>
              </a:rPr>
              <a:t> ও F1 </a:t>
            </a:r>
            <a:r>
              <a:rPr lang="en-US" sz="1200" b="1" i="0" u="none" strike="noStrike" cap="none" dirty="0" err="1">
                <a:solidFill>
                  <a:srgbClr val="334155"/>
                </a:solidFill>
                <a:latin typeface="Hind Siliguri"/>
                <a:ea typeface="Hind Siliguri"/>
                <a:cs typeface="Hind Siliguri"/>
                <a:sym typeface="Hind Siliguri"/>
              </a:rPr>
              <a:t>জনু</a:t>
            </a:r>
            <a:r>
              <a:rPr lang="en-US" sz="1200" b="1" i="0" u="none" strike="noStrike" cap="none" dirty="0">
                <a:solidFill>
                  <a:srgbClr val="334155"/>
                </a:solidFill>
                <a:latin typeface="Hind Siliguri"/>
                <a:ea typeface="Hind Siliguri"/>
                <a:cs typeface="Hind Siliguri"/>
                <a:sym typeface="Hind Siliguri"/>
              </a:rPr>
              <a:t>:</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উৎপাদিত</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বীজ</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সংগ্রহ</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করে</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পরবর্তী</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মৌসুমে</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রোপণ</a:t>
            </a:r>
            <a:r>
              <a:rPr lang="en-US" sz="1200" b="0" i="0" u="none" strike="noStrike" cap="none" dirty="0">
                <a:solidFill>
                  <a:srgbClr val="334155"/>
                </a:solidFill>
                <a:latin typeface="Hind Siliguri"/>
                <a:ea typeface="Hind Siliguri"/>
                <a:cs typeface="Hind Siliguri"/>
                <a:sym typeface="Hind Siliguri"/>
              </a:rPr>
              <a:t> ও </a:t>
            </a:r>
            <a:r>
              <a:rPr lang="en-US" sz="1200" b="0" i="0" u="none" strike="noStrike" cap="none" dirty="0" err="1">
                <a:solidFill>
                  <a:srgbClr val="334155"/>
                </a:solidFill>
                <a:latin typeface="Hind Siliguri"/>
                <a:ea typeface="Hind Siliguri"/>
                <a:cs typeface="Hind Siliguri"/>
                <a:sym typeface="Hind Siliguri"/>
              </a:rPr>
              <a:t>নতুন</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সংকর</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চারা</a:t>
            </a:r>
            <a:r>
              <a:rPr lang="en-US" sz="1200" b="0" i="0" u="none" strike="noStrike" cap="none" dirty="0">
                <a:solidFill>
                  <a:srgbClr val="334155"/>
                </a:solidFill>
                <a:latin typeface="Hind Siliguri"/>
                <a:ea typeface="Hind Siliguri"/>
                <a:cs typeface="Hind Siliguri"/>
                <a:sym typeface="Hind Siliguri"/>
              </a:rPr>
              <a:t> </a:t>
            </a:r>
            <a:r>
              <a:rPr lang="en-US" sz="1200" b="0" i="0" u="none" strike="noStrike" cap="none" dirty="0" err="1">
                <a:solidFill>
                  <a:srgbClr val="334155"/>
                </a:solidFill>
                <a:latin typeface="Hind Siliguri"/>
                <a:ea typeface="Hind Siliguri"/>
                <a:cs typeface="Hind Siliguri"/>
                <a:sym typeface="Hind Siliguri"/>
              </a:rPr>
              <a:t>পর্যবেক্ষণ</a:t>
            </a:r>
            <a:r>
              <a:rPr lang="en-US" sz="1200" b="0" i="0" u="none" strike="noStrike" cap="none" dirty="0">
                <a:solidFill>
                  <a:srgbClr val="334155"/>
                </a:solidFill>
                <a:latin typeface="Hind Siliguri"/>
                <a:ea typeface="Hind Siliguri"/>
                <a:cs typeface="Hind Siliguri"/>
                <a:sym typeface="Hind Siliguri"/>
              </a:rPr>
              <a:t>।</a:t>
            </a:r>
            <a:endParaRPr dirty="0"/>
          </a:p>
        </p:txBody>
      </p:sp>
      <p:pic>
        <p:nvPicPr>
          <p:cNvPr id="275" name="Google Shape;275;p16" descr="image.png"/>
          <p:cNvPicPr preferRelativeResize="0"/>
          <p:nvPr/>
        </p:nvPicPr>
        <p:blipFill rotWithShape="1">
          <a:blip r:embed="rId8">
            <a:alphaModFix/>
          </a:blip>
          <a:srcRect/>
          <a:stretch/>
        </p:blipFill>
        <p:spPr>
          <a:xfrm>
            <a:off x="6391275" y="2486025"/>
            <a:ext cx="219075" cy="190500"/>
          </a:xfrm>
          <a:prstGeom prst="rect">
            <a:avLst/>
          </a:prstGeom>
          <a:noFill/>
          <a:ln>
            <a:noFill/>
          </a:ln>
        </p:spPr>
      </p:pic>
      <p:sp>
        <p:nvSpPr>
          <p:cNvPr id="277" name="Google Shape;277;p16"/>
          <p:cNvSpPr txBox="1"/>
          <p:nvPr/>
        </p:nvSpPr>
        <p:spPr>
          <a:xfrm>
            <a:off x="676275" y="28860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78" name="Google Shape;278;p16"/>
          <p:cNvSpPr txBox="1"/>
          <p:nvPr/>
        </p:nvSpPr>
        <p:spPr>
          <a:xfrm>
            <a:off x="676275" y="31908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79" name="Google Shape;279;p16"/>
          <p:cNvSpPr txBox="1"/>
          <p:nvPr/>
        </p:nvSpPr>
        <p:spPr>
          <a:xfrm>
            <a:off x="676275" y="37242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80" name="Google Shape;280;p16"/>
          <p:cNvSpPr txBox="1"/>
          <p:nvPr/>
        </p:nvSpPr>
        <p:spPr>
          <a:xfrm>
            <a:off x="676275" y="42576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81" name="Google Shape;281;p16"/>
          <p:cNvSpPr txBox="1"/>
          <p:nvPr/>
        </p:nvSpPr>
        <p:spPr>
          <a:xfrm>
            <a:off x="676275" y="47910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82" name="Google Shape;282;p16"/>
          <p:cNvSpPr txBox="1"/>
          <p:nvPr/>
        </p:nvSpPr>
        <p:spPr>
          <a:xfrm>
            <a:off x="676275" y="5324475"/>
            <a:ext cx="85725" cy="28575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D9488"/>
                </a:solidFill>
                <a:latin typeface="Hind Siliguri"/>
                <a:ea typeface="Hind Siliguri"/>
                <a:cs typeface="Hind Siliguri"/>
                <a:sym typeface="Hind Siliguri"/>
              </a:rPr>
              <a:t>•</a:t>
            </a:r>
            <a:endParaRPr/>
          </a:p>
        </p:txBody>
      </p:sp>
      <p:sp>
        <p:nvSpPr>
          <p:cNvPr id="2" name="Google Shape;459;p37">
            <a:extLst>
              <a:ext uri="{FF2B5EF4-FFF2-40B4-BE49-F238E27FC236}">
                <a16:creationId xmlns:a16="http://schemas.microsoft.com/office/drawing/2014/main" id="{820FE4CD-998D-C074-0559-F41B698EE928}"/>
              </a:ext>
            </a:extLst>
          </p:cNvPr>
          <p:cNvSpPr/>
          <p:nvPr/>
        </p:nvSpPr>
        <p:spPr>
          <a:xfrm>
            <a:off x="571500" y="1028700"/>
            <a:ext cx="11049000" cy="28575"/>
          </a:xfrm>
          <a:prstGeom prst="rect">
            <a:avLst/>
          </a:prstGeom>
          <a:solidFill>
            <a:srgbClr val="10B9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2454</Words>
  <Application>Microsoft Office PowerPoint</Application>
  <PresentationFormat>Widescreen</PresentationFormat>
  <Paragraphs>258</Paragraphs>
  <Slides>25</Slides>
  <Notes>25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3" baseType="lpstr">
      <vt:lpstr>Tiro Bangla</vt:lpstr>
      <vt:lpstr>Arial</vt:lpstr>
      <vt:lpstr>Calibri</vt:lpstr>
      <vt:lpstr>Hind Siliguri Medium</vt:lpstr>
      <vt:lpstr>Hind Siliguri SemiBold</vt:lpstr>
      <vt:lpstr>Hind Siliguri</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Anik Shahrier</dc:creator>
  <cp:lastModifiedBy>Anik Shahrier Oishik</cp:lastModifiedBy>
  <cp:revision>41</cp:revision>
  <dcterms:modified xsi:type="dcterms:W3CDTF">2026-08-27T11:55:22Z</dcterms:modified>
</cp:coreProperties>
</file>