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8" r:id="rId3"/>
    <p:sldId id="260" r:id="rId4"/>
    <p:sldId id="263" r:id="rId5"/>
    <p:sldId id="264" r:id="rId6"/>
    <p:sldId id="266" r:id="rId7"/>
    <p:sldId id="267" r:id="rId8"/>
    <p:sldId id="268" r:id="rId9"/>
    <p:sldId id="269" r:id="rId10"/>
    <p:sldId id="270" r:id="rId11"/>
    <p:sldId id="272" r:id="rId12"/>
    <p:sldId id="273" r:id="rId13"/>
    <p:sldId id="274" r:id="rId14"/>
    <p:sldId id="275" r:id="rId15"/>
    <p:sldId id="276" r:id="rId16"/>
    <p:sldId id="277" r:id="rId17"/>
    <p:sldId id="278" r:id="rId18"/>
    <p:sldId id="281" r:id="rId19"/>
    <p:sldId id="282" r:id="rId20"/>
    <p:sldId id="283" r:id="rId21"/>
  </p:sldIdLst>
  <p:sldSz cx="12192000" cy="6858000"/>
  <p:notesSz cx="6858000" cy="9144000"/>
  <p:embeddedFontLst>
    <p:embeddedFont>
      <p:font typeface="Anek Bangla" panose="020B0604020202020204" charset="0"/>
      <p:regular r:id="rId23"/>
      <p:bold r:id="rId24"/>
    </p:embeddedFont>
    <p:embeddedFont>
      <p:font typeface="Hind Siliguri" panose="02000000000000000000" pitchFamily="2"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0"/>
    <a:srgbClr val="FDFCFA"/>
    <a:srgbClr val="065F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FAA0FD-F781-4C4E-AA29-0D212E30528D}">
  <a:tblStyle styleId="{DFFAA0FD-F781-4C4E-AA29-0D212E30528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99"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1" name="Google Shape;31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2" name="Google Shape;35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 name="Google Shape;38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6" name="Google Shape;40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6" name="Google Shape;48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t="-9000" b="-9000"/>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 name="Picture 2">
            <a:extLst>
              <a:ext uri="{FF2B5EF4-FFF2-40B4-BE49-F238E27FC236}">
                <a16:creationId xmlns:a16="http://schemas.microsoft.com/office/drawing/2014/main" id="{6DD930C3-684F-4602-2038-5AA009B9ED46}"/>
              </a:ext>
            </a:extLst>
          </p:cNvPr>
          <p:cNvPicPr>
            <a:picLocks noChangeAspect="1"/>
          </p:cNvPicPr>
          <p:nvPr userDrawn="1"/>
        </p:nvPicPr>
        <p:blipFill>
          <a:blip r:embed="rId14"/>
          <a:stretch>
            <a:fillRect/>
          </a:stretch>
        </p:blipFill>
        <p:spPr>
          <a:xfrm>
            <a:off x="10966619" y="0"/>
            <a:ext cx="1225381" cy="385120"/>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2" name="Google Shape;112;p15" descr="image.png"/>
          <p:cNvPicPr preferRelativeResize="0"/>
          <p:nvPr/>
        </p:nvPicPr>
        <p:blipFill rotWithShape="1">
          <a:blip r:embed="rId3">
            <a:alphaModFix/>
          </a:blip>
          <a:srcRect/>
          <a:stretch/>
        </p:blipFill>
        <p:spPr>
          <a:xfrm>
            <a:off x="6286500" y="1208210"/>
            <a:ext cx="5334000" cy="3619500"/>
          </a:xfrm>
          <a:prstGeom prst="rect">
            <a:avLst/>
          </a:prstGeom>
          <a:noFill/>
          <a:ln>
            <a:noFill/>
          </a:ln>
        </p:spPr>
      </p:pic>
      <p:pic>
        <p:nvPicPr>
          <p:cNvPr id="113" name="Google Shape;113;p15" descr="image.png"/>
          <p:cNvPicPr preferRelativeResize="0"/>
          <p:nvPr/>
        </p:nvPicPr>
        <p:blipFill rotWithShape="1">
          <a:blip r:embed="rId4">
            <a:alphaModFix/>
          </a:blip>
          <a:srcRect/>
          <a:stretch/>
        </p:blipFill>
        <p:spPr>
          <a:xfrm>
            <a:off x="571500" y="2837245"/>
            <a:ext cx="5334000" cy="1257300"/>
          </a:xfrm>
          <a:prstGeom prst="rect">
            <a:avLst/>
          </a:prstGeom>
          <a:noFill/>
          <a:ln>
            <a:noFill/>
          </a:ln>
        </p:spPr>
      </p:pic>
      <p:sp>
        <p:nvSpPr>
          <p:cNvPr id="114" name="Google Shape;114;p15"/>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প্রজাতি</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(Species)</a:t>
            </a:r>
            <a:endParaRPr dirty="0"/>
          </a:p>
        </p:txBody>
      </p:sp>
      <p:sp>
        <p:nvSpPr>
          <p:cNvPr id="115" name="Google Shape;115;p15"/>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16" name="Google Shape;116;p15"/>
          <p:cNvSpPr txBox="1"/>
          <p:nvPr/>
        </p:nvSpPr>
        <p:spPr>
          <a:xfrm>
            <a:off x="571500" y="1853138"/>
            <a:ext cx="5591908"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প্রজাতি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শ্রেণীবিন্যাসের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সর্বনিম্ন</a:t>
            </a:r>
            <a:r>
              <a:rPr lang="en-US" sz="1500" b="0" i="0" u="none" strike="noStrike" cap="none" dirty="0">
                <a:solidFill>
                  <a:srgbClr val="334155"/>
                </a:solidFill>
                <a:latin typeface="Anek Bangla"/>
                <a:ea typeface="Anek Bangla"/>
                <a:cs typeface="Anek Bangla"/>
                <a:sym typeface="Anek Bangla"/>
              </a:rPr>
              <a:t> ও </a:t>
            </a:r>
            <a:r>
              <a:rPr lang="en-US" sz="1500" b="0" i="0" u="none" strike="noStrike" cap="none" dirty="0" err="1">
                <a:solidFill>
                  <a:srgbClr val="334155"/>
                </a:solidFill>
                <a:latin typeface="Anek Bangla"/>
                <a:ea typeface="Anek Bangla"/>
                <a:cs typeface="Anek Bangla"/>
                <a:sym typeface="Anek Bangla"/>
              </a:rPr>
              <a:t>মৌলিক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ইংরেজ</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উদ্ভিদবিজ্ঞানী</a:t>
            </a:r>
            <a:r>
              <a:rPr lang="en-US" sz="1500" b="0" i="0" u="none" strike="noStrike" cap="none" dirty="0">
                <a:solidFill>
                  <a:srgbClr val="334155"/>
                </a:solidFill>
                <a:latin typeface="Anek Bangla"/>
                <a:ea typeface="Anek Bangla"/>
                <a:cs typeface="Anek Bangla"/>
                <a:sym typeface="Anek Bangla"/>
              </a:rPr>
              <a:t> </a:t>
            </a:r>
            <a:r>
              <a:rPr lang="en-US" sz="1500" b="1" i="0" u="none" strike="noStrike" cap="none" dirty="0" err="1">
                <a:solidFill>
                  <a:srgbClr val="334155"/>
                </a:solidFill>
                <a:latin typeface="Anek Bangla"/>
                <a:ea typeface="Anek Bangla"/>
                <a:cs typeface="Anek Bangla"/>
                <a:sym typeface="Anek Bangla"/>
              </a:rPr>
              <a:t>জন</a:t>
            </a:r>
            <a:r>
              <a:rPr lang="en-US" sz="1500" b="1" i="0" u="none" strike="noStrike" cap="none" dirty="0">
                <a:solidFill>
                  <a:srgbClr val="334155"/>
                </a:solidFill>
                <a:latin typeface="Anek Bangla"/>
                <a:ea typeface="Anek Bangla"/>
                <a:cs typeface="Anek Bangla"/>
                <a:sym typeface="Anek Bangla"/>
              </a:rPr>
              <a:t> </a:t>
            </a:r>
            <a:r>
              <a:rPr lang="en-US" sz="1500" b="1" i="0" u="none" strike="noStrike" cap="none" dirty="0" err="1">
                <a:solidFill>
                  <a:srgbClr val="334155"/>
                </a:solidFill>
                <a:latin typeface="Anek Bangla"/>
                <a:ea typeface="Anek Bangla"/>
                <a:cs typeface="Anek Bangla"/>
                <a:sym typeface="Anek Bangla"/>
              </a:rPr>
              <a:t>রে</a:t>
            </a:r>
            <a:r>
              <a:rPr lang="en-US" sz="1500" b="1" i="0" u="none" strike="noStrike" cap="none" dirty="0">
                <a:solidFill>
                  <a:srgbClr val="334155"/>
                </a:solidFill>
                <a:latin typeface="Anek Bangla"/>
                <a:ea typeface="Anek Bangla"/>
                <a:cs typeface="Anek Bangla"/>
                <a:sym typeface="Anek Bangla"/>
              </a:rPr>
              <a:t> (John Ray, 1686)</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সর্বপ্রথম</a:t>
            </a:r>
            <a:r>
              <a:rPr lang="en-US" sz="1500" b="0" i="0" u="none" strike="noStrike" cap="none" dirty="0">
                <a:solidFill>
                  <a:srgbClr val="334155"/>
                </a:solidFill>
                <a:latin typeface="Anek Bangla"/>
                <a:ea typeface="Anek Bangla"/>
                <a:cs typeface="Anek Bangla"/>
                <a:sym typeface="Anek Bangla"/>
              </a:rPr>
              <a:t> 'Species' </a:t>
            </a:r>
            <a:r>
              <a:rPr lang="en-US" sz="1500" b="0" i="0" u="none" strike="noStrike" cap="none" dirty="0" err="1">
                <a:solidFill>
                  <a:srgbClr val="334155"/>
                </a:solidFill>
                <a:latin typeface="Anek Bangla"/>
                <a:ea typeface="Anek Bangla"/>
                <a:cs typeface="Anek Bangla"/>
                <a:sym typeface="Anek Bangla"/>
              </a:rPr>
              <a:t>শব্দটি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ব্যবহার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করেন</a:t>
            </a:r>
            <a:r>
              <a:rPr lang="en-US" sz="1500" b="0" i="0" u="none" strike="noStrike" cap="none" dirty="0">
                <a:solidFill>
                  <a:srgbClr val="334155"/>
                </a:solidFill>
                <a:latin typeface="Anek Bangla"/>
                <a:ea typeface="Anek Bangla"/>
                <a:cs typeface="Anek Bangla"/>
                <a:sym typeface="Anek Bangla"/>
              </a:rPr>
              <a:t>।</a:t>
            </a:r>
            <a:endParaRPr dirty="0"/>
          </a:p>
        </p:txBody>
      </p:sp>
      <p:pic>
        <p:nvPicPr>
          <p:cNvPr id="117" name="Google Shape;117;p15"/>
          <p:cNvPicPr preferRelativeResize="0"/>
          <p:nvPr/>
        </p:nvPicPr>
        <p:blipFill>
          <a:blip r:embed="rId5"/>
          <a:srcRect/>
          <a:stretch/>
        </p:blipFill>
        <p:spPr>
          <a:xfrm>
            <a:off x="6174324" y="1398144"/>
            <a:ext cx="5663080" cy="3501003"/>
          </a:xfrm>
          <a:prstGeom prst="rect">
            <a:avLst/>
          </a:prstGeom>
          <a:noFill/>
          <a:ln>
            <a:noFill/>
          </a:ln>
        </p:spPr>
      </p:pic>
      <p:sp>
        <p:nvSpPr>
          <p:cNvPr id="118" name="Google Shape;118;p15"/>
          <p:cNvSpPr txBox="1"/>
          <p:nvPr/>
        </p:nvSpPr>
        <p:spPr>
          <a:xfrm>
            <a:off x="771524" y="2946522"/>
            <a:ext cx="5133975" cy="103874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nek Bangla"/>
                <a:ea typeface="Anek Bangla"/>
                <a:cs typeface="Anek Bangla"/>
                <a:sym typeface="Anek Bangla"/>
              </a:rPr>
              <a:t>সংজ্ঞা</a:t>
            </a:r>
            <a:r>
              <a:rPr lang="en-US" sz="1500" b="1" i="0" u="none" strike="noStrike" cap="none" dirty="0">
                <a:solidFill>
                  <a:srgbClr val="334155"/>
                </a:solidFill>
                <a:latin typeface="Anek Bangla"/>
                <a:ea typeface="Anek Bangla"/>
                <a:cs typeface="Anek Bangla"/>
                <a:sym typeface="Anek Bangla"/>
              </a:rPr>
              <a:t>:</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প্রজাতি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সর্বাধিক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চারিত্রিক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মিলসম্পন্ন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একদল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যারা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নিজেদের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মধ্যে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মিলনে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উর্বর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সন্তান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উৎপাদনে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সক্ষম</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কিন্তু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অন্যরূপ</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মৌলিক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গঠনবিশিষ্ট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নিকটতম</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প্রজননসূত্রে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বিচ্ছিন্ন</a:t>
            </a:r>
            <a:r>
              <a:rPr lang="en-US" sz="1500" b="0" i="0" u="none" strike="noStrike" cap="none" dirty="0">
                <a:solidFill>
                  <a:srgbClr val="334155"/>
                </a:solidFill>
                <a:latin typeface="Anek Bangla"/>
                <a:ea typeface="Anek Bangla"/>
                <a:cs typeface="Anek Bangla"/>
                <a:sym typeface="Anek Bangla"/>
              </a:rPr>
              <a:t>।</a:t>
            </a:r>
            <a:endParaRPr dirty="0"/>
          </a:p>
        </p:txBody>
      </p:sp>
      <p:pic>
        <p:nvPicPr>
          <p:cNvPr id="2" name="Google Shape;124;p16" descr="image.png">
            <a:extLst>
              <a:ext uri="{FF2B5EF4-FFF2-40B4-BE49-F238E27FC236}">
                <a16:creationId xmlns:a16="http://schemas.microsoft.com/office/drawing/2014/main" id="{957231CC-6A83-B201-454E-7A554984F801}"/>
              </a:ext>
            </a:extLst>
          </p:cNvPr>
          <p:cNvPicPr preferRelativeResize="0"/>
          <p:nvPr/>
        </p:nvPicPr>
        <p:blipFill rotWithShape="1">
          <a:blip r:embed="rId6">
            <a:alphaModFix/>
          </a:blip>
          <a:srcRect/>
          <a:stretch/>
        </p:blipFill>
        <p:spPr>
          <a:xfrm>
            <a:off x="649899" y="5437050"/>
            <a:ext cx="1496764" cy="628650"/>
          </a:xfrm>
          <a:prstGeom prst="rect">
            <a:avLst/>
          </a:prstGeom>
          <a:noFill/>
          <a:ln>
            <a:noFill/>
          </a:ln>
        </p:spPr>
      </p:pic>
      <p:pic>
        <p:nvPicPr>
          <p:cNvPr id="3" name="Google Shape;125;p16" descr="image.png">
            <a:extLst>
              <a:ext uri="{FF2B5EF4-FFF2-40B4-BE49-F238E27FC236}">
                <a16:creationId xmlns:a16="http://schemas.microsoft.com/office/drawing/2014/main" id="{6E4F9B5B-B824-054F-8ABB-1AE9B7B7E7A5}"/>
              </a:ext>
            </a:extLst>
          </p:cNvPr>
          <p:cNvPicPr preferRelativeResize="0"/>
          <p:nvPr/>
        </p:nvPicPr>
        <p:blipFill rotWithShape="1">
          <a:blip r:embed="rId7">
            <a:alphaModFix/>
          </a:blip>
          <a:srcRect/>
          <a:stretch/>
        </p:blipFill>
        <p:spPr>
          <a:xfrm>
            <a:off x="2241913" y="5437050"/>
            <a:ext cx="1496764" cy="628650"/>
          </a:xfrm>
          <a:prstGeom prst="rect">
            <a:avLst/>
          </a:prstGeom>
          <a:noFill/>
          <a:ln>
            <a:noFill/>
          </a:ln>
        </p:spPr>
      </p:pic>
      <p:pic>
        <p:nvPicPr>
          <p:cNvPr id="4" name="Google Shape;126;p16" descr="image.png">
            <a:extLst>
              <a:ext uri="{FF2B5EF4-FFF2-40B4-BE49-F238E27FC236}">
                <a16:creationId xmlns:a16="http://schemas.microsoft.com/office/drawing/2014/main" id="{8FF90696-845A-17BE-EA88-1A076EB4A56B}"/>
              </a:ext>
            </a:extLst>
          </p:cNvPr>
          <p:cNvPicPr preferRelativeResize="0"/>
          <p:nvPr/>
        </p:nvPicPr>
        <p:blipFill rotWithShape="1">
          <a:blip r:embed="rId8">
            <a:alphaModFix/>
          </a:blip>
          <a:srcRect/>
          <a:stretch/>
        </p:blipFill>
        <p:spPr>
          <a:xfrm>
            <a:off x="3833927" y="5437050"/>
            <a:ext cx="1496764" cy="628650"/>
          </a:xfrm>
          <a:prstGeom prst="rect">
            <a:avLst/>
          </a:prstGeom>
          <a:noFill/>
          <a:ln>
            <a:noFill/>
          </a:ln>
        </p:spPr>
      </p:pic>
      <p:pic>
        <p:nvPicPr>
          <p:cNvPr id="5" name="Google Shape;127;p16" descr="image.png">
            <a:extLst>
              <a:ext uri="{FF2B5EF4-FFF2-40B4-BE49-F238E27FC236}">
                <a16:creationId xmlns:a16="http://schemas.microsoft.com/office/drawing/2014/main" id="{3D3835C2-E800-BA0F-4B14-286C7080B5FE}"/>
              </a:ext>
            </a:extLst>
          </p:cNvPr>
          <p:cNvPicPr preferRelativeResize="0"/>
          <p:nvPr/>
        </p:nvPicPr>
        <p:blipFill rotWithShape="1">
          <a:blip r:embed="rId9">
            <a:alphaModFix/>
          </a:blip>
          <a:srcRect/>
          <a:stretch/>
        </p:blipFill>
        <p:spPr>
          <a:xfrm>
            <a:off x="5425942" y="5437050"/>
            <a:ext cx="1496764" cy="628650"/>
          </a:xfrm>
          <a:prstGeom prst="rect">
            <a:avLst/>
          </a:prstGeom>
          <a:noFill/>
          <a:ln>
            <a:noFill/>
          </a:ln>
        </p:spPr>
      </p:pic>
      <p:pic>
        <p:nvPicPr>
          <p:cNvPr id="6" name="Google Shape;128;p16" descr="image.png">
            <a:extLst>
              <a:ext uri="{FF2B5EF4-FFF2-40B4-BE49-F238E27FC236}">
                <a16:creationId xmlns:a16="http://schemas.microsoft.com/office/drawing/2014/main" id="{F153C5FC-BF76-3DF2-BABA-B067086E1D37}"/>
              </a:ext>
            </a:extLst>
          </p:cNvPr>
          <p:cNvPicPr preferRelativeResize="0"/>
          <p:nvPr/>
        </p:nvPicPr>
        <p:blipFill rotWithShape="1">
          <a:blip r:embed="rId10">
            <a:alphaModFix/>
          </a:blip>
          <a:srcRect/>
          <a:stretch/>
        </p:blipFill>
        <p:spPr>
          <a:xfrm>
            <a:off x="7017956" y="5437050"/>
            <a:ext cx="1496764" cy="628650"/>
          </a:xfrm>
          <a:prstGeom prst="rect">
            <a:avLst/>
          </a:prstGeom>
          <a:noFill/>
          <a:ln>
            <a:noFill/>
          </a:ln>
        </p:spPr>
      </p:pic>
      <p:pic>
        <p:nvPicPr>
          <p:cNvPr id="7" name="Google Shape;129;p16" descr="image.png">
            <a:extLst>
              <a:ext uri="{FF2B5EF4-FFF2-40B4-BE49-F238E27FC236}">
                <a16:creationId xmlns:a16="http://schemas.microsoft.com/office/drawing/2014/main" id="{F6F1AB45-775F-62BB-669C-627CBB4FFD78}"/>
              </a:ext>
            </a:extLst>
          </p:cNvPr>
          <p:cNvPicPr preferRelativeResize="0"/>
          <p:nvPr/>
        </p:nvPicPr>
        <p:blipFill rotWithShape="1">
          <a:blip r:embed="rId11">
            <a:alphaModFix/>
          </a:blip>
          <a:srcRect/>
          <a:stretch/>
        </p:blipFill>
        <p:spPr>
          <a:xfrm>
            <a:off x="8609971" y="5437050"/>
            <a:ext cx="1496764" cy="628650"/>
          </a:xfrm>
          <a:prstGeom prst="rect">
            <a:avLst/>
          </a:prstGeom>
          <a:noFill/>
          <a:ln>
            <a:noFill/>
          </a:ln>
        </p:spPr>
      </p:pic>
      <p:pic>
        <p:nvPicPr>
          <p:cNvPr id="8" name="Google Shape;130;p16" descr="image.png">
            <a:extLst>
              <a:ext uri="{FF2B5EF4-FFF2-40B4-BE49-F238E27FC236}">
                <a16:creationId xmlns:a16="http://schemas.microsoft.com/office/drawing/2014/main" id="{22384062-4C3A-39C1-82E1-640BC863E46B}"/>
              </a:ext>
            </a:extLst>
          </p:cNvPr>
          <p:cNvPicPr preferRelativeResize="0"/>
          <p:nvPr/>
        </p:nvPicPr>
        <p:blipFill rotWithShape="1">
          <a:blip r:embed="rId12">
            <a:alphaModFix/>
          </a:blip>
          <a:srcRect/>
          <a:stretch/>
        </p:blipFill>
        <p:spPr>
          <a:xfrm>
            <a:off x="10201985" y="5437050"/>
            <a:ext cx="1496764" cy="628650"/>
          </a:xfrm>
          <a:prstGeom prst="rect">
            <a:avLst/>
          </a:prstGeom>
          <a:noFill/>
          <a:ln>
            <a:noFill/>
          </a:ln>
        </p:spPr>
      </p:pic>
      <p:sp>
        <p:nvSpPr>
          <p:cNvPr id="9" name="Google Shape;131;p16">
            <a:extLst>
              <a:ext uri="{FF2B5EF4-FFF2-40B4-BE49-F238E27FC236}">
                <a16:creationId xmlns:a16="http://schemas.microsoft.com/office/drawing/2014/main" id="{3EC15F23-E3A2-B4F2-2C6D-1662C12EC007}"/>
              </a:ext>
            </a:extLst>
          </p:cNvPr>
          <p:cNvSpPr txBox="1"/>
          <p:nvPr/>
        </p:nvSpPr>
        <p:spPr>
          <a:xfrm>
            <a:off x="571500" y="4629210"/>
            <a:ext cx="6334353"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শ্রেণীবিন্যাসের</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বিভিন্ন</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ধাপ</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(Taxonomic Hierarchy)</a:t>
            </a:r>
            <a:endParaRPr sz="1100" dirty="0"/>
          </a:p>
        </p:txBody>
      </p:sp>
      <p:sp>
        <p:nvSpPr>
          <p:cNvPr id="10" name="Google Shape;133;p16">
            <a:extLst>
              <a:ext uri="{FF2B5EF4-FFF2-40B4-BE49-F238E27FC236}">
                <a16:creationId xmlns:a16="http://schemas.microsoft.com/office/drawing/2014/main" id="{B12D696B-AEDE-3D9D-54AF-B35CB0BDFC9E}"/>
              </a:ext>
            </a:extLst>
          </p:cNvPr>
          <p:cNvSpPr txBox="1"/>
          <p:nvPr/>
        </p:nvSpPr>
        <p:spPr>
          <a:xfrm>
            <a:off x="649899" y="5008425"/>
            <a:ext cx="1104900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আমের (</a:t>
            </a:r>
            <a:r>
              <a:rPr lang="en-US" sz="1500" b="0" i="1" u="none" strike="noStrike" cap="none">
                <a:solidFill>
                  <a:srgbClr val="334155"/>
                </a:solidFill>
                <a:latin typeface="Anek Bangla"/>
                <a:ea typeface="Anek Bangla"/>
                <a:cs typeface="Anek Bangla"/>
                <a:sym typeface="Anek Bangla"/>
              </a:rPr>
              <a:t>Mangifera indica</a:t>
            </a:r>
            <a:r>
              <a:rPr lang="en-US" sz="1500" b="0" i="0" u="none" strike="noStrike" cap="none">
                <a:solidFill>
                  <a:srgbClr val="334155"/>
                </a:solidFill>
                <a:latin typeface="Anek Bangla"/>
                <a:ea typeface="Anek Bangla"/>
                <a:cs typeface="Anek Bangla"/>
                <a:sym typeface="Anek Bangla"/>
              </a:rPr>
              <a:t>) শ্রেণীবিন্যাসের মাধ্যমে প্রজাতির অবস্থান নিচে দেখানো হলো:</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9" name="Google Shape;139;p17" descr="image.png"/>
          <p:cNvPicPr preferRelativeResize="0"/>
          <p:nvPr/>
        </p:nvPicPr>
        <p:blipFill rotWithShape="1">
          <a:blip r:embed="rId3">
            <a:alphaModFix/>
          </a:blip>
          <a:srcRect/>
          <a:stretch/>
        </p:blipFill>
        <p:spPr>
          <a:xfrm>
            <a:off x="571500" y="1397977"/>
            <a:ext cx="5334000" cy="146611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40" name="Google Shape;140;p17" descr="image.png"/>
          <p:cNvPicPr preferRelativeResize="0"/>
          <p:nvPr/>
        </p:nvPicPr>
        <p:blipFill rotWithShape="1">
          <a:blip r:embed="rId4">
            <a:alphaModFix/>
          </a:blip>
          <a:srcRect/>
          <a:stretch/>
        </p:blipFill>
        <p:spPr>
          <a:xfrm>
            <a:off x="6286500" y="1397977"/>
            <a:ext cx="5334000" cy="146611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41" name="Google Shape;141;p17"/>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প্রজাতি</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সম্পর্কিত</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বিভিন্ন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মতবাদ</a:t>
            </a:r>
            <a:endParaRPr dirty="0"/>
          </a:p>
        </p:txBody>
      </p:sp>
      <p:sp>
        <p:nvSpPr>
          <p:cNvPr id="142" name="Google Shape;142;p17"/>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3" name="Google Shape;143;p17"/>
          <p:cNvSpPr txBox="1"/>
          <p:nvPr/>
        </p:nvSpPr>
        <p:spPr>
          <a:xfrm>
            <a:off x="808672" y="1585209"/>
            <a:ext cx="498062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059669"/>
                </a:solidFill>
                <a:latin typeface="Hind Siliguri" panose="02000000000000000000" pitchFamily="2" charset="0"/>
                <a:ea typeface="Mina"/>
                <a:cs typeface="Hind Siliguri" panose="02000000000000000000" pitchFamily="2" charset="0"/>
                <a:sym typeface="Mina"/>
              </a:rPr>
              <a:t>Ernst Mayr (1942)</a:t>
            </a:r>
            <a:endParaRPr dirty="0"/>
          </a:p>
        </p:txBody>
      </p:sp>
      <p:sp>
        <p:nvSpPr>
          <p:cNvPr id="144" name="Google Shape;144;p17"/>
          <p:cNvSpPr txBox="1"/>
          <p:nvPr/>
        </p:nvSpPr>
        <p:spPr>
          <a:xfrm>
            <a:off x="808672" y="1794759"/>
            <a:ext cx="4743450" cy="8572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"প্রজাতি হলো এমন একটি প্রজননক্ষম জীবগোষ্ঠী যারা নিজেদের মধ্যে মিলনে জননক্ষম সন্তান উৎপাদনে সক্ষম, কিন্তু অন্য অনুরূপ আঙ্গি গঠনবিশিষ্ট নিকটতম জীব হতে প্রজননসূত্রে বিচ্ছিন্ন।"</a:t>
            </a:r>
            <a:endParaRPr/>
          </a:p>
        </p:txBody>
      </p:sp>
      <p:sp>
        <p:nvSpPr>
          <p:cNvPr id="145" name="Google Shape;145;p17"/>
          <p:cNvSpPr txBox="1"/>
          <p:nvPr/>
        </p:nvSpPr>
        <p:spPr>
          <a:xfrm>
            <a:off x="6639878" y="1585209"/>
            <a:ext cx="498062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0284C7"/>
                </a:solidFill>
                <a:latin typeface="Hind Siliguri" panose="02000000000000000000" pitchFamily="2" charset="0"/>
                <a:ea typeface="Mina"/>
                <a:cs typeface="Hind Siliguri" panose="02000000000000000000" pitchFamily="2" charset="0"/>
                <a:sym typeface="Mina"/>
              </a:rPr>
              <a:t>Dobzhansky (1950)</a:t>
            </a:r>
            <a:endParaRPr dirty="0"/>
          </a:p>
        </p:txBody>
      </p:sp>
      <p:sp>
        <p:nvSpPr>
          <p:cNvPr id="146" name="Google Shape;146;p17"/>
          <p:cNvSpPr txBox="1"/>
          <p:nvPr/>
        </p:nvSpPr>
        <p:spPr>
          <a:xfrm>
            <a:off x="6639878" y="1794759"/>
            <a:ext cx="47434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"প্রজাতি এমন এক বৃহৎ প্রজননক্ষম জীবগোষ্ঠী যারা একটি অভিন্ন জিন ভান্ডারের অংশীদার এবং যাদের জিন আদান-প্রদান কেবল নিজেদের মধ্যেই সীমাবদ্ধ।"</a:t>
            </a:r>
            <a:endParaRPr/>
          </a:p>
        </p:txBody>
      </p:sp>
      <p:sp>
        <p:nvSpPr>
          <p:cNvPr id="2" name="Google Shape;152;p18">
            <a:extLst>
              <a:ext uri="{FF2B5EF4-FFF2-40B4-BE49-F238E27FC236}">
                <a16:creationId xmlns:a16="http://schemas.microsoft.com/office/drawing/2014/main" id="{BBBA540C-65AC-8D31-521A-7D2237D027F5}"/>
              </a:ext>
            </a:extLst>
          </p:cNvPr>
          <p:cNvSpPr txBox="1"/>
          <p:nvPr/>
        </p:nvSpPr>
        <p:spPr>
          <a:xfrm>
            <a:off x="571500" y="3429000"/>
            <a:ext cx="533400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প্রজাতি</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সনাক্তকরণের</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ভিত্তি</a:t>
            </a:r>
            <a:endParaRPr sz="1100" dirty="0"/>
          </a:p>
        </p:txBody>
      </p:sp>
      <p:sp>
        <p:nvSpPr>
          <p:cNvPr id="3" name="Google Shape;154;p18">
            <a:extLst>
              <a:ext uri="{FF2B5EF4-FFF2-40B4-BE49-F238E27FC236}">
                <a16:creationId xmlns:a16="http://schemas.microsoft.com/office/drawing/2014/main" id="{26ACD9A9-8997-6AF0-5A47-1A354BF313AA}"/>
              </a:ext>
            </a:extLst>
          </p:cNvPr>
          <p:cNvSpPr txBox="1"/>
          <p:nvPr/>
        </p:nvSpPr>
        <p:spPr>
          <a:xfrm>
            <a:off x="904875" y="3921026"/>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বাহ্যিক অঙ্গসংস্থান:</a:t>
            </a:r>
            <a:r>
              <a:rPr lang="en-US" sz="1500" b="0" i="0" u="none" strike="noStrike" cap="none">
                <a:solidFill>
                  <a:srgbClr val="334155"/>
                </a:solidFill>
                <a:latin typeface="Anek Bangla"/>
                <a:ea typeface="Anek Bangla"/>
                <a:cs typeface="Anek Bangla"/>
                <a:sym typeface="Anek Bangla"/>
              </a:rPr>
              <a:t> প্রাচীনকালে কেবল বাহ্যিক গঠনের ওপর ভিত্তি করে প্রজাতি নির্ধারণ করা হতো।</a:t>
            </a:r>
            <a:endParaRPr/>
          </a:p>
        </p:txBody>
      </p:sp>
      <p:sp>
        <p:nvSpPr>
          <p:cNvPr id="4" name="Google Shape;155;p18">
            <a:extLst>
              <a:ext uri="{FF2B5EF4-FFF2-40B4-BE49-F238E27FC236}">
                <a16:creationId xmlns:a16="http://schemas.microsoft.com/office/drawing/2014/main" id="{49B395D8-5DEC-86D5-1017-590CFD3C6E46}"/>
              </a:ext>
            </a:extLst>
          </p:cNvPr>
          <p:cNvSpPr txBox="1"/>
          <p:nvPr/>
        </p:nvSpPr>
        <p:spPr>
          <a:xfrm>
            <a:off x="904875" y="4349651"/>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অভ্যন্তরীণ গঠন ও পরাগরেণু:</a:t>
            </a:r>
            <a:r>
              <a:rPr lang="en-US" sz="1500" b="0" i="0" u="none" strike="noStrike" cap="none">
                <a:solidFill>
                  <a:srgbClr val="334155"/>
                </a:solidFill>
                <a:latin typeface="Anek Bangla"/>
                <a:ea typeface="Anek Bangla"/>
                <a:cs typeface="Anek Bangla"/>
                <a:sym typeface="Anek Bangla"/>
              </a:rPr>
              <a:t> বর্তমানে অঙ্গসংস্থানের পাশাপাশি অভ্যন্তরীণ শারীরবৃত্তীয় বৈশিষ্ট্য এবং পরাগরেণুর গঠন বিবেচনা করা হয়।</a:t>
            </a:r>
            <a:endParaRPr/>
          </a:p>
        </p:txBody>
      </p:sp>
      <p:sp>
        <p:nvSpPr>
          <p:cNvPr id="5" name="Google Shape;156;p18">
            <a:extLst>
              <a:ext uri="{FF2B5EF4-FFF2-40B4-BE49-F238E27FC236}">
                <a16:creationId xmlns:a16="http://schemas.microsoft.com/office/drawing/2014/main" id="{898003D3-504C-C193-EA72-40B80C94CBD0}"/>
              </a:ext>
            </a:extLst>
          </p:cNvPr>
          <p:cNvSpPr txBox="1"/>
          <p:nvPr/>
        </p:nvSpPr>
        <p:spPr>
          <a:xfrm>
            <a:off x="904875" y="4778276"/>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আণবিক মানদণ্ড (DNA &amp; RNA):</a:t>
            </a:r>
            <a:r>
              <a:rPr lang="en-US" sz="1500" b="0" i="0" u="none" strike="noStrike" cap="none">
                <a:solidFill>
                  <a:srgbClr val="334155"/>
                </a:solidFill>
                <a:latin typeface="Anek Bangla"/>
                <a:ea typeface="Anek Bangla"/>
                <a:cs typeface="Anek Bangla"/>
                <a:sym typeface="Anek Bangla"/>
              </a:rPr>
              <a:t> আধুনিক টেক্সোনমিতে DNA, RNA এবং প্রোটিন বিশ্লেষণের মাধ্যমে নিখুঁত প্রজাতি শনাক্ত করা হয়।</a:t>
            </a:r>
            <a:endParaRPr/>
          </a:p>
        </p:txBody>
      </p:sp>
      <p:sp>
        <p:nvSpPr>
          <p:cNvPr id="6" name="Google Shape;157;p18">
            <a:extLst>
              <a:ext uri="{FF2B5EF4-FFF2-40B4-BE49-F238E27FC236}">
                <a16:creationId xmlns:a16="http://schemas.microsoft.com/office/drawing/2014/main" id="{B808D7CF-B95A-D929-6A3D-D96BB9393B83}"/>
              </a:ext>
            </a:extLst>
          </p:cNvPr>
          <p:cNvSpPr txBox="1"/>
          <p:nvPr/>
        </p:nvSpPr>
        <p:spPr>
          <a:xfrm>
            <a:off x="904875" y="5206901"/>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বিচ্ছিন্নতা (Discontinuity):</a:t>
            </a:r>
            <a:r>
              <a:rPr lang="en-US" sz="1500" b="0" i="0" u="none" strike="noStrike" cap="none">
                <a:solidFill>
                  <a:srgbClr val="334155"/>
                </a:solidFill>
                <a:latin typeface="Anek Bangla"/>
                <a:ea typeface="Anek Bangla"/>
                <a:cs typeface="Anek Bangla"/>
                <a:sym typeface="Anek Bangla"/>
              </a:rPr>
              <a:t> বৈশিষ্ট্যসমূহের ধারাবাহিকতা ভেঙে নতুন স্বতন্ত্র বৈশিষ্ট্য ফুটে উঠলে আলাদা প্রজাতি গঠিত হয়।</a:t>
            </a:r>
            <a:endParaRPr/>
          </a:p>
        </p:txBody>
      </p:sp>
      <p:pic>
        <p:nvPicPr>
          <p:cNvPr id="7" name="Google Shape;158;p18" descr="image.png">
            <a:extLst>
              <a:ext uri="{FF2B5EF4-FFF2-40B4-BE49-F238E27FC236}">
                <a16:creationId xmlns:a16="http://schemas.microsoft.com/office/drawing/2014/main" id="{EB98939F-5D99-912E-0E6E-A4FE83D960FF}"/>
              </a:ext>
            </a:extLst>
          </p:cNvPr>
          <p:cNvPicPr preferRelativeResize="0"/>
          <p:nvPr/>
        </p:nvPicPr>
        <p:blipFill rotWithShape="1">
          <a:blip r:embed="rId5">
            <a:alphaModFix/>
          </a:blip>
          <a:srcRect/>
          <a:stretch/>
        </p:blipFill>
        <p:spPr>
          <a:xfrm>
            <a:off x="571500" y="3954363"/>
            <a:ext cx="190500" cy="200025"/>
          </a:xfrm>
          <a:prstGeom prst="rect">
            <a:avLst/>
          </a:prstGeom>
          <a:noFill/>
          <a:ln>
            <a:noFill/>
          </a:ln>
        </p:spPr>
      </p:pic>
      <p:pic>
        <p:nvPicPr>
          <p:cNvPr id="8" name="Google Shape;159;p18" descr="image.png">
            <a:extLst>
              <a:ext uri="{FF2B5EF4-FFF2-40B4-BE49-F238E27FC236}">
                <a16:creationId xmlns:a16="http://schemas.microsoft.com/office/drawing/2014/main" id="{DFA4B8B4-11C3-6C01-21F2-332236FC6207}"/>
              </a:ext>
            </a:extLst>
          </p:cNvPr>
          <p:cNvPicPr preferRelativeResize="0"/>
          <p:nvPr/>
        </p:nvPicPr>
        <p:blipFill rotWithShape="1">
          <a:blip r:embed="rId5">
            <a:alphaModFix/>
          </a:blip>
          <a:srcRect/>
          <a:stretch/>
        </p:blipFill>
        <p:spPr>
          <a:xfrm>
            <a:off x="571500" y="4382988"/>
            <a:ext cx="190500" cy="200025"/>
          </a:xfrm>
          <a:prstGeom prst="rect">
            <a:avLst/>
          </a:prstGeom>
          <a:noFill/>
          <a:ln>
            <a:noFill/>
          </a:ln>
        </p:spPr>
      </p:pic>
      <p:pic>
        <p:nvPicPr>
          <p:cNvPr id="9" name="Google Shape;160;p18" descr="image.png">
            <a:extLst>
              <a:ext uri="{FF2B5EF4-FFF2-40B4-BE49-F238E27FC236}">
                <a16:creationId xmlns:a16="http://schemas.microsoft.com/office/drawing/2014/main" id="{AFDD356D-FE7C-AAAD-851D-B4A4F2FF0788}"/>
              </a:ext>
            </a:extLst>
          </p:cNvPr>
          <p:cNvPicPr preferRelativeResize="0"/>
          <p:nvPr/>
        </p:nvPicPr>
        <p:blipFill rotWithShape="1">
          <a:blip r:embed="rId5">
            <a:alphaModFix/>
          </a:blip>
          <a:srcRect/>
          <a:stretch/>
        </p:blipFill>
        <p:spPr>
          <a:xfrm>
            <a:off x="571500" y="4811613"/>
            <a:ext cx="190500" cy="200025"/>
          </a:xfrm>
          <a:prstGeom prst="rect">
            <a:avLst/>
          </a:prstGeom>
          <a:noFill/>
          <a:ln>
            <a:noFill/>
          </a:ln>
        </p:spPr>
      </p:pic>
      <p:pic>
        <p:nvPicPr>
          <p:cNvPr id="10" name="Google Shape;161;p18" descr="image.png">
            <a:extLst>
              <a:ext uri="{FF2B5EF4-FFF2-40B4-BE49-F238E27FC236}">
                <a16:creationId xmlns:a16="http://schemas.microsoft.com/office/drawing/2014/main" id="{D293968A-B21D-0BCD-22D3-C189886B0EC0}"/>
              </a:ext>
            </a:extLst>
          </p:cNvPr>
          <p:cNvPicPr preferRelativeResize="0"/>
          <p:nvPr/>
        </p:nvPicPr>
        <p:blipFill rotWithShape="1">
          <a:blip r:embed="rId5">
            <a:alphaModFix/>
          </a:blip>
          <a:srcRect/>
          <a:stretch/>
        </p:blipFill>
        <p:spPr>
          <a:xfrm>
            <a:off x="571500" y="5240238"/>
            <a:ext cx="190500" cy="200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20"/>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বাংলাদেশে</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ও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পৃথিবীতে</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উদ্ভিদ</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প্রজাতির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সংখ্যা</a:t>
            </a:r>
            <a:endParaRPr dirty="0"/>
          </a:p>
        </p:txBody>
      </p:sp>
      <p:sp>
        <p:nvSpPr>
          <p:cNvPr id="181" name="Google Shape;181;p20"/>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2" name="Google Shape;182;p20"/>
          <p:cNvSpPr/>
          <p:nvPr/>
        </p:nvSpPr>
        <p:spPr>
          <a:xfrm>
            <a:off x="571500" y="2395537"/>
            <a:ext cx="11049000" cy="2809875"/>
          </a:xfrm>
          <a:prstGeom prst="roundRect">
            <a:avLst>
              <a:gd name="adj" fmla="val 0"/>
            </a:avLst>
          </a:prstGeom>
          <a:solidFill>
            <a:srgbClr val="FFFFFF"/>
          </a:soli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183" name="Google Shape;183;p20"/>
          <p:cNvGraphicFramePr/>
          <p:nvPr>
            <p:extLst>
              <p:ext uri="{D42A27DB-BD31-4B8C-83A1-F6EECF244321}">
                <p14:modId xmlns:p14="http://schemas.microsoft.com/office/powerpoint/2010/main" val="413245851"/>
              </p:ext>
            </p:extLst>
          </p:nvPr>
        </p:nvGraphicFramePr>
        <p:xfrm>
          <a:off x="571500" y="2395537"/>
          <a:ext cx="11048975" cy="2809875"/>
        </p:xfrm>
        <a:graphic>
          <a:graphicData uri="http://schemas.openxmlformats.org/drawingml/2006/table">
            <a:tbl>
              <a:tblPr firstRow="1" bandRow="1">
                <a:noFill/>
                <a:tableStyleId>{DFFAA0FD-F781-4C4E-AA29-0D212E30528D}</a:tableStyleId>
              </a:tblPr>
              <a:tblGrid>
                <a:gridCol w="2617300">
                  <a:extLst>
                    <a:ext uri="{9D8B030D-6E8A-4147-A177-3AD203B41FA5}">
                      <a16:colId xmlns:a16="http://schemas.microsoft.com/office/drawing/2014/main" val="20000"/>
                    </a:ext>
                  </a:extLst>
                </a:gridCol>
                <a:gridCol w="3167050">
                  <a:extLst>
                    <a:ext uri="{9D8B030D-6E8A-4147-A177-3AD203B41FA5}">
                      <a16:colId xmlns:a16="http://schemas.microsoft.com/office/drawing/2014/main" val="20001"/>
                    </a:ext>
                  </a:extLst>
                </a:gridCol>
                <a:gridCol w="2557900">
                  <a:extLst>
                    <a:ext uri="{9D8B030D-6E8A-4147-A177-3AD203B41FA5}">
                      <a16:colId xmlns:a16="http://schemas.microsoft.com/office/drawing/2014/main" val="20002"/>
                    </a:ext>
                  </a:extLst>
                </a:gridCol>
                <a:gridCol w="2706725">
                  <a:extLst>
                    <a:ext uri="{9D8B030D-6E8A-4147-A177-3AD203B41FA5}">
                      <a16:colId xmlns:a16="http://schemas.microsoft.com/office/drawing/2014/main" val="20003"/>
                    </a:ext>
                  </a:extLst>
                </a:gridCol>
              </a:tblGrid>
              <a:tr h="561975">
                <a:tc>
                  <a:txBody>
                    <a:bodyPr/>
                    <a:lstStyle/>
                    <a:p>
                      <a:pPr marL="0" marR="0" lvl="0" indent="0" algn="ctr" rtl="0">
                        <a:spcBef>
                          <a:spcPts val="0"/>
                        </a:spcBef>
                        <a:spcAft>
                          <a:spcPts val="0"/>
                        </a:spcAft>
                        <a:buNone/>
                      </a:pPr>
                      <a:r>
                        <a:rPr lang="en-US" sz="1500" b="1" i="0" u="none" strike="noStrike" cap="none">
                          <a:solidFill>
                            <a:srgbClr val="FFFFFF"/>
                          </a:solidFill>
                          <a:latin typeface="Anek Bangla"/>
                          <a:ea typeface="Anek Bangla"/>
                          <a:cs typeface="Anek Bangla"/>
                          <a:sym typeface="Anek Bangla"/>
                        </a:rPr>
                        <a:t>উদ্ভিদ বিভাগ</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tc>
                  <a:txBody>
                    <a:bodyPr/>
                    <a:lstStyle/>
                    <a:p>
                      <a:pPr marL="0" marR="0" lvl="0" indent="0" algn="ctr" rtl="0">
                        <a:spcBef>
                          <a:spcPts val="0"/>
                        </a:spcBef>
                        <a:spcAft>
                          <a:spcPts val="0"/>
                        </a:spcAft>
                        <a:buNone/>
                      </a:pPr>
                      <a:r>
                        <a:rPr lang="en-US" sz="1500" b="1" i="0" u="none" strike="noStrike" cap="none">
                          <a:solidFill>
                            <a:srgbClr val="FFFFFF"/>
                          </a:solidFill>
                          <a:latin typeface="Anek Bangla"/>
                          <a:ea typeface="Anek Bangla"/>
                          <a:cs typeface="Anek Bangla"/>
                          <a:sym typeface="Anek Bangla"/>
                        </a:rPr>
                        <a:t>বাংলাদেশে বর্ণনাপ্রাপ্য প্রজাতি</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tc>
                  <a:txBody>
                    <a:bodyPr/>
                    <a:lstStyle/>
                    <a:p>
                      <a:pPr marL="0" marR="0" lvl="0" indent="0" algn="ctr" rtl="0">
                        <a:spcBef>
                          <a:spcPts val="0"/>
                        </a:spcBef>
                        <a:spcAft>
                          <a:spcPts val="0"/>
                        </a:spcAft>
                        <a:buNone/>
                      </a:pPr>
                      <a:r>
                        <a:rPr lang="en-US" sz="1500" b="1" i="0" u="none" strike="noStrike" cap="none">
                          <a:solidFill>
                            <a:srgbClr val="FFFFFF"/>
                          </a:solidFill>
                          <a:latin typeface="Anek Bangla"/>
                          <a:ea typeface="Anek Bangla"/>
                          <a:cs typeface="Anek Bangla"/>
                          <a:sym typeface="Anek Bangla"/>
                        </a:rPr>
                        <a:t>বিশ্বে বর্ণনাকৃত প্রজাতি</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tc>
                  <a:txBody>
                    <a:bodyPr/>
                    <a:lstStyle/>
                    <a:p>
                      <a:pPr marL="0" marR="0" lvl="0" indent="0" algn="ctr" rtl="0">
                        <a:spcBef>
                          <a:spcPts val="0"/>
                        </a:spcBef>
                        <a:spcAft>
                          <a:spcPts val="0"/>
                        </a:spcAft>
                        <a:buNone/>
                      </a:pPr>
                      <a:r>
                        <a:rPr lang="en-US" sz="1500" b="1" i="0" u="none" strike="noStrike" cap="none">
                          <a:solidFill>
                            <a:srgbClr val="FFFFFF"/>
                          </a:solidFill>
                          <a:latin typeface="Anek Bangla"/>
                          <a:ea typeface="Anek Bangla"/>
                          <a:cs typeface="Anek Bangla"/>
                          <a:sym typeface="Anek Bangla"/>
                        </a:rPr>
                        <a:t>বিশ্বে আনুমানিক প্রজাতি</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extLst>
                  <a:ext uri="{0D108BD9-81ED-4DB2-BD59-A6C34878D82A}">
                    <a16:rowId xmlns:a16="http://schemas.microsoft.com/office/drawing/2014/main" val="10000"/>
                  </a:ext>
                </a:extLst>
              </a:tr>
              <a:tr h="561975">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ব্যাকটেরিয়া ও ভাইরাস</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পর্যাপ্ত তথ্য প্রক্রিয়াধীন</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৪,০০০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১০,০০,০০০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561975">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ছত্রাক (Fungi)</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১,৮৯৪+</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৭২,০০০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১৫,০০,০০০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561975">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শৈবাল (Algae)</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২,২৪৫</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৪০,০০০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২,০০,০০০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561975">
                <a:tc>
                  <a:txBody>
                    <a:bodyPr/>
                    <a:lstStyle/>
                    <a:p>
                      <a:pPr marL="0" marR="0" lvl="0" indent="0" algn="ctr" rtl="0">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আবৃত্তবীজী</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উদ্ভিদ</a:t>
                      </a:r>
                      <a:endParaRPr dirty="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৩,৬১১</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২,৫০,০০০</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dirty="0">
                          <a:solidFill>
                            <a:srgbClr val="334155"/>
                          </a:solidFill>
                          <a:latin typeface="Anek Bangla"/>
                          <a:ea typeface="Anek Bangla"/>
                          <a:cs typeface="Anek Bangla"/>
                          <a:sym typeface="Anek Bangla"/>
                        </a:rPr>
                        <a:t>৩,০০,০০০</a:t>
                      </a:r>
                      <a:endParaRPr dirty="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84" name="Google Shape;184;p20"/>
          <p:cNvSpPr/>
          <p:nvPr/>
        </p:nvSpPr>
        <p:spPr>
          <a:xfrm>
            <a:off x="571500" y="2943225"/>
            <a:ext cx="26172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5" name="Google Shape;185;p20"/>
          <p:cNvSpPr/>
          <p:nvPr/>
        </p:nvSpPr>
        <p:spPr>
          <a:xfrm>
            <a:off x="3188791" y="2943225"/>
            <a:ext cx="3167062"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6" name="Google Shape;186;p20"/>
          <p:cNvSpPr/>
          <p:nvPr/>
        </p:nvSpPr>
        <p:spPr>
          <a:xfrm>
            <a:off x="6355853" y="2943225"/>
            <a:ext cx="25579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7" name="Google Shape;187;p20"/>
          <p:cNvSpPr/>
          <p:nvPr/>
        </p:nvSpPr>
        <p:spPr>
          <a:xfrm>
            <a:off x="8913762" y="2943225"/>
            <a:ext cx="2706737"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8" name="Google Shape;188;p20"/>
          <p:cNvSpPr/>
          <p:nvPr/>
        </p:nvSpPr>
        <p:spPr>
          <a:xfrm>
            <a:off x="571500" y="3505200"/>
            <a:ext cx="26172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9" name="Google Shape;189;p20"/>
          <p:cNvSpPr/>
          <p:nvPr/>
        </p:nvSpPr>
        <p:spPr>
          <a:xfrm>
            <a:off x="3188791" y="3505200"/>
            <a:ext cx="3167062"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0" name="Google Shape;190;p20"/>
          <p:cNvSpPr/>
          <p:nvPr/>
        </p:nvSpPr>
        <p:spPr>
          <a:xfrm>
            <a:off x="6355853" y="3505200"/>
            <a:ext cx="25579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1" name="Google Shape;191;p20"/>
          <p:cNvSpPr/>
          <p:nvPr/>
        </p:nvSpPr>
        <p:spPr>
          <a:xfrm>
            <a:off x="8913762" y="3505200"/>
            <a:ext cx="2706737"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2" name="Google Shape;192;p20"/>
          <p:cNvSpPr/>
          <p:nvPr/>
        </p:nvSpPr>
        <p:spPr>
          <a:xfrm>
            <a:off x="571500" y="4067175"/>
            <a:ext cx="26172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3" name="Google Shape;193;p20"/>
          <p:cNvSpPr/>
          <p:nvPr/>
        </p:nvSpPr>
        <p:spPr>
          <a:xfrm>
            <a:off x="3188791" y="4067175"/>
            <a:ext cx="3167062"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4" name="Google Shape;194;p20"/>
          <p:cNvSpPr/>
          <p:nvPr/>
        </p:nvSpPr>
        <p:spPr>
          <a:xfrm>
            <a:off x="6355853" y="4067175"/>
            <a:ext cx="25579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5" name="Google Shape;195;p20"/>
          <p:cNvSpPr/>
          <p:nvPr/>
        </p:nvSpPr>
        <p:spPr>
          <a:xfrm>
            <a:off x="8913762" y="4067175"/>
            <a:ext cx="2706737"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6" name="Google Shape;196;p20"/>
          <p:cNvSpPr/>
          <p:nvPr/>
        </p:nvSpPr>
        <p:spPr>
          <a:xfrm>
            <a:off x="571500" y="4629150"/>
            <a:ext cx="26172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7" name="Google Shape;197;p20"/>
          <p:cNvSpPr/>
          <p:nvPr/>
        </p:nvSpPr>
        <p:spPr>
          <a:xfrm>
            <a:off x="3188791" y="4629150"/>
            <a:ext cx="3167062"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8" name="Google Shape;198;p20"/>
          <p:cNvSpPr/>
          <p:nvPr/>
        </p:nvSpPr>
        <p:spPr>
          <a:xfrm>
            <a:off x="6355853" y="4629150"/>
            <a:ext cx="25579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9" name="Google Shape;199;p20"/>
          <p:cNvSpPr/>
          <p:nvPr/>
        </p:nvSpPr>
        <p:spPr>
          <a:xfrm>
            <a:off x="8913762" y="4629150"/>
            <a:ext cx="2706737"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0" name="Google Shape;200;p20"/>
          <p:cNvSpPr/>
          <p:nvPr/>
        </p:nvSpPr>
        <p:spPr>
          <a:xfrm>
            <a:off x="571500" y="5191125"/>
            <a:ext cx="2617291"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1" name="Google Shape;201;p20"/>
          <p:cNvSpPr/>
          <p:nvPr/>
        </p:nvSpPr>
        <p:spPr>
          <a:xfrm>
            <a:off x="3188791" y="5191125"/>
            <a:ext cx="3167062"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 name="Google Shape;202;p20"/>
          <p:cNvSpPr/>
          <p:nvPr/>
        </p:nvSpPr>
        <p:spPr>
          <a:xfrm>
            <a:off x="6355853" y="5191125"/>
            <a:ext cx="2557908"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3" name="Google Shape;203;p20"/>
          <p:cNvSpPr/>
          <p:nvPr/>
        </p:nvSpPr>
        <p:spPr>
          <a:xfrm>
            <a:off x="8913762" y="5191125"/>
            <a:ext cx="2706737"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9" name="Google Shape;209;p21" descr="image.png"/>
          <p:cNvPicPr preferRelativeResize="0"/>
          <p:nvPr/>
        </p:nvPicPr>
        <p:blipFill rotWithShape="1">
          <a:blip r:embed="rId3">
            <a:alphaModFix/>
          </a:blip>
          <a:srcRect/>
          <a:stretch/>
        </p:blipFill>
        <p:spPr>
          <a:xfrm>
            <a:off x="571500" y="1148495"/>
            <a:ext cx="11049000" cy="685800"/>
          </a:xfrm>
          <a:prstGeom prst="rect">
            <a:avLst/>
          </a:prstGeom>
          <a:noFill/>
          <a:ln>
            <a:noFill/>
          </a:ln>
        </p:spPr>
      </p:pic>
      <p:pic>
        <p:nvPicPr>
          <p:cNvPr id="210" name="Google Shape;210;p21" descr="image.png"/>
          <p:cNvPicPr preferRelativeResize="0"/>
          <p:nvPr/>
        </p:nvPicPr>
        <p:blipFill rotWithShape="1">
          <a:blip r:embed="rId4">
            <a:alphaModFix/>
          </a:blip>
          <a:srcRect/>
          <a:stretch/>
        </p:blipFill>
        <p:spPr>
          <a:xfrm>
            <a:off x="571500" y="2501045"/>
            <a:ext cx="5334000" cy="1333500"/>
          </a:xfrm>
          <a:prstGeom prst="rect">
            <a:avLst/>
          </a:prstGeom>
          <a:noFill/>
          <a:ln>
            <a:noFill/>
          </a:ln>
        </p:spPr>
      </p:pic>
      <p:pic>
        <p:nvPicPr>
          <p:cNvPr id="211" name="Google Shape;211;p21" descr="image.png"/>
          <p:cNvPicPr preferRelativeResize="0"/>
          <p:nvPr/>
        </p:nvPicPr>
        <p:blipFill rotWithShape="1">
          <a:blip r:embed="rId5">
            <a:alphaModFix/>
          </a:blip>
          <a:srcRect/>
          <a:stretch/>
        </p:blipFill>
        <p:spPr>
          <a:xfrm>
            <a:off x="6286500" y="2501045"/>
            <a:ext cx="5334000" cy="1333500"/>
          </a:xfrm>
          <a:prstGeom prst="rect">
            <a:avLst/>
          </a:prstGeom>
          <a:noFill/>
          <a:ln>
            <a:noFill/>
          </a:ln>
        </p:spPr>
      </p:pic>
      <p:sp>
        <p:nvSpPr>
          <p:cNvPr id="212" name="Google Shape;212;p21"/>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জীবসংখ্যা</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পপুলেশন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(Population)</a:t>
            </a:r>
            <a:endParaRPr dirty="0"/>
          </a:p>
        </p:txBody>
      </p:sp>
      <p:sp>
        <p:nvSpPr>
          <p:cNvPr id="213" name="Google Shape;213;p21"/>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4" name="Google Shape;214;p21"/>
          <p:cNvSpPr txBox="1"/>
          <p:nvPr/>
        </p:nvSpPr>
        <p:spPr>
          <a:xfrm>
            <a:off x="571500" y="2024795"/>
            <a:ext cx="1104900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nek Bangla"/>
                <a:ea typeface="Anek Bangla"/>
                <a:cs typeface="Anek Bangla"/>
                <a:sym typeface="Anek Bangla"/>
              </a:rPr>
              <a:t>উদাহরণ</a:t>
            </a:r>
            <a:r>
              <a:rPr lang="en-US" sz="1500" b="1" i="0" u="none" strike="noStrike" cap="none" dirty="0">
                <a:solidFill>
                  <a:srgbClr val="334155"/>
                </a:solidFill>
                <a:latin typeface="Anek Bangla"/>
                <a:ea typeface="Anek Bangla"/>
                <a:cs typeface="Anek Bangla"/>
                <a:sym typeface="Anek Bangla"/>
              </a:rPr>
              <a:t>:</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সুন্দরবনের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সুন্দরী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গাছের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সমষ্টি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নির্দিষ্ট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বনের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দল</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215" name="Google Shape;215;p21"/>
          <p:cNvSpPr txBox="1"/>
          <p:nvPr/>
        </p:nvSpPr>
        <p:spPr>
          <a:xfrm>
            <a:off x="771525" y="1348520"/>
            <a:ext cx="106489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nek Bangla"/>
                <a:ea typeface="Anek Bangla"/>
                <a:cs typeface="Anek Bangla"/>
                <a:sym typeface="Anek Bangla"/>
              </a:rPr>
              <a:t>পপুলেশনের</a:t>
            </a:r>
            <a:r>
              <a:rPr lang="en-US" sz="1500" b="1" i="0" u="none" strike="noStrike" cap="none" dirty="0">
                <a:solidFill>
                  <a:srgbClr val="334155"/>
                </a:solidFill>
                <a:latin typeface="Anek Bangla"/>
                <a:ea typeface="Anek Bangla"/>
                <a:cs typeface="Anek Bangla"/>
                <a:sym typeface="Anek Bangla"/>
              </a:rPr>
              <a:t> </a:t>
            </a:r>
            <a:r>
              <a:rPr lang="en-US" sz="1500" b="1" i="0" u="none" strike="noStrike" cap="none" dirty="0" err="1">
                <a:solidFill>
                  <a:srgbClr val="334155"/>
                </a:solidFill>
                <a:latin typeface="Anek Bangla"/>
                <a:ea typeface="Anek Bangla"/>
                <a:cs typeface="Anek Bangla"/>
                <a:sym typeface="Anek Bangla"/>
              </a:rPr>
              <a:t>সংজ্ঞা</a:t>
            </a:r>
            <a:r>
              <a:rPr lang="en-US" sz="1500" b="1" i="0" u="none" strike="noStrike" cap="none" dirty="0">
                <a:solidFill>
                  <a:srgbClr val="334155"/>
                </a:solidFill>
                <a:latin typeface="Anek Bangla"/>
                <a:ea typeface="Anek Bangla"/>
                <a:cs typeface="Anek Bangla"/>
                <a:sym typeface="Anek Bangla"/>
              </a:rPr>
              <a:t>:</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নির্দিষ্ট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স্থানে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নির্দিষ্ট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সময়ে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বসবাসকারী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একই</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প্রজাতিভুক্ত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একদল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জীবসংখ্যা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পপুলেশন</a:t>
            </a:r>
            <a:r>
              <a:rPr lang="en-US" sz="1500" b="0" i="0" u="none" strike="noStrike" cap="none" dirty="0">
                <a:solidFill>
                  <a:srgbClr val="334155"/>
                </a:solidFill>
                <a:latin typeface="Anek Bangla"/>
                <a:ea typeface="Anek Bangla"/>
                <a:cs typeface="Anek Bangla"/>
                <a:sym typeface="Anek Bangla"/>
              </a:rPr>
              <a:t> (Population) </a:t>
            </a:r>
            <a:r>
              <a:rPr lang="en-US" sz="1500" b="0" i="0" u="none" strike="noStrike" cap="none" dirty="0" err="1">
                <a:solidFill>
                  <a:srgbClr val="334155"/>
                </a:solidFill>
                <a:latin typeface="Anek Bangla"/>
                <a:ea typeface="Anek Bangla"/>
                <a:cs typeface="Anek Bangla"/>
                <a:sym typeface="Anek Bangla"/>
              </a:rPr>
              <a:t>বলে</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216" name="Google Shape;216;p21"/>
          <p:cNvSpPr txBox="1"/>
          <p:nvPr/>
        </p:nvSpPr>
        <p:spPr>
          <a:xfrm>
            <a:off x="866775" y="2796320"/>
            <a:ext cx="4980622"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u="none" strike="noStrike" cap="none">
                <a:solidFill>
                  <a:srgbClr val="000000"/>
                </a:solidFill>
                <a:latin typeface="Anek Bangla"/>
                <a:ea typeface="Anek Bangla"/>
                <a:cs typeface="Anek Bangla"/>
                <a:sym typeface="Anek Bangla"/>
              </a:rPr>
              <a:t>একক প্রজাতির পপুলেশন</a:t>
            </a:r>
            <a:endParaRPr/>
          </a:p>
        </p:txBody>
      </p:sp>
      <p:sp>
        <p:nvSpPr>
          <p:cNvPr id="217" name="Google Shape;217;p21"/>
          <p:cNvSpPr txBox="1"/>
          <p:nvPr/>
        </p:nvSpPr>
        <p:spPr>
          <a:xfrm>
            <a:off x="866775" y="2967770"/>
            <a:ext cx="47434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Nonspecific Population - যেখানে শুধু একটি নির্দিষ্ট প্রজাতির জীব অবস্থান করে।</a:t>
            </a:r>
            <a:endParaRPr/>
          </a:p>
        </p:txBody>
      </p:sp>
      <p:sp>
        <p:nvSpPr>
          <p:cNvPr id="218" name="Google Shape;218;p21"/>
          <p:cNvSpPr txBox="1"/>
          <p:nvPr/>
        </p:nvSpPr>
        <p:spPr>
          <a:xfrm>
            <a:off x="6639878" y="2796320"/>
            <a:ext cx="4980622"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u="none" strike="noStrike" cap="none" dirty="0" err="1">
                <a:solidFill>
                  <a:srgbClr val="000000"/>
                </a:solidFill>
                <a:latin typeface="Anek Bangla"/>
                <a:ea typeface="Anek Bangla"/>
                <a:cs typeface="Anek Bangla"/>
                <a:sym typeface="Anek Bangla"/>
              </a:rPr>
              <a:t>মিশ্র</a:t>
            </a:r>
            <a:r>
              <a:rPr lang="en-US" sz="1200" b="1" i="0" u="none" strike="noStrike" cap="none" dirty="0">
                <a:solidFill>
                  <a:srgbClr val="000000"/>
                </a:solidFill>
                <a:latin typeface="Anek Bangla"/>
                <a:ea typeface="Anek Bangla"/>
                <a:cs typeface="Anek Bangla"/>
                <a:sym typeface="Anek Bangla"/>
              </a:rPr>
              <a:t> </a:t>
            </a:r>
            <a:r>
              <a:rPr lang="en-US" sz="1200" b="1" i="0" u="none" strike="noStrike" cap="none" dirty="0" err="1">
                <a:solidFill>
                  <a:srgbClr val="000000"/>
                </a:solidFill>
                <a:latin typeface="Anek Bangla"/>
                <a:ea typeface="Anek Bangla"/>
                <a:cs typeface="Anek Bangla"/>
                <a:sym typeface="Anek Bangla"/>
              </a:rPr>
              <a:t>প্রজাতির</a:t>
            </a:r>
            <a:r>
              <a:rPr lang="en-US" sz="1200" b="1" i="0" u="none" strike="noStrike" cap="none" dirty="0">
                <a:solidFill>
                  <a:srgbClr val="000000"/>
                </a:solidFill>
                <a:latin typeface="Anek Bangla"/>
                <a:ea typeface="Anek Bangla"/>
                <a:cs typeface="Anek Bangla"/>
                <a:sym typeface="Anek Bangla"/>
              </a:rPr>
              <a:t> </a:t>
            </a:r>
            <a:r>
              <a:rPr lang="en-US" sz="1200" b="1" i="0" u="none" strike="noStrike" cap="none" dirty="0" err="1">
                <a:solidFill>
                  <a:srgbClr val="000000"/>
                </a:solidFill>
                <a:latin typeface="Anek Bangla"/>
                <a:ea typeface="Anek Bangla"/>
                <a:cs typeface="Anek Bangla"/>
                <a:sym typeface="Anek Bangla"/>
              </a:rPr>
              <a:t>পপুলেশন</a:t>
            </a:r>
            <a:endParaRPr dirty="0"/>
          </a:p>
        </p:txBody>
      </p:sp>
      <p:sp>
        <p:nvSpPr>
          <p:cNvPr id="219" name="Google Shape;219;p21"/>
          <p:cNvSpPr txBox="1"/>
          <p:nvPr/>
        </p:nvSpPr>
        <p:spPr>
          <a:xfrm>
            <a:off x="6639878" y="2967770"/>
            <a:ext cx="47434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Mixed Population - যেখানে একাধিক প্রজাতির সমন্বিত বাস দেখা যায়।</a:t>
            </a:r>
            <a:endParaRPr/>
          </a:p>
        </p:txBody>
      </p:sp>
      <p:sp>
        <p:nvSpPr>
          <p:cNvPr id="11" name="Google Shape;225;p22">
            <a:extLst>
              <a:ext uri="{FF2B5EF4-FFF2-40B4-BE49-F238E27FC236}">
                <a16:creationId xmlns:a16="http://schemas.microsoft.com/office/drawing/2014/main" id="{50FAA357-486D-ED67-CBDD-038AE96E3243}"/>
              </a:ext>
            </a:extLst>
          </p:cNvPr>
          <p:cNvSpPr txBox="1"/>
          <p:nvPr/>
        </p:nvSpPr>
        <p:spPr>
          <a:xfrm>
            <a:off x="571500" y="4025045"/>
            <a:ext cx="5389685"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পপুলেশনের</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মূল</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বৈশিষ্ট্যসমূহ</a:t>
            </a:r>
            <a:endParaRPr sz="1100" dirty="0"/>
          </a:p>
        </p:txBody>
      </p:sp>
      <p:sp>
        <p:nvSpPr>
          <p:cNvPr id="12" name="Google Shape;227;p22">
            <a:extLst>
              <a:ext uri="{FF2B5EF4-FFF2-40B4-BE49-F238E27FC236}">
                <a16:creationId xmlns:a16="http://schemas.microsoft.com/office/drawing/2014/main" id="{77830031-EC23-F1DE-73F0-F1D68941275D}"/>
              </a:ext>
            </a:extLst>
          </p:cNvPr>
          <p:cNvSpPr txBox="1"/>
          <p:nvPr/>
        </p:nvSpPr>
        <p:spPr>
          <a:xfrm>
            <a:off x="904875" y="4587020"/>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পপুলেশন ঘনত্ব (Population Density):</a:t>
            </a:r>
            <a:r>
              <a:rPr lang="en-US" sz="1500" b="0" i="0" u="none" strike="noStrike" cap="none">
                <a:solidFill>
                  <a:srgbClr val="334155"/>
                </a:solidFill>
                <a:latin typeface="Anek Bangla"/>
                <a:ea typeface="Anek Bangla"/>
                <a:cs typeface="Anek Bangla"/>
                <a:sym typeface="Anek Bangla"/>
              </a:rPr>
              <a:t> প্রতি একক ক্ষেত্রফলে বা আয়তনে বসবাসকারী মোট জীব সদস্য সংখ্যা বা বায়োমাস।</a:t>
            </a:r>
            <a:endParaRPr/>
          </a:p>
        </p:txBody>
      </p:sp>
      <p:sp>
        <p:nvSpPr>
          <p:cNvPr id="13" name="Google Shape;228;p22">
            <a:extLst>
              <a:ext uri="{FF2B5EF4-FFF2-40B4-BE49-F238E27FC236}">
                <a16:creationId xmlns:a16="http://schemas.microsoft.com/office/drawing/2014/main" id="{A0266410-0F76-1418-EE66-D8DF61863CE5}"/>
              </a:ext>
            </a:extLst>
          </p:cNvPr>
          <p:cNvSpPr txBox="1"/>
          <p:nvPr/>
        </p:nvSpPr>
        <p:spPr>
          <a:xfrm>
            <a:off x="904875" y="5015645"/>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জন্ম ও মৃত্যু হার (Natality &amp; Mortality Rate):</a:t>
            </a:r>
            <a:r>
              <a:rPr lang="en-US" sz="1500" b="0" i="0" u="none" strike="noStrike" cap="none">
                <a:solidFill>
                  <a:srgbClr val="334155"/>
                </a:solidFill>
                <a:latin typeface="Anek Bangla"/>
                <a:ea typeface="Anek Bangla"/>
                <a:cs typeface="Anek Bangla"/>
                <a:sym typeface="Anek Bangla"/>
              </a:rPr>
              <a:t> একক সময়ে নতুন জীবের জন্ম এবং জীবের মৃত্যুর সংখ্যার অনুপাত।</a:t>
            </a:r>
            <a:endParaRPr/>
          </a:p>
        </p:txBody>
      </p:sp>
      <p:sp>
        <p:nvSpPr>
          <p:cNvPr id="14" name="Google Shape;229;p22">
            <a:extLst>
              <a:ext uri="{FF2B5EF4-FFF2-40B4-BE49-F238E27FC236}">
                <a16:creationId xmlns:a16="http://schemas.microsoft.com/office/drawing/2014/main" id="{72B046D1-2B42-8730-1F19-E02E6EAD30A0}"/>
              </a:ext>
            </a:extLst>
          </p:cNvPr>
          <p:cNvSpPr txBox="1"/>
          <p:nvPr/>
        </p:nvSpPr>
        <p:spPr>
          <a:xfrm>
            <a:off x="904875" y="5444270"/>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বয়স বন্টন (Age Distribution):</a:t>
            </a:r>
            <a:r>
              <a:rPr lang="en-US" sz="1500" b="0" i="0" u="none" strike="noStrike" cap="none">
                <a:solidFill>
                  <a:srgbClr val="334155"/>
                </a:solidFill>
                <a:latin typeface="Anek Bangla"/>
                <a:ea typeface="Anek Bangla"/>
                <a:cs typeface="Anek Bangla"/>
                <a:sym typeface="Anek Bangla"/>
              </a:rPr>
              <a:t> প্রাক-প্রজনন, প্রজননক্ষম এবং প্রজনন-উত্তর বয়সের জীবের আনুপাতিক হার।</a:t>
            </a:r>
            <a:endParaRPr/>
          </a:p>
        </p:txBody>
      </p:sp>
      <p:sp>
        <p:nvSpPr>
          <p:cNvPr id="15" name="Google Shape;230;p22">
            <a:extLst>
              <a:ext uri="{FF2B5EF4-FFF2-40B4-BE49-F238E27FC236}">
                <a16:creationId xmlns:a16="http://schemas.microsoft.com/office/drawing/2014/main" id="{77982DFF-1573-E7FD-C2B3-FA44E2EC196C}"/>
              </a:ext>
            </a:extLst>
          </p:cNvPr>
          <p:cNvSpPr txBox="1"/>
          <p:nvPr/>
        </p:nvSpPr>
        <p:spPr>
          <a:xfrm>
            <a:off x="904875" y="5872895"/>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বায়োটিক পটেনশিয়াল (Biotic Potential):</a:t>
            </a:r>
            <a:r>
              <a:rPr lang="en-US" sz="1500" b="0" i="0" u="none" strike="noStrike" cap="none">
                <a:solidFill>
                  <a:srgbClr val="334155"/>
                </a:solidFill>
                <a:latin typeface="Anek Bangla"/>
                <a:ea typeface="Anek Bangla"/>
                <a:cs typeface="Anek Bangla"/>
                <a:sym typeface="Anek Bangla"/>
              </a:rPr>
              <a:t> পরিবেশের বাধাহীন অবস্থায় প্রজাতির সর্বোচ্চ জন্মদানের বংশবৃদ্ধি ক্ষমতা।</a:t>
            </a:r>
            <a:endParaRPr/>
          </a:p>
        </p:txBody>
      </p:sp>
      <p:pic>
        <p:nvPicPr>
          <p:cNvPr id="16" name="Google Shape;231;p22" descr="image.png">
            <a:extLst>
              <a:ext uri="{FF2B5EF4-FFF2-40B4-BE49-F238E27FC236}">
                <a16:creationId xmlns:a16="http://schemas.microsoft.com/office/drawing/2014/main" id="{F62DC9C9-83B6-052A-28EC-E0A177C1D01E}"/>
              </a:ext>
            </a:extLst>
          </p:cNvPr>
          <p:cNvPicPr preferRelativeResize="0"/>
          <p:nvPr/>
        </p:nvPicPr>
        <p:blipFill rotWithShape="1">
          <a:blip r:embed="rId6">
            <a:alphaModFix/>
          </a:blip>
          <a:srcRect/>
          <a:stretch/>
        </p:blipFill>
        <p:spPr>
          <a:xfrm>
            <a:off x="571500" y="4620357"/>
            <a:ext cx="171450" cy="200025"/>
          </a:xfrm>
          <a:prstGeom prst="rect">
            <a:avLst/>
          </a:prstGeom>
          <a:noFill/>
          <a:ln>
            <a:noFill/>
          </a:ln>
        </p:spPr>
      </p:pic>
      <p:pic>
        <p:nvPicPr>
          <p:cNvPr id="17" name="Google Shape;232;p22" descr="image.png">
            <a:extLst>
              <a:ext uri="{FF2B5EF4-FFF2-40B4-BE49-F238E27FC236}">
                <a16:creationId xmlns:a16="http://schemas.microsoft.com/office/drawing/2014/main" id="{76C854DC-3EF1-9DB0-D96B-18096060EABE}"/>
              </a:ext>
            </a:extLst>
          </p:cNvPr>
          <p:cNvPicPr preferRelativeResize="0"/>
          <p:nvPr/>
        </p:nvPicPr>
        <p:blipFill rotWithShape="1">
          <a:blip r:embed="rId6">
            <a:alphaModFix/>
          </a:blip>
          <a:srcRect/>
          <a:stretch/>
        </p:blipFill>
        <p:spPr>
          <a:xfrm>
            <a:off x="571500" y="5048982"/>
            <a:ext cx="171450" cy="200025"/>
          </a:xfrm>
          <a:prstGeom prst="rect">
            <a:avLst/>
          </a:prstGeom>
          <a:noFill/>
          <a:ln>
            <a:noFill/>
          </a:ln>
        </p:spPr>
      </p:pic>
      <p:pic>
        <p:nvPicPr>
          <p:cNvPr id="18" name="Google Shape;233;p22" descr="image.png">
            <a:extLst>
              <a:ext uri="{FF2B5EF4-FFF2-40B4-BE49-F238E27FC236}">
                <a16:creationId xmlns:a16="http://schemas.microsoft.com/office/drawing/2014/main" id="{318090FF-0F38-C861-6451-89E6B7DDD60C}"/>
              </a:ext>
            </a:extLst>
          </p:cNvPr>
          <p:cNvPicPr preferRelativeResize="0"/>
          <p:nvPr/>
        </p:nvPicPr>
        <p:blipFill rotWithShape="1">
          <a:blip r:embed="rId6">
            <a:alphaModFix/>
          </a:blip>
          <a:srcRect/>
          <a:stretch/>
        </p:blipFill>
        <p:spPr>
          <a:xfrm>
            <a:off x="571500" y="5477607"/>
            <a:ext cx="171450" cy="200025"/>
          </a:xfrm>
          <a:prstGeom prst="rect">
            <a:avLst/>
          </a:prstGeom>
          <a:noFill/>
          <a:ln>
            <a:noFill/>
          </a:ln>
        </p:spPr>
      </p:pic>
      <p:pic>
        <p:nvPicPr>
          <p:cNvPr id="19" name="Google Shape;234;p22" descr="image.png">
            <a:extLst>
              <a:ext uri="{FF2B5EF4-FFF2-40B4-BE49-F238E27FC236}">
                <a16:creationId xmlns:a16="http://schemas.microsoft.com/office/drawing/2014/main" id="{56C7A9F5-E505-8D40-E6B1-9143AA899037}"/>
              </a:ext>
            </a:extLst>
          </p:cNvPr>
          <p:cNvPicPr preferRelativeResize="0"/>
          <p:nvPr/>
        </p:nvPicPr>
        <p:blipFill rotWithShape="1">
          <a:blip r:embed="rId6">
            <a:alphaModFix/>
          </a:blip>
          <a:srcRect/>
          <a:stretch/>
        </p:blipFill>
        <p:spPr>
          <a:xfrm>
            <a:off x="571500" y="5906232"/>
            <a:ext cx="171450" cy="200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40" name="Google Shape;240;p23" descr="image.png"/>
          <p:cNvPicPr preferRelativeResize="0"/>
          <p:nvPr/>
        </p:nvPicPr>
        <p:blipFill rotWithShape="1">
          <a:blip r:embed="rId3">
            <a:alphaModFix/>
          </a:blip>
          <a:srcRect/>
          <a:stretch/>
        </p:blipFill>
        <p:spPr>
          <a:xfrm>
            <a:off x="571500" y="2538412"/>
            <a:ext cx="11049000" cy="971550"/>
          </a:xfrm>
          <a:prstGeom prst="rect">
            <a:avLst/>
          </a:prstGeom>
          <a:noFill/>
          <a:ln>
            <a:noFill/>
          </a:ln>
        </p:spPr>
      </p:pic>
      <p:pic>
        <p:nvPicPr>
          <p:cNvPr id="241" name="Google Shape;241;p23" descr="image.png"/>
          <p:cNvPicPr preferRelativeResize="0"/>
          <p:nvPr/>
        </p:nvPicPr>
        <p:blipFill rotWithShape="1">
          <a:blip r:embed="rId4">
            <a:alphaModFix/>
          </a:blip>
          <a:srcRect/>
          <a:stretch/>
        </p:blipFill>
        <p:spPr>
          <a:xfrm>
            <a:off x="571500" y="3748087"/>
            <a:ext cx="3524250" cy="14573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42" name="Google Shape;242;p23" descr="image.png"/>
          <p:cNvPicPr preferRelativeResize="0"/>
          <p:nvPr/>
        </p:nvPicPr>
        <p:blipFill rotWithShape="1">
          <a:blip r:embed="rId5">
            <a:alphaModFix/>
          </a:blip>
          <a:srcRect/>
          <a:stretch/>
        </p:blipFill>
        <p:spPr>
          <a:xfrm>
            <a:off x="4333875" y="3748087"/>
            <a:ext cx="3524250" cy="14573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43" name="Google Shape;243;p23" descr="image.png"/>
          <p:cNvPicPr preferRelativeResize="0"/>
          <p:nvPr/>
        </p:nvPicPr>
        <p:blipFill rotWithShape="1">
          <a:blip r:embed="rId5">
            <a:alphaModFix/>
          </a:blip>
          <a:srcRect/>
          <a:stretch/>
        </p:blipFill>
        <p:spPr>
          <a:xfrm>
            <a:off x="8096250" y="3748087"/>
            <a:ext cx="3524250" cy="14573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44" name="Google Shape;244;p23"/>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জীবসম্প্রদায়</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(Biotic Community)</a:t>
            </a:r>
            <a:endParaRPr dirty="0"/>
          </a:p>
        </p:txBody>
      </p:sp>
      <p:sp>
        <p:nvSpPr>
          <p:cNvPr id="245" name="Google Shape;245;p23"/>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46" name="Google Shape;246;p23"/>
          <p:cNvSpPr txBox="1"/>
          <p:nvPr/>
        </p:nvSpPr>
        <p:spPr>
          <a:xfrm>
            <a:off x="771525" y="2738437"/>
            <a:ext cx="106489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সংজ্ঞা:</a:t>
            </a:r>
            <a:r>
              <a:rPr lang="en-US" sz="1500" b="0" i="0" u="none" strike="noStrike" cap="none">
                <a:solidFill>
                  <a:srgbClr val="334155"/>
                </a:solidFill>
                <a:latin typeface="Anek Bangla"/>
                <a:ea typeface="Anek Bangla"/>
                <a:cs typeface="Anek Bangla"/>
                <a:sym typeface="Anek Bangla"/>
              </a:rPr>
              <a:t> কোনো নির্দিষ্ট স্থানে বসবাসকারী বিভিন্ন প্রজাতির জীবগোষ্ঠী (উদ্ভিদ, প্রাণী, অণুজীব) যখন পারস্পরিক মিথস্ক্রিয়া এবং সহযোগিতার মাধ্যমে একত্রে বাস করে, তখন তাকে জীবসম্প্রদায় বলে।</a:t>
            </a:r>
            <a:endParaRPr/>
          </a:p>
        </p:txBody>
      </p:sp>
      <p:sp>
        <p:nvSpPr>
          <p:cNvPr id="247" name="Google Shape;247;p23"/>
          <p:cNvSpPr txBox="1"/>
          <p:nvPr/>
        </p:nvSpPr>
        <p:spPr>
          <a:xfrm>
            <a:off x="809625" y="4033837"/>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প্রজাতি</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বৈচিত্র্য</a:t>
            </a:r>
            <a:endParaRPr dirty="0"/>
          </a:p>
        </p:txBody>
      </p:sp>
      <p:sp>
        <p:nvSpPr>
          <p:cNvPr id="248" name="Google Shape;248;p23"/>
          <p:cNvSpPr txBox="1"/>
          <p:nvPr/>
        </p:nvSpPr>
        <p:spPr>
          <a:xfrm>
            <a:off x="809625" y="4395787"/>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সম্প্রদায়ে বিভিন্ন প্রজাতির গঠনগত ও বৈচিত্র্যময় উপস্থিতি।</a:t>
            </a:r>
            <a:endParaRPr/>
          </a:p>
        </p:txBody>
      </p:sp>
      <p:sp>
        <p:nvSpPr>
          <p:cNvPr id="249" name="Google Shape;249;p23"/>
          <p:cNvSpPr txBox="1"/>
          <p:nvPr/>
        </p:nvSpPr>
        <p:spPr>
          <a:xfrm>
            <a:off x="4572000" y="4033837"/>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প্রধান</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প্রজাতি</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(Dominance)</a:t>
            </a:r>
            <a:endParaRPr dirty="0"/>
          </a:p>
        </p:txBody>
      </p:sp>
      <p:sp>
        <p:nvSpPr>
          <p:cNvPr id="250" name="Google Shape;250;p23"/>
          <p:cNvSpPr txBox="1"/>
          <p:nvPr/>
        </p:nvSpPr>
        <p:spPr>
          <a:xfrm>
            <a:off x="4572000" y="4395787"/>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সম্প্রদায়ে যে প্রজাতির প্রভাব ও সংখ্যা সবচেয়ে বেশি থাকে।</a:t>
            </a:r>
            <a:endParaRPr/>
          </a:p>
        </p:txBody>
      </p:sp>
      <p:sp>
        <p:nvSpPr>
          <p:cNvPr id="251" name="Google Shape;251;p23"/>
          <p:cNvSpPr txBox="1"/>
          <p:nvPr/>
        </p:nvSpPr>
        <p:spPr>
          <a:xfrm>
            <a:off x="8334375" y="4033837"/>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অনুক্রমণ</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(Succession)</a:t>
            </a:r>
            <a:endParaRPr dirty="0"/>
          </a:p>
        </p:txBody>
      </p:sp>
      <p:sp>
        <p:nvSpPr>
          <p:cNvPr id="252" name="Google Shape;252;p23"/>
          <p:cNvSpPr txBox="1"/>
          <p:nvPr/>
        </p:nvSpPr>
        <p:spPr>
          <a:xfrm>
            <a:off x="8334375" y="4395787"/>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সময়ের সাথে পরিবেশ পরিবর্তনের ফলে এক সম্প্রদায়ের স্থলাভিষিক্ত হওয়া।</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9" name="Google Shape;259;p24"/>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সম্প্রদায়ের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স্তরবিন্যাস</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(Stratification)</a:t>
            </a:r>
            <a:endParaRPr dirty="0"/>
          </a:p>
        </p:txBody>
      </p:sp>
      <p:sp>
        <p:nvSpPr>
          <p:cNvPr id="260" name="Google Shape;260;p24"/>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61" name="Google Shape;261;p24"/>
          <p:cNvPicPr preferRelativeResize="0"/>
          <p:nvPr/>
        </p:nvPicPr>
        <p:blipFill>
          <a:blip r:embed="rId3"/>
          <a:srcRect r="21948"/>
          <a:stretch>
            <a:fillRect/>
          </a:stretch>
        </p:blipFill>
        <p:spPr>
          <a:xfrm>
            <a:off x="6372225" y="1750399"/>
            <a:ext cx="4554416" cy="3590924"/>
          </a:xfrm>
          <a:prstGeom prst="rect">
            <a:avLst/>
          </a:prstGeom>
          <a:noFill/>
          <a:ln>
            <a:noFill/>
          </a:ln>
        </p:spPr>
      </p:pic>
      <p:sp>
        <p:nvSpPr>
          <p:cNvPr id="262" name="Google Shape;262;p24"/>
          <p:cNvSpPr txBox="1"/>
          <p:nvPr/>
        </p:nvSpPr>
        <p:spPr>
          <a:xfrm>
            <a:off x="904875" y="3004771"/>
            <a:ext cx="5000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ওভারস্টোরি স্তর:</a:t>
            </a:r>
            <a:r>
              <a:rPr lang="en-US" sz="1500" b="0" i="0" u="none" strike="noStrike" cap="none">
                <a:solidFill>
                  <a:srgbClr val="334155"/>
                </a:solidFill>
                <a:latin typeface="Anek Bangla"/>
                <a:ea typeface="Anek Bangla"/>
                <a:cs typeface="Anek Bangla"/>
                <a:sym typeface="Anek Bangla"/>
              </a:rPr>
              <a:t> সর্বোচ্চ উঁচু বৃক্ষসমূহ যারা ছায়া প্রদান করে।</a:t>
            </a:r>
            <a:endParaRPr/>
          </a:p>
        </p:txBody>
      </p:sp>
      <p:sp>
        <p:nvSpPr>
          <p:cNvPr id="263" name="Google Shape;263;p24"/>
          <p:cNvSpPr txBox="1"/>
          <p:nvPr/>
        </p:nvSpPr>
        <p:spPr>
          <a:xfrm>
            <a:off x="904875" y="3433396"/>
            <a:ext cx="5000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আন্ডারস্টোরি স্তর:</a:t>
            </a:r>
            <a:r>
              <a:rPr lang="en-US" sz="1500" b="0" i="0" u="none" strike="noStrike" cap="none">
                <a:solidFill>
                  <a:srgbClr val="334155"/>
                </a:solidFill>
                <a:latin typeface="Anek Bangla"/>
                <a:ea typeface="Anek Bangla"/>
                <a:cs typeface="Anek Bangla"/>
                <a:sym typeface="Anek Bangla"/>
              </a:rPr>
              <a:t> মাঝারি উচ্চতার কম ছায়াপ্রিয় গাছপালা।</a:t>
            </a:r>
            <a:endParaRPr/>
          </a:p>
        </p:txBody>
      </p:sp>
      <p:sp>
        <p:nvSpPr>
          <p:cNvPr id="264" name="Google Shape;264;p24"/>
          <p:cNvSpPr txBox="1"/>
          <p:nvPr/>
        </p:nvSpPr>
        <p:spPr>
          <a:xfrm>
            <a:off x="904875" y="3862021"/>
            <a:ext cx="5000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ট্রানসিটেরি স্তর:</a:t>
            </a:r>
            <a:r>
              <a:rPr lang="en-US" sz="1500" b="0" i="0" u="none" strike="noStrike" cap="none">
                <a:solidFill>
                  <a:srgbClr val="334155"/>
                </a:solidFill>
                <a:latin typeface="Anek Bangla"/>
                <a:ea typeface="Anek Bangla"/>
                <a:cs typeface="Anek Bangla"/>
                <a:sym typeface="Anek Bangla"/>
              </a:rPr>
              <a:t> ছোট ছোট ঝোপঝাড় ও ছায়াপ্রিয় উদ্ভিদ।</a:t>
            </a:r>
            <a:endParaRPr/>
          </a:p>
        </p:txBody>
      </p:sp>
      <p:sp>
        <p:nvSpPr>
          <p:cNvPr id="265" name="Google Shape;265;p24"/>
          <p:cNvSpPr txBox="1"/>
          <p:nvPr/>
        </p:nvSpPr>
        <p:spPr>
          <a:xfrm>
            <a:off x="904875" y="4290646"/>
            <a:ext cx="5000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চারা স্তর &amp; ভূ-সংলগ্ন স্তর:</a:t>
            </a:r>
            <a:r>
              <a:rPr lang="en-US" sz="1500" b="0" i="0" u="none" strike="noStrike" cap="none">
                <a:solidFill>
                  <a:srgbClr val="334155"/>
                </a:solidFill>
                <a:latin typeface="Anek Bangla"/>
                <a:ea typeface="Anek Bangla"/>
                <a:cs typeface="Anek Bangla"/>
                <a:sym typeface="Anek Bangla"/>
              </a:rPr>
              <a:t> ঘাস, ছোট চারা এবং হিউমাস সমৃদ্ধ পচনশীল স্তর।</a:t>
            </a:r>
            <a:endParaRPr/>
          </a:p>
        </p:txBody>
      </p:sp>
      <p:pic>
        <p:nvPicPr>
          <p:cNvPr id="266" name="Google Shape;266;p24" descr="image.png"/>
          <p:cNvPicPr preferRelativeResize="0"/>
          <p:nvPr/>
        </p:nvPicPr>
        <p:blipFill rotWithShape="1">
          <a:blip r:embed="rId4">
            <a:alphaModFix/>
          </a:blip>
          <a:srcRect/>
          <a:stretch/>
        </p:blipFill>
        <p:spPr>
          <a:xfrm>
            <a:off x="571500" y="3117236"/>
            <a:ext cx="219075" cy="200025"/>
          </a:xfrm>
          <a:prstGeom prst="rect">
            <a:avLst/>
          </a:prstGeom>
          <a:noFill/>
          <a:ln>
            <a:noFill/>
          </a:ln>
        </p:spPr>
      </p:pic>
      <p:pic>
        <p:nvPicPr>
          <p:cNvPr id="267" name="Google Shape;267;p24" descr="image.png"/>
          <p:cNvPicPr preferRelativeResize="0"/>
          <p:nvPr/>
        </p:nvPicPr>
        <p:blipFill rotWithShape="1">
          <a:blip r:embed="rId4">
            <a:alphaModFix/>
          </a:blip>
          <a:srcRect/>
          <a:stretch/>
        </p:blipFill>
        <p:spPr>
          <a:xfrm>
            <a:off x="571500" y="3545861"/>
            <a:ext cx="219075" cy="200025"/>
          </a:xfrm>
          <a:prstGeom prst="rect">
            <a:avLst/>
          </a:prstGeom>
          <a:noFill/>
          <a:ln>
            <a:noFill/>
          </a:ln>
        </p:spPr>
      </p:pic>
      <p:pic>
        <p:nvPicPr>
          <p:cNvPr id="268" name="Google Shape;268;p24" descr="image.png"/>
          <p:cNvPicPr preferRelativeResize="0"/>
          <p:nvPr/>
        </p:nvPicPr>
        <p:blipFill rotWithShape="1">
          <a:blip r:embed="rId4">
            <a:alphaModFix/>
          </a:blip>
          <a:srcRect/>
          <a:stretch/>
        </p:blipFill>
        <p:spPr>
          <a:xfrm>
            <a:off x="571500" y="3974486"/>
            <a:ext cx="219075" cy="200025"/>
          </a:xfrm>
          <a:prstGeom prst="rect">
            <a:avLst/>
          </a:prstGeom>
          <a:noFill/>
          <a:ln>
            <a:noFill/>
          </a:ln>
        </p:spPr>
      </p:pic>
      <p:pic>
        <p:nvPicPr>
          <p:cNvPr id="269" name="Google Shape;269;p24" descr="image.png"/>
          <p:cNvPicPr preferRelativeResize="0"/>
          <p:nvPr/>
        </p:nvPicPr>
        <p:blipFill rotWithShape="1">
          <a:blip r:embed="rId4">
            <a:alphaModFix/>
          </a:blip>
          <a:srcRect/>
          <a:stretch/>
        </p:blipFill>
        <p:spPr>
          <a:xfrm>
            <a:off x="571500" y="4403111"/>
            <a:ext cx="219075" cy="200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5" name="Google Shape;275;p25" descr="image.png"/>
          <p:cNvPicPr preferRelativeResize="0"/>
          <p:nvPr/>
        </p:nvPicPr>
        <p:blipFill rotWithShape="1">
          <a:blip r:embed="rId3">
            <a:alphaModFix/>
          </a:blip>
          <a:srcRect/>
          <a:stretch/>
        </p:blipFill>
        <p:spPr>
          <a:xfrm>
            <a:off x="571500" y="2662237"/>
            <a:ext cx="11049000" cy="971550"/>
          </a:xfrm>
          <a:prstGeom prst="rect">
            <a:avLst/>
          </a:prstGeom>
          <a:noFill/>
          <a:ln>
            <a:noFill/>
          </a:ln>
        </p:spPr>
      </p:pic>
      <p:pic>
        <p:nvPicPr>
          <p:cNvPr id="276" name="Google Shape;276;p25" descr="image.png"/>
          <p:cNvPicPr preferRelativeResize="0"/>
          <p:nvPr/>
        </p:nvPicPr>
        <p:blipFill rotWithShape="1">
          <a:blip r:embed="rId4">
            <a:alphaModFix/>
          </a:blip>
          <a:srcRect/>
          <a:stretch/>
        </p:blipFill>
        <p:spPr>
          <a:xfrm>
            <a:off x="571500" y="3919537"/>
            <a:ext cx="5429250" cy="1162050"/>
          </a:xfrm>
          <a:prstGeom prst="rect">
            <a:avLst/>
          </a:prstGeom>
          <a:noFill/>
          <a:ln>
            <a:noFill/>
          </a:ln>
        </p:spPr>
      </p:pic>
      <p:pic>
        <p:nvPicPr>
          <p:cNvPr id="277" name="Google Shape;277;p25" descr="image.png"/>
          <p:cNvPicPr preferRelativeResize="0"/>
          <p:nvPr/>
        </p:nvPicPr>
        <p:blipFill rotWithShape="1">
          <a:blip r:embed="rId5">
            <a:alphaModFix/>
          </a:blip>
          <a:srcRect/>
          <a:stretch/>
        </p:blipFill>
        <p:spPr>
          <a:xfrm>
            <a:off x="6191250" y="3919537"/>
            <a:ext cx="5429250" cy="1162050"/>
          </a:xfrm>
          <a:prstGeom prst="rect">
            <a:avLst/>
          </a:prstGeom>
          <a:noFill/>
          <a:ln>
            <a:noFill/>
          </a:ln>
        </p:spPr>
      </p:pic>
      <p:sp>
        <p:nvSpPr>
          <p:cNvPr id="278" name="Google Shape;278;p25"/>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বাস্তুতন্ত্র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(Ecosystem)</a:t>
            </a:r>
            <a:endParaRPr dirty="0"/>
          </a:p>
        </p:txBody>
      </p:sp>
      <p:sp>
        <p:nvSpPr>
          <p:cNvPr id="279" name="Google Shape;279;p25"/>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80" name="Google Shape;280;p25"/>
          <p:cNvSpPr txBox="1"/>
          <p:nvPr/>
        </p:nvSpPr>
        <p:spPr>
          <a:xfrm>
            <a:off x="771525" y="2862262"/>
            <a:ext cx="106489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সংজ্ঞা (E.P. Odum, 1966):</a:t>
            </a:r>
            <a:r>
              <a:rPr lang="en-US" sz="1500" b="0" i="0" u="none" strike="noStrike" cap="none">
                <a:solidFill>
                  <a:srgbClr val="334155"/>
                </a:solidFill>
                <a:latin typeface="Anek Bangla"/>
                <a:ea typeface="Anek Bangla"/>
                <a:cs typeface="Anek Bangla"/>
                <a:sym typeface="Anek Bangla"/>
              </a:rPr>
              <a:t> কোনো নির্দিষ্ট স্থানে বসবাসকারী জীবসম্প্রদায় এবং ওই পরিবেশের অজীব উপাদান সমূহের মধ্যে পারস্পরিক ক্রিয়াকলাপের মাধ্যমে যে স্বয়ংসম্পূর্ণ ব্যবস্থা গড়ে ওঠে, তাকে বাস্তুতন্ত্র বলে।</a:t>
            </a:r>
            <a:endParaRPr/>
          </a:p>
        </p:txBody>
      </p:sp>
      <p:sp>
        <p:nvSpPr>
          <p:cNvPr id="281" name="Google Shape;281;p25"/>
          <p:cNvSpPr txBox="1"/>
          <p:nvPr/>
        </p:nvSpPr>
        <p:spPr>
          <a:xfrm>
            <a:off x="762000" y="4110037"/>
            <a:ext cx="530066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0369A1"/>
                </a:solidFill>
                <a:latin typeface="Hind Siliguri" panose="02000000000000000000" pitchFamily="2" charset="0"/>
                <a:ea typeface="Mina"/>
                <a:cs typeface="Hind Siliguri" panose="02000000000000000000" pitchFamily="2" charset="0"/>
                <a:sym typeface="Mina"/>
              </a:rPr>
              <a:t>১. </a:t>
            </a:r>
            <a:r>
              <a:rPr lang="en-US" sz="1404" b="1" i="0" u="none" strike="noStrike" cap="none" dirty="0" err="1">
                <a:solidFill>
                  <a:srgbClr val="0369A1"/>
                </a:solidFill>
                <a:latin typeface="Hind Siliguri" panose="02000000000000000000" pitchFamily="2" charset="0"/>
                <a:ea typeface="Mina"/>
                <a:cs typeface="Hind Siliguri" panose="02000000000000000000" pitchFamily="2" charset="0"/>
                <a:sym typeface="Mina"/>
              </a:rPr>
              <a:t>অজীব</a:t>
            </a:r>
            <a:r>
              <a:rPr lang="en-US" sz="1404" b="1" i="0" u="none" strike="noStrike" cap="none" dirty="0">
                <a:solidFill>
                  <a:srgbClr val="0369A1"/>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369A1"/>
                </a:solidFill>
                <a:latin typeface="Hind Siliguri" panose="02000000000000000000" pitchFamily="2" charset="0"/>
                <a:ea typeface="Mina"/>
                <a:cs typeface="Hind Siliguri" panose="02000000000000000000" pitchFamily="2" charset="0"/>
                <a:sym typeface="Mina"/>
              </a:rPr>
              <a:t>উপাদান</a:t>
            </a:r>
            <a:r>
              <a:rPr lang="en-US" sz="1404" b="1" i="0" u="none" strike="noStrike" cap="none" dirty="0">
                <a:solidFill>
                  <a:srgbClr val="0369A1"/>
                </a:solidFill>
                <a:latin typeface="Hind Siliguri" panose="02000000000000000000" pitchFamily="2" charset="0"/>
                <a:ea typeface="Mina"/>
                <a:cs typeface="Hind Siliguri" panose="02000000000000000000" pitchFamily="2" charset="0"/>
                <a:sym typeface="Mina"/>
              </a:rPr>
              <a:t> (Abiotic)</a:t>
            </a:r>
            <a:endParaRPr dirty="0"/>
          </a:p>
        </p:txBody>
      </p:sp>
      <p:sp>
        <p:nvSpPr>
          <p:cNvPr id="282" name="Google Shape;282;p25"/>
          <p:cNvSpPr txBox="1"/>
          <p:nvPr/>
        </p:nvSpPr>
        <p:spPr>
          <a:xfrm>
            <a:off x="762000" y="4319587"/>
            <a:ext cx="5048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অজৈব পদার্থ, জৈব পদার্থ এবং ভৌত উপাদান (সূর্যালোক, তাপমাত্রা)।</a:t>
            </a:r>
            <a:endParaRPr/>
          </a:p>
        </p:txBody>
      </p:sp>
      <p:sp>
        <p:nvSpPr>
          <p:cNvPr id="283" name="Google Shape;283;p25"/>
          <p:cNvSpPr txBox="1"/>
          <p:nvPr/>
        </p:nvSpPr>
        <p:spPr>
          <a:xfrm>
            <a:off x="6381750" y="4110037"/>
            <a:ext cx="530066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15803D"/>
                </a:solidFill>
                <a:latin typeface="Hind Siliguri" panose="02000000000000000000" pitchFamily="2" charset="0"/>
                <a:ea typeface="Mina"/>
                <a:cs typeface="Hind Siliguri" panose="02000000000000000000" pitchFamily="2" charset="0"/>
                <a:sym typeface="Mina"/>
              </a:rPr>
              <a:t>২. </a:t>
            </a:r>
            <a:r>
              <a:rPr lang="en-US" sz="1404" b="1" i="0" u="none" strike="noStrike" cap="none" dirty="0" err="1">
                <a:solidFill>
                  <a:srgbClr val="15803D"/>
                </a:solidFill>
                <a:latin typeface="Hind Siliguri" panose="02000000000000000000" pitchFamily="2" charset="0"/>
                <a:ea typeface="Mina"/>
                <a:cs typeface="Hind Siliguri" panose="02000000000000000000" pitchFamily="2" charset="0"/>
                <a:sym typeface="Mina"/>
              </a:rPr>
              <a:t>জীব</a:t>
            </a:r>
            <a:r>
              <a:rPr lang="en-US" sz="1404" b="1" i="0" u="none" strike="noStrike" cap="none" dirty="0">
                <a:solidFill>
                  <a:srgbClr val="15803D"/>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15803D"/>
                </a:solidFill>
                <a:latin typeface="Hind Siliguri" panose="02000000000000000000" pitchFamily="2" charset="0"/>
                <a:ea typeface="Mina"/>
                <a:cs typeface="Hind Siliguri" panose="02000000000000000000" pitchFamily="2" charset="0"/>
                <a:sym typeface="Mina"/>
              </a:rPr>
              <a:t>উপাদান</a:t>
            </a:r>
            <a:r>
              <a:rPr lang="en-US" sz="1404" b="1" i="0" u="none" strike="noStrike" cap="none" dirty="0">
                <a:solidFill>
                  <a:srgbClr val="15803D"/>
                </a:solidFill>
                <a:latin typeface="Hind Siliguri" panose="02000000000000000000" pitchFamily="2" charset="0"/>
                <a:ea typeface="Mina"/>
                <a:cs typeface="Hind Siliguri" panose="02000000000000000000" pitchFamily="2" charset="0"/>
                <a:sym typeface="Mina"/>
              </a:rPr>
              <a:t> (Biotic)</a:t>
            </a:r>
            <a:endParaRPr dirty="0"/>
          </a:p>
        </p:txBody>
      </p:sp>
      <p:sp>
        <p:nvSpPr>
          <p:cNvPr id="284" name="Google Shape;284;p25"/>
          <p:cNvSpPr txBox="1"/>
          <p:nvPr/>
        </p:nvSpPr>
        <p:spPr>
          <a:xfrm>
            <a:off x="6381750" y="4319587"/>
            <a:ext cx="50482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উৎপাদক (Autotroph), খাদক (Heterotroph) এবং বিয়োজক (Decomposer)।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90" name="Google Shape;290;p26"/>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বাস্তুতন্ত্রের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জীব</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উপাদানসমূহের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বিন্যাস</a:t>
            </a:r>
            <a:endParaRPr dirty="0"/>
          </a:p>
        </p:txBody>
      </p:sp>
      <p:sp>
        <p:nvSpPr>
          <p:cNvPr id="291" name="Google Shape;291;p26"/>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2" name="Google Shape;292;p26"/>
          <p:cNvSpPr/>
          <p:nvPr/>
        </p:nvSpPr>
        <p:spPr>
          <a:xfrm>
            <a:off x="571500" y="2395537"/>
            <a:ext cx="11049000" cy="2809875"/>
          </a:xfrm>
          <a:prstGeom prst="roundRect">
            <a:avLst>
              <a:gd name="adj" fmla="val 0"/>
            </a:avLst>
          </a:prstGeom>
          <a:solidFill>
            <a:srgbClr val="FFFFFF"/>
          </a:soli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293" name="Google Shape;293;p26"/>
          <p:cNvGraphicFramePr/>
          <p:nvPr>
            <p:extLst>
              <p:ext uri="{D42A27DB-BD31-4B8C-83A1-F6EECF244321}">
                <p14:modId xmlns:p14="http://schemas.microsoft.com/office/powerpoint/2010/main" val="1870106133"/>
              </p:ext>
            </p:extLst>
          </p:nvPr>
        </p:nvGraphicFramePr>
        <p:xfrm>
          <a:off x="571500" y="2395537"/>
          <a:ext cx="11049025" cy="2809875"/>
        </p:xfrm>
        <a:graphic>
          <a:graphicData uri="http://schemas.openxmlformats.org/drawingml/2006/table">
            <a:tbl>
              <a:tblPr firstRow="1" bandRow="1">
                <a:noFill/>
                <a:tableStyleId>{DFFAA0FD-F781-4C4E-AA29-0D212E30528D}</a:tableStyleId>
              </a:tblPr>
              <a:tblGrid>
                <a:gridCol w="2842925">
                  <a:extLst>
                    <a:ext uri="{9D8B030D-6E8A-4147-A177-3AD203B41FA5}">
                      <a16:colId xmlns:a16="http://schemas.microsoft.com/office/drawing/2014/main" val="20000"/>
                    </a:ext>
                  </a:extLst>
                </a:gridCol>
                <a:gridCol w="4512325">
                  <a:extLst>
                    <a:ext uri="{9D8B030D-6E8A-4147-A177-3AD203B41FA5}">
                      <a16:colId xmlns:a16="http://schemas.microsoft.com/office/drawing/2014/main" val="20001"/>
                    </a:ext>
                  </a:extLst>
                </a:gridCol>
                <a:gridCol w="3693775">
                  <a:extLst>
                    <a:ext uri="{9D8B030D-6E8A-4147-A177-3AD203B41FA5}">
                      <a16:colId xmlns:a16="http://schemas.microsoft.com/office/drawing/2014/main" val="20002"/>
                    </a:ext>
                  </a:extLst>
                </a:gridCol>
              </a:tblGrid>
              <a:tr h="561975">
                <a:tc>
                  <a:txBody>
                    <a:bodyPr/>
                    <a:lstStyle/>
                    <a:p>
                      <a:pPr marL="0" marR="0" lvl="0" indent="0" algn="ctr" rtl="0">
                        <a:spcBef>
                          <a:spcPts val="0"/>
                        </a:spcBef>
                        <a:spcAft>
                          <a:spcPts val="0"/>
                        </a:spcAft>
                        <a:buNone/>
                      </a:pPr>
                      <a:r>
                        <a:rPr lang="en-US" sz="1500" b="1" i="0" u="none" strike="noStrike" cap="none">
                          <a:solidFill>
                            <a:srgbClr val="FFFFFF"/>
                          </a:solidFill>
                          <a:latin typeface="Anek Bangla"/>
                          <a:ea typeface="Anek Bangla"/>
                          <a:cs typeface="Anek Bangla"/>
                          <a:sym typeface="Anek Bangla"/>
                        </a:rPr>
                        <a:t>উপাদান</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tc>
                  <a:txBody>
                    <a:bodyPr/>
                    <a:lstStyle/>
                    <a:p>
                      <a:pPr marL="0" marR="0" lvl="0" indent="0" algn="ctr" rtl="0">
                        <a:spcBef>
                          <a:spcPts val="0"/>
                        </a:spcBef>
                        <a:spcAft>
                          <a:spcPts val="0"/>
                        </a:spcAft>
                        <a:buNone/>
                      </a:pPr>
                      <a:r>
                        <a:rPr lang="en-US" sz="1500" b="1" i="0" u="none" strike="noStrike" cap="none" dirty="0" err="1">
                          <a:solidFill>
                            <a:srgbClr val="FFFFFF"/>
                          </a:solidFill>
                          <a:latin typeface="Anek Bangla"/>
                          <a:ea typeface="Anek Bangla"/>
                          <a:cs typeface="Anek Bangla"/>
                          <a:sym typeface="Anek Bangla"/>
                        </a:rPr>
                        <a:t>বিবরণ</a:t>
                      </a:r>
                      <a:r>
                        <a:rPr lang="en-US" sz="1500" b="1" i="0" u="none" strike="noStrike" cap="none" dirty="0">
                          <a:solidFill>
                            <a:srgbClr val="FFFFFF"/>
                          </a:solidFill>
                          <a:latin typeface="Anek Bangla"/>
                          <a:ea typeface="Anek Bangla"/>
                          <a:cs typeface="Anek Bangla"/>
                          <a:sym typeface="Anek Bangla"/>
                        </a:rPr>
                        <a:t> ও </a:t>
                      </a:r>
                      <a:r>
                        <a:rPr lang="en-US" sz="1500" b="1" i="0" u="none" strike="noStrike" cap="none" dirty="0" err="1">
                          <a:solidFill>
                            <a:srgbClr val="FFFFFF"/>
                          </a:solidFill>
                          <a:latin typeface="Anek Bangla"/>
                          <a:ea typeface="Anek Bangla"/>
                          <a:cs typeface="Anek Bangla"/>
                          <a:sym typeface="Anek Bangla"/>
                        </a:rPr>
                        <a:t>ভূমিকা</a:t>
                      </a:r>
                      <a:endParaRPr dirty="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tc>
                  <a:txBody>
                    <a:bodyPr/>
                    <a:lstStyle/>
                    <a:p>
                      <a:pPr marL="0" marR="0" lvl="0" indent="0" algn="ctr" rtl="0">
                        <a:spcBef>
                          <a:spcPts val="0"/>
                        </a:spcBef>
                        <a:spcAft>
                          <a:spcPts val="0"/>
                        </a:spcAft>
                        <a:buNone/>
                      </a:pPr>
                      <a:r>
                        <a:rPr lang="en-US" sz="1500" b="1" i="0" u="none" strike="noStrike" cap="none">
                          <a:solidFill>
                            <a:srgbClr val="FFFFFF"/>
                          </a:solidFill>
                          <a:latin typeface="Anek Bangla"/>
                          <a:ea typeface="Anek Bangla"/>
                          <a:cs typeface="Anek Bangla"/>
                          <a:sym typeface="Anek Bangla"/>
                        </a:rPr>
                        <a:t>উদাহরণ</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65F46"/>
                    </a:solidFill>
                  </a:tcPr>
                </a:tc>
                <a:extLst>
                  <a:ext uri="{0D108BD9-81ED-4DB2-BD59-A6C34878D82A}">
                    <a16:rowId xmlns:a16="http://schemas.microsoft.com/office/drawing/2014/main" val="10000"/>
                  </a:ext>
                </a:extLst>
              </a:tr>
              <a:tr h="561975">
                <a:tc>
                  <a:txBody>
                    <a:bodyPr/>
                    <a:lstStyle/>
                    <a:p>
                      <a:pPr marL="0" marR="0" lvl="0" indent="0" algn="ctr" rtl="0">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উৎপাদক (Producer)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স্বভোজী জীব, যারা আলোকসংশ্লেষণে খাদ্য তৈরি করে।</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সবুজ উদ্ভিদ, প্লাঙ্কটন, Rhodospirillum</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561975">
                <a:tc>
                  <a:txBody>
                    <a:bodyPr/>
                    <a:lstStyle/>
                    <a:p>
                      <a:pPr marL="0" marR="0" lvl="0" indent="0" algn="ctr" rtl="0">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প্রাথমিক খাদক</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his তৃণভোজী প্রাণী, সরাসরি উৎপাদককে খায়।</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পতঙ্গ, হরিণ, গরু, শামুক</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561975">
                <a:tc>
                  <a:txBody>
                    <a:bodyPr/>
                    <a:lstStyle/>
                    <a:p>
                      <a:pPr marL="0" marR="0" lvl="0" indent="0" algn="ctr" rtl="0">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দ্বিতীয় ও তৃতীয় খাদক</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মাংসাশী প্রাণী, যারা খাদকদের খাদ্য হিসেবে গ্রহণ করে।</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ব্যাঙ, সাপ, শোল মাছ, বাঘ</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561975">
                <a:tc>
                  <a:txBody>
                    <a:bodyPr/>
                    <a:lstStyle/>
                    <a:p>
                      <a:pPr marL="0" marR="0" lvl="0" indent="0" algn="ctr" rtl="0">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বিয়োজক (Decomposer)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মৃতদেহ পচনে সাহায্য করে উপাদান পরিবেশে ফেরায়।</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ব্যাকটেরিয়া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ছত্রাক</a:t>
                      </a:r>
                      <a:endParaRPr dirty="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94" name="Google Shape;294;p26"/>
          <p:cNvSpPr/>
          <p:nvPr/>
        </p:nvSpPr>
        <p:spPr>
          <a:xfrm>
            <a:off x="571500" y="2943225"/>
            <a:ext cx="284291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5" name="Google Shape;295;p26"/>
          <p:cNvSpPr/>
          <p:nvPr/>
        </p:nvSpPr>
        <p:spPr>
          <a:xfrm>
            <a:off x="3414414" y="2943225"/>
            <a:ext cx="45123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6" name="Google Shape;296;p26"/>
          <p:cNvSpPr/>
          <p:nvPr/>
        </p:nvSpPr>
        <p:spPr>
          <a:xfrm>
            <a:off x="7926734" y="2943225"/>
            <a:ext cx="369376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7" name="Google Shape;297;p26"/>
          <p:cNvSpPr/>
          <p:nvPr/>
        </p:nvSpPr>
        <p:spPr>
          <a:xfrm>
            <a:off x="571500" y="3505200"/>
            <a:ext cx="284291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8" name="Google Shape;298;p26"/>
          <p:cNvSpPr/>
          <p:nvPr/>
        </p:nvSpPr>
        <p:spPr>
          <a:xfrm>
            <a:off x="3414414" y="3505200"/>
            <a:ext cx="45123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99" name="Google Shape;299;p26"/>
          <p:cNvSpPr/>
          <p:nvPr/>
        </p:nvSpPr>
        <p:spPr>
          <a:xfrm>
            <a:off x="7926734" y="3505200"/>
            <a:ext cx="369376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0" name="Google Shape;300;p26"/>
          <p:cNvSpPr/>
          <p:nvPr/>
        </p:nvSpPr>
        <p:spPr>
          <a:xfrm>
            <a:off x="571500" y="4067175"/>
            <a:ext cx="284291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1" name="Google Shape;301;p26"/>
          <p:cNvSpPr/>
          <p:nvPr/>
        </p:nvSpPr>
        <p:spPr>
          <a:xfrm>
            <a:off x="3414414" y="4067175"/>
            <a:ext cx="45123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2" name="Google Shape;302;p26"/>
          <p:cNvSpPr/>
          <p:nvPr/>
        </p:nvSpPr>
        <p:spPr>
          <a:xfrm>
            <a:off x="7926734" y="4067175"/>
            <a:ext cx="369376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3" name="Google Shape;303;p26"/>
          <p:cNvSpPr/>
          <p:nvPr/>
        </p:nvSpPr>
        <p:spPr>
          <a:xfrm>
            <a:off x="571500" y="4629150"/>
            <a:ext cx="284291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4" name="Google Shape;304;p26"/>
          <p:cNvSpPr/>
          <p:nvPr/>
        </p:nvSpPr>
        <p:spPr>
          <a:xfrm>
            <a:off x="3414414" y="4629150"/>
            <a:ext cx="45123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5" name="Google Shape;305;p26"/>
          <p:cNvSpPr/>
          <p:nvPr/>
        </p:nvSpPr>
        <p:spPr>
          <a:xfrm>
            <a:off x="7926734" y="4629150"/>
            <a:ext cx="369376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6" name="Google Shape;306;p26"/>
          <p:cNvSpPr/>
          <p:nvPr/>
        </p:nvSpPr>
        <p:spPr>
          <a:xfrm>
            <a:off x="571500" y="5191125"/>
            <a:ext cx="2842914"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7" name="Google Shape;307;p26"/>
          <p:cNvSpPr/>
          <p:nvPr/>
        </p:nvSpPr>
        <p:spPr>
          <a:xfrm>
            <a:off x="3414414" y="5191125"/>
            <a:ext cx="4512319"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08" name="Google Shape;308;p26"/>
          <p:cNvSpPr/>
          <p:nvPr/>
        </p:nvSpPr>
        <p:spPr>
          <a:xfrm>
            <a:off x="7926734" y="5191125"/>
            <a:ext cx="3693765" cy="952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4" name="Google Shape;314;p27" descr="image.png"/>
          <p:cNvPicPr preferRelativeResize="0"/>
          <p:nvPr/>
        </p:nvPicPr>
        <p:blipFill rotWithShape="1">
          <a:blip r:embed="rId3">
            <a:alphaModFix/>
          </a:blip>
          <a:srcRect/>
          <a:stretch/>
        </p:blipFill>
        <p:spPr>
          <a:xfrm>
            <a:off x="571500" y="1485168"/>
            <a:ext cx="5334000" cy="1636100"/>
          </a:xfrm>
          <a:prstGeom prst="rect">
            <a:avLst/>
          </a:prstGeom>
          <a:noFill/>
          <a:ln>
            <a:noFill/>
          </a:ln>
        </p:spPr>
      </p:pic>
      <p:pic>
        <p:nvPicPr>
          <p:cNvPr id="315" name="Google Shape;315;p27" descr="image.png"/>
          <p:cNvPicPr preferRelativeResize="0"/>
          <p:nvPr/>
        </p:nvPicPr>
        <p:blipFill rotWithShape="1">
          <a:blip r:embed="rId4">
            <a:alphaModFix/>
          </a:blip>
          <a:srcRect/>
          <a:stretch/>
        </p:blipFill>
        <p:spPr>
          <a:xfrm>
            <a:off x="6286500" y="1485167"/>
            <a:ext cx="5334000" cy="1636101"/>
          </a:xfrm>
          <a:prstGeom prst="rect">
            <a:avLst/>
          </a:prstGeom>
          <a:noFill/>
          <a:ln>
            <a:noFill/>
          </a:ln>
        </p:spPr>
      </p:pic>
      <p:sp>
        <p:nvSpPr>
          <p:cNvPr id="316" name="Google Shape;316;p27"/>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খাদ্য</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শিকল</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ও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খাদ্য</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জাল</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(Food Chain &amp; Web)</a:t>
            </a:r>
            <a:endParaRPr dirty="0"/>
          </a:p>
        </p:txBody>
      </p:sp>
      <p:sp>
        <p:nvSpPr>
          <p:cNvPr id="317" name="Google Shape;317;p27"/>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18" name="Google Shape;318;p27"/>
          <p:cNvSpPr txBox="1"/>
          <p:nvPr/>
        </p:nvSpPr>
        <p:spPr>
          <a:xfrm>
            <a:off x="809625" y="1675668"/>
            <a:ext cx="5150643"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খাদ্য</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শিকল</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(Food Chain)</a:t>
            </a:r>
            <a:endParaRPr dirty="0"/>
          </a:p>
        </p:txBody>
      </p:sp>
      <p:sp>
        <p:nvSpPr>
          <p:cNvPr id="319" name="Google Shape;319;p27"/>
          <p:cNvSpPr txBox="1"/>
          <p:nvPr/>
        </p:nvSpPr>
        <p:spPr>
          <a:xfrm>
            <a:off x="809625" y="1885218"/>
            <a:ext cx="4905375"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উৎপাদক থেকে শুরু করে পুষ্টিশক্তির একমুখী প্রবাহ বিভিন্ন খাদক স্তরের মধ্য দিয়ে শিকল আকারে স্থানান্তরিত হওয়ার প্রক্রিয়া।</a:t>
            </a:r>
            <a:endParaRPr/>
          </a:p>
        </p:txBody>
      </p:sp>
      <p:sp>
        <p:nvSpPr>
          <p:cNvPr id="320" name="Google Shape;320;p27"/>
          <p:cNvSpPr txBox="1"/>
          <p:nvPr/>
        </p:nvSpPr>
        <p:spPr>
          <a:xfrm>
            <a:off x="809625" y="2551968"/>
            <a:ext cx="4905375"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a:solidFill>
                  <a:srgbClr val="065F46"/>
                </a:solidFill>
                <a:latin typeface="Anek Bangla"/>
                <a:ea typeface="Anek Bangla"/>
                <a:cs typeface="Anek Bangla"/>
                <a:sym typeface="Anek Bangla"/>
              </a:rPr>
              <a:t>ঘাস ➔ ফড়িং ➔ ব্যাঙ ➔ সাপ ➔ বাজপাখি</a:t>
            </a:r>
            <a:endParaRPr/>
          </a:p>
        </p:txBody>
      </p:sp>
      <p:sp>
        <p:nvSpPr>
          <p:cNvPr id="321" name="Google Shape;321;p27"/>
          <p:cNvSpPr txBox="1"/>
          <p:nvPr/>
        </p:nvSpPr>
        <p:spPr>
          <a:xfrm>
            <a:off x="6524625" y="1675668"/>
            <a:ext cx="5150643"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খাদ্য</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জাল</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(Food Web)</a:t>
            </a:r>
            <a:endParaRPr dirty="0"/>
          </a:p>
        </p:txBody>
      </p:sp>
      <p:sp>
        <p:nvSpPr>
          <p:cNvPr id="322" name="Google Shape;322;p27"/>
          <p:cNvSpPr txBox="1"/>
          <p:nvPr/>
        </p:nvSpPr>
        <p:spPr>
          <a:xfrm>
            <a:off x="6524625" y="1885218"/>
            <a:ext cx="4905375"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বাস্তুতন্ত্রে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একাধিক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খাদ্য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শিকল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পরস্পরের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সাথে</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যুক্ত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জটিল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জালের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বিন্যাস</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গঠন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তাকে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খাদ্য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বলে</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323" name="Google Shape;323;p27"/>
          <p:cNvSpPr txBox="1"/>
          <p:nvPr/>
        </p:nvSpPr>
        <p:spPr>
          <a:xfrm>
            <a:off x="6524625" y="2551968"/>
            <a:ext cx="4905375"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0369A1"/>
                </a:solidFill>
                <a:latin typeface="Anek Bangla"/>
                <a:ea typeface="Anek Bangla"/>
                <a:cs typeface="Anek Bangla"/>
                <a:sym typeface="Anek Bangla"/>
              </a:rPr>
              <a:t>মানুষ</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একই</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সাথে</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উৎপাদক</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মাছ</a:t>
            </a:r>
            <a:r>
              <a:rPr lang="en-US" sz="1200" b="0" i="0" u="none" strike="noStrike" cap="none" dirty="0">
                <a:solidFill>
                  <a:srgbClr val="0369A1"/>
                </a:solidFill>
                <a:latin typeface="Anek Bangla"/>
                <a:ea typeface="Anek Bangla"/>
                <a:cs typeface="Anek Bangla"/>
                <a:sym typeface="Anek Bangla"/>
              </a:rPr>
              <a:t> ও </a:t>
            </a:r>
            <a:r>
              <a:rPr lang="en-US" sz="1200" b="0" i="0" u="none" strike="noStrike" cap="none" dirty="0" err="1">
                <a:solidFill>
                  <a:srgbClr val="0369A1"/>
                </a:solidFill>
                <a:latin typeface="Anek Bangla"/>
                <a:ea typeface="Anek Bangla"/>
                <a:cs typeface="Anek Bangla"/>
                <a:sym typeface="Anek Bangla"/>
              </a:rPr>
              <a:t>অন্যান্য</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খাদক</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গ্রহণ</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করে</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সর্বভুক</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হিসেবে</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কাজ</a:t>
            </a:r>
            <a:r>
              <a:rPr lang="en-US" sz="1200" b="0" i="0" u="none" strike="noStrike" cap="none" dirty="0">
                <a:solidFill>
                  <a:srgbClr val="0369A1"/>
                </a:solidFill>
                <a:latin typeface="Anek Bangla"/>
                <a:ea typeface="Anek Bangla"/>
                <a:cs typeface="Anek Bangla"/>
                <a:sym typeface="Anek Bangla"/>
              </a:rPr>
              <a:t> </a:t>
            </a:r>
            <a:r>
              <a:rPr lang="en-US" sz="1200" b="0" i="0" u="none" strike="noStrike" cap="none" dirty="0" err="1">
                <a:solidFill>
                  <a:srgbClr val="0369A1"/>
                </a:solidFill>
                <a:latin typeface="Anek Bangla"/>
                <a:ea typeface="Anek Bangla"/>
                <a:cs typeface="Anek Bangla"/>
                <a:sym typeface="Anek Bangla"/>
              </a:rPr>
              <a:t>করে</a:t>
            </a:r>
            <a:r>
              <a:rPr lang="en-US" sz="1200" b="0" i="0" u="none" strike="noStrike" cap="none" dirty="0">
                <a:solidFill>
                  <a:srgbClr val="0369A1"/>
                </a:solidFill>
                <a:latin typeface="Anek Bangla"/>
                <a:ea typeface="Anek Bangla"/>
                <a:cs typeface="Anek Bangla"/>
                <a:sym typeface="Anek Bangla"/>
              </a:rPr>
              <a:t>।</a:t>
            </a:r>
            <a:endParaRPr dirty="0"/>
          </a:p>
        </p:txBody>
      </p:sp>
      <p:sp>
        <p:nvSpPr>
          <p:cNvPr id="2" name="Google Shape;329;p28">
            <a:extLst>
              <a:ext uri="{FF2B5EF4-FFF2-40B4-BE49-F238E27FC236}">
                <a16:creationId xmlns:a16="http://schemas.microsoft.com/office/drawing/2014/main" id="{31495C0E-700E-7EBC-41D7-4CD86C8987EF}"/>
              </a:ext>
            </a:extLst>
          </p:cNvPr>
          <p:cNvSpPr txBox="1"/>
          <p:nvPr/>
        </p:nvSpPr>
        <p:spPr>
          <a:xfrm>
            <a:off x="571499" y="3960521"/>
            <a:ext cx="5800725"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প্রাকৃতিক</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বাস্তুতন্ত্রের</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ভারসাম্য</a:t>
            </a:r>
            <a:endParaRPr sz="1100" dirty="0"/>
          </a:p>
        </p:txBody>
      </p:sp>
      <p:sp>
        <p:nvSpPr>
          <p:cNvPr id="3" name="Google Shape;332;p28">
            <a:extLst>
              <a:ext uri="{FF2B5EF4-FFF2-40B4-BE49-F238E27FC236}">
                <a16:creationId xmlns:a16="http://schemas.microsoft.com/office/drawing/2014/main" id="{4044322B-7714-B0C9-C821-C04AFA3EC5FC}"/>
              </a:ext>
            </a:extLst>
          </p:cNvPr>
          <p:cNvSpPr txBox="1"/>
          <p:nvPr/>
        </p:nvSpPr>
        <p:spPr>
          <a:xfrm>
            <a:off x="571500" y="4344498"/>
            <a:ext cx="7112978"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প্রকৃতির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প্রতিটি</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পরিবেশের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উপাদানের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ওপর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প্রত্যক্ষভাবে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নির্ভরশীল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সূর্যালোক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সকল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শক্তির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উৎস</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4" name="Google Shape;333;p28">
            <a:extLst>
              <a:ext uri="{FF2B5EF4-FFF2-40B4-BE49-F238E27FC236}">
                <a16:creationId xmlns:a16="http://schemas.microsoft.com/office/drawing/2014/main" id="{BCFD268E-68CC-2F14-F841-6739B1599531}"/>
              </a:ext>
            </a:extLst>
          </p:cNvPr>
          <p:cNvSpPr txBox="1"/>
          <p:nvPr/>
        </p:nvSpPr>
        <p:spPr>
          <a:xfrm>
            <a:off x="571407" y="4978222"/>
            <a:ext cx="7112978"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উদ্ভিদ</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শালোকসংশ্লেষণের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মাধ্যমে</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শক্তি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সঞ্চয়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খাদ্যশৃঙ্খলের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মাধ্যমে</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জীবসম্প্রদায়ে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প্রবাহিত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হয়</a:t>
            </a:r>
            <a:r>
              <a:rPr lang="en-US" sz="1500" b="0" i="0" u="none" strike="noStrike" cap="none" dirty="0">
                <a:solidFill>
                  <a:srgbClr val="334155"/>
                </a:solidFill>
                <a:latin typeface="Anek Bangla"/>
                <a:ea typeface="Anek Bangla"/>
                <a:cs typeface="Anek Bangla"/>
                <a:sym typeface="Anek Bangla"/>
              </a:rPr>
              <a:t>।</a:t>
            </a:r>
            <a:endParaRPr dirty="0"/>
          </a:p>
        </p:txBody>
      </p:sp>
      <p:pic>
        <p:nvPicPr>
          <p:cNvPr id="5" name="Google Shape;331;p28" descr="image.png">
            <a:extLst>
              <a:ext uri="{FF2B5EF4-FFF2-40B4-BE49-F238E27FC236}">
                <a16:creationId xmlns:a16="http://schemas.microsoft.com/office/drawing/2014/main" id="{583F4640-3918-2FB2-36D2-6819BB70FD65}"/>
              </a:ext>
            </a:extLst>
          </p:cNvPr>
          <p:cNvPicPr preferRelativeResize="0"/>
          <p:nvPr/>
        </p:nvPicPr>
        <p:blipFill rotWithShape="1">
          <a:blip r:embed="rId5">
            <a:alphaModFix/>
          </a:blip>
          <a:srcRect/>
          <a:stretch/>
        </p:blipFill>
        <p:spPr>
          <a:xfrm>
            <a:off x="7684478" y="3202657"/>
            <a:ext cx="4041531" cy="3527182"/>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40" name="Google Shape;340;p29" descr="image.png"/>
          <p:cNvPicPr preferRelativeResize="0"/>
          <p:nvPr/>
        </p:nvPicPr>
        <p:blipFill rotWithShape="1">
          <a:blip r:embed="rId3">
            <a:alphaModFix/>
          </a:blip>
          <a:srcRect/>
          <a:stretch/>
        </p:blipFill>
        <p:spPr>
          <a:xfrm>
            <a:off x="571500" y="2290762"/>
            <a:ext cx="11049000" cy="971550"/>
          </a:xfrm>
          <a:prstGeom prst="rect">
            <a:avLst/>
          </a:prstGeom>
          <a:noFill/>
          <a:ln>
            <a:noFill/>
          </a:ln>
        </p:spPr>
      </p:pic>
      <p:pic>
        <p:nvPicPr>
          <p:cNvPr id="341" name="Google Shape;341;p29" descr="image.png"/>
          <p:cNvPicPr preferRelativeResize="0"/>
          <p:nvPr/>
        </p:nvPicPr>
        <p:blipFill rotWithShape="1">
          <a:blip r:embed="rId4">
            <a:alphaModFix/>
          </a:blip>
          <a:srcRect/>
          <a:stretch/>
        </p:blipFill>
        <p:spPr>
          <a:xfrm>
            <a:off x="1460450" y="3548062"/>
            <a:ext cx="1905000" cy="1905000"/>
          </a:xfrm>
          <a:prstGeom prst="rect">
            <a:avLst/>
          </a:prstGeom>
          <a:noFill/>
          <a:ln>
            <a:noFill/>
          </a:ln>
        </p:spPr>
      </p:pic>
      <p:pic>
        <p:nvPicPr>
          <p:cNvPr id="342" name="Google Shape;342;p29" descr="image.png"/>
          <p:cNvPicPr preferRelativeResize="0"/>
          <p:nvPr/>
        </p:nvPicPr>
        <p:blipFill rotWithShape="1">
          <a:blip r:embed="rId5">
            <a:alphaModFix/>
          </a:blip>
          <a:srcRect/>
          <a:stretch/>
        </p:blipFill>
        <p:spPr>
          <a:xfrm>
            <a:off x="5143351" y="3548062"/>
            <a:ext cx="1905000" cy="1905000"/>
          </a:xfrm>
          <a:prstGeom prst="rect">
            <a:avLst/>
          </a:prstGeom>
          <a:noFill/>
          <a:ln>
            <a:noFill/>
          </a:ln>
        </p:spPr>
      </p:pic>
      <p:pic>
        <p:nvPicPr>
          <p:cNvPr id="343" name="Google Shape;343;p29" descr="image.png"/>
          <p:cNvPicPr preferRelativeResize="0"/>
          <p:nvPr/>
        </p:nvPicPr>
        <p:blipFill rotWithShape="1">
          <a:blip r:embed="rId6">
            <a:alphaModFix/>
          </a:blip>
          <a:srcRect/>
          <a:stretch/>
        </p:blipFill>
        <p:spPr>
          <a:xfrm>
            <a:off x="8826251" y="3548062"/>
            <a:ext cx="1905000" cy="1905000"/>
          </a:xfrm>
          <a:prstGeom prst="rect">
            <a:avLst/>
          </a:prstGeom>
          <a:noFill/>
          <a:ln>
            <a:noFill/>
          </a:ln>
        </p:spPr>
      </p:pic>
      <p:sp>
        <p:nvSpPr>
          <p:cNvPr id="344" name="Google Shape;344;p29"/>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ইকোলজিক্যাল</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পিরামিড</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(Ecological Pyramid)</a:t>
            </a:r>
            <a:endParaRPr dirty="0"/>
          </a:p>
        </p:txBody>
      </p:sp>
      <p:sp>
        <p:nvSpPr>
          <p:cNvPr id="345" name="Google Shape;345;p29"/>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46" name="Google Shape;346;p29"/>
          <p:cNvSpPr txBox="1"/>
          <p:nvPr/>
        </p:nvSpPr>
        <p:spPr>
          <a:xfrm>
            <a:off x="771525" y="2490787"/>
            <a:ext cx="106489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সংজ্ঞা:</a:t>
            </a:r>
            <a:r>
              <a:rPr lang="en-US" sz="1500" b="0" i="0" u="none" strike="noStrike" cap="none">
                <a:solidFill>
                  <a:srgbClr val="334155"/>
                </a:solidFill>
                <a:latin typeface="Anek Bangla"/>
                <a:ea typeface="Anek Bangla"/>
                <a:cs typeface="Anek Bangla"/>
                <a:sym typeface="Anek Bangla"/>
              </a:rPr>
              <a:t> বাস্তুতন্ত্রের বিভিন্ন পুষ্টিস্তরের (Trophic Level) পর্যায়ক্রমিক সম্পর্ককে (সংখ্যা, বায়োমাস বা শক্তি) যখন নকশা বা পিরামিড আকারে প্রকাশ করা হয়, তাকে ইকোলজিক্যাল পিরামিড বলে।</a:t>
            </a:r>
            <a:endParaRPr/>
          </a:p>
        </p:txBody>
      </p:sp>
      <p:sp>
        <p:nvSpPr>
          <p:cNvPr id="347" name="Google Shape;347;p29"/>
          <p:cNvSpPr txBox="1"/>
          <p:nvPr/>
        </p:nvSpPr>
        <p:spPr>
          <a:xfrm>
            <a:off x="1977925" y="4414837"/>
            <a:ext cx="870049"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i="0" u="none" strike="noStrike" cap="none">
                <a:solidFill>
                  <a:srgbClr val="000000"/>
                </a:solidFill>
                <a:latin typeface="Anek Bangla"/>
                <a:ea typeface="Anek Bangla"/>
                <a:cs typeface="Anek Bangla"/>
                <a:sym typeface="Anek Bangla"/>
              </a:rPr>
              <a:t>১. সংখ্যার পিরামিড</a:t>
            </a:r>
            <a:endParaRPr/>
          </a:p>
        </p:txBody>
      </p:sp>
      <p:sp>
        <p:nvSpPr>
          <p:cNvPr id="348" name="Google Shape;348;p29"/>
          <p:cNvSpPr txBox="1"/>
          <p:nvPr/>
        </p:nvSpPr>
        <p:spPr>
          <a:xfrm>
            <a:off x="5556051" y="4414837"/>
            <a:ext cx="1079599"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i="0" u="none" strike="noStrike" cap="none">
                <a:solidFill>
                  <a:srgbClr val="000000"/>
                </a:solidFill>
                <a:latin typeface="Anek Bangla"/>
                <a:ea typeface="Anek Bangla"/>
                <a:cs typeface="Anek Bangla"/>
                <a:sym typeface="Anek Bangla"/>
              </a:rPr>
              <a:t>২. বায়োমাসের পিরামিড</a:t>
            </a:r>
            <a:endParaRPr/>
          </a:p>
        </p:txBody>
      </p:sp>
      <p:sp>
        <p:nvSpPr>
          <p:cNvPr id="349" name="Google Shape;349;p29"/>
          <p:cNvSpPr txBox="1"/>
          <p:nvPr/>
        </p:nvSpPr>
        <p:spPr>
          <a:xfrm>
            <a:off x="9358014" y="4414837"/>
            <a:ext cx="841474"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i="0" u="none" strike="noStrike" cap="none">
                <a:solidFill>
                  <a:srgbClr val="000000"/>
                </a:solidFill>
                <a:latin typeface="Anek Bangla"/>
                <a:ea typeface="Anek Bangla"/>
                <a:cs typeface="Anek Bangla"/>
                <a:sym typeface="Anek Bangla"/>
              </a:rPr>
              <a:t>৩. শক্তির পিরামিড</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5" name="Google Shape;355;p30"/>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১.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সংখ্যার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পিরামিড</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(Pyramid of Numbers)</a:t>
            </a:r>
            <a:endParaRPr dirty="0"/>
          </a:p>
        </p:txBody>
      </p:sp>
      <p:sp>
        <p:nvSpPr>
          <p:cNvPr id="356" name="Google Shape;356;p30"/>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57" name="Google Shape;357;p30"/>
          <p:cNvSpPr txBox="1"/>
          <p:nvPr/>
        </p:nvSpPr>
        <p:spPr>
          <a:xfrm>
            <a:off x="571350" y="2419350"/>
            <a:ext cx="1104900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err="1">
                <a:solidFill>
                  <a:srgbClr val="334155"/>
                </a:solidFill>
                <a:latin typeface="Anek Bangla"/>
                <a:ea typeface="Anek Bangla"/>
                <a:cs typeface="Anek Bangla"/>
                <a:sym typeface="Anek Bangla"/>
              </a:rPr>
              <a:t>বাস্তুতন্ত্রে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উৎপাদক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থেকে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শুরু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সর্বোচ্চ</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খাদক</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পর্যন্ত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সদস্যদের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সংখ্যার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ওপর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ভিত্তি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এই</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পিরামিড</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গঠিত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হয়</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358" name="Google Shape;358;p30"/>
          <p:cNvSpPr/>
          <p:nvPr/>
        </p:nvSpPr>
        <p:spPr>
          <a:xfrm>
            <a:off x="4935735" y="3286125"/>
            <a:ext cx="2320230" cy="361950"/>
          </a:xfrm>
          <a:prstGeom prst="rect">
            <a:avLst/>
          </a:prstGeom>
          <a:solidFill>
            <a:srgbClr val="0596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59" name="Google Shape;359;p30"/>
          <p:cNvSpPr txBox="1"/>
          <p:nvPr/>
        </p:nvSpPr>
        <p:spPr>
          <a:xfrm>
            <a:off x="5030985" y="3381375"/>
            <a:ext cx="2129730"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a:solidFill>
                  <a:srgbClr val="FFFFFF"/>
                </a:solidFill>
                <a:latin typeface="Anek Bangla"/>
                <a:ea typeface="Anek Bangla"/>
                <a:cs typeface="Anek Bangla"/>
                <a:sym typeface="Anek Bangla"/>
              </a:rPr>
              <a:t>সর্বোচ্চ খাদক (বাঘ/বাজ)</a:t>
            </a:r>
            <a:endParaRPr/>
          </a:p>
        </p:txBody>
      </p:sp>
      <p:sp>
        <p:nvSpPr>
          <p:cNvPr id="360" name="Google Shape;360;p30"/>
          <p:cNvSpPr/>
          <p:nvPr/>
        </p:nvSpPr>
        <p:spPr>
          <a:xfrm>
            <a:off x="4162425" y="3667125"/>
            <a:ext cx="3867150" cy="36195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61" name="Google Shape;361;p30"/>
          <p:cNvSpPr txBox="1"/>
          <p:nvPr/>
        </p:nvSpPr>
        <p:spPr>
          <a:xfrm>
            <a:off x="4257675" y="3762375"/>
            <a:ext cx="3676650"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a:solidFill>
                  <a:srgbClr val="FFFFFF"/>
                </a:solidFill>
                <a:latin typeface="Anek Bangla"/>
                <a:ea typeface="Anek Bangla"/>
                <a:cs typeface="Anek Bangla"/>
                <a:sym typeface="Anek Bangla"/>
              </a:rPr>
              <a:t>গৌণ খাদক (সাপ/ব্যাঙ)</a:t>
            </a:r>
            <a:endParaRPr/>
          </a:p>
        </p:txBody>
      </p:sp>
      <p:sp>
        <p:nvSpPr>
          <p:cNvPr id="362" name="Google Shape;362;p30"/>
          <p:cNvSpPr/>
          <p:nvPr/>
        </p:nvSpPr>
        <p:spPr>
          <a:xfrm>
            <a:off x="3388965" y="4048125"/>
            <a:ext cx="5413920" cy="361950"/>
          </a:xfrm>
          <a:prstGeom prst="rect">
            <a:avLst/>
          </a:prstGeom>
          <a:solidFill>
            <a:srgbClr val="34D3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63" name="Google Shape;363;p30"/>
          <p:cNvSpPr txBox="1"/>
          <p:nvPr/>
        </p:nvSpPr>
        <p:spPr>
          <a:xfrm>
            <a:off x="3484215" y="4143375"/>
            <a:ext cx="5223420"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a:solidFill>
                  <a:srgbClr val="FFFFFF"/>
                </a:solidFill>
                <a:latin typeface="Anek Bangla"/>
                <a:ea typeface="Anek Bangla"/>
                <a:cs typeface="Anek Bangla"/>
                <a:sym typeface="Anek Bangla"/>
              </a:rPr>
              <a:t>প্রাথমিক খাদক (কীটপতঙ্গ/হরিণ)</a:t>
            </a:r>
            <a:endParaRPr/>
          </a:p>
        </p:txBody>
      </p:sp>
      <p:sp>
        <p:nvSpPr>
          <p:cNvPr id="364" name="Google Shape;364;p30"/>
          <p:cNvSpPr/>
          <p:nvPr/>
        </p:nvSpPr>
        <p:spPr>
          <a:xfrm>
            <a:off x="2228850" y="4429125"/>
            <a:ext cx="7734300" cy="361950"/>
          </a:xfrm>
          <a:prstGeom prst="rect">
            <a:avLst/>
          </a:prstGeom>
          <a:solidFill>
            <a:srgbClr val="6EE7B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65" name="Google Shape;365;p30"/>
          <p:cNvSpPr txBox="1"/>
          <p:nvPr/>
        </p:nvSpPr>
        <p:spPr>
          <a:xfrm>
            <a:off x="2324100" y="4524375"/>
            <a:ext cx="7543800" cy="171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a:solidFill>
                  <a:srgbClr val="0F172A"/>
                </a:solidFill>
                <a:latin typeface="Anek Bangla"/>
                <a:ea typeface="Anek Bangla"/>
                <a:cs typeface="Anek Bangla"/>
                <a:sym typeface="Anek Bangla"/>
              </a:rPr>
              <a:t>উৎপাদক (উদ্ভিদ/ঘাস - সর্বাধিক সংখ্যা)</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1" name="Google Shape;371;p31" descr="image.png"/>
          <p:cNvPicPr preferRelativeResize="0"/>
          <p:nvPr/>
        </p:nvPicPr>
        <p:blipFill rotWithShape="1">
          <a:blip r:embed="rId3">
            <a:alphaModFix/>
          </a:blip>
          <a:srcRect/>
          <a:stretch/>
        </p:blipFill>
        <p:spPr>
          <a:xfrm>
            <a:off x="571500" y="4114800"/>
            <a:ext cx="5334000" cy="1657350"/>
          </a:xfrm>
          <a:prstGeom prst="rect">
            <a:avLst/>
          </a:prstGeom>
          <a:noFill/>
          <a:ln>
            <a:noFill/>
          </a:ln>
        </p:spPr>
      </p:pic>
      <p:pic>
        <p:nvPicPr>
          <p:cNvPr id="372" name="Google Shape;372;p31" descr="image.png"/>
          <p:cNvPicPr preferRelativeResize="0"/>
          <p:nvPr/>
        </p:nvPicPr>
        <p:blipFill rotWithShape="1">
          <a:blip r:embed="rId4">
            <a:alphaModFix/>
          </a:blip>
          <a:srcRect/>
          <a:stretch/>
        </p:blipFill>
        <p:spPr>
          <a:xfrm>
            <a:off x="6286502" y="4114799"/>
            <a:ext cx="5334000" cy="1657349"/>
          </a:xfrm>
          <a:prstGeom prst="rect">
            <a:avLst/>
          </a:prstGeom>
          <a:noFill/>
          <a:ln>
            <a:noFill/>
          </a:ln>
        </p:spPr>
      </p:pic>
      <p:sp>
        <p:nvSpPr>
          <p:cNvPr id="373" name="Google Shape;373;p31"/>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২.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বায়োমাস</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ও ৩.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শক্তির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পিরামিড</a:t>
            </a:r>
            <a:endParaRPr dirty="0"/>
          </a:p>
        </p:txBody>
      </p:sp>
      <p:sp>
        <p:nvSpPr>
          <p:cNvPr id="374" name="Google Shape;374;p31"/>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75" name="Google Shape;375;p31"/>
          <p:cNvSpPr txBox="1"/>
          <p:nvPr/>
        </p:nvSpPr>
        <p:spPr>
          <a:xfrm>
            <a:off x="866775" y="4410075"/>
            <a:ext cx="498062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284C7"/>
                </a:solidFill>
                <a:latin typeface="Hind Siliguri" panose="02000000000000000000" pitchFamily="2" charset="0"/>
                <a:ea typeface="Mina"/>
                <a:cs typeface="Hind Siliguri" panose="02000000000000000000" pitchFamily="2" charset="0"/>
                <a:sym typeface="Mina"/>
              </a:rPr>
              <a:t>জীবভরের</a:t>
            </a:r>
            <a:r>
              <a:rPr lang="en-US" sz="1404" b="1" i="0" u="none" strike="noStrike" cap="none" dirty="0">
                <a:solidFill>
                  <a:srgbClr val="0284C7"/>
                </a:solidFill>
                <a:latin typeface="Hind Siliguri" panose="02000000000000000000" pitchFamily="2" charset="0"/>
                <a:ea typeface="Mina"/>
                <a:cs typeface="Hind Siliguri" panose="02000000000000000000" pitchFamily="2" charset="0"/>
                <a:sym typeface="Mina"/>
              </a:rPr>
              <a:t> (Biomass) </a:t>
            </a:r>
            <a:r>
              <a:rPr lang="en-US" sz="1404" b="1" i="0" u="none" strike="noStrike" cap="none" dirty="0" err="1">
                <a:solidFill>
                  <a:srgbClr val="0284C7"/>
                </a:solidFill>
                <a:latin typeface="Hind Siliguri" panose="02000000000000000000" pitchFamily="2" charset="0"/>
                <a:ea typeface="Mina"/>
                <a:cs typeface="Hind Siliguri" panose="02000000000000000000" pitchFamily="2" charset="0"/>
                <a:sym typeface="Mina"/>
              </a:rPr>
              <a:t>পিরামিড</a:t>
            </a:r>
            <a:endParaRPr dirty="0"/>
          </a:p>
        </p:txBody>
      </p:sp>
      <p:sp>
        <p:nvSpPr>
          <p:cNvPr id="376" name="Google Shape;376;p31"/>
          <p:cNvSpPr txBox="1"/>
          <p:nvPr/>
        </p:nvSpPr>
        <p:spPr>
          <a:xfrm>
            <a:off x="866775" y="4619625"/>
            <a:ext cx="4743450" cy="8572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প্রতিটি পুষ্টিস্তরের জীবের মোট শুষ্ক ওজনের (Biomass) ভিত্তিতে তৈরি পিরামিড। সচরাচর উৎপাদকের মোট ভর সবচেয়ে বেশি এবং উচ্চ খাদকের ভর কম থাকে।</a:t>
            </a:r>
            <a:endParaRPr/>
          </a:p>
        </p:txBody>
      </p:sp>
      <p:sp>
        <p:nvSpPr>
          <p:cNvPr id="377" name="Google Shape;377;p31"/>
          <p:cNvSpPr txBox="1"/>
          <p:nvPr/>
        </p:nvSpPr>
        <p:spPr>
          <a:xfrm>
            <a:off x="6537813" y="4410075"/>
            <a:ext cx="498062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D97706"/>
                </a:solidFill>
                <a:latin typeface="Hind Siliguri" panose="02000000000000000000" pitchFamily="2" charset="0"/>
                <a:ea typeface="Mina"/>
                <a:cs typeface="Hind Siliguri" panose="02000000000000000000" pitchFamily="2" charset="0"/>
                <a:sym typeface="Mina"/>
              </a:rPr>
              <a:t>শক্তির</a:t>
            </a:r>
            <a:r>
              <a:rPr lang="en-US" sz="1404" b="1" i="0" u="none" strike="noStrike" cap="none" dirty="0">
                <a:solidFill>
                  <a:srgbClr val="D97706"/>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D97706"/>
                </a:solidFill>
                <a:latin typeface="Hind Siliguri" panose="02000000000000000000" pitchFamily="2" charset="0"/>
                <a:ea typeface="Mina"/>
                <a:cs typeface="Hind Siliguri" panose="02000000000000000000" pitchFamily="2" charset="0"/>
                <a:sym typeface="Mina"/>
              </a:rPr>
              <a:t>পিরামিড</a:t>
            </a:r>
            <a:r>
              <a:rPr lang="en-US" sz="1404" b="1" i="0" u="none" strike="noStrike" cap="none" dirty="0">
                <a:solidFill>
                  <a:srgbClr val="D97706"/>
                </a:solidFill>
                <a:latin typeface="Hind Siliguri" panose="02000000000000000000" pitchFamily="2" charset="0"/>
                <a:ea typeface="Mina"/>
                <a:cs typeface="Hind Siliguri" panose="02000000000000000000" pitchFamily="2" charset="0"/>
                <a:sym typeface="Mina"/>
              </a:rPr>
              <a:t> (Pyramid of Energy)</a:t>
            </a:r>
            <a:endParaRPr dirty="0"/>
          </a:p>
        </p:txBody>
      </p:sp>
      <p:sp>
        <p:nvSpPr>
          <p:cNvPr id="378" name="Google Shape;378;p31"/>
          <p:cNvSpPr txBox="1"/>
          <p:nvPr/>
        </p:nvSpPr>
        <p:spPr>
          <a:xfrm>
            <a:off x="6537813" y="4619625"/>
            <a:ext cx="47434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প্রতিটি স্তরে প্রবাহিত শক্তির পরিমাণের ওপর ভিত্তি করে গঠিত। এটি সর্বদা </a:t>
            </a:r>
            <a:r>
              <a:rPr lang="en-US" sz="1500" b="1" i="0" u="none" strike="noStrike" cap="none">
                <a:solidFill>
                  <a:srgbClr val="334155"/>
                </a:solidFill>
                <a:latin typeface="Anek Bangla"/>
                <a:ea typeface="Anek Bangla"/>
                <a:cs typeface="Anek Bangla"/>
                <a:sym typeface="Anek Bangla"/>
              </a:rPr>
              <a:t>সোজা (Upright)</a:t>
            </a:r>
            <a:r>
              <a:rPr lang="en-US" sz="1500" b="0" i="0" u="none" strike="noStrike" cap="none">
                <a:solidFill>
                  <a:srgbClr val="334155"/>
                </a:solidFill>
                <a:latin typeface="Anek Bangla"/>
                <a:ea typeface="Anek Bangla"/>
                <a:cs typeface="Anek Bangla"/>
                <a:sym typeface="Anek Bangla"/>
              </a:rPr>
              <a:t> হয়, কারণ পুষ্টিস্তরে শক্তি ধাপে ধাপে তাপ হিসেবে হ্রাস পায়।</a:t>
            </a:r>
            <a:endParaRPr/>
          </a:p>
        </p:txBody>
      </p:sp>
      <p:pic>
        <p:nvPicPr>
          <p:cNvPr id="3" name="Picture 2">
            <a:extLst>
              <a:ext uri="{FF2B5EF4-FFF2-40B4-BE49-F238E27FC236}">
                <a16:creationId xmlns:a16="http://schemas.microsoft.com/office/drawing/2014/main" id="{D82C7E68-DA9C-22B3-546A-EAC7AC5CB6CC}"/>
              </a:ext>
            </a:extLst>
          </p:cNvPr>
          <p:cNvPicPr>
            <a:picLocks noChangeAspect="1"/>
          </p:cNvPicPr>
          <p:nvPr/>
        </p:nvPicPr>
        <p:blipFill>
          <a:blip r:embed="rId5"/>
          <a:stretch>
            <a:fillRect/>
          </a:stretch>
        </p:blipFill>
        <p:spPr>
          <a:xfrm>
            <a:off x="1459158" y="1028354"/>
            <a:ext cx="3191974" cy="3064106"/>
          </a:xfrm>
          <a:prstGeom prst="rect">
            <a:avLst/>
          </a:prstGeom>
          <a:ln>
            <a:noFill/>
          </a:ln>
          <a:effectLst>
            <a:softEdge rad="112500"/>
          </a:effectLst>
        </p:spPr>
      </p:pic>
      <p:sp>
        <p:nvSpPr>
          <p:cNvPr id="4" name="Rectangle 3">
            <a:extLst>
              <a:ext uri="{FF2B5EF4-FFF2-40B4-BE49-F238E27FC236}">
                <a16:creationId xmlns:a16="http://schemas.microsoft.com/office/drawing/2014/main" id="{061955B7-16C1-13F3-3968-01E051FCC835}"/>
              </a:ext>
            </a:extLst>
          </p:cNvPr>
          <p:cNvSpPr/>
          <p:nvPr/>
        </p:nvSpPr>
        <p:spPr>
          <a:xfrm>
            <a:off x="4366260" y="2396490"/>
            <a:ext cx="68580" cy="95250"/>
          </a:xfrm>
          <a:prstGeom prst="rect">
            <a:avLst/>
          </a:prstGeom>
          <a:solidFill>
            <a:srgbClr val="FDFC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BB5814B-DF1B-F150-809B-1E28B5C14736}"/>
              </a:ext>
            </a:extLst>
          </p:cNvPr>
          <p:cNvSpPr/>
          <p:nvPr/>
        </p:nvSpPr>
        <p:spPr>
          <a:xfrm>
            <a:off x="3962400" y="2819400"/>
            <a:ext cx="525780" cy="126550"/>
          </a:xfrm>
          <a:prstGeom prst="rect">
            <a:avLst/>
          </a:prstGeom>
          <a:solidFill>
            <a:srgbClr val="FAF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7BBE930-CF61-2A25-E618-42EE729B7FE3}"/>
              </a:ext>
            </a:extLst>
          </p:cNvPr>
          <p:cNvPicPr>
            <a:picLocks noChangeAspect="1"/>
          </p:cNvPicPr>
          <p:nvPr/>
        </p:nvPicPr>
        <p:blipFill>
          <a:blip r:embed="rId6"/>
          <a:srcRect l="-1" r="-65"/>
          <a:stretch>
            <a:fillRect/>
          </a:stretch>
        </p:blipFill>
        <p:spPr>
          <a:xfrm>
            <a:off x="7154374" y="993468"/>
            <a:ext cx="3406946" cy="3058547"/>
          </a:xfrm>
          <a:prstGeom prst="rect">
            <a:avLst/>
          </a:prstGeom>
          <a:ln>
            <a:noFill/>
          </a:ln>
          <a:effectLst>
            <a:softEdge rad="112500"/>
          </a:effectLst>
        </p:spPr>
      </p:pic>
      <p:sp>
        <p:nvSpPr>
          <p:cNvPr id="8" name="Rectangle 7">
            <a:extLst>
              <a:ext uri="{FF2B5EF4-FFF2-40B4-BE49-F238E27FC236}">
                <a16:creationId xmlns:a16="http://schemas.microsoft.com/office/drawing/2014/main" id="{5BAD8040-ED8D-5A18-7B09-99158E552724}"/>
              </a:ext>
            </a:extLst>
          </p:cNvPr>
          <p:cNvSpPr/>
          <p:nvPr/>
        </p:nvSpPr>
        <p:spPr>
          <a:xfrm>
            <a:off x="1546860" y="1114425"/>
            <a:ext cx="525780" cy="1704975"/>
          </a:xfrm>
          <a:prstGeom prst="rect">
            <a:avLst/>
          </a:prstGeom>
          <a:solidFill>
            <a:srgbClr val="FAF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9985309-96D1-0A18-3BC6-331F32628E0A}"/>
              </a:ext>
            </a:extLst>
          </p:cNvPr>
          <p:cNvSpPr/>
          <p:nvPr/>
        </p:nvSpPr>
        <p:spPr>
          <a:xfrm>
            <a:off x="7171958" y="1079258"/>
            <a:ext cx="463282" cy="1658862"/>
          </a:xfrm>
          <a:prstGeom prst="rect">
            <a:avLst/>
          </a:prstGeom>
          <a:solidFill>
            <a:srgbClr val="FAF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1CCBDCA-CDC8-8995-DFEA-05BFD617D48B}"/>
              </a:ext>
            </a:extLst>
          </p:cNvPr>
          <p:cNvSpPr/>
          <p:nvPr/>
        </p:nvSpPr>
        <p:spPr>
          <a:xfrm>
            <a:off x="7406640" y="1101631"/>
            <a:ext cx="487680" cy="161926"/>
          </a:xfrm>
          <a:prstGeom prst="rect">
            <a:avLst/>
          </a:prstGeom>
          <a:solidFill>
            <a:srgbClr val="FAF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4" name="Google Shape;384;p32"/>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জলজ</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উদ্ভিদের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অভিযোজন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(Hydrophytes)</a:t>
            </a:r>
            <a:endParaRPr dirty="0"/>
          </a:p>
        </p:txBody>
      </p:sp>
      <p:sp>
        <p:nvSpPr>
          <p:cNvPr id="385" name="Google Shape;385;p32"/>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86" name="Google Shape;386;p32"/>
          <p:cNvSpPr txBox="1"/>
          <p:nvPr/>
        </p:nvSpPr>
        <p:spPr>
          <a:xfrm>
            <a:off x="904875" y="4282952"/>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nek Bangla"/>
                <a:ea typeface="Anek Bangla"/>
                <a:cs typeface="Anek Bangla"/>
                <a:sym typeface="Anek Bangla"/>
              </a:rPr>
              <a:t>অঙ্গসংস্থানিক</a:t>
            </a:r>
            <a:r>
              <a:rPr lang="en-US" sz="1500" b="1" i="0" u="none" strike="noStrike" cap="none" dirty="0">
                <a:solidFill>
                  <a:srgbClr val="334155"/>
                </a:solidFill>
                <a:latin typeface="Anek Bangla"/>
                <a:ea typeface="Anek Bangla"/>
                <a:cs typeface="Anek Bangla"/>
                <a:sym typeface="Anek Bangla"/>
              </a:rPr>
              <a:t> </a:t>
            </a:r>
            <a:r>
              <a:rPr lang="en-US" sz="1500" b="1" i="0" u="none" strike="noStrike" cap="none" dirty="0" err="1">
                <a:solidFill>
                  <a:srgbClr val="334155"/>
                </a:solidFill>
                <a:latin typeface="Anek Bangla"/>
                <a:ea typeface="Anek Bangla"/>
                <a:cs typeface="Anek Bangla"/>
                <a:sym typeface="Anek Bangla"/>
              </a:rPr>
              <a:t>অভিযোজন</a:t>
            </a:r>
            <a:r>
              <a:rPr lang="en-US" sz="1500" b="1" i="0" u="none" strike="noStrike" cap="none" dirty="0">
                <a:solidFill>
                  <a:srgbClr val="334155"/>
                </a:solidFill>
                <a:latin typeface="Anek Bangla"/>
                <a:ea typeface="Anek Bangla"/>
                <a:cs typeface="Anek Bangla"/>
                <a:sym typeface="Anek Bangla"/>
              </a:rPr>
              <a:t>:</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মূল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অত্যন্ত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সুগঠিত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কাণ্ড</a:t>
            </a:r>
            <a:r>
              <a:rPr lang="en-US" sz="1500" b="0" i="0" u="none" strike="noStrike" cap="none" dirty="0">
                <a:solidFill>
                  <a:srgbClr val="334155"/>
                </a:solidFill>
                <a:latin typeface="Anek Bangla"/>
                <a:ea typeface="Anek Bangla"/>
                <a:cs typeface="Anek Bangla"/>
                <a:sym typeface="Anek Bangla"/>
              </a:rPr>
              <a:t> ও </a:t>
            </a:r>
            <a:r>
              <a:rPr lang="en-US" sz="1500" b="0" i="0" u="none" strike="noStrike" cap="none" dirty="0" err="1">
                <a:solidFill>
                  <a:srgbClr val="334155"/>
                </a:solidFill>
                <a:latin typeface="Anek Bangla"/>
                <a:ea typeface="Anek Bangla"/>
                <a:cs typeface="Anek Bangla"/>
                <a:sym typeface="Anek Bangla"/>
              </a:rPr>
              <a:t>পাতা</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কোমল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নরম</a:t>
            </a:r>
            <a:r>
              <a:rPr lang="en-US" sz="1500" b="0" i="0" u="none" strike="noStrike" cap="none" dirty="0">
                <a:solidFill>
                  <a:srgbClr val="334155"/>
                </a:solidFill>
                <a:latin typeface="Anek Bangla"/>
                <a:ea typeface="Anek Bangla"/>
                <a:cs typeface="Anek Bangla"/>
                <a:sym typeface="Anek Bangla"/>
              </a:rPr>
              <a:t> ও </a:t>
            </a:r>
            <a:r>
              <a:rPr lang="en-US" sz="1500" b="0" i="0" u="none" strike="noStrike" cap="none" dirty="0" err="1">
                <a:solidFill>
                  <a:srgbClr val="334155"/>
                </a:solidFill>
                <a:latin typeface="Anek Bangla"/>
                <a:ea typeface="Anek Bangla"/>
                <a:cs typeface="Anek Bangla"/>
                <a:sym typeface="Anek Bangla"/>
              </a:rPr>
              <a:t>স্পঞ্জি</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বায়ুকুঠুরি</a:t>
            </a:r>
            <a:r>
              <a:rPr lang="en-US" sz="1500" b="0" i="0" u="none" strike="noStrike" cap="none" dirty="0">
                <a:solidFill>
                  <a:srgbClr val="334155"/>
                </a:solidFill>
                <a:latin typeface="Anek Bangla"/>
                <a:ea typeface="Anek Bangla"/>
                <a:cs typeface="Anek Bangla"/>
                <a:sym typeface="Anek Bangla"/>
              </a:rPr>
              <a:t> (Aerenchyma) </a:t>
            </a:r>
            <a:r>
              <a:rPr lang="en-US" sz="1500" b="0" i="0" u="none" strike="noStrike" cap="none" dirty="0" err="1">
                <a:solidFill>
                  <a:srgbClr val="334155"/>
                </a:solidFill>
                <a:latin typeface="Anek Bangla"/>
                <a:ea typeface="Anek Bangla"/>
                <a:cs typeface="Anek Bangla"/>
                <a:sym typeface="Anek Bangla"/>
              </a:rPr>
              <a:t>সমৃদ্ধ</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387" name="Google Shape;387;p32"/>
          <p:cNvSpPr txBox="1"/>
          <p:nvPr/>
        </p:nvSpPr>
        <p:spPr>
          <a:xfrm>
            <a:off x="904875" y="4711577"/>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শারীরবৃত্তীয় অভিযোজন:</a:t>
            </a:r>
            <a:r>
              <a:rPr lang="en-US" sz="1500" b="0" i="0" u="none" strike="noStrike" cap="none">
                <a:solidFill>
                  <a:srgbClr val="334155"/>
                </a:solidFill>
                <a:latin typeface="Anek Bangla"/>
                <a:ea typeface="Anek Bangla"/>
                <a:cs typeface="Anek Bangla"/>
                <a:sym typeface="Anek Bangla"/>
              </a:rPr>
              <a:t> এদের দেহে কিউটিকল অনুপস্থিত বা অতি পাতলা, পত্ররন্ধ্র প্রধানত পাতার ওপরের ত্বকে থাকে।</a:t>
            </a:r>
            <a:endParaRPr/>
          </a:p>
        </p:txBody>
      </p:sp>
      <p:sp>
        <p:nvSpPr>
          <p:cNvPr id="388" name="Google Shape;388;p32"/>
          <p:cNvSpPr txBox="1"/>
          <p:nvPr/>
        </p:nvSpPr>
        <p:spPr>
          <a:xfrm>
            <a:off x="904875" y="5140202"/>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প্লাবতা ও শ্বসন:</a:t>
            </a:r>
            <a:r>
              <a:rPr lang="en-US" sz="1500" b="0" i="0" u="none" strike="noStrike" cap="none">
                <a:solidFill>
                  <a:srgbClr val="334155"/>
                </a:solidFill>
                <a:latin typeface="Anek Bangla"/>
                <a:ea typeface="Anek Bangla"/>
                <a:cs typeface="Anek Bangla"/>
                <a:sym typeface="Anek Bangla"/>
              </a:rPr>
              <a:t> বায়ুকুঠুরিতে বাতাস আটকে রেখে সহজে জলে ভাসতে এবং শ্বসনে অক্সিজেন সরবরাহ পেতে সাহায্য করে।</a:t>
            </a:r>
            <a:endParaRPr/>
          </a:p>
        </p:txBody>
      </p:sp>
      <p:pic>
        <p:nvPicPr>
          <p:cNvPr id="389" name="Google Shape;389;p32" descr="image.png"/>
          <p:cNvPicPr preferRelativeResize="0"/>
          <p:nvPr/>
        </p:nvPicPr>
        <p:blipFill rotWithShape="1">
          <a:blip r:embed="rId3">
            <a:alphaModFix/>
          </a:blip>
          <a:srcRect/>
          <a:stretch/>
        </p:blipFill>
        <p:spPr>
          <a:xfrm>
            <a:off x="571500" y="4351458"/>
            <a:ext cx="142875" cy="200025"/>
          </a:xfrm>
          <a:prstGeom prst="rect">
            <a:avLst/>
          </a:prstGeom>
          <a:noFill/>
          <a:ln>
            <a:noFill/>
          </a:ln>
        </p:spPr>
      </p:pic>
      <p:pic>
        <p:nvPicPr>
          <p:cNvPr id="390" name="Google Shape;390;p32" descr="image.png"/>
          <p:cNvPicPr preferRelativeResize="0"/>
          <p:nvPr/>
        </p:nvPicPr>
        <p:blipFill rotWithShape="1">
          <a:blip r:embed="rId3">
            <a:alphaModFix/>
          </a:blip>
          <a:srcRect/>
          <a:stretch/>
        </p:blipFill>
        <p:spPr>
          <a:xfrm>
            <a:off x="571500" y="4780083"/>
            <a:ext cx="142875" cy="200025"/>
          </a:xfrm>
          <a:prstGeom prst="rect">
            <a:avLst/>
          </a:prstGeom>
          <a:noFill/>
          <a:ln>
            <a:noFill/>
          </a:ln>
        </p:spPr>
      </p:pic>
      <p:pic>
        <p:nvPicPr>
          <p:cNvPr id="391" name="Google Shape;391;p32" descr="image.png"/>
          <p:cNvPicPr preferRelativeResize="0"/>
          <p:nvPr/>
        </p:nvPicPr>
        <p:blipFill rotWithShape="1">
          <a:blip r:embed="rId3">
            <a:alphaModFix/>
          </a:blip>
          <a:srcRect/>
          <a:stretch/>
        </p:blipFill>
        <p:spPr>
          <a:xfrm>
            <a:off x="571500" y="5208708"/>
            <a:ext cx="142875" cy="200025"/>
          </a:xfrm>
          <a:prstGeom prst="rect">
            <a:avLst/>
          </a:prstGeom>
          <a:noFill/>
          <a:ln>
            <a:noFill/>
          </a:ln>
        </p:spPr>
      </p:pic>
      <p:pic>
        <p:nvPicPr>
          <p:cNvPr id="3" name="Picture 2">
            <a:extLst>
              <a:ext uri="{FF2B5EF4-FFF2-40B4-BE49-F238E27FC236}">
                <a16:creationId xmlns:a16="http://schemas.microsoft.com/office/drawing/2014/main" id="{77CD7AB4-DFD1-0F82-0A59-62D9C3B37F90}"/>
              </a:ext>
            </a:extLst>
          </p:cNvPr>
          <p:cNvPicPr>
            <a:picLocks noChangeAspect="1"/>
          </p:cNvPicPr>
          <p:nvPr/>
        </p:nvPicPr>
        <p:blipFill>
          <a:blip r:embed="rId4"/>
          <a:stretch>
            <a:fillRect/>
          </a:stretch>
        </p:blipFill>
        <p:spPr>
          <a:xfrm>
            <a:off x="609271" y="1482735"/>
            <a:ext cx="3447834" cy="2298556"/>
          </a:xfrm>
          <a:prstGeom prst="rect">
            <a:avLst/>
          </a:prstGeom>
          <a:ln>
            <a:noFill/>
          </a:ln>
          <a:effectLst>
            <a:softEdge rad="112500"/>
          </a:effectLst>
        </p:spPr>
      </p:pic>
      <p:pic>
        <p:nvPicPr>
          <p:cNvPr id="5" name="Picture 4">
            <a:extLst>
              <a:ext uri="{FF2B5EF4-FFF2-40B4-BE49-F238E27FC236}">
                <a16:creationId xmlns:a16="http://schemas.microsoft.com/office/drawing/2014/main" id="{9976910D-26FD-91A9-65F7-628FE35F5A19}"/>
              </a:ext>
            </a:extLst>
          </p:cNvPr>
          <p:cNvPicPr>
            <a:picLocks noChangeAspect="1"/>
          </p:cNvPicPr>
          <p:nvPr/>
        </p:nvPicPr>
        <p:blipFill>
          <a:blip r:embed="rId5"/>
          <a:stretch>
            <a:fillRect/>
          </a:stretch>
        </p:blipFill>
        <p:spPr>
          <a:xfrm>
            <a:off x="4416993" y="1485034"/>
            <a:ext cx="3447834" cy="2296257"/>
          </a:xfrm>
          <a:prstGeom prst="rect">
            <a:avLst/>
          </a:prstGeom>
          <a:ln>
            <a:noFill/>
          </a:ln>
          <a:effectLst>
            <a:softEdge rad="112500"/>
          </a:effectLst>
        </p:spPr>
      </p:pic>
      <p:pic>
        <p:nvPicPr>
          <p:cNvPr id="7" name="Picture 6">
            <a:extLst>
              <a:ext uri="{FF2B5EF4-FFF2-40B4-BE49-F238E27FC236}">
                <a16:creationId xmlns:a16="http://schemas.microsoft.com/office/drawing/2014/main" id="{9633FDA0-4849-4106-6E6E-4E8EBD3A4221}"/>
              </a:ext>
            </a:extLst>
          </p:cNvPr>
          <p:cNvPicPr>
            <a:picLocks noChangeAspect="1"/>
          </p:cNvPicPr>
          <p:nvPr/>
        </p:nvPicPr>
        <p:blipFill>
          <a:blip r:embed="rId6"/>
          <a:stretch>
            <a:fillRect/>
          </a:stretch>
        </p:blipFill>
        <p:spPr>
          <a:xfrm>
            <a:off x="8224715" y="1482735"/>
            <a:ext cx="3263902" cy="2298556"/>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7" name="Google Shape;397;p33" descr="image.png"/>
          <p:cNvPicPr preferRelativeResize="0"/>
          <p:nvPr/>
        </p:nvPicPr>
        <p:blipFill rotWithShape="1">
          <a:blip r:embed="rId3">
            <a:alphaModFix/>
          </a:blip>
          <a:srcRect/>
          <a:stretch/>
        </p:blipFill>
        <p:spPr>
          <a:xfrm>
            <a:off x="6286500" y="4152165"/>
            <a:ext cx="5334000" cy="971550"/>
          </a:xfrm>
          <a:prstGeom prst="rect">
            <a:avLst/>
          </a:prstGeom>
          <a:noFill/>
          <a:ln>
            <a:noFill/>
          </a:ln>
        </p:spPr>
      </p:pic>
      <p:pic>
        <p:nvPicPr>
          <p:cNvPr id="398" name="Google Shape;398;p33" descr="image.png"/>
          <p:cNvPicPr preferRelativeResize="0"/>
          <p:nvPr/>
        </p:nvPicPr>
        <p:blipFill rotWithShape="1">
          <a:blip r:embed="rId4">
            <a:alphaModFix/>
          </a:blip>
          <a:srcRect/>
          <a:stretch/>
        </p:blipFill>
        <p:spPr>
          <a:xfrm>
            <a:off x="571501" y="2049339"/>
            <a:ext cx="5334000" cy="230285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99" name="Google Shape;399;p33"/>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মরুজ</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উদ্ভিদের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অভিযোজন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(Xerophytes)</a:t>
            </a:r>
            <a:endParaRPr dirty="0"/>
          </a:p>
        </p:txBody>
      </p:sp>
      <p:sp>
        <p:nvSpPr>
          <p:cNvPr id="400" name="Google Shape;400;p33"/>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01" name="Google Shape;401;p33"/>
          <p:cNvSpPr txBox="1"/>
          <p:nvPr/>
        </p:nvSpPr>
        <p:spPr>
          <a:xfrm>
            <a:off x="6486525" y="4352190"/>
            <a:ext cx="49339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উদাহরণ:</a:t>
            </a:r>
            <a:r>
              <a:rPr lang="en-US" sz="1500" b="0" i="0" u="none" strike="noStrike" cap="none">
                <a:solidFill>
                  <a:srgbClr val="334155"/>
                </a:solidFill>
                <a:latin typeface="Anek Bangla"/>
                <a:ea typeface="Anek Bangla"/>
                <a:cs typeface="Anek Bangla"/>
                <a:sym typeface="Anek Bangla"/>
              </a:rPr>
              <a:t> ফণীমনসা (</a:t>
            </a:r>
            <a:r>
              <a:rPr lang="en-US" sz="1500" b="0" i="1" u="none" strike="noStrike" cap="none">
                <a:solidFill>
                  <a:srgbClr val="334155"/>
                </a:solidFill>
                <a:latin typeface="Anek Bangla"/>
                <a:ea typeface="Anek Bangla"/>
                <a:cs typeface="Anek Bangla"/>
                <a:sym typeface="Anek Bangla"/>
              </a:rPr>
              <a:t>Opuntia</a:t>
            </a:r>
            <a:r>
              <a:rPr lang="en-US" sz="1500" b="0" i="0" u="none" strike="noStrike" cap="none">
                <a:solidFill>
                  <a:srgbClr val="334155"/>
                </a:solidFill>
                <a:latin typeface="Anek Bangla"/>
                <a:ea typeface="Anek Bangla"/>
                <a:cs typeface="Anek Bangla"/>
                <a:sym typeface="Anek Bangla"/>
              </a:rPr>
              <a:t>), অ্যালাভেরা, খেজুর গাছ ইত্যাদি মরুজ পরিবেশের অভিযোজিত প্রধান প্রজাতি।</a:t>
            </a:r>
            <a:endParaRPr/>
          </a:p>
        </p:txBody>
      </p:sp>
      <p:sp>
        <p:nvSpPr>
          <p:cNvPr id="402" name="Google Shape;402;p33"/>
          <p:cNvSpPr txBox="1"/>
          <p:nvPr/>
        </p:nvSpPr>
        <p:spPr>
          <a:xfrm>
            <a:off x="809626" y="2239840"/>
            <a:ext cx="5150643"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কৈশিক</a:t>
            </a:r>
            <a:r>
              <a:rPr lang="en-US" sz="1800"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পানি</a:t>
            </a:r>
            <a:r>
              <a:rPr lang="en-US" sz="1800"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শোষণ</a:t>
            </a:r>
            <a:r>
              <a:rPr lang="en-US" sz="1800"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ও </a:t>
            </a:r>
            <a:r>
              <a:rPr lang="en-US" sz="1800"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প্রস্বেদন</a:t>
            </a:r>
            <a:r>
              <a:rPr lang="en-US" sz="1800"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হ্রাস</a:t>
            </a:r>
            <a:endParaRPr sz="1800" dirty="0"/>
          </a:p>
        </p:txBody>
      </p:sp>
      <p:sp>
        <p:nvSpPr>
          <p:cNvPr id="403" name="Google Shape;403;p33"/>
          <p:cNvSpPr txBox="1"/>
          <p:nvPr/>
        </p:nvSpPr>
        <p:spPr>
          <a:xfrm>
            <a:off x="809626" y="2547907"/>
            <a:ext cx="4905375" cy="1538883"/>
          </a:xfrm>
          <a:prstGeom prst="rect">
            <a:avLst/>
          </a:prstGeom>
          <a:noFill/>
          <a:ln>
            <a:noFill/>
          </a:ln>
        </p:spPr>
        <p:txBody>
          <a:bodyPr spcFirstLastPara="1" wrap="square" lIns="0" tIns="0" rIns="0" bIns="0" anchor="t" anchorCtr="0">
            <a:spAutoFit/>
          </a:bodyPr>
          <a:lstStyle/>
          <a:p>
            <a:pPr marL="0" marR="0" lvl="0" indent="0" algn="l" rtl="0">
              <a:lnSpc>
                <a:spcPct val="125000"/>
              </a:lnSpc>
              <a:spcBef>
                <a:spcPts val="0"/>
              </a:spcBef>
              <a:spcAft>
                <a:spcPts val="0"/>
              </a:spcAft>
              <a:buNone/>
            </a:pPr>
            <a:r>
              <a:rPr lang="en-US" sz="1600" b="0" i="0" u="none" strike="noStrike" cap="none" dirty="0">
                <a:solidFill>
                  <a:srgbClr val="334155"/>
                </a:solidFill>
                <a:latin typeface="Anek Bangla"/>
                <a:ea typeface="Anek Bangla"/>
                <a:cs typeface="Anek Bangla"/>
                <a:sym typeface="Anek Bangla"/>
              </a:rPr>
              <a:t>১. </a:t>
            </a:r>
            <a:r>
              <a:rPr lang="en-US" sz="1600" b="0" i="0" u="none" strike="noStrike" cap="none" dirty="0" err="1">
                <a:solidFill>
                  <a:srgbClr val="334155"/>
                </a:solidFill>
                <a:latin typeface="Anek Bangla"/>
                <a:ea typeface="Anek Bangla"/>
                <a:cs typeface="Anek Bangla"/>
                <a:sym typeface="Anek Bangla"/>
              </a:rPr>
              <a:t>মূল</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অত্যন্ত</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গভীর</a:t>
            </a:r>
            <a:r>
              <a:rPr lang="en-US" sz="1600" b="0" i="0" u="none" strike="noStrike" cap="none" dirty="0">
                <a:solidFill>
                  <a:srgbClr val="334155"/>
                </a:solidFill>
                <a:latin typeface="Anek Bangla"/>
                <a:ea typeface="Anek Bangla"/>
                <a:cs typeface="Anek Bangla"/>
                <a:sym typeface="Anek Bangla"/>
              </a:rPr>
              <a:t> ও </a:t>
            </a:r>
            <a:r>
              <a:rPr lang="en-US" sz="1600" b="0" i="0" u="none" strike="noStrike" cap="none" dirty="0" err="1">
                <a:solidFill>
                  <a:srgbClr val="334155"/>
                </a:solidFill>
                <a:latin typeface="Anek Bangla"/>
                <a:ea typeface="Anek Bangla"/>
                <a:cs typeface="Anek Bangla"/>
                <a:sym typeface="Anek Bangla"/>
              </a:rPr>
              <a:t>সুগঠিত</a:t>
            </a:r>
            <a:r>
              <a:rPr lang="en-US" sz="1600" b="0" i="0" u="none" strike="noStrike" cap="none" dirty="0">
                <a:solidFill>
                  <a:srgbClr val="334155"/>
                </a:solidFill>
                <a:latin typeface="Anek Bangla"/>
                <a:ea typeface="Anek Bangla"/>
                <a:cs typeface="Anek Bangla"/>
                <a:sym typeface="Anek Bangla"/>
              </a:rPr>
              <a:t>।</a:t>
            </a:r>
            <a:br>
              <a:rPr lang="en-US" sz="2000" b="0" i="0" u="none" strike="noStrike" cap="none" dirty="0">
                <a:solidFill>
                  <a:schemeClr val="dk1"/>
                </a:solidFill>
                <a:latin typeface="Calibri"/>
                <a:ea typeface="Calibri"/>
                <a:cs typeface="Calibri"/>
                <a:sym typeface="Calibri"/>
              </a:rPr>
            </a:br>
            <a:r>
              <a:rPr lang="en-US" sz="1600" b="0" i="0" u="none" strike="noStrike" cap="none" dirty="0">
                <a:solidFill>
                  <a:srgbClr val="334155"/>
                </a:solidFill>
                <a:latin typeface="Anek Bangla"/>
                <a:ea typeface="Anek Bangla"/>
                <a:cs typeface="Anek Bangla"/>
                <a:sym typeface="Anek Bangla"/>
              </a:rPr>
              <a:t>২. </a:t>
            </a:r>
            <a:r>
              <a:rPr lang="en-US" sz="1600" b="0" i="0" u="none" strike="noStrike" cap="none" dirty="0" err="1">
                <a:solidFill>
                  <a:srgbClr val="334155"/>
                </a:solidFill>
                <a:latin typeface="Anek Bangla"/>
                <a:ea typeface="Anek Bangla"/>
                <a:cs typeface="Anek Bangla"/>
                <a:sym typeface="Anek Bangla"/>
              </a:rPr>
              <a:t>পাতা</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কাঁটায়</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রূপান্তরিত</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বা</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আকারে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অত্যন্ত</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ছোট</a:t>
            </a:r>
            <a:r>
              <a:rPr lang="en-US" sz="1600" b="0" i="0" u="none" strike="noStrike" cap="none" dirty="0">
                <a:solidFill>
                  <a:srgbClr val="334155"/>
                </a:solidFill>
                <a:latin typeface="Anek Bangla"/>
                <a:ea typeface="Anek Bangla"/>
                <a:cs typeface="Anek Bangla"/>
                <a:sym typeface="Anek Bangla"/>
              </a:rPr>
              <a:t>।</a:t>
            </a:r>
            <a:br>
              <a:rPr lang="en-US" sz="2000" b="0" i="0" u="none" strike="noStrike" cap="none" dirty="0">
                <a:solidFill>
                  <a:schemeClr val="dk1"/>
                </a:solidFill>
                <a:latin typeface="Calibri"/>
                <a:ea typeface="Calibri"/>
                <a:cs typeface="Calibri"/>
                <a:sym typeface="Calibri"/>
              </a:rPr>
            </a:br>
            <a:r>
              <a:rPr lang="en-US" sz="1600" b="0" i="0" u="none" strike="noStrike" cap="none" dirty="0">
                <a:solidFill>
                  <a:srgbClr val="334155"/>
                </a:solidFill>
                <a:latin typeface="Anek Bangla"/>
                <a:ea typeface="Anek Bangla"/>
                <a:cs typeface="Anek Bangla"/>
                <a:sym typeface="Anek Bangla"/>
              </a:rPr>
              <a:t>৩. </a:t>
            </a:r>
            <a:r>
              <a:rPr lang="en-US" sz="1600" b="0" i="0" u="none" strike="noStrike" cap="none" dirty="0" err="1">
                <a:solidFill>
                  <a:srgbClr val="334155"/>
                </a:solidFill>
                <a:latin typeface="Anek Bangla"/>
                <a:ea typeface="Anek Bangla"/>
                <a:cs typeface="Anek Bangla"/>
                <a:sym typeface="Anek Bangla"/>
              </a:rPr>
              <a:t>কাণ্ড</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মাংসল</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রসাল</a:t>
            </a:r>
            <a:r>
              <a:rPr lang="en-US" sz="1600" b="0" i="0" u="none" strike="noStrike" cap="none" dirty="0">
                <a:solidFill>
                  <a:srgbClr val="334155"/>
                </a:solidFill>
                <a:latin typeface="Anek Bangla"/>
                <a:ea typeface="Anek Bangla"/>
                <a:cs typeface="Anek Bangla"/>
                <a:sym typeface="Anek Bangla"/>
              </a:rPr>
              <a:t> ও </a:t>
            </a:r>
            <a:r>
              <a:rPr lang="en-US" sz="1600" b="0" i="0" u="none" strike="noStrike" cap="none" dirty="0" err="1">
                <a:solidFill>
                  <a:srgbClr val="334155"/>
                </a:solidFill>
                <a:latin typeface="Anek Bangla"/>
                <a:ea typeface="Anek Bangla"/>
                <a:cs typeface="Anek Bangla"/>
                <a:sym typeface="Anek Bangla"/>
              </a:rPr>
              <a:t>স্থূল</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রস</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ধরে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রাখার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জন্য</a:t>
            </a:r>
            <a:r>
              <a:rPr lang="en-US" sz="1600" b="0" i="0" u="none" strike="noStrike" cap="none" dirty="0">
                <a:solidFill>
                  <a:srgbClr val="334155"/>
                </a:solidFill>
                <a:latin typeface="Anek Bangla"/>
                <a:ea typeface="Anek Bangla"/>
                <a:cs typeface="Anek Bangla"/>
                <a:sym typeface="Anek Bangla"/>
              </a:rPr>
              <a:t>)।</a:t>
            </a:r>
            <a:br>
              <a:rPr lang="en-US" sz="2000" b="0" i="0" u="none" strike="noStrike" cap="none" dirty="0">
                <a:solidFill>
                  <a:schemeClr val="dk1"/>
                </a:solidFill>
                <a:latin typeface="Calibri"/>
                <a:ea typeface="Calibri"/>
                <a:cs typeface="Calibri"/>
                <a:sym typeface="Calibri"/>
              </a:rPr>
            </a:br>
            <a:r>
              <a:rPr lang="en-US" sz="1600" b="0" i="0" u="none" strike="noStrike" cap="none" dirty="0">
                <a:solidFill>
                  <a:srgbClr val="334155"/>
                </a:solidFill>
                <a:latin typeface="Anek Bangla"/>
                <a:ea typeface="Anek Bangla"/>
                <a:cs typeface="Anek Bangla"/>
                <a:sym typeface="Anek Bangla"/>
              </a:rPr>
              <a:t>৪. </a:t>
            </a:r>
            <a:r>
              <a:rPr lang="en-US" sz="1600" b="0" i="0" u="none" strike="noStrike" cap="none" dirty="0" err="1">
                <a:solidFill>
                  <a:srgbClr val="334155"/>
                </a:solidFill>
                <a:latin typeface="Anek Bangla"/>
                <a:ea typeface="Anek Bangla"/>
                <a:cs typeface="Anek Bangla"/>
                <a:sym typeface="Anek Bangla"/>
              </a:rPr>
              <a:t>ত্বকে</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পুরু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কিউটিকল</a:t>
            </a:r>
            <a:r>
              <a:rPr lang="en-US" sz="1600" b="0" i="0" u="none" strike="noStrike" cap="none" dirty="0">
                <a:solidFill>
                  <a:srgbClr val="334155"/>
                </a:solidFill>
                <a:latin typeface="Anek Bangla"/>
                <a:ea typeface="Anek Bangla"/>
                <a:cs typeface="Anek Bangla"/>
                <a:sym typeface="Anek Bangla"/>
              </a:rPr>
              <a:t> ও </a:t>
            </a:r>
            <a:r>
              <a:rPr lang="en-US" sz="1600" b="0" i="0" u="none" strike="noStrike" cap="none" dirty="0" err="1">
                <a:solidFill>
                  <a:srgbClr val="334155"/>
                </a:solidFill>
                <a:latin typeface="Anek Bangla"/>
                <a:ea typeface="Anek Bangla"/>
                <a:cs typeface="Anek Bangla"/>
                <a:sym typeface="Anek Bangla"/>
              </a:rPr>
              <a:t>সুপ্ত</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পত্ররন্ধ্র</a:t>
            </a:r>
            <a:r>
              <a:rPr lang="en-US" sz="1600" b="0" i="0" u="none" strike="noStrike" cap="none" dirty="0">
                <a:solidFill>
                  <a:srgbClr val="334155"/>
                </a:solidFill>
                <a:latin typeface="Anek Bangla"/>
                <a:ea typeface="Anek Bangla"/>
                <a:cs typeface="Anek Bangla"/>
                <a:sym typeface="Anek Bangla"/>
              </a:rPr>
              <a:t> (Sunken Stomata) </a:t>
            </a:r>
            <a:r>
              <a:rPr lang="en-US" sz="1600" b="0" i="0" u="none" strike="noStrike" cap="none" dirty="0" err="1">
                <a:solidFill>
                  <a:srgbClr val="334155"/>
                </a:solidFill>
                <a:latin typeface="Anek Bangla"/>
                <a:ea typeface="Anek Bangla"/>
                <a:cs typeface="Anek Bangla"/>
                <a:sym typeface="Anek Bangla"/>
              </a:rPr>
              <a:t>বিদ্যমান</a:t>
            </a:r>
            <a:r>
              <a:rPr lang="en-US" sz="1600" b="0" i="0" u="none" strike="noStrike" cap="none" dirty="0">
                <a:solidFill>
                  <a:srgbClr val="334155"/>
                </a:solidFill>
                <a:latin typeface="Anek Bangla"/>
                <a:ea typeface="Anek Bangla"/>
                <a:cs typeface="Anek Bangla"/>
                <a:sym typeface="Anek Bangla"/>
              </a:rPr>
              <a:t>।</a:t>
            </a:r>
            <a:endParaRPr sz="1600" dirty="0"/>
          </a:p>
        </p:txBody>
      </p:sp>
      <p:pic>
        <p:nvPicPr>
          <p:cNvPr id="3" name="Picture 2">
            <a:extLst>
              <a:ext uri="{FF2B5EF4-FFF2-40B4-BE49-F238E27FC236}">
                <a16:creationId xmlns:a16="http://schemas.microsoft.com/office/drawing/2014/main" id="{CFD040D3-8475-FFF1-349D-DAC03730B610}"/>
              </a:ext>
            </a:extLst>
          </p:cNvPr>
          <p:cNvPicPr>
            <a:picLocks noChangeAspect="1"/>
          </p:cNvPicPr>
          <p:nvPr/>
        </p:nvPicPr>
        <p:blipFill>
          <a:blip r:embed="rId5"/>
          <a:srcRect/>
          <a:stretch/>
        </p:blipFill>
        <p:spPr>
          <a:xfrm>
            <a:off x="6198394" y="1755164"/>
            <a:ext cx="2548273" cy="2497014"/>
          </a:xfrm>
          <a:prstGeom prst="rect">
            <a:avLst/>
          </a:prstGeom>
        </p:spPr>
      </p:pic>
      <p:pic>
        <p:nvPicPr>
          <p:cNvPr id="5" name="Picture 4">
            <a:extLst>
              <a:ext uri="{FF2B5EF4-FFF2-40B4-BE49-F238E27FC236}">
                <a16:creationId xmlns:a16="http://schemas.microsoft.com/office/drawing/2014/main" id="{97A60252-6C01-446B-9805-26BBDB1207B1}"/>
              </a:ext>
            </a:extLst>
          </p:cNvPr>
          <p:cNvPicPr>
            <a:picLocks noChangeAspect="1"/>
          </p:cNvPicPr>
          <p:nvPr/>
        </p:nvPicPr>
        <p:blipFill>
          <a:blip r:embed="rId6"/>
          <a:srcRect/>
          <a:stretch/>
        </p:blipFill>
        <p:spPr>
          <a:xfrm>
            <a:off x="8568464" y="1655152"/>
            <a:ext cx="2852011" cy="249701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9" name="Google Shape;409;p34" descr="image.png"/>
          <p:cNvPicPr preferRelativeResize="0"/>
          <p:nvPr/>
        </p:nvPicPr>
        <p:blipFill rotWithShape="1">
          <a:blip r:embed="rId3">
            <a:alphaModFix/>
          </a:blip>
          <a:srcRect/>
          <a:stretch/>
        </p:blipFill>
        <p:spPr>
          <a:xfrm>
            <a:off x="571500" y="4064451"/>
            <a:ext cx="3524250" cy="202552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10" name="Google Shape;410;p34" descr="image.png"/>
          <p:cNvPicPr preferRelativeResize="0"/>
          <p:nvPr/>
        </p:nvPicPr>
        <p:blipFill rotWithShape="1">
          <a:blip r:embed="rId4">
            <a:alphaModFix/>
          </a:blip>
          <a:srcRect/>
          <a:stretch/>
        </p:blipFill>
        <p:spPr>
          <a:xfrm>
            <a:off x="4333875" y="4064451"/>
            <a:ext cx="3524250" cy="202552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11" name="Google Shape;411;p34" descr="image.png"/>
          <p:cNvPicPr preferRelativeResize="0"/>
          <p:nvPr/>
        </p:nvPicPr>
        <p:blipFill rotWithShape="1">
          <a:blip r:embed="rId4">
            <a:alphaModFix/>
          </a:blip>
          <a:srcRect/>
          <a:stretch/>
        </p:blipFill>
        <p:spPr>
          <a:xfrm>
            <a:off x="8096250" y="4064451"/>
            <a:ext cx="3524250" cy="202552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12" name="Google Shape;412;p34"/>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লবণাক্তভূমির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উদ্ভিদের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অভিযোজন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(Halophytes)</a:t>
            </a:r>
            <a:endParaRPr dirty="0"/>
          </a:p>
        </p:txBody>
      </p:sp>
      <p:sp>
        <p:nvSpPr>
          <p:cNvPr id="413" name="Google Shape;413;p34"/>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14" name="Google Shape;414;p34"/>
          <p:cNvSpPr txBox="1"/>
          <p:nvPr/>
        </p:nvSpPr>
        <p:spPr>
          <a:xfrm>
            <a:off x="809625" y="4350201"/>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শ্বাসমূল</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(Pneumatophore)</a:t>
            </a:r>
            <a:endParaRPr dirty="0"/>
          </a:p>
        </p:txBody>
      </p:sp>
      <p:sp>
        <p:nvSpPr>
          <p:cNvPr id="415" name="Google Shape;415;p34"/>
          <p:cNvSpPr txBox="1"/>
          <p:nvPr/>
        </p:nvSpPr>
        <p:spPr>
          <a:xfrm>
            <a:off x="809625" y="4712151"/>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মাটির নিচে অক্সিজেনের অভাবে মূল সোজা ওপরের দিকে উঠে আসে, যাতে ছিদ্র (Lenticel) থাকে।</a:t>
            </a:r>
            <a:endParaRPr/>
          </a:p>
        </p:txBody>
      </p:sp>
      <p:sp>
        <p:nvSpPr>
          <p:cNvPr id="416" name="Google Shape;416;p34"/>
          <p:cNvSpPr txBox="1"/>
          <p:nvPr/>
        </p:nvSpPr>
        <p:spPr>
          <a:xfrm>
            <a:off x="4572000" y="4350201"/>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জরায়ুজ</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অঙ্কুরোদ্গম</a:t>
            </a:r>
            <a:endParaRPr dirty="0"/>
          </a:p>
        </p:txBody>
      </p:sp>
      <p:sp>
        <p:nvSpPr>
          <p:cNvPr id="417" name="Google Shape;417;p34"/>
          <p:cNvSpPr txBox="1"/>
          <p:nvPr/>
        </p:nvSpPr>
        <p:spPr>
          <a:xfrm>
            <a:off x="4572000" y="4712151"/>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ফল গাছে থাকা অবস্থাতেই বীজ অঙ্কুরিত হয়, যাতে জোয়ারের জলে ভেসে না যায়।</a:t>
            </a:r>
            <a:endParaRPr/>
          </a:p>
        </p:txBody>
      </p:sp>
      <p:sp>
        <p:nvSpPr>
          <p:cNvPr id="418" name="Google Shape;418;p34"/>
          <p:cNvSpPr txBox="1"/>
          <p:nvPr/>
        </p:nvSpPr>
        <p:spPr>
          <a:xfrm>
            <a:off x="8334375" y="4350201"/>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ঠেসমূল</a:t>
            </a:r>
            <a:r>
              <a:rPr lang="en-US" sz="18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(Stilt root)</a:t>
            </a:r>
            <a:endParaRPr dirty="0"/>
          </a:p>
        </p:txBody>
      </p:sp>
      <p:sp>
        <p:nvSpPr>
          <p:cNvPr id="419" name="Google Shape;419;p34"/>
          <p:cNvSpPr txBox="1"/>
          <p:nvPr/>
        </p:nvSpPr>
        <p:spPr>
          <a:xfrm>
            <a:off x="8334375" y="4712151"/>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কাদামাটিতে গাছকে শক্তভাবে সোজা ধরে রাখার জন্য কাণ্ড হতে ঠেসমূল বের হয়।</a:t>
            </a:r>
            <a:endParaRPr/>
          </a:p>
        </p:txBody>
      </p:sp>
      <p:pic>
        <p:nvPicPr>
          <p:cNvPr id="3" name="Picture 2">
            <a:extLst>
              <a:ext uri="{FF2B5EF4-FFF2-40B4-BE49-F238E27FC236}">
                <a16:creationId xmlns:a16="http://schemas.microsoft.com/office/drawing/2014/main" id="{02AA2C93-66F1-D957-8A44-E11217F0DACE}"/>
              </a:ext>
            </a:extLst>
          </p:cNvPr>
          <p:cNvPicPr>
            <a:picLocks noChangeAspect="1"/>
          </p:cNvPicPr>
          <p:nvPr/>
        </p:nvPicPr>
        <p:blipFill>
          <a:blip r:embed="rId5"/>
          <a:stretch>
            <a:fillRect/>
          </a:stretch>
        </p:blipFill>
        <p:spPr>
          <a:xfrm>
            <a:off x="8160712" y="708592"/>
            <a:ext cx="2722830" cy="3628343"/>
          </a:xfrm>
          <a:prstGeom prst="rect">
            <a:avLst/>
          </a:prstGeom>
        </p:spPr>
      </p:pic>
      <p:pic>
        <p:nvPicPr>
          <p:cNvPr id="5" name="Picture 4">
            <a:extLst>
              <a:ext uri="{FF2B5EF4-FFF2-40B4-BE49-F238E27FC236}">
                <a16:creationId xmlns:a16="http://schemas.microsoft.com/office/drawing/2014/main" id="{631A73B0-E4B4-6EC0-89E0-98DAE8D39C1C}"/>
              </a:ext>
            </a:extLst>
          </p:cNvPr>
          <p:cNvPicPr>
            <a:picLocks noChangeAspect="1"/>
          </p:cNvPicPr>
          <p:nvPr/>
        </p:nvPicPr>
        <p:blipFill>
          <a:blip r:embed="rId6"/>
          <a:stretch>
            <a:fillRect/>
          </a:stretch>
        </p:blipFill>
        <p:spPr>
          <a:xfrm>
            <a:off x="945774" y="1502999"/>
            <a:ext cx="2928101" cy="2197345"/>
          </a:xfrm>
          <a:prstGeom prst="rect">
            <a:avLst/>
          </a:prstGeom>
        </p:spPr>
      </p:pic>
      <p:pic>
        <p:nvPicPr>
          <p:cNvPr id="7" name="Picture 6">
            <a:extLst>
              <a:ext uri="{FF2B5EF4-FFF2-40B4-BE49-F238E27FC236}">
                <a16:creationId xmlns:a16="http://schemas.microsoft.com/office/drawing/2014/main" id="{BE09F661-F10E-DCD5-76D1-179A42037427}"/>
              </a:ext>
            </a:extLst>
          </p:cNvPr>
          <p:cNvPicPr>
            <a:picLocks noChangeAspect="1"/>
          </p:cNvPicPr>
          <p:nvPr/>
        </p:nvPicPr>
        <p:blipFill>
          <a:blip r:embed="rId7"/>
          <a:stretch>
            <a:fillRect/>
          </a:stretch>
        </p:blipFill>
        <p:spPr>
          <a:xfrm>
            <a:off x="4017889" y="991946"/>
            <a:ext cx="4316486" cy="289288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5" name="Google Shape;425;p35"/>
          <p:cNvSpPr txBox="1"/>
          <p:nvPr/>
        </p:nvSpPr>
        <p:spPr>
          <a:xfrm>
            <a:off x="571500" y="476250"/>
            <a:ext cx="11601450" cy="430887"/>
          </a:xfrm>
          <a:prstGeom prst="rect">
            <a:avLst/>
          </a:prstGeom>
          <a:noFill/>
          <a:ln>
            <a:noFill/>
          </a:ln>
        </p:spPr>
        <p:txBody>
          <a:bodyPr spcFirstLastPara="1" wrap="square" lIns="0" tIns="0" rIns="0" bIns="0" anchor="t" anchorCtr="0">
            <a:spAutoFit/>
          </a:bodyPr>
          <a:lstStyle/>
          <a:p>
            <a:pPr lvl="0"/>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পৃথিবীর</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উদ্ভিদজগতকে</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প্রধান</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প্রধান</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ভৌগোলিক</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অঞ্চলে</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ভাগ</a:t>
            </a:r>
            <a:r>
              <a:rPr lang="en-US" sz="2800" b="1" dirty="0">
                <a:solidFill>
                  <a:srgbClr val="065F46"/>
                </a:solidFill>
                <a:latin typeface="Hind Siliguri" panose="02000000000000000000" pitchFamily="2" charset="0"/>
                <a:ea typeface="Anek Bangla"/>
                <a:cs typeface="Hind Siliguri" panose="02000000000000000000" pitchFamily="2" charset="0"/>
                <a:sym typeface="Anek Bangla"/>
              </a:rPr>
              <a:t> </a:t>
            </a:r>
            <a:r>
              <a:rPr lang="en-US" sz="2800" b="1" dirty="0" err="1">
                <a:solidFill>
                  <a:srgbClr val="065F46"/>
                </a:solidFill>
                <a:latin typeface="Hind Siliguri" panose="02000000000000000000" pitchFamily="2" charset="0"/>
                <a:ea typeface="Anek Bangla"/>
                <a:cs typeface="Hind Siliguri" panose="02000000000000000000" pitchFamily="2" charset="0"/>
                <a:sym typeface="Anek Bangla"/>
              </a:rPr>
              <a:t>করা</a:t>
            </a:r>
            <a:endParaRPr b="1" dirty="0">
              <a:solidFill>
                <a:srgbClr val="065F46"/>
              </a:solidFill>
              <a:latin typeface="Hind Siliguri" panose="02000000000000000000" pitchFamily="2" charset="0"/>
              <a:cs typeface="Hind Siliguri" panose="02000000000000000000" pitchFamily="2" charset="0"/>
            </a:endParaRPr>
          </a:p>
        </p:txBody>
      </p:sp>
      <p:sp>
        <p:nvSpPr>
          <p:cNvPr id="426" name="Google Shape;426;p35"/>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27" name="Google Shape;427;p35"/>
          <p:cNvSpPr txBox="1"/>
          <p:nvPr/>
        </p:nvSpPr>
        <p:spPr>
          <a:xfrm>
            <a:off x="571500" y="1127613"/>
            <a:ext cx="11049000"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0" i="0" u="none" strike="noStrike" cap="none" dirty="0" err="1">
                <a:solidFill>
                  <a:srgbClr val="334155"/>
                </a:solidFill>
                <a:latin typeface="Anek Bangla"/>
                <a:ea typeface="Anek Bangla"/>
                <a:cs typeface="Anek Bangla"/>
                <a:sym typeface="Anek Bangla"/>
              </a:rPr>
              <a:t>ভৌগোলিক</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অবস্থান</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জলবায়ু</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মাটি</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এবং</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আবহাওয়ার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ওপর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নির্ভর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করে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পৃথিবীর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উদ্ভিদজগতকে</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প্রধান</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প্রধান</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ভৌগোলিক</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অঞ্চলে</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ভাগ</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করা</a:t>
            </a:r>
            <a:r>
              <a:rPr lang="en-US" sz="1600" b="0" i="0" u="none" strike="noStrike" cap="none" dirty="0">
                <a:solidFill>
                  <a:srgbClr val="334155"/>
                </a:solidFill>
                <a:latin typeface="Anek Bangla"/>
                <a:ea typeface="Anek Bangla"/>
                <a:cs typeface="Anek Bangla"/>
                <a:sym typeface="Anek Bangla"/>
              </a:rPr>
              <a:t> </a:t>
            </a:r>
            <a:r>
              <a:rPr lang="en-US" sz="1600" b="0" i="0" u="none" strike="noStrike" cap="none" dirty="0" err="1">
                <a:solidFill>
                  <a:srgbClr val="334155"/>
                </a:solidFill>
                <a:latin typeface="Anek Bangla"/>
                <a:ea typeface="Anek Bangla"/>
                <a:cs typeface="Anek Bangla"/>
                <a:sym typeface="Anek Bangla"/>
              </a:rPr>
              <a:t>হয়</a:t>
            </a:r>
            <a:r>
              <a:rPr lang="en-US" sz="1600" b="0" i="0" u="none" strike="noStrike" cap="none" dirty="0">
                <a:solidFill>
                  <a:srgbClr val="334155"/>
                </a:solidFill>
                <a:latin typeface="Anek Bangla"/>
                <a:ea typeface="Anek Bangla"/>
                <a:cs typeface="Anek Bangla"/>
                <a:sym typeface="Anek Bangla"/>
              </a:rPr>
              <a:t>।</a:t>
            </a:r>
            <a:endParaRPr sz="1600" dirty="0"/>
          </a:p>
        </p:txBody>
      </p:sp>
      <p:sp>
        <p:nvSpPr>
          <p:cNvPr id="428" name="Google Shape;428;p35"/>
          <p:cNvSpPr txBox="1"/>
          <p:nvPr/>
        </p:nvSpPr>
        <p:spPr>
          <a:xfrm>
            <a:off x="904875" y="1556238"/>
            <a:ext cx="10715625"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a:solidFill>
                  <a:srgbClr val="334155"/>
                </a:solidFill>
                <a:latin typeface="Anek Bangla"/>
                <a:ea typeface="Anek Bangla"/>
                <a:cs typeface="Anek Bangla"/>
                <a:sym typeface="Anek Bangla"/>
              </a:rPr>
              <a:t>ক্রান্তীয় বৃষ্টিবহুল বনঞ্চল (Tropical Rainforests):</a:t>
            </a:r>
            <a:r>
              <a:rPr lang="en-US" sz="1600" b="0" i="0" u="none" strike="noStrike" cap="none">
                <a:solidFill>
                  <a:srgbClr val="334155"/>
                </a:solidFill>
                <a:latin typeface="Anek Bangla"/>
                <a:ea typeface="Anek Bangla"/>
                <a:cs typeface="Anek Bangla"/>
                <a:sym typeface="Anek Bangla"/>
              </a:rPr>
              <a:t> সর্বোচ্চ প্রজাতি বৈচিত্র্যপূর্ণ অত্যন্ত ঘন বন।</a:t>
            </a:r>
            <a:endParaRPr sz="1600"/>
          </a:p>
        </p:txBody>
      </p:sp>
      <p:sp>
        <p:nvSpPr>
          <p:cNvPr id="429" name="Google Shape;429;p35"/>
          <p:cNvSpPr txBox="1"/>
          <p:nvPr/>
        </p:nvSpPr>
        <p:spPr>
          <a:xfrm>
            <a:off x="904875" y="1984863"/>
            <a:ext cx="10715625"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a:solidFill>
                  <a:srgbClr val="334155"/>
                </a:solidFill>
                <a:latin typeface="Anek Bangla"/>
                <a:ea typeface="Anek Bangla"/>
                <a:cs typeface="Anek Bangla"/>
                <a:sym typeface="Anek Bangla"/>
              </a:rPr>
              <a:t>পর্ণমোচী বনাঞ্চল (Deciduous Forests):</a:t>
            </a:r>
            <a:r>
              <a:rPr lang="en-US" sz="1600" b="0" i="0" u="none" strike="noStrike" cap="none">
                <a:solidFill>
                  <a:srgbClr val="334155"/>
                </a:solidFill>
                <a:latin typeface="Anek Bangla"/>
                <a:ea typeface="Anek Bangla"/>
                <a:cs typeface="Anek Bangla"/>
                <a:sym typeface="Anek Bangla"/>
              </a:rPr>
              <a:t> নির্দিষ্ট ঋতুতে পাতা ঝরে যায় এমন বন।</a:t>
            </a:r>
            <a:endParaRPr sz="1600"/>
          </a:p>
        </p:txBody>
      </p:sp>
      <p:sp>
        <p:nvSpPr>
          <p:cNvPr id="430" name="Google Shape;430;p35"/>
          <p:cNvSpPr txBox="1"/>
          <p:nvPr/>
        </p:nvSpPr>
        <p:spPr>
          <a:xfrm>
            <a:off x="904875" y="2413488"/>
            <a:ext cx="10715625"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a:solidFill>
                  <a:srgbClr val="334155"/>
                </a:solidFill>
                <a:latin typeface="Anek Bangla"/>
                <a:ea typeface="Anek Bangla"/>
                <a:cs typeface="Anek Bangla"/>
                <a:sym typeface="Anek Bangla"/>
              </a:rPr>
              <a:t>ম্যানগ্রোভ বনাঞ্চল (Mangrove Forests):</a:t>
            </a:r>
            <a:r>
              <a:rPr lang="en-US" sz="1600" b="0" i="0" u="none" strike="noStrike" cap="none">
                <a:solidFill>
                  <a:srgbClr val="334155"/>
                </a:solidFill>
                <a:latin typeface="Anek Bangla"/>
                <a:ea typeface="Anek Bangla"/>
                <a:cs typeface="Anek Bangla"/>
                <a:sym typeface="Anek Bangla"/>
              </a:rPr>
              <a:t> উপকূলীয় জোয়ার-ভাটা প্লাবিত লবণাক্ত অঞ্চল।</a:t>
            </a:r>
            <a:endParaRPr sz="1600"/>
          </a:p>
        </p:txBody>
      </p:sp>
      <p:pic>
        <p:nvPicPr>
          <p:cNvPr id="431" name="Google Shape;431;p35" descr="image.png"/>
          <p:cNvPicPr preferRelativeResize="0"/>
          <p:nvPr/>
        </p:nvPicPr>
        <p:blipFill rotWithShape="1">
          <a:blip r:embed="rId3">
            <a:alphaModFix/>
          </a:blip>
          <a:srcRect/>
          <a:stretch/>
        </p:blipFill>
        <p:spPr>
          <a:xfrm>
            <a:off x="571500" y="1589575"/>
            <a:ext cx="190500" cy="200025"/>
          </a:xfrm>
          <a:prstGeom prst="rect">
            <a:avLst/>
          </a:prstGeom>
          <a:noFill/>
          <a:ln>
            <a:noFill/>
          </a:ln>
        </p:spPr>
      </p:pic>
      <p:pic>
        <p:nvPicPr>
          <p:cNvPr id="432" name="Google Shape;432;p35" descr="image.png"/>
          <p:cNvPicPr preferRelativeResize="0"/>
          <p:nvPr/>
        </p:nvPicPr>
        <p:blipFill rotWithShape="1">
          <a:blip r:embed="rId3">
            <a:alphaModFix/>
          </a:blip>
          <a:srcRect/>
          <a:stretch/>
        </p:blipFill>
        <p:spPr>
          <a:xfrm>
            <a:off x="571500" y="2018200"/>
            <a:ext cx="190500" cy="200025"/>
          </a:xfrm>
          <a:prstGeom prst="rect">
            <a:avLst/>
          </a:prstGeom>
          <a:noFill/>
          <a:ln>
            <a:noFill/>
          </a:ln>
        </p:spPr>
      </p:pic>
      <p:pic>
        <p:nvPicPr>
          <p:cNvPr id="433" name="Google Shape;433;p35" descr="image.png"/>
          <p:cNvPicPr preferRelativeResize="0"/>
          <p:nvPr/>
        </p:nvPicPr>
        <p:blipFill rotWithShape="1">
          <a:blip r:embed="rId3">
            <a:alphaModFix/>
          </a:blip>
          <a:srcRect/>
          <a:stretch/>
        </p:blipFill>
        <p:spPr>
          <a:xfrm>
            <a:off x="571500" y="2446825"/>
            <a:ext cx="190500" cy="200025"/>
          </a:xfrm>
          <a:prstGeom prst="rect">
            <a:avLst/>
          </a:prstGeom>
          <a:noFill/>
          <a:ln>
            <a:noFill/>
          </a:ln>
        </p:spPr>
      </p:pic>
      <p:pic>
        <p:nvPicPr>
          <p:cNvPr id="3" name="Picture 2">
            <a:extLst>
              <a:ext uri="{FF2B5EF4-FFF2-40B4-BE49-F238E27FC236}">
                <a16:creationId xmlns:a16="http://schemas.microsoft.com/office/drawing/2014/main" id="{99E8C635-3105-D164-4408-1BED1BE35600}"/>
              </a:ext>
            </a:extLst>
          </p:cNvPr>
          <p:cNvPicPr>
            <a:picLocks noChangeAspect="1"/>
          </p:cNvPicPr>
          <p:nvPr/>
        </p:nvPicPr>
        <p:blipFill>
          <a:blip r:embed="rId4"/>
          <a:stretch>
            <a:fillRect/>
          </a:stretch>
        </p:blipFill>
        <p:spPr>
          <a:xfrm>
            <a:off x="8398817" y="3348068"/>
            <a:ext cx="3221683" cy="2150473"/>
          </a:xfrm>
          <a:prstGeom prst="rect">
            <a:avLst/>
          </a:prstGeom>
          <a:ln>
            <a:noFill/>
          </a:ln>
          <a:effectLst>
            <a:softEdge rad="112500"/>
          </a:effectLst>
        </p:spPr>
      </p:pic>
      <p:pic>
        <p:nvPicPr>
          <p:cNvPr id="5" name="Picture 4">
            <a:extLst>
              <a:ext uri="{FF2B5EF4-FFF2-40B4-BE49-F238E27FC236}">
                <a16:creationId xmlns:a16="http://schemas.microsoft.com/office/drawing/2014/main" id="{8175DB62-C911-BE76-3E0D-3D64C9A7AE08}"/>
              </a:ext>
            </a:extLst>
          </p:cNvPr>
          <p:cNvPicPr>
            <a:picLocks noChangeAspect="1"/>
          </p:cNvPicPr>
          <p:nvPr/>
        </p:nvPicPr>
        <p:blipFill>
          <a:blip r:embed="rId5"/>
          <a:stretch>
            <a:fillRect/>
          </a:stretch>
        </p:blipFill>
        <p:spPr>
          <a:xfrm>
            <a:off x="571500" y="3334690"/>
            <a:ext cx="3349152" cy="2163851"/>
          </a:xfrm>
          <a:prstGeom prst="rect">
            <a:avLst/>
          </a:prstGeom>
          <a:ln>
            <a:noFill/>
          </a:ln>
          <a:effectLst>
            <a:softEdge rad="112500"/>
          </a:effectLst>
        </p:spPr>
      </p:pic>
      <p:pic>
        <p:nvPicPr>
          <p:cNvPr id="7" name="Picture 6">
            <a:extLst>
              <a:ext uri="{FF2B5EF4-FFF2-40B4-BE49-F238E27FC236}">
                <a16:creationId xmlns:a16="http://schemas.microsoft.com/office/drawing/2014/main" id="{6752F6CA-8940-EAA5-DC3C-8803F1744358}"/>
              </a:ext>
            </a:extLst>
          </p:cNvPr>
          <p:cNvPicPr>
            <a:picLocks noChangeAspect="1"/>
          </p:cNvPicPr>
          <p:nvPr/>
        </p:nvPicPr>
        <p:blipFill>
          <a:blip r:embed="rId6"/>
          <a:stretch>
            <a:fillRect/>
          </a:stretch>
        </p:blipFill>
        <p:spPr>
          <a:xfrm>
            <a:off x="4485158" y="3334690"/>
            <a:ext cx="3349152" cy="2150474"/>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60" name="Google Shape;460;p38"/>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উপকূলীয়</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বনায়ন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ও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তার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প্রয়োজনীয়তা</a:t>
            </a:r>
            <a:endParaRPr dirty="0"/>
          </a:p>
        </p:txBody>
      </p:sp>
      <p:sp>
        <p:nvSpPr>
          <p:cNvPr id="461" name="Google Shape;461;p38"/>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62" name="Google Shape;462;p38"/>
          <p:cNvSpPr txBox="1"/>
          <p:nvPr/>
        </p:nvSpPr>
        <p:spPr>
          <a:xfrm>
            <a:off x="904875" y="4625853"/>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প্রাকৃতিক দুর্যোগ প্রতিরোধ:</a:t>
            </a:r>
            <a:r>
              <a:rPr lang="en-US" sz="1500" b="0" i="0" u="none" strike="noStrike" cap="none">
                <a:solidFill>
                  <a:srgbClr val="334155"/>
                </a:solidFill>
                <a:latin typeface="Anek Bangla"/>
                <a:ea typeface="Anek Bangla"/>
                <a:cs typeface="Anek Bangla"/>
                <a:sym typeface="Anek Bangla"/>
              </a:rPr>
              <a:t> ঘূর্ণিঝড়, জলোচ্ছ্বাস ও তীব্র বাতাসের গতিবেগ কমায়।</a:t>
            </a:r>
            <a:endParaRPr/>
          </a:p>
        </p:txBody>
      </p:sp>
      <p:sp>
        <p:nvSpPr>
          <p:cNvPr id="463" name="Google Shape;463;p38"/>
          <p:cNvSpPr txBox="1"/>
          <p:nvPr/>
        </p:nvSpPr>
        <p:spPr>
          <a:xfrm>
            <a:off x="904875" y="5054478"/>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ভূমি ক্ষয় ও পলি রোধ:</a:t>
            </a:r>
            <a:r>
              <a:rPr lang="en-US" sz="1500" b="0" i="0" u="none" strike="noStrike" cap="none">
                <a:solidFill>
                  <a:srgbClr val="334155"/>
                </a:solidFill>
                <a:latin typeface="Anek Bangla"/>
                <a:ea typeface="Anek Bangla"/>
                <a:cs typeface="Anek Bangla"/>
                <a:sym typeface="Anek Bangla"/>
              </a:rPr>
              <a:t> উপকূলের মাটি সংবাদ্ধ রাখে ও নতুন চরাঞ্চল গঠনে সহায়তা করে।</a:t>
            </a:r>
            <a:endParaRPr/>
          </a:p>
        </p:txBody>
      </p:sp>
      <p:sp>
        <p:nvSpPr>
          <p:cNvPr id="464" name="Google Shape;464;p38"/>
          <p:cNvSpPr txBox="1"/>
          <p:nvPr/>
        </p:nvSpPr>
        <p:spPr>
          <a:xfrm>
            <a:off x="904875" y="5483103"/>
            <a:ext cx="107156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334155"/>
                </a:solidFill>
                <a:latin typeface="Anek Bangla"/>
                <a:ea typeface="Anek Bangla"/>
                <a:cs typeface="Anek Bangla"/>
                <a:sym typeface="Anek Bangla"/>
              </a:rPr>
              <a:t>উপযোগী উদ্ভিদ প্রজাতি:</a:t>
            </a:r>
            <a:r>
              <a:rPr lang="en-US" sz="1500" b="0" i="0" u="none" strike="noStrike" cap="none">
                <a:solidFill>
                  <a:srgbClr val="334155"/>
                </a:solidFill>
                <a:latin typeface="Anek Bangla"/>
                <a:ea typeface="Anek Bangla"/>
                <a:cs typeface="Anek Bangla"/>
                <a:sym typeface="Anek Bangla"/>
              </a:rPr>
              <a:t> কেওড়া, বাইন, ঝাউ ও ছাতিয়ান উপকূলীয় বনায়নে অত্যন্ত উপযোগী।</a:t>
            </a:r>
            <a:endParaRPr/>
          </a:p>
        </p:txBody>
      </p:sp>
      <p:pic>
        <p:nvPicPr>
          <p:cNvPr id="465" name="Google Shape;465;p38" descr="image.png"/>
          <p:cNvPicPr preferRelativeResize="0"/>
          <p:nvPr/>
        </p:nvPicPr>
        <p:blipFill rotWithShape="1">
          <a:blip r:embed="rId3">
            <a:alphaModFix/>
          </a:blip>
          <a:srcRect/>
          <a:stretch/>
        </p:blipFill>
        <p:spPr>
          <a:xfrm>
            <a:off x="571500" y="4659191"/>
            <a:ext cx="190500" cy="200025"/>
          </a:xfrm>
          <a:prstGeom prst="rect">
            <a:avLst/>
          </a:prstGeom>
          <a:noFill/>
          <a:ln>
            <a:noFill/>
          </a:ln>
        </p:spPr>
      </p:pic>
      <p:pic>
        <p:nvPicPr>
          <p:cNvPr id="466" name="Google Shape;466;p38" descr="image.png"/>
          <p:cNvPicPr preferRelativeResize="0"/>
          <p:nvPr/>
        </p:nvPicPr>
        <p:blipFill rotWithShape="1">
          <a:blip r:embed="rId3">
            <a:alphaModFix/>
          </a:blip>
          <a:srcRect/>
          <a:stretch/>
        </p:blipFill>
        <p:spPr>
          <a:xfrm>
            <a:off x="571500" y="5087816"/>
            <a:ext cx="190500" cy="200025"/>
          </a:xfrm>
          <a:prstGeom prst="rect">
            <a:avLst/>
          </a:prstGeom>
          <a:noFill/>
          <a:ln>
            <a:noFill/>
          </a:ln>
        </p:spPr>
      </p:pic>
      <p:pic>
        <p:nvPicPr>
          <p:cNvPr id="467" name="Google Shape;467;p38" descr="image.png"/>
          <p:cNvPicPr preferRelativeResize="0"/>
          <p:nvPr/>
        </p:nvPicPr>
        <p:blipFill rotWithShape="1">
          <a:blip r:embed="rId3">
            <a:alphaModFix/>
          </a:blip>
          <a:srcRect/>
          <a:stretch/>
        </p:blipFill>
        <p:spPr>
          <a:xfrm>
            <a:off x="571500" y="5516441"/>
            <a:ext cx="190500" cy="200025"/>
          </a:xfrm>
          <a:prstGeom prst="rect">
            <a:avLst/>
          </a:prstGeom>
          <a:noFill/>
          <a:ln>
            <a:noFill/>
          </a:ln>
        </p:spPr>
      </p:pic>
      <p:pic>
        <p:nvPicPr>
          <p:cNvPr id="2" name="Google Shape;448;p37" descr="image.png">
            <a:extLst>
              <a:ext uri="{FF2B5EF4-FFF2-40B4-BE49-F238E27FC236}">
                <a16:creationId xmlns:a16="http://schemas.microsoft.com/office/drawing/2014/main" id="{79E40ADF-BA1E-1662-BAE9-87C27CC41925}"/>
              </a:ext>
            </a:extLst>
          </p:cNvPr>
          <p:cNvPicPr preferRelativeResize="0"/>
          <p:nvPr/>
        </p:nvPicPr>
        <p:blipFill rotWithShape="1">
          <a:blip r:embed="rId4">
            <a:alphaModFix/>
          </a:blip>
          <a:srcRect/>
          <a:stretch/>
        </p:blipFill>
        <p:spPr>
          <a:xfrm>
            <a:off x="6286501" y="1320678"/>
            <a:ext cx="5334000" cy="3619500"/>
          </a:xfrm>
          <a:prstGeom prst="rect">
            <a:avLst/>
          </a:prstGeom>
          <a:noFill/>
          <a:ln>
            <a:noFill/>
          </a:ln>
        </p:spPr>
      </p:pic>
      <p:sp>
        <p:nvSpPr>
          <p:cNvPr id="3" name="Google Shape;449;p37">
            <a:extLst>
              <a:ext uri="{FF2B5EF4-FFF2-40B4-BE49-F238E27FC236}">
                <a16:creationId xmlns:a16="http://schemas.microsoft.com/office/drawing/2014/main" id="{B5449957-9C27-D0F7-2AA4-DB793954C733}"/>
              </a:ext>
            </a:extLst>
          </p:cNvPr>
          <p:cNvSpPr txBox="1"/>
          <p:nvPr/>
        </p:nvSpPr>
        <p:spPr>
          <a:xfrm>
            <a:off x="571500" y="1333134"/>
            <a:ext cx="398145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সুন্দরবন</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ম্যানগ্রোভ</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বনাঞ্চল</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a:t>
            </a:r>
            <a:endParaRPr sz="1100" dirty="0"/>
          </a:p>
        </p:txBody>
      </p:sp>
      <p:sp>
        <p:nvSpPr>
          <p:cNvPr id="4" name="Google Shape;451;p37">
            <a:extLst>
              <a:ext uri="{FF2B5EF4-FFF2-40B4-BE49-F238E27FC236}">
                <a16:creationId xmlns:a16="http://schemas.microsoft.com/office/drawing/2014/main" id="{9065565B-A675-A7F3-369D-A0EA75166F69}"/>
              </a:ext>
            </a:extLst>
          </p:cNvPr>
          <p:cNvSpPr txBox="1"/>
          <p:nvPr/>
        </p:nvSpPr>
        <p:spPr>
          <a:xfrm>
            <a:off x="571501" y="2644653"/>
            <a:ext cx="5600700"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প্রধান</a:t>
            </a:r>
            <a:r>
              <a:rPr lang="en-US" sz="1404"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উদ্ভিদ</a:t>
            </a:r>
            <a:r>
              <a:rPr lang="en-US" sz="1404"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ও </a:t>
            </a:r>
            <a:r>
              <a:rPr lang="en-US" sz="1404"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প্রাণী</a:t>
            </a:r>
            <a:endParaRPr dirty="0"/>
          </a:p>
        </p:txBody>
      </p:sp>
      <p:sp>
        <p:nvSpPr>
          <p:cNvPr id="5" name="Google Shape;452;p37">
            <a:extLst>
              <a:ext uri="{FF2B5EF4-FFF2-40B4-BE49-F238E27FC236}">
                <a16:creationId xmlns:a16="http://schemas.microsoft.com/office/drawing/2014/main" id="{2E0A5AD0-BA55-FADB-7743-4E5E2C57F42B}"/>
              </a:ext>
            </a:extLst>
          </p:cNvPr>
          <p:cNvSpPr txBox="1"/>
          <p:nvPr/>
        </p:nvSpPr>
        <p:spPr>
          <a:xfrm>
            <a:off x="571500" y="2949453"/>
            <a:ext cx="5802923" cy="34624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nek Bangla"/>
                <a:ea typeface="Anek Bangla"/>
                <a:cs typeface="Anek Bangla"/>
                <a:sym typeface="Anek Bangla"/>
              </a:rPr>
              <a:t>উদ্ভিদ</a:t>
            </a:r>
            <a:r>
              <a:rPr lang="en-US" sz="1500" b="1" i="0" u="none" strike="noStrike" cap="none" dirty="0">
                <a:solidFill>
                  <a:srgbClr val="334155"/>
                </a:solidFill>
                <a:latin typeface="Anek Bangla"/>
                <a:ea typeface="Anek Bangla"/>
                <a:cs typeface="Anek Bangla"/>
                <a:sym typeface="Anek Bangla"/>
              </a:rPr>
              <a:t>:</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সুন্দরী</a:t>
            </a:r>
            <a:r>
              <a:rPr lang="en-US" sz="1500" b="0" i="0" u="none" strike="noStrike" cap="none" dirty="0">
                <a:solidFill>
                  <a:srgbClr val="334155"/>
                </a:solidFill>
                <a:latin typeface="Anek Bangla"/>
                <a:ea typeface="Anek Bangla"/>
                <a:cs typeface="Anek Bangla"/>
                <a:sym typeface="Anek Bangla"/>
              </a:rPr>
              <a:t> (</a:t>
            </a:r>
            <a:r>
              <a:rPr lang="en-US" sz="1500" b="0" i="1" u="none" strike="noStrike" cap="none" dirty="0" err="1">
                <a:solidFill>
                  <a:srgbClr val="334155"/>
                </a:solidFill>
                <a:latin typeface="Anek Bangla"/>
                <a:ea typeface="Anek Bangla"/>
                <a:cs typeface="Anek Bangla"/>
                <a:sym typeface="Anek Bangla"/>
              </a:rPr>
              <a:t>Heritiera</a:t>
            </a:r>
            <a:r>
              <a:rPr lang="en-US" sz="1500" b="0" i="1" u="none" strike="noStrike" cap="none" dirty="0">
                <a:solidFill>
                  <a:srgbClr val="334155"/>
                </a:solidFill>
                <a:latin typeface="Anek Bangla"/>
                <a:ea typeface="Anek Bangla"/>
                <a:cs typeface="Anek Bangla"/>
                <a:sym typeface="Anek Bangla"/>
              </a:rPr>
              <a:t> fomes</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গেওয়া</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গরান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কেওড়া</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বাইন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গোলপাতা</a:t>
            </a:r>
            <a:r>
              <a:rPr lang="en-US" sz="1500" b="0" i="0" u="none" strike="noStrike" cap="none" dirty="0">
                <a:solidFill>
                  <a:srgbClr val="334155"/>
                </a:solidFill>
                <a:latin typeface="Anek Bangla"/>
                <a:ea typeface="Anek Bangla"/>
                <a:cs typeface="Anek Bangla"/>
                <a:sym typeface="Anek Bangla"/>
              </a:rPr>
              <a:t>।</a:t>
            </a:r>
            <a:endParaRPr dirty="0"/>
          </a:p>
        </p:txBody>
      </p:sp>
      <p:sp>
        <p:nvSpPr>
          <p:cNvPr id="6" name="Google Shape;453;p37">
            <a:extLst>
              <a:ext uri="{FF2B5EF4-FFF2-40B4-BE49-F238E27FC236}">
                <a16:creationId xmlns:a16="http://schemas.microsoft.com/office/drawing/2014/main" id="{C1AA0C15-697A-CDF2-6449-03D42F35A118}"/>
              </a:ext>
            </a:extLst>
          </p:cNvPr>
          <p:cNvSpPr txBox="1"/>
          <p:nvPr/>
        </p:nvSpPr>
        <p:spPr>
          <a:xfrm>
            <a:off x="571501" y="3330453"/>
            <a:ext cx="533400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nek Bangla"/>
                <a:ea typeface="Anek Bangla"/>
                <a:cs typeface="Anek Bangla"/>
                <a:sym typeface="Anek Bangla"/>
              </a:rPr>
              <a:t>প্রাণী</a:t>
            </a:r>
            <a:r>
              <a:rPr lang="en-US" sz="1500" b="1" i="0" u="none" strike="noStrike" cap="none" dirty="0">
                <a:solidFill>
                  <a:srgbClr val="334155"/>
                </a:solidFill>
                <a:latin typeface="Anek Bangla"/>
                <a:ea typeface="Anek Bangla"/>
                <a:cs typeface="Anek Bangla"/>
                <a:sym typeface="Anek Bangla"/>
              </a:rPr>
              <a:t>:</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রয়্যাল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বেঙ্গল</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টাইগার</a:t>
            </a:r>
            <a:r>
              <a:rPr lang="en-US" sz="1500" b="0" i="0" u="none" strike="noStrike" cap="none" dirty="0">
                <a:solidFill>
                  <a:srgbClr val="334155"/>
                </a:solidFill>
                <a:latin typeface="Anek Bangla"/>
                <a:ea typeface="Anek Bangla"/>
                <a:cs typeface="Anek Bangla"/>
                <a:sym typeface="Anek Bangla"/>
              </a:rPr>
              <a:t> (</a:t>
            </a:r>
            <a:r>
              <a:rPr lang="en-US" sz="1500" b="0" i="1" u="none" strike="noStrike" cap="none" dirty="0">
                <a:solidFill>
                  <a:srgbClr val="334155"/>
                </a:solidFill>
                <a:latin typeface="Anek Bangla"/>
                <a:ea typeface="Anek Bangla"/>
                <a:cs typeface="Anek Bangla"/>
                <a:sym typeface="Anek Bangla"/>
              </a:rPr>
              <a:t>Panthera </a:t>
            </a:r>
            <a:r>
              <a:rPr lang="en-US" sz="1500" b="0" i="1" u="none" strike="noStrike" cap="none" dirty="0" err="1">
                <a:solidFill>
                  <a:srgbClr val="334155"/>
                </a:solidFill>
                <a:latin typeface="Anek Bangla"/>
                <a:ea typeface="Anek Bangla"/>
                <a:cs typeface="Anek Bangla"/>
                <a:sym typeface="Anek Bangla"/>
              </a:rPr>
              <a:t>tigris</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চিত্রা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হরিণ</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কুমির</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ডলফিন</a:t>
            </a:r>
            <a:r>
              <a:rPr lang="en-US" sz="1500" b="0" i="0" u="none" strike="noStrike" cap="none" dirty="0">
                <a:solidFill>
                  <a:srgbClr val="334155"/>
                </a:solidFill>
                <a:latin typeface="Anek Bangla"/>
                <a:ea typeface="Anek Bangla"/>
                <a:cs typeface="Anek Bangla"/>
                <a:sym typeface="Anek Bangla"/>
              </a:rPr>
              <a:t>, </a:t>
            </a:r>
            <a:r>
              <a:rPr lang="en-US" sz="1500" b="0" i="0" u="none" strike="noStrike" cap="none" dirty="0" err="1">
                <a:solidFill>
                  <a:srgbClr val="334155"/>
                </a:solidFill>
                <a:latin typeface="Anek Bangla"/>
                <a:ea typeface="Anek Bangla"/>
                <a:cs typeface="Anek Bangla"/>
                <a:sym typeface="Anek Bangla"/>
              </a:rPr>
              <a:t>বানর</a:t>
            </a:r>
            <a:r>
              <a:rPr lang="en-US" sz="1500" b="0" i="0" u="none" strike="noStrike" cap="none" dirty="0">
                <a:solidFill>
                  <a:srgbClr val="334155"/>
                </a:solidFill>
                <a:latin typeface="Anek Bangla"/>
                <a:ea typeface="Anek Bangla"/>
                <a:cs typeface="Anek Bangla"/>
                <a:sym typeface="Anek Bangla"/>
              </a:rPr>
              <a:t>।</a:t>
            </a:r>
            <a:endParaRPr dirty="0"/>
          </a:p>
        </p:txBody>
      </p:sp>
      <p:pic>
        <p:nvPicPr>
          <p:cNvPr id="7" name="Google Shape;454;p37" descr="image.png">
            <a:extLst>
              <a:ext uri="{FF2B5EF4-FFF2-40B4-BE49-F238E27FC236}">
                <a16:creationId xmlns:a16="http://schemas.microsoft.com/office/drawing/2014/main" id="{9E4B5DD6-E8AC-F0A7-43EB-0609A1CE3C83}"/>
              </a:ext>
            </a:extLst>
          </p:cNvPr>
          <p:cNvPicPr preferRelativeResize="0"/>
          <p:nvPr/>
        </p:nvPicPr>
        <p:blipFill rotWithShape="1">
          <a:blip r:embed="rId5">
            <a:alphaModFix/>
          </a:blip>
          <a:srcRect/>
          <a:stretch/>
        </p:blipFill>
        <p:spPr>
          <a:xfrm>
            <a:off x="6674095" y="1350902"/>
            <a:ext cx="4613032" cy="3105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3" name="Google Shape;473;p39" descr="image.png"/>
          <p:cNvPicPr preferRelativeResize="0"/>
          <p:nvPr/>
        </p:nvPicPr>
        <p:blipFill rotWithShape="1">
          <a:blip r:embed="rId3">
            <a:alphaModFix/>
          </a:blip>
          <a:srcRect/>
          <a:stretch/>
        </p:blipFill>
        <p:spPr>
          <a:xfrm>
            <a:off x="571500" y="2553066"/>
            <a:ext cx="3524250" cy="1957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74" name="Google Shape;474;p39" descr="image.png"/>
          <p:cNvPicPr preferRelativeResize="0"/>
          <p:nvPr/>
        </p:nvPicPr>
        <p:blipFill rotWithShape="1">
          <a:blip r:embed="rId4">
            <a:alphaModFix/>
          </a:blip>
          <a:srcRect/>
          <a:stretch/>
        </p:blipFill>
        <p:spPr>
          <a:xfrm>
            <a:off x="4333875" y="2553066"/>
            <a:ext cx="3524250" cy="1957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75" name="Google Shape;475;p39" descr="image.png"/>
          <p:cNvPicPr preferRelativeResize="0"/>
          <p:nvPr/>
        </p:nvPicPr>
        <p:blipFill rotWithShape="1">
          <a:blip r:embed="rId5">
            <a:alphaModFix/>
          </a:blip>
          <a:srcRect/>
          <a:stretch/>
        </p:blipFill>
        <p:spPr>
          <a:xfrm>
            <a:off x="8096250" y="2553066"/>
            <a:ext cx="3524250" cy="1957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76" name="Google Shape;476;p39"/>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জীব</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বিলুপ্তির</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প্রধান</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কারণসমূহ</a:t>
            </a:r>
            <a:endParaRPr dirty="0"/>
          </a:p>
        </p:txBody>
      </p:sp>
      <p:sp>
        <p:nvSpPr>
          <p:cNvPr id="477" name="Google Shape;477;p39"/>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78" name="Google Shape;478;p39"/>
          <p:cNvSpPr txBox="1"/>
          <p:nvPr/>
        </p:nvSpPr>
        <p:spPr>
          <a:xfrm>
            <a:off x="809625" y="2838816"/>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DC2626"/>
                </a:solidFill>
                <a:latin typeface="Hind Siliguri" panose="02000000000000000000" pitchFamily="2" charset="0"/>
                <a:ea typeface="Mina"/>
                <a:cs typeface="Hind Siliguri" panose="02000000000000000000" pitchFamily="2" charset="0"/>
                <a:sym typeface="Mina"/>
              </a:rPr>
              <a:t>আবাসস্থল</a:t>
            </a:r>
            <a:r>
              <a:rPr lang="en-US" sz="1800" b="1" i="0" u="none" strike="noStrike" cap="none" dirty="0">
                <a:solidFill>
                  <a:srgbClr val="DC2626"/>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DC2626"/>
                </a:solidFill>
                <a:latin typeface="Hind Siliguri" panose="02000000000000000000" pitchFamily="2" charset="0"/>
                <a:ea typeface="Mina"/>
                <a:cs typeface="Hind Siliguri" panose="02000000000000000000" pitchFamily="2" charset="0"/>
                <a:sym typeface="Mina"/>
              </a:rPr>
              <a:t>ধ্বংস</a:t>
            </a:r>
            <a:endParaRPr dirty="0"/>
          </a:p>
        </p:txBody>
      </p:sp>
      <p:sp>
        <p:nvSpPr>
          <p:cNvPr id="479" name="Google Shape;479;p39"/>
          <p:cNvSpPr txBox="1"/>
          <p:nvPr/>
        </p:nvSpPr>
        <p:spPr>
          <a:xfrm>
            <a:off x="809625" y="3200766"/>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বন উজাড়, নগরায়ন ও কৃষিজমি সম্প্রসারণের ফলে প্রাকৃতিক বাসস্থান ধ্বংস।</a:t>
            </a:r>
            <a:endParaRPr/>
          </a:p>
        </p:txBody>
      </p:sp>
      <p:sp>
        <p:nvSpPr>
          <p:cNvPr id="480" name="Google Shape;480;p39"/>
          <p:cNvSpPr txBox="1"/>
          <p:nvPr/>
        </p:nvSpPr>
        <p:spPr>
          <a:xfrm>
            <a:off x="4572000" y="2838816"/>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D97706"/>
                </a:solidFill>
                <a:latin typeface="Hind Siliguri" panose="02000000000000000000" pitchFamily="2" charset="0"/>
                <a:ea typeface="Mina"/>
                <a:cs typeface="Hind Siliguri" panose="02000000000000000000" pitchFamily="2" charset="0"/>
                <a:sym typeface="Mina"/>
              </a:rPr>
              <a:t>পরিবেশ</a:t>
            </a:r>
            <a:r>
              <a:rPr lang="en-US" sz="1800" b="1" i="0" u="none" strike="noStrike" cap="none" dirty="0">
                <a:solidFill>
                  <a:srgbClr val="D97706"/>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D97706"/>
                </a:solidFill>
                <a:latin typeface="Hind Siliguri" panose="02000000000000000000" pitchFamily="2" charset="0"/>
                <a:ea typeface="Mina"/>
                <a:cs typeface="Hind Siliguri" panose="02000000000000000000" pitchFamily="2" charset="0"/>
                <a:sym typeface="Mina"/>
              </a:rPr>
              <a:t>দূষণ</a:t>
            </a:r>
            <a:endParaRPr dirty="0"/>
          </a:p>
        </p:txBody>
      </p:sp>
      <p:sp>
        <p:nvSpPr>
          <p:cNvPr id="481" name="Google Shape;481;p39"/>
          <p:cNvSpPr txBox="1"/>
          <p:nvPr/>
        </p:nvSpPr>
        <p:spPr>
          <a:xfrm>
            <a:off x="4572000" y="3200766"/>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রাসায়নিক বর্জ্য, কীটনাশক ও জলবায়ু পরিবর্তনের প্রভাবে প্রতিকূল পরিবেশ।</a:t>
            </a:r>
            <a:endParaRPr/>
          </a:p>
        </p:txBody>
      </p:sp>
      <p:sp>
        <p:nvSpPr>
          <p:cNvPr id="482" name="Google Shape;482;p39"/>
          <p:cNvSpPr txBox="1"/>
          <p:nvPr/>
        </p:nvSpPr>
        <p:spPr>
          <a:xfrm>
            <a:off x="8334375" y="2838816"/>
            <a:ext cx="32004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6D28D9"/>
                </a:solidFill>
                <a:latin typeface="Hind Siliguri" panose="02000000000000000000" pitchFamily="2" charset="0"/>
                <a:ea typeface="Mina"/>
                <a:cs typeface="Hind Siliguri" panose="02000000000000000000" pitchFamily="2" charset="0"/>
                <a:sym typeface="Mina"/>
              </a:rPr>
              <a:t>অবৈধ</a:t>
            </a:r>
            <a:r>
              <a:rPr lang="en-US" sz="1800" b="1" i="0" u="none" strike="noStrike" cap="none" dirty="0">
                <a:solidFill>
                  <a:srgbClr val="6D28D9"/>
                </a:solidFill>
                <a:latin typeface="Hind Siliguri" panose="02000000000000000000" pitchFamily="2" charset="0"/>
                <a:ea typeface="Mina"/>
                <a:cs typeface="Hind Siliguri" panose="02000000000000000000" pitchFamily="2" charset="0"/>
                <a:sym typeface="Mina"/>
              </a:rPr>
              <a:t> </a:t>
            </a:r>
            <a:r>
              <a:rPr lang="en-US" sz="1800" b="1" i="0" u="none" strike="noStrike" cap="none" dirty="0" err="1">
                <a:solidFill>
                  <a:srgbClr val="6D28D9"/>
                </a:solidFill>
                <a:latin typeface="Hind Siliguri" panose="02000000000000000000" pitchFamily="2" charset="0"/>
                <a:ea typeface="Mina"/>
                <a:cs typeface="Hind Siliguri" panose="02000000000000000000" pitchFamily="2" charset="0"/>
                <a:sym typeface="Mina"/>
              </a:rPr>
              <a:t>শিকার</a:t>
            </a:r>
            <a:endParaRPr dirty="0"/>
          </a:p>
        </p:txBody>
      </p:sp>
      <p:sp>
        <p:nvSpPr>
          <p:cNvPr id="483" name="Google Shape;483;p39"/>
          <p:cNvSpPr txBox="1"/>
          <p:nvPr/>
        </p:nvSpPr>
        <p:spPr>
          <a:xfrm>
            <a:off x="8334375" y="3200766"/>
            <a:ext cx="30480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পাচার ও বাণিজ্যিক উদ্দেশ্যে বন্যপ্রাণী নিধন ও অতিরিক্ত আহরণ।</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9" name="Google Shape;489;p40" descr="image.png"/>
          <p:cNvPicPr preferRelativeResize="0"/>
          <p:nvPr/>
        </p:nvPicPr>
        <p:blipFill rotWithShape="1">
          <a:blip r:embed="rId3">
            <a:alphaModFix/>
          </a:blip>
          <a:srcRect/>
          <a:stretch/>
        </p:blipFill>
        <p:spPr>
          <a:xfrm>
            <a:off x="571500" y="1548178"/>
            <a:ext cx="5334000" cy="188082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90" name="Google Shape;490;p40" descr="image.png"/>
          <p:cNvPicPr preferRelativeResize="0"/>
          <p:nvPr/>
        </p:nvPicPr>
        <p:blipFill rotWithShape="1">
          <a:blip r:embed="rId4">
            <a:alphaModFix/>
          </a:blip>
          <a:srcRect/>
          <a:stretch/>
        </p:blipFill>
        <p:spPr>
          <a:xfrm>
            <a:off x="6286500" y="1548178"/>
            <a:ext cx="5334000" cy="188082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91" name="Google Shape;491;p40"/>
          <p:cNvSpPr txBox="1"/>
          <p:nvPr/>
        </p:nvSpPr>
        <p:spPr>
          <a:xfrm>
            <a:off x="571500" y="476250"/>
            <a:ext cx="11601450" cy="4286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জীব</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সংরক্ষণ</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7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পদ্ধতি</a:t>
            </a:r>
            <a:r>
              <a:rPr lang="en-US" sz="27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(In-situ &amp; Ex-situ)</a:t>
            </a:r>
            <a:endParaRPr dirty="0"/>
          </a:p>
        </p:txBody>
      </p:sp>
      <p:sp>
        <p:nvSpPr>
          <p:cNvPr id="492" name="Google Shape;492;p40"/>
          <p:cNvSpPr/>
          <p:nvPr/>
        </p:nvSpPr>
        <p:spPr>
          <a:xfrm>
            <a:off x="571500" y="9525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93" name="Google Shape;493;p40"/>
          <p:cNvSpPr txBox="1"/>
          <p:nvPr/>
        </p:nvSpPr>
        <p:spPr>
          <a:xfrm>
            <a:off x="866775" y="1843454"/>
            <a:ext cx="498062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59669"/>
                </a:solidFill>
                <a:latin typeface="Hind Siliguri" panose="02000000000000000000" pitchFamily="2" charset="0"/>
                <a:ea typeface="Mina"/>
                <a:cs typeface="Hind Siliguri" panose="02000000000000000000" pitchFamily="2" charset="0"/>
                <a:sym typeface="Mina"/>
              </a:rPr>
              <a:t>ইন-সিটু</a:t>
            </a:r>
            <a:r>
              <a:rPr lang="en-US" sz="1404" b="1" i="0" u="none" strike="noStrike" cap="none" dirty="0">
                <a:solidFill>
                  <a:srgbClr val="059669"/>
                </a:solidFill>
                <a:latin typeface="Hind Siliguri" panose="02000000000000000000" pitchFamily="2" charset="0"/>
                <a:ea typeface="Mina"/>
                <a:cs typeface="Hind Siliguri" panose="02000000000000000000" pitchFamily="2" charset="0"/>
                <a:sym typeface="Mina"/>
              </a:rPr>
              <a:t> (In-situ) </a:t>
            </a:r>
            <a:r>
              <a:rPr lang="en-US" sz="1404" b="1" i="0" u="none" strike="noStrike" cap="none" dirty="0" err="1">
                <a:solidFill>
                  <a:srgbClr val="059669"/>
                </a:solidFill>
                <a:latin typeface="Hind Siliguri" panose="02000000000000000000" pitchFamily="2" charset="0"/>
                <a:ea typeface="Mina"/>
                <a:cs typeface="Hind Siliguri" panose="02000000000000000000" pitchFamily="2" charset="0"/>
                <a:sym typeface="Mina"/>
              </a:rPr>
              <a:t>সংরক্ষণ</a:t>
            </a:r>
            <a:endParaRPr dirty="0"/>
          </a:p>
        </p:txBody>
      </p:sp>
      <p:sp>
        <p:nvSpPr>
          <p:cNvPr id="494" name="Google Shape;494;p40"/>
          <p:cNvSpPr txBox="1"/>
          <p:nvPr/>
        </p:nvSpPr>
        <p:spPr>
          <a:xfrm>
            <a:off x="866775" y="2053004"/>
            <a:ext cx="47434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জীবকে তার প্রাকৃতিক বাসস্থানে রেখে সংরক্ষণ করার পদ্ধতি।</a:t>
            </a:r>
            <a:endParaRPr/>
          </a:p>
        </p:txBody>
      </p:sp>
      <p:sp>
        <p:nvSpPr>
          <p:cNvPr id="495" name="Google Shape;495;p40"/>
          <p:cNvSpPr txBox="1"/>
          <p:nvPr/>
        </p:nvSpPr>
        <p:spPr>
          <a:xfrm>
            <a:off x="866775" y="2434004"/>
            <a:ext cx="47434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Anek Bangla"/>
                <a:ea typeface="Anek Bangla"/>
                <a:cs typeface="Anek Bangla"/>
                <a:sym typeface="Anek Bangla"/>
              </a:rPr>
              <a:t>উদাহরণ:</a:t>
            </a:r>
            <a:r>
              <a:rPr lang="en-US" sz="1200" b="0" i="0" u="none" strike="noStrike" cap="none">
                <a:solidFill>
                  <a:srgbClr val="334155"/>
                </a:solidFill>
                <a:latin typeface="Anek Bangla"/>
                <a:ea typeface="Anek Bangla"/>
                <a:cs typeface="Anek Bangla"/>
                <a:sym typeface="Anek Bangla"/>
              </a:rPr>
              <a:t> জাতীয় উদ্যান, অভয়ারণ্য, বায়োস্ফিয়ার রিজার্ভ (যেমন: সুন্দরবন)।</a:t>
            </a:r>
            <a:endParaRPr/>
          </a:p>
        </p:txBody>
      </p:sp>
      <p:sp>
        <p:nvSpPr>
          <p:cNvPr id="496" name="Google Shape;496;p40"/>
          <p:cNvSpPr txBox="1"/>
          <p:nvPr/>
        </p:nvSpPr>
        <p:spPr>
          <a:xfrm>
            <a:off x="6581775" y="1843454"/>
            <a:ext cx="4980622"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284C7"/>
                </a:solidFill>
                <a:latin typeface="Hind Siliguri" panose="02000000000000000000" pitchFamily="2" charset="0"/>
                <a:ea typeface="Mina"/>
                <a:cs typeface="Hind Siliguri" panose="02000000000000000000" pitchFamily="2" charset="0"/>
                <a:sym typeface="Mina"/>
              </a:rPr>
              <a:t>এক্স-সিটু</a:t>
            </a:r>
            <a:r>
              <a:rPr lang="en-US" sz="1404" b="1" i="0" u="none" strike="noStrike" cap="none" dirty="0">
                <a:solidFill>
                  <a:srgbClr val="0284C7"/>
                </a:solidFill>
                <a:latin typeface="Hind Siliguri" panose="02000000000000000000" pitchFamily="2" charset="0"/>
                <a:ea typeface="Mina"/>
                <a:cs typeface="Hind Siliguri" panose="02000000000000000000" pitchFamily="2" charset="0"/>
                <a:sym typeface="Mina"/>
              </a:rPr>
              <a:t> (Ex-situ) </a:t>
            </a:r>
            <a:r>
              <a:rPr lang="en-US" sz="1404" b="1" i="0" u="none" strike="noStrike" cap="none" dirty="0" err="1">
                <a:solidFill>
                  <a:srgbClr val="0284C7"/>
                </a:solidFill>
                <a:latin typeface="Hind Siliguri" panose="02000000000000000000" pitchFamily="2" charset="0"/>
                <a:ea typeface="Mina"/>
                <a:cs typeface="Hind Siliguri" panose="02000000000000000000" pitchFamily="2" charset="0"/>
                <a:sym typeface="Mina"/>
              </a:rPr>
              <a:t>সংরক্ষণ</a:t>
            </a:r>
            <a:endParaRPr dirty="0"/>
          </a:p>
        </p:txBody>
      </p:sp>
      <p:sp>
        <p:nvSpPr>
          <p:cNvPr id="497" name="Google Shape;497;p40"/>
          <p:cNvSpPr txBox="1"/>
          <p:nvPr/>
        </p:nvSpPr>
        <p:spPr>
          <a:xfrm>
            <a:off x="6581775" y="2053004"/>
            <a:ext cx="47434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জীবকে তার নিজস্ব প্রাকৃতিক বাসস্থানের বাইরে কৃত্রিমভাবে সংরাক্ষিত স্থান।</a:t>
            </a:r>
            <a:endParaRPr/>
          </a:p>
        </p:txBody>
      </p:sp>
      <p:sp>
        <p:nvSpPr>
          <p:cNvPr id="498" name="Google Shape;498;p40"/>
          <p:cNvSpPr txBox="1"/>
          <p:nvPr/>
        </p:nvSpPr>
        <p:spPr>
          <a:xfrm>
            <a:off x="6581775" y="2754191"/>
            <a:ext cx="47434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334155"/>
                </a:solidFill>
                <a:latin typeface="Anek Bangla"/>
                <a:ea typeface="Anek Bangla"/>
                <a:cs typeface="Anek Bangla"/>
                <a:sym typeface="Anek Bangla"/>
              </a:rPr>
              <a:t>উদাহরণ</a:t>
            </a:r>
            <a:r>
              <a:rPr lang="en-US" sz="1200" b="1" i="0" u="none" strike="noStrike" cap="none" dirty="0">
                <a:solidFill>
                  <a:srgbClr val="334155"/>
                </a:solidFill>
                <a:latin typeface="Anek Bangla"/>
                <a:ea typeface="Anek Bangla"/>
                <a:cs typeface="Anek Bangla"/>
                <a:sym typeface="Anek Bangla"/>
              </a:rPr>
              <a:t>:</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বোটানিক্যাল</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গার্ডেন</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চিড়িয়াখানা</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জিন</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ব্যাংক</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বীজ</a:t>
            </a:r>
            <a:r>
              <a:rPr lang="en-US" sz="1200" b="0" i="0" u="none" strike="noStrike" cap="none" dirty="0">
                <a:solidFill>
                  <a:srgbClr val="334155"/>
                </a:solidFill>
                <a:latin typeface="Anek Bangla"/>
                <a:ea typeface="Anek Bangla"/>
                <a:cs typeface="Anek Bangla"/>
                <a:sym typeface="Anek Bangla"/>
              </a:rPr>
              <a:t> </a:t>
            </a:r>
            <a:r>
              <a:rPr lang="en-US" sz="1200" b="0" i="0" u="none" strike="noStrike" cap="none" dirty="0" err="1">
                <a:solidFill>
                  <a:srgbClr val="334155"/>
                </a:solidFill>
                <a:latin typeface="Anek Bangla"/>
                <a:ea typeface="Anek Bangla"/>
                <a:cs typeface="Anek Bangla"/>
                <a:sym typeface="Anek Bangla"/>
              </a:rPr>
              <a:t>ব্যাংক</a:t>
            </a:r>
            <a:r>
              <a:rPr lang="en-US" sz="1200" b="0" i="0" u="none" strike="noStrike" cap="none" dirty="0">
                <a:solidFill>
                  <a:srgbClr val="334155"/>
                </a:solidFill>
                <a:latin typeface="Anek Bangla"/>
                <a:ea typeface="Anek Bangla"/>
                <a:cs typeface="Anek Bangla"/>
                <a:sym typeface="Anek Bangla"/>
              </a:rPr>
              <a:t>।</a:t>
            </a:r>
            <a:endParaRPr dirty="0"/>
          </a:p>
        </p:txBody>
      </p:sp>
      <p:pic>
        <p:nvPicPr>
          <p:cNvPr id="2" name="Google Shape;504;p41" descr="image.png">
            <a:extLst>
              <a:ext uri="{FF2B5EF4-FFF2-40B4-BE49-F238E27FC236}">
                <a16:creationId xmlns:a16="http://schemas.microsoft.com/office/drawing/2014/main" id="{79DFDA28-7B72-45AB-113A-98D68C98EC71}"/>
              </a:ext>
            </a:extLst>
          </p:cNvPr>
          <p:cNvPicPr preferRelativeResize="0"/>
          <p:nvPr/>
        </p:nvPicPr>
        <p:blipFill rotWithShape="1">
          <a:blip r:embed="rId5">
            <a:alphaModFix/>
          </a:blip>
          <a:srcRect/>
          <a:stretch/>
        </p:blipFill>
        <p:spPr>
          <a:xfrm>
            <a:off x="571500" y="4473820"/>
            <a:ext cx="11049000" cy="11620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Google Shape;505;p41">
            <a:extLst>
              <a:ext uri="{FF2B5EF4-FFF2-40B4-BE49-F238E27FC236}">
                <a16:creationId xmlns:a16="http://schemas.microsoft.com/office/drawing/2014/main" id="{D1245798-9FEA-C694-F2B5-1835C779B6FD}"/>
              </a:ext>
            </a:extLst>
          </p:cNvPr>
          <p:cNvSpPr txBox="1"/>
          <p:nvPr/>
        </p:nvSpPr>
        <p:spPr>
          <a:xfrm>
            <a:off x="590550" y="3854695"/>
            <a:ext cx="9766788"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জীব</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সংরক্ষণের</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গুরুত্ব</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ও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সামাজিক</a:t>
            </a:r>
            <a:r>
              <a:rPr lang="en-US" sz="2000" b="1" i="0" u="none" strike="noStrike" cap="none" dirty="0">
                <a:solidFill>
                  <a:srgbClr val="065F46"/>
                </a:solidFill>
                <a:latin typeface="Hind Siliguri" panose="02000000000000000000" pitchFamily="2" charset="0"/>
                <a:ea typeface="Mina"/>
                <a:cs typeface="Hind Siliguri" panose="02000000000000000000" pitchFamily="2" charset="0"/>
                <a:sym typeface="Mina"/>
              </a:rPr>
              <a:t> </a:t>
            </a:r>
            <a:r>
              <a:rPr lang="en-US" sz="2000" b="1" i="0" u="none" strike="noStrike" cap="none" dirty="0" err="1">
                <a:solidFill>
                  <a:srgbClr val="065F46"/>
                </a:solidFill>
                <a:latin typeface="Hind Siliguri" panose="02000000000000000000" pitchFamily="2" charset="0"/>
                <a:ea typeface="Mina"/>
                <a:cs typeface="Hind Siliguri" panose="02000000000000000000" pitchFamily="2" charset="0"/>
                <a:sym typeface="Mina"/>
              </a:rPr>
              <a:t>সচেতনতা</a:t>
            </a:r>
            <a:endParaRPr sz="1100" dirty="0"/>
          </a:p>
        </p:txBody>
      </p:sp>
      <p:sp>
        <p:nvSpPr>
          <p:cNvPr id="4" name="Google Shape;507;p41">
            <a:extLst>
              <a:ext uri="{FF2B5EF4-FFF2-40B4-BE49-F238E27FC236}">
                <a16:creationId xmlns:a16="http://schemas.microsoft.com/office/drawing/2014/main" id="{758DBA6E-A6FD-2ABF-837D-170A6EEAFEF3}"/>
              </a:ext>
            </a:extLst>
          </p:cNvPr>
          <p:cNvSpPr txBox="1"/>
          <p:nvPr/>
        </p:nvSpPr>
        <p:spPr>
          <a:xfrm>
            <a:off x="809625" y="4664320"/>
            <a:ext cx="11151393" cy="21608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নৈতিক</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দায়িত্ব</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ও </a:t>
            </a: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পরিবেশের</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টেকসই</a:t>
            </a:r>
            <a:r>
              <a:rPr lang="en-US" sz="1404" b="1" i="0" u="none" strike="noStrike" cap="none" dirty="0">
                <a:solidFill>
                  <a:srgbClr val="0F172A"/>
                </a:solidFill>
                <a:latin typeface="Hind Siliguri" panose="02000000000000000000" pitchFamily="2" charset="0"/>
                <a:ea typeface="Mina"/>
                <a:cs typeface="Hind Siliguri" panose="02000000000000000000" pitchFamily="2" charset="0"/>
                <a:sym typeface="Mina"/>
              </a:rPr>
              <a:t> </a:t>
            </a:r>
            <a:r>
              <a:rPr lang="en-US" sz="1404" b="1" i="0" u="none" strike="noStrike" cap="none" dirty="0" err="1">
                <a:solidFill>
                  <a:srgbClr val="0F172A"/>
                </a:solidFill>
                <a:latin typeface="Hind Siliguri" panose="02000000000000000000" pitchFamily="2" charset="0"/>
                <a:ea typeface="Mina"/>
                <a:cs typeface="Hind Siliguri" panose="02000000000000000000" pitchFamily="2" charset="0"/>
                <a:sym typeface="Mina"/>
              </a:rPr>
              <a:t>উন্নয়ন</a:t>
            </a:r>
            <a:endParaRPr dirty="0"/>
          </a:p>
        </p:txBody>
      </p:sp>
      <p:sp>
        <p:nvSpPr>
          <p:cNvPr id="5" name="Google Shape;508;p41">
            <a:extLst>
              <a:ext uri="{FF2B5EF4-FFF2-40B4-BE49-F238E27FC236}">
                <a16:creationId xmlns:a16="http://schemas.microsoft.com/office/drawing/2014/main" id="{9364A8B8-59DC-528D-E3F6-2EA2421CC54D}"/>
              </a:ext>
            </a:extLst>
          </p:cNvPr>
          <p:cNvSpPr txBox="1"/>
          <p:nvPr/>
        </p:nvSpPr>
        <p:spPr>
          <a:xfrm>
            <a:off x="809625" y="4873870"/>
            <a:ext cx="10620375"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334155"/>
                </a:solidFill>
                <a:latin typeface="Anek Bangla"/>
                <a:ea typeface="Anek Bangla"/>
                <a:cs typeface="Anek Bangla"/>
                <a:sym typeface="Anek Bangla"/>
              </a:rPr>
              <a:t>প্রতিটি প্রজাতি বাস্তুতন্ত্রের ভারসাম্য রক্ষায় অনবদ্য অবদান রাখে। জীববৈচিত্র্য হ্রাস পেলে প্রজাতি শৃঙ্খল ভেঙে পড়বে যা মানবজাতির অস্তিত্বকেই হুমকির মুখে ফেলবে। আইন প্রয়োগের পাশাপাশি গণসচেতনতা তৈরিই বিলুপ্তির হাত থেকে জীবজগৎ রক্ষার একমাত্র উপায়।</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1519</Words>
  <Application>Microsoft Office PowerPoint</Application>
  <PresentationFormat>Widescreen</PresentationFormat>
  <Paragraphs>154</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Arial</vt:lpstr>
      <vt:lpstr>Anek Bangla</vt:lpstr>
      <vt:lpstr>Hind Siliguri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Anik Shahrier</dc:creator>
  <cp:lastModifiedBy>Anik Shahrier Oishik</cp:lastModifiedBy>
  <cp:revision>25</cp:revision>
  <dcterms:modified xsi:type="dcterms:W3CDTF">2026-08-27T11:56:40Z</dcterms:modified>
</cp:coreProperties>
</file>