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8"/>
  </p:notesMasterIdLst>
  <p:sldIdLst>
    <p:sldId id="258" r:id="rId2"/>
    <p:sldId id="256" r:id="rId3"/>
    <p:sldId id="257" r:id="rId4"/>
    <p:sldId id="262" r:id="rId5"/>
    <p:sldId id="259" r:id="rId6"/>
    <p:sldId id="263" r:id="rId7"/>
    <p:sldId id="264" r:id="rId8"/>
    <p:sldId id="272" r:id="rId9"/>
    <p:sldId id="273" r:id="rId10"/>
    <p:sldId id="274" r:id="rId11"/>
    <p:sldId id="275" r:id="rId12"/>
    <p:sldId id="276" r:id="rId13"/>
    <p:sldId id="260" r:id="rId14"/>
    <p:sldId id="261" r:id="rId15"/>
    <p:sldId id="277" r:id="rId16"/>
    <p:sldId id="278" r:id="rId17"/>
  </p:sldIdLst>
  <p:sldSz cx="12192000" cy="6858000"/>
  <p:notesSz cx="6858000" cy="9144000"/>
  <p:embeddedFontLst>
    <p:embeddedFont>
      <p:font typeface="Cambria Math" panose="02040503050406030204" pitchFamily="18" charset="0"/>
      <p:regular r:id="rId19"/>
    </p:embeddedFont>
    <p:embeddedFont>
      <p:font typeface="Hind Siliguri" panose="02000000000000000000" pitchFamily="2" charset="0"/>
      <p:regular r:id="rId20"/>
      <p:bold r:id="rId21"/>
    </p:embeddedFont>
    <p:embeddedFont>
      <p:font typeface="Hind Siliguri SemiBold" panose="02000000000000000000" pitchFamily="2" charset="0"/>
      <p:bold r:id="rId22"/>
    </p:embeddedFont>
    <p:embeddedFont>
      <p:font typeface="Noto Sans Bengali" panose="020B0604020202020204" charset="0"/>
      <p:regular r:id="rId23"/>
      <p:bold r:id="rId24"/>
    </p:embeddedFont>
    <p:embeddedFont>
      <p:font typeface="Noto Sans Bengali Medium" panose="020B0604020202020204" charset="0"/>
      <p:regular r:id="rId25"/>
      <p:bold r:id="rId26"/>
    </p:embeddedFont>
    <p:embeddedFont>
      <p:font typeface="Noto Sans Bengali SemiBold" panose="020B0604020202020204" charset="0"/>
      <p:regular r:id="rId27"/>
      <p:bold r:id="rId28"/>
    </p:embeddedFont>
    <p:embeddedFont>
      <p:font typeface="Poppins" panose="00000500000000000000" pitchFamily="2" charset="0"/>
      <p:regular r:id="rId29"/>
      <p:bold r:id="rId30"/>
      <p:italic r:id="rId31"/>
      <p:boldItalic r:id="rId32"/>
    </p:embeddedFont>
    <p:embeddedFont>
      <p:font typeface="SutonnyMJ" pitchFamily="2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8EF"/>
    <a:srgbClr val="B279E3"/>
    <a:srgbClr val="F3E8FF"/>
    <a:srgbClr val="248A4B"/>
    <a:srgbClr val="DCFCE7"/>
    <a:srgbClr val="E0F2FE"/>
    <a:srgbClr val="F3F5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F984E60-0B1F-488E-A3D7-6D8B97AD3DC7}">
  <a:tblStyle styleId="{0F984E60-0B1F-488E-A3D7-6D8B97AD3DC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499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font" Target="fonts/font18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font" Target="fonts/font1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5000" t="-9000" r="-5000" b="-9000"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5" Type="http://schemas.openxmlformats.org/officeDocument/2006/relationships/image" Target="../media/image4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jpg"/><Relationship Id="rId14" Type="http://schemas.openxmlformats.org/officeDocument/2006/relationships/image" Target="../media/image4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4.png"/><Relationship Id="rId18" Type="http://schemas.openxmlformats.org/officeDocument/2006/relationships/image" Target="../media/image6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12" Type="http://schemas.openxmlformats.org/officeDocument/2006/relationships/image" Target="../media/image63.png"/><Relationship Id="rId17" Type="http://schemas.openxmlformats.org/officeDocument/2006/relationships/image" Target="../media/image68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6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5" Type="http://schemas.openxmlformats.org/officeDocument/2006/relationships/image" Target="../media/image56.png"/><Relationship Id="rId15" Type="http://schemas.openxmlformats.org/officeDocument/2006/relationships/image" Target="../media/image66.png"/><Relationship Id="rId10" Type="http://schemas.openxmlformats.org/officeDocument/2006/relationships/image" Target="../media/image61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Relationship Id="rId14" Type="http://schemas.openxmlformats.org/officeDocument/2006/relationships/image" Target="../media/image6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86.pn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12" Type="http://schemas.openxmlformats.org/officeDocument/2006/relationships/image" Target="../media/image85.png"/><Relationship Id="rId17" Type="http://schemas.openxmlformats.org/officeDocument/2006/relationships/image" Target="../media/image90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8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9.png"/><Relationship Id="rId11" Type="http://schemas.openxmlformats.org/officeDocument/2006/relationships/image" Target="../media/image84.png"/><Relationship Id="rId5" Type="http://schemas.openxmlformats.org/officeDocument/2006/relationships/image" Target="../media/image78.png"/><Relationship Id="rId15" Type="http://schemas.openxmlformats.org/officeDocument/2006/relationships/image" Target="../media/image88.png"/><Relationship Id="rId10" Type="http://schemas.openxmlformats.org/officeDocument/2006/relationships/image" Target="../media/image83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Relationship Id="rId14" Type="http://schemas.openxmlformats.org/officeDocument/2006/relationships/image" Target="../media/image8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91.png"/><Relationship Id="rId7" Type="http://schemas.openxmlformats.org/officeDocument/2006/relationships/image" Target="../media/image9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97.png"/><Relationship Id="rId7" Type="http://schemas.openxmlformats.org/officeDocument/2006/relationships/image" Target="../media/image10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10" Type="http://schemas.openxmlformats.org/officeDocument/2006/relationships/image" Target="../media/image104.png"/><Relationship Id="rId4" Type="http://schemas.openxmlformats.org/officeDocument/2006/relationships/image" Target="../media/image98.png"/><Relationship Id="rId9" Type="http://schemas.openxmlformats.org/officeDocument/2006/relationships/image" Target="../media/image10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image" Target="../media/image105.png"/><Relationship Id="rId7" Type="http://schemas.openxmlformats.org/officeDocument/2006/relationships/image" Target="../media/image10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10" Type="http://schemas.openxmlformats.org/officeDocument/2006/relationships/image" Target="../media/image112.png"/><Relationship Id="rId4" Type="http://schemas.openxmlformats.org/officeDocument/2006/relationships/image" Target="../media/image106.png"/><Relationship Id="rId9" Type="http://schemas.openxmlformats.org/officeDocument/2006/relationships/image" Target="../media/image1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6.png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3" Type="http://schemas.openxmlformats.org/officeDocument/2006/relationships/image" Target="../media/image117.png"/><Relationship Id="rId7" Type="http://schemas.openxmlformats.org/officeDocument/2006/relationships/image" Target="../media/image1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0.png"/><Relationship Id="rId11" Type="http://schemas.openxmlformats.org/officeDocument/2006/relationships/image" Target="../media/image125.png"/><Relationship Id="rId5" Type="http://schemas.openxmlformats.org/officeDocument/2006/relationships/image" Target="../media/image119.png"/><Relationship Id="rId10" Type="http://schemas.openxmlformats.org/officeDocument/2006/relationships/image" Target="../media/image124.png"/><Relationship Id="rId4" Type="http://schemas.openxmlformats.org/officeDocument/2006/relationships/image" Target="../media/image118.png"/><Relationship Id="rId9" Type="http://schemas.openxmlformats.org/officeDocument/2006/relationships/image" Target="../media/image1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1.png"/><Relationship Id="rId5" Type="http://schemas.openxmlformats.org/officeDocument/2006/relationships/image" Target="../media/image130.png"/><Relationship Id="rId4" Type="http://schemas.openxmlformats.org/officeDocument/2006/relationships/image" Target="../media/image1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195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3875" y="1471203"/>
            <a:ext cx="5453062" cy="642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7935" y="2219086"/>
            <a:ext cx="5453062" cy="1562488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88" name="Google Shape;88;p13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6250" y="4097684"/>
            <a:ext cx="1754088" cy="68758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89" name="Google Shape;89;p13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325588" y="4097684"/>
            <a:ext cx="1754237" cy="68758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90" name="Google Shape;90;p13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175075" y="4097684"/>
            <a:ext cx="1754237" cy="68758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91" name="Google Shape;91;p13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76250" y="4861470"/>
            <a:ext cx="1754088" cy="68758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92" name="Google Shape;92;p13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325588" y="4861470"/>
            <a:ext cx="1754237" cy="68758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93" name="Google Shape;93;p13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175075" y="4861470"/>
            <a:ext cx="1754237" cy="68758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95" name="Google Shape;95;p13"/>
          <p:cNvSpPr txBox="1"/>
          <p:nvPr/>
        </p:nvSpPr>
        <p:spPr>
          <a:xfrm>
            <a:off x="698435" y="1547573"/>
            <a:ext cx="511016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1" u="none" strike="noStrike" cap="none" dirty="0">
                <a:solidFill>
                  <a:srgbClr val="065F46"/>
                </a:solidFill>
                <a:latin typeface="Noto Sans Bengali SemiBold"/>
                <a:ea typeface="Noto Sans Bengali SemiBold"/>
                <a:cs typeface="Noto Sans Bengali SemiBold"/>
                <a:sym typeface="Noto Sans Bengali SemiBold"/>
              </a:rPr>
              <a:t>"Omnis </a:t>
            </a:r>
            <a:r>
              <a:rPr lang="en-US" sz="1200" b="0" i="1" u="none" strike="noStrike" cap="none" dirty="0" err="1">
                <a:solidFill>
                  <a:srgbClr val="065F46"/>
                </a:solidFill>
                <a:latin typeface="Noto Sans Bengali SemiBold"/>
                <a:ea typeface="Noto Sans Bengali SemiBold"/>
                <a:cs typeface="Noto Sans Bengali SemiBold"/>
                <a:sym typeface="Noto Sans Bengali SemiBold"/>
              </a:rPr>
              <a:t>cellula</a:t>
            </a:r>
            <a:r>
              <a:rPr lang="en-US" sz="1200" b="0" i="1" u="none" strike="noStrike" cap="none" dirty="0">
                <a:solidFill>
                  <a:srgbClr val="065F46"/>
                </a:solidFill>
                <a:latin typeface="Noto Sans Bengali SemiBold"/>
                <a:ea typeface="Noto Sans Bengali SemiBold"/>
                <a:cs typeface="Noto Sans Bengali SemiBold"/>
                <a:sym typeface="Noto Sans Bengali SemiBold"/>
              </a:rPr>
              <a:t> e </a:t>
            </a:r>
            <a:r>
              <a:rPr lang="en-US" sz="1200" b="0" i="1" u="none" strike="noStrike" cap="none" dirty="0" err="1">
                <a:solidFill>
                  <a:srgbClr val="065F46"/>
                </a:solidFill>
                <a:latin typeface="Noto Sans Bengali SemiBold"/>
                <a:ea typeface="Noto Sans Bengali SemiBold"/>
                <a:cs typeface="Noto Sans Bengali SemiBold"/>
                <a:sym typeface="Noto Sans Bengali SemiBold"/>
              </a:rPr>
              <a:t>cellula</a:t>
            </a:r>
            <a:r>
              <a:rPr lang="en-US" sz="1200" b="0" i="1" u="none" strike="noStrike" cap="none" dirty="0">
                <a:solidFill>
                  <a:srgbClr val="065F46"/>
                </a:solidFill>
                <a:latin typeface="Noto Sans Bengali SemiBold"/>
                <a:ea typeface="Noto Sans Bengali SemiBold"/>
                <a:cs typeface="Noto Sans Bengali SemiBold"/>
                <a:sym typeface="Noto Sans Bengali SemiBold"/>
              </a:rPr>
              <a:t> — </a:t>
            </a:r>
            <a:r>
              <a:rPr lang="en-US" sz="1200" b="0" i="1" u="none" strike="noStrike" cap="none" dirty="0" err="1">
                <a:solidFill>
                  <a:srgbClr val="065F46"/>
                </a:solidFill>
                <a:latin typeface="Noto Sans Bengali SemiBold"/>
                <a:ea typeface="Noto Sans Bengali SemiBold"/>
                <a:cs typeface="Noto Sans Bengali SemiBold"/>
                <a:sym typeface="Noto Sans Bengali SemiBold"/>
              </a:rPr>
              <a:t>কোষ</a:t>
            </a:r>
            <a:r>
              <a:rPr lang="en-US" sz="1200" b="0" i="1" u="none" strike="noStrike" cap="none" dirty="0">
                <a:solidFill>
                  <a:srgbClr val="065F46"/>
                </a:solidFill>
                <a:latin typeface="Noto Sans Bengali SemiBold"/>
                <a:ea typeface="Noto Sans Bengali SemiBold"/>
                <a:cs typeface="Noto Sans Bengali SemiBold"/>
                <a:sym typeface="Noto Sans Bengali SemiBold"/>
              </a:rPr>
              <a:t> </a:t>
            </a:r>
            <a:r>
              <a:rPr lang="en-US" sz="1200" b="0" i="1" u="none" strike="noStrike" cap="none" dirty="0" err="1">
                <a:solidFill>
                  <a:srgbClr val="065F46"/>
                </a:solidFill>
                <a:latin typeface="Noto Sans Bengali SemiBold"/>
                <a:ea typeface="Noto Sans Bengali SemiBold"/>
                <a:cs typeface="Noto Sans Bengali SemiBold"/>
                <a:sym typeface="Noto Sans Bengali SemiBold"/>
              </a:rPr>
              <a:t>থেকেই</a:t>
            </a:r>
            <a:r>
              <a:rPr lang="en-US" sz="1200" b="0" i="1" u="none" strike="noStrike" cap="none" dirty="0">
                <a:solidFill>
                  <a:srgbClr val="065F46"/>
                </a:solidFill>
                <a:latin typeface="Noto Sans Bengali SemiBold"/>
                <a:ea typeface="Noto Sans Bengali SemiBold"/>
                <a:cs typeface="Noto Sans Bengali SemiBold"/>
                <a:sym typeface="Noto Sans Bengali SemiBold"/>
              </a:rPr>
              <a:t> </a:t>
            </a:r>
            <a:r>
              <a:rPr lang="en-US" sz="1200" b="0" i="1" u="none" strike="noStrike" cap="none" dirty="0" err="1">
                <a:solidFill>
                  <a:srgbClr val="065F46"/>
                </a:solidFill>
                <a:latin typeface="Noto Sans Bengali SemiBold"/>
                <a:ea typeface="Noto Sans Bengali SemiBold"/>
                <a:cs typeface="Noto Sans Bengali SemiBold"/>
                <a:sym typeface="Noto Sans Bengali SemiBold"/>
              </a:rPr>
              <a:t>কেবল</a:t>
            </a:r>
            <a:r>
              <a:rPr lang="en-US" sz="1200" b="0" i="1" u="none" strike="noStrike" cap="none" dirty="0">
                <a:solidFill>
                  <a:srgbClr val="065F46"/>
                </a:solidFill>
                <a:latin typeface="Noto Sans Bengali SemiBold"/>
                <a:ea typeface="Noto Sans Bengali SemiBold"/>
                <a:cs typeface="Noto Sans Bengali SemiBold"/>
                <a:sym typeface="Noto Sans Bengali SemiBold"/>
              </a:rPr>
              <a:t> </a:t>
            </a:r>
            <a:r>
              <a:rPr lang="en-US" sz="1200" b="0" i="1" u="none" strike="noStrike" cap="none" dirty="0" err="1">
                <a:solidFill>
                  <a:srgbClr val="065F46"/>
                </a:solidFill>
                <a:latin typeface="Noto Sans Bengali SemiBold"/>
                <a:ea typeface="Noto Sans Bengali SemiBold"/>
                <a:cs typeface="Noto Sans Bengali SemiBold"/>
                <a:sym typeface="Noto Sans Bengali SemiBold"/>
              </a:rPr>
              <a:t>কোষের</a:t>
            </a:r>
            <a:r>
              <a:rPr lang="en-US" sz="1200" b="0" i="1" u="none" strike="noStrike" cap="none" dirty="0">
                <a:solidFill>
                  <a:srgbClr val="065F46"/>
                </a:solidFill>
                <a:latin typeface="Noto Sans Bengali SemiBold"/>
                <a:ea typeface="Noto Sans Bengali SemiBold"/>
                <a:cs typeface="Noto Sans Bengali SemiBold"/>
                <a:sym typeface="Noto Sans Bengali SemiBold"/>
              </a:rPr>
              <a:t> </a:t>
            </a:r>
            <a:r>
              <a:rPr lang="en-US" sz="1200" b="0" i="1" u="none" strike="noStrike" cap="none" dirty="0" err="1">
                <a:solidFill>
                  <a:srgbClr val="065F46"/>
                </a:solidFill>
                <a:latin typeface="Noto Sans Bengali SemiBold"/>
                <a:ea typeface="Noto Sans Bengali SemiBold"/>
                <a:cs typeface="Noto Sans Bengali SemiBold"/>
                <a:sym typeface="Noto Sans Bengali SemiBold"/>
              </a:rPr>
              <a:t>সৃষ্টি</a:t>
            </a:r>
            <a:r>
              <a:rPr lang="en-US" sz="1200" b="0" i="1" u="none" strike="noStrike" cap="none" dirty="0">
                <a:solidFill>
                  <a:srgbClr val="065F46"/>
                </a:solidFill>
                <a:latin typeface="Noto Sans Bengali SemiBold"/>
                <a:ea typeface="Noto Sans Bengali SemiBold"/>
                <a:cs typeface="Noto Sans Bengali SemiBold"/>
                <a:sym typeface="Noto Sans Bengali SemiBold"/>
              </a:rPr>
              <a:t> </a:t>
            </a:r>
            <a:r>
              <a:rPr lang="en-US" sz="1200" b="0" i="1" u="none" strike="noStrike" cap="none" dirty="0" err="1">
                <a:solidFill>
                  <a:srgbClr val="065F46"/>
                </a:solidFill>
                <a:latin typeface="Noto Sans Bengali SemiBold"/>
                <a:ea typeface="Noto Sans Bengali SemiBold"/>
                <a:cs typeface="Noto Sans Bengali SemiBold"/>
                <a:sym typeface="Noto Sans Bengali SemiBold"/>
              </a:rPr>
              <a:t>হয়</a:t>
            </a:r>
            <a:r>
              <a:rPr lang="en-US" sz="1200" b="0" i="1" u="none" strike="noStrike" cap="none" dirty="0">
                <a:solidFill>
                  <a:srgbClr val="065F46"/>
                </a:solidFill>
                <a:latin typeface="Noto Sans Bengali SemiBold"/>
                <a:ea typeface="Noto Sans Bengali SemiBold"/>
                <a:cs typeface="Noto Sans Bengali SemiBold"/>
                <a:sym typeface="Noto Sans Bengali SemiBold"/>
              </a:rPr>
              <a:t>।"</a:t>
            </a:r>
            <a:endParaRPr sz="1600" dirty="0"/>
          </a:p>
        </p:txBody>
      </p:sp>
      <p:sp>
        <p:nvSpPr>
          <p:cNvPr id="96" name="Google Shape;96;p13"/>
          <p:cNvSpPr txBox="1"/>
          <p:nvPr/>
        </p:nvSpPr>
        <p:spPr>
          <a:xfrm>
            <a:off x="698435" y="1847611"/>
            <a:ext cx="5110162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047857"/>
                </a:solidFill>
                <a:latin typeface="Noto Sans Bengali Medium"/>
                <a:ea typeface="Noto Sans Bengali Medium"/>
                <a:cs typeface="Noto Sans Bengali Medium"/>
                <a:sym typeface="Noto Sans Bengali Medium"/>
              </a:rPr>
              <a:t>— </a:t>
            </a:r>
            <a:r>
              <a:rPr lang="en-US" sz="1050" b="0" i="0" u="none" strike="noStrike" cap="none" dirty="0" err="1">
                <a:solidFill>
                  <a:srgbClr val="047857"/>
                </a:solidFill>
                <a:latin typeface="Noto Sans Bengali Medium"/>
                <a:ea typeface="Noto Sans Bengali Medium"/>
                <a:cs typeface="Noto Sans Bengali Medium"/>
                <a:sym typeface="Noto Sans Bengali Medium"/>
              </a:rPr>
              <a:t>রুডলফ</a:t>
            </a:r>
            <a:r>
              <a:rPr lang="en-US" sz="1050" b="0" i="0" u="none" strike="noStrike" cap="none" dirty="0">
                <a:solidFill>
                  <a:srgbClr val="047857"/>
                </a:solidFill>
                <a:latin typeface="Noto Sans Bengali Medium"/>
                <a:ea typeface="Noto Sans Bengali Medium"/>
                <a:cs typeface="Noto Sans Bengali Medium"/>
                <a:sym typeface="Noto Sans Bengali Medium"/>
              </a:rPr>
              <a:t> </a:t>
            </a:r>
            <a:r>
              <a:rPr lang="en-US" sz="1050" b="0" i="0" u="none" strike="noStrike" cap="none" dirty="0" err="1">
                <a:solidFill>
                  <a:srgbClr val="047857"/>
                </a:solidFill>
                <a:latin typeface="Noto Sans Bengali Medium"/>
                <a:ea typeface="Noto Sans Bengali Medium"/>
                <a:cs typeface="Noto Sans Bengali Medium"/>
                <a:sym typeface="Noto Sans Bengali Medium"/>
              </a:rPr>
              <a:t>ফিরখাও</a:t>
            </a:r>
            <a:r>
              <a:rPr lang="en-US" sz="1050" b="0" i="0" u="none" strike="noStrike" cap="none" dirty="0">
                <a:solidFill>
                  <a:srgbClr val="047857"/>
                </a:solidFill>
                <a:latin typeface="Noto Sans Bengali Medium"/>
                <a:ea typeface="Noto Sans Bengali Medium"/>
                <a:cs typeface="Noto Sans Bengali Medium"/>
                <a:sym typeface="Noto Sans Bengali Medium"/>
              </a:rPr>
              <a:t> (Rudolf Virchow, 1855)</a:t>
            </a:r>
            <a:endParaRPr sz="1800" dirty="0"/>
          </a:p>
        </p:txBody>
      </p:sp>
      <p:sp>
        <p:nvSpPr>
          <p:cNvPr id="97" name="Google Shape;97;p13"/>
          <p:cNvSpPr txBox="1"/>
          <p:nvPr/>
        </p:nvSpPr>
        <p:spPr>
          <a:xfrm>
            <a:off x="927035" y="2361961"/>
            <a:ext cx="5095636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0D9488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সংজ্ঞায়িত তথ্য ও আবিষ্কার</a:t>
            </a:r>
            <a:endParaRPr/>
          </a:p>
        </p:txBody>
      </p:sp>
      <p:sp>
        <p:nvSpPr>
          <p:cNvPr id="98" name="Google Shape;98;p13"/>
          <p:cNvSpPr txBox="1"/>
          <p:nvPr/>
        </p:nvSpPr>
        <p:spPr>
          <a:xfrm>
            <a:off x="688910" y="2638186"/>
            <a:ext cx="5091112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কোষ</a:t>
            </a:r>
            <a:r>
              <a:rPr lang="en-US" b="1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1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বিভাজন</a:t>
            </a:r>
            <a:r>
              <a:rPr lang="en-US" b="1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:</a:t>
            </a:r>
            <a:r>
              <a:rPr lang="en-US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যে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প্রক্রিয়ায়</a:t>
            </a:r>
            <a:r>
              <a:rPr lang="en-US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একটি</a:t>
            </a:r>
            <a:r>
              <a:rPr lang="en-US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মাতৃকোষ</a:t>
            </a:r>
            <a:r>
              <a:rPr lang="en-US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বিভাজিত</a:t>
            </a:r>
            <a:r>
              <a:rPr lang="en-US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হয়ে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দুই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বা</a:t>
            </a:r>
            <a:r>
              <a:rPr lang="en-US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চারটি</a:t>
            </a:r>
            <a:r>
              <a:rPr lang="en-US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অপত্য</a:t>
            </a:r>
            <a:r>
              <a:rPr lang="en-US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কোষ</a:t>
            </a:r>
            <a:r>
              <a:rPr lang="en-US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সৃষ্টি</a:t>
            </a:r>
            <a:r>
              <a:rPr lang="en-US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করে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।</a:t>
            </a:r>
            <a:endParaRPr sz="1800" dirty="0"/>
          </a:p>
        </p:txBody>
      </p:sp>
      <p:sp>
        <p:nvSpPr>
          <p:cNvPr id="99" name="Google Shape;99;p13"/>
          <p:cNvSpPr txBox="1"/>
          <p:nvPr/>
        </p:nvSpPr>
        <p:spPr>
          <a:xfrm>
            <a:off x="688910" y="3123961"/>
            <a:ext cx="5091112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আবিষ্কার:</a:t>
            </a:r>
            <a:r>
              <a:rPr lang="en-US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ওয়াল্টার ফ্লেমিং (১৮৮২) সামুদ্রিক স্যালামান্ডারে প্রথম বিভাজন লক্ষ্য করেন।</a:t>
            </a:r>
            <a:endParaRPr sz="1800"/>
          </a:p>
        </p:txBody>
      </p:sp>
      <p:pic>
        <p:nvPicPr>
          <p:cNvPr id="100" name="Google Shape;100;p13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88910" y="2390536"/>
            <a:ext cx="161925" cy="161925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3"/>
          <p:cNvSpPr txBox="1"/>
          <p:nvPr/>
        </p:nvSpPr>
        <p:spPr>
          <a:xfrm>
            <a:off x="542411" y="4202459"/>
            <a:ext cx="1621765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>
                <a:solidFill>
                  <a:srgbClr val="1E293B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মাতৃকোষ</a:t>
            </a:r>
            <a:endParaRPr/>
          </a:p>
        </p:txBody>
      </p:sp>
      <p:sp>
        <p:nvSpPr>
          <p:cNvPr id="102" name="Google Shape;102;p13"/>
          <p:cNvSpPr txBox="1"/>
          <p:nvPr/>
        </p:nvSpPr>
        <p:spPr>
          <a:xfrm>
            <a:off x="581025" y="4383434"/>
            <a:ext cx="1544538" cy="420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 err="1">
                <a:solidFill>
                  <a:srgbClr val="64748B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বিভাজিত</a:t>
            </a:r>
            <a:r>
              <a:rPr lang="en-US" sz="1050" b="0" i="0" u="none" strike="noStrike" cap="none" dirty="0">
                <a:solidFill>
                  <a:srgbClr val="64748B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050" b="0" i="0" u="none" strike="noStrike" cap="none" dirty="0" err="1">
                <a:solidFill>
                  <a:srgbClr val="64748B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হয়ে</a:t>
            </a:r>
            <a:r>
              <a:rPr lang="en-US" sz="1050" b="0" i="0" u="none" strike="noStrike" cap="none" dirty="0">
                <a:solidFill>
                  <a:srgbClr val="64748B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050" b="0" i="0" u="none" strike="noStrike" cap="none" dirty="0" err="1">
                <a:solidFill>
                  <a:srgbClr val="64748B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অপত্য</a:t>
            </a:r>
            <a:r>
              <a:rPr lang="en-US" sz="1050" b="0" i="0" u="none" strike="noStrike" cap="none" dirty="0">
                <a:solidFill>
                  <a:srgbClr val="64748B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050" b="0" i="0" u="none" strike="noStrike" cap="none" dirty="0" err="1">
                <a:solidFill>
                  <a:srgbClr val="64748B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কোষ</a:t>
            </a:r>
            <a:r>
              <a:rPr lang="en-US" sz="1050" b="0" i="0" u="none" strike="noStrike" cap="none" dirty="0">
                <a:solidFill>
                  <a:srgbClr val="64748B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050" b="0" i="0" u="none" strike="noStrike" cap="none" dirty="0" err="1">
                <a:solidFill>
                  <a:srgbClr val="64748B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গঠন</a:t>
            </a:r>
            <a:r>
              <a:rPr lang="en-US" sz="1050" b="0" i="0" u="none" strike="noStrike" cap="none" dirty="0">
                <a:solidFill>
                  <a:srgbClr val="64748B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050" b="0" i="0" u="none" strike="noStrike" cap="none" dirty="0" err="1">
                <a:solidFill>
                  <a:srgbClr val="64748B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করে</a:t>
            </a:r>
            <a:endParaRPr sz="1800" dirty="0"/>
          </a:p>
        </p:txBody>
      </p:sp>
      <p:sp>
        <p:nvSpPr>
          <p:cNvPr id="103" name="Google Shape;103;p13"/>
          <p:cNvSpPr txBox="1"/>
          <p:nvPr/>
        </p:nvSpPr>
        <p:spPr>
          <a:xfrm>
            <a:off x="2391746" y="4202459"/>
            <a:ext cx="1621921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>
                <a:solidFill>
                  <a:srgbClr val="1E293B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অপত্য কোষ</a:t>
            </a:r>
            <a:endParaRPr/>
          </a:p>
        </p:txBody>
      </p:sp>
      <p:sp>
        <p:nvSpPr>
          <p:cNvPr id="104" name="Google Shape;104;p13"/>
          <p:cNvSpPr txBox="1"/>
          <p:nvPr/>
        </p:nvSpPr>
        <p:spPr>
          <a:xfrm>
            <a:off x="2430363" y="4383434"/>
            <a:ext cx="1544687" cy="420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64748B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মাইটোসিসে ২টি, মিওসিসে ৪টি</a:t>
            </a:r>
            <a:endParaRPr sz="1800"/>
          </a:p>
        </p:txBody>
      </p:sp>
      <p:sp>
        <p:nvSpPr>
          <p:cNvPr id="105" name="Google Shape;105;p13"/>
          <p:cNvSpPr txBox="1"/>
          <p:nvPr/>
        </p:nvSpPr>
        <p:spPr>
          <a:xfrm>
            <a:off x="4241233" y="4202459"/>
            <a:ext cx="1621921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>
                <a:solidFill>
                  <a:srgbClr val="1E293B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ক্রোমোজোম</a:t>
            </a:r>
            <a:endParaRPr/>
          </a:p>
        </p:txBody>
      </p:sp>
      <p:sp>
        <p:nvSpPr>
          <p:cNvPr id="106" name="Google Shape;106;p13"/>
          <p:cNvSpPr txBox="1"/>
          <p:nvPr/>
        </p:nvSpPr>
        <p:spPr>
          <a:xfrm>
            <a:off x="4279850" y="4383434"/>
            <a:ext cx="1544687" cy="420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 err="1">
                <a:solidFill>
                  <a:srgbClr val="64748B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হেপ্লয়েড</a:t>
            </a:r>
            <a:r>
              <a:rPr lang="en-US" sz="1050" b="0" i="0" u="none" strike="noStrike" cap="none" dirty="0">
                <a:solidFill>
                  <a:srgbClr val="64748B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(</a:t>
            </a:r>
            <a:r>
              <a:rPr lang="en-US" sz="1050" b="0" i="1" u="none" strike="noStrike" cap="none" dirty="0">
                <a:solidFill>
                  <a:srgbClr val="64748B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n</a:t>
            </a:r>
            <a:r>
              <a:rPr lang="en-US" sz="1050" b="0" i="0" u="none" strike="noStrike" cap="none" dirty="0">
                <a:solidFill>
                  <a:srgbClr val="64748B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) vs </a:t>
            </a:r>
            <a:r>
              <a:rPr lang="en-US" sz="1050" b="0" i="0" u="none" strike="noStrike" cap="none" dirty="0" err="1">
                <a:solidFill>
                  <a:srgbClr val="64748B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ডিপ্লয়েড</a:t>
            </a:r>
            <a:r>
              <a:rPr lang="en-US" sz="1050" b="0" i="0" u="none" strike="noStrike" cap="none" dirty="0">
                <a:solidFill>
                  <a:srgbClr val="64748B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(</a:t>
            </a:r>
            <a:r>
              <a:rPr lang="en-US" sz="1050" b="0" i="1" u="none" strike="noStrike" cap="none" dirty="0">
                <a:solidFill>
                  <a:srgbClr val="64748B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2n</a:t>
            </a:r>
            <a:r>
              <a:rPr lang="en-US" sz="1050" b="0" i="0" u="none" strike="noStrike" cap="none" dirty="0">
                <a:solidFill>
                  <a:srgbClr val="64748B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)</a:t>
            </a:r>
            <a:endParaRPr sz="1800" dirty="0"/>
          </a:p>
        </p:txBody>
      </p:sp>
      <p:sp>
        <p:nvSpPr>
          <p:cNvPr id="107" name="Google Shape;107;p13"/>
          <p:cNvSpPr txBox="1"/>
          <p:nvPr/>
        </p:nvSpPr>
        <p:spPr>
          <a:xfrm>
            <a:off x="542411" y="4966245"/>
            <a:ext cx="1621765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>
                <a:solidFill>
                  <a:srgbClr val="166534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অ্যামাইটোসিস</a:t>
            </a:r>
            <a:endParaRPr/>
          </a:p>
        </p:txBody>
      </p:sp>
      <p:sp>
        <p:nvSpPr>
          <p:cNvPr id="108" name="Google Shape;108;p13"/>
          <p:cNvSpPr txBox="1"/>
          <p:nvPr/>
        </p:nvSpPr>
        <p:spPr>
          <a:xfrm>
            <a:off x="581025" y="5147220"/>
            <a:ext cx="1544538" cy="420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 err="1">
                <a:solidFill>
                  <a:srgbClr val="64748B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আদিকোষী</a:t>
            </a:r>
            <a:r>
              <a:rPr lang="en-US" sz="1050" b="0" i="0" u="none" strike="noStrike" cap="none" dirty="0">
                <a:solidFill>
                  <a:srgbClr val="64748B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050" b="0" i="0" u="none" strike="noStrike" cap="none" dirty="0" err="1">
                <a:solidFill>
                  <a:srgbClr val="64748B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জীব</a:t>
            </a:r>
            <a:r>
              <a:rPr lang="en-US" sz="1050" b="0" i="0" u="none" strike="noStrike" cap="none" dirty="0">
                <a:solidFill>
                  <a:srgbClr val="64748B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(</a:t>
            </a:r>
            <a:r>
              <a:rPr lang="en-US" sz="1050" b="0" i="0" u="none" strike="noStrike" cap="none" dirty="0" err="1">
                <a:solidFill>
                  <a:srgbClr val="64748B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ইস্ট</a:t>
            </a:r>
            <a:r>
              <a:rPr lang="en-US" sz="1050" b="0" i="0" u="none" strike="noStrike" cap="none" dirty="0">
                <a:solidFill>
                  <a:srgbClr val="64748B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, </a:t>
            </a:r>
            <a:r>
              <a:rPr lang="en-US" sz="1050" b="0" i="0" u="none" strike="noStrike" cap="none" dirty="0" err="1">
                <a:solidFill>
                  <a:srgbClr val="64748B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ব্যাকটেরিয়া</a:t>
            </a:r>
            <a:r>
              <a:rPr lang="en-US" sz="1050" b="0" i="0" u="none" strike="noStrike" cap="none" dirty="0">
                <a:solidFill>
                  <a:srgbClr val="64748B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)</a:t>
            </a:r>
            <a:endParaRPr sz="1800" dirty="0"/>
          </a:p>
        </p:txBody>
      </p:sp>
      <p:sp>
        <p:nvSpPr>
          <p:cNvPr id="109" name="Google Shape;109;p13"/>
          <p:cNvSpPr txBox="1"/>
          <p:nvPr/>
        </p:nvSpPr>
        <p:spPr>
          <a:xfrm>
            <a:off x="2391746" y="4966245"/>
            <a:ext cx="1621921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>
                <a:solidFill>
                  <a:srgbClr val="1E40AF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মাইটোসিস</a:t>
            </a:r>
            <a:endParaRPr/>
          </a:p>
        </p:txBody>
      </p:sp>
      <p:sp>
        <p:nvSpPr>
          <p:cNvPr id="110" name="Google Shape;110;p13"/>
          <p:cNvSpPr txBox="1"/>
          <p:nvPr/>
        </p:nvSpPr>
        <p:spPr>
          <a:xfrm>
            <a:off x="2430363" y="5147220"/>
            <a:ext cx="1544687" cy="210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64748B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জীবদেহের বর্ধনশীল দেহাঞ্চল</a:t>
            </a:r>
            <a:endParaRPr sz="1800"/>
          </a:p>
        </p:txBody>
      </p:sp>
      <p:sp>
        <p:nvSpPr>
          <p:cNvPr id="111" name="Google Shape;111;p13"/>
          <p:cNvSpPr txBox="1"/>
          <p:nvPr/>
        </p:nvSpPr>
        <p:spPr>
          <a:xfrm>
            <a:off x="4241233" y="4966245"/>
            <a:ext cx="1621921" cy="150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/>
            <a:r>
              <a:rPr lang="as-IN" sz="975" b="1" dirty="0">
                <a:solidFill>
                  <a:srgbClr val="6B21A8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মিয়োসিস</a:t>
            </a:r>
            <a:endParaRPr dirty="0"/>
          </a:p>
        </p:txBody>
      </p:sp>
      <p:sp>
        <p:nvSpPr>
          <p:cNvPr id="112" name="Google Shape;112;p13"/>
          <p:cNvSpPr txBox="1"/>
          <p:nvPr/>
        </p:nvSpPr>
        <p:spPr>
          <a:xfrm>
            <a:off x="4279850" y="5147220"/>
            <a:ext cx="1544687" cy="210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64748B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জনন মাতৃকোষ ও জাইগোট</a:t>
            </a:r>
            <a:endParaRPr sz="1800"/>
          </a:p>
        </p:txBody>
      </p:sp>
      <p:sp>
        <p:nvSpPr>
          <p:cNvPr id="113" name="Google Shape;113;p13"/>
          <p:cNvSpPr txBox="1"/>
          <p:nvPr/>
        </p:nvSpPr>
        <p:spPr>
          <a:xfrm>
            <a:off x="619125" y="381000"/>
            <a:ext cx="11572875" cy="38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F172A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কোষ বিভাজনের মৌলিক ধারণা ও গুরুত্ব</a:t>
            </a:r>
            <a:endParaRPr/>
          </a:p>
        </p:txBody>
      </p:sp>
      <p:sp>
        <p:nvSpPr>
          <p:cNvPr id="114" name="Google Shape;114;p13"/>
          <p:cNvSpPr/>
          <p:nvPr/>
        </p:nvSpPr>
        <p:spPr>
          <a:xfrm>
            <a:off x="476250" y="381000"/>
            <a:ext cx="47625" cy="38859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007D7D4-10A3-2A61-2700-C617E5705CCC}"/>
              </a:ext>
            </a:extLst>
          </p:cNvPr>
          <p:cNvGrpSpPr/>
          <p:nvPr/>
        </p:nvGrpSpPr>
        <p:grpSpPr>
          <a:xfrm>
            <a:off x="6231005" y="2407502"/>
            <a:ext cx="5619562" cy="2558743"/>
            <a:chOff x="6231005" y="2407502"/>
            <a:chExt cx="5619562" cy="2558743"/>
          </a:xfrm>
        </p:grpSpPr>
        <p:pic>
          <p:nvPicPr>
            <p:cNvPr id="94" name="Google Shape;94;p13"/>
            <p:cNvPicPr preferRelativeResize="0"/>
            <p:nvPr/>
          </p:nvPicPr>
          <p:blipFill>
            <a:blip r:embed="rId12"/>
            <a:srcRect/>
            <a:stretch/>
          </p:blipFill>
          <p:spPr>
            <a:xfrm>
              <a:off x="6231005" y="2407502"/>
              <a:ext cx="5619562" cy="255874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FEE81615-E6AA-5AD2-9CB3-7DEC59A463FD}"/>
                </a:ext>
              </a:extLst>
            </p:cNvPr>
            <p:cNvSpPr/>
            <p:nvPr/>
          </p:nvSpPr>
          <p:spPr>
            <a:xfrm>
              <a:off x="6405561" y="4553739"/>
              <a:ext cx="4250715" cy="307731"/>
            </a:xfrm>
            <a:prstGeom prst="rect">
              <a:avLst/>
            </a:prstGeom>
            <a:solidFill>
              <a:srgbClr val="FBF8E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6250" y="4689160"/>
            <a:ext cx="5453062" cy="153579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22" name="Google Shape;122;p1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5775" y="1678282"/>
            <a:ext cx="5453062" cy="8895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23" name="Google Shape;123;p1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85775" y="2710657"/>
            <a:ext cx="5453062" cy="8895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24" name="Google Shape;124;p14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6250" y="3723982"/>
            <a:ext cx="5453062" cy="908029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25" name="Google Shape;125;p14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57225" y="1802107"/>
            <a:ext cx="24765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4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57225" y="2834482"/>
            <a:ext cx="24765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4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47700" y="3847807"/>
            <a:ext cx="24765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4"/>
          <p:cNvPicPr preferRelativeResize="0"/>
          <p:nvPr/>
        </p:nvPicPr>
        <p:blipFill>
          <a:blip r:embed="rId10"/>
          <a:srcRect/>
          <a:stretch/>
        </p:blipFill>
        <p:spPr>
          <a:xfrm>
            <a:off x="6253165" y="1554457"/>
            <a:ext cx="5434012" cy="407786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29" name="Google Shape;129;p14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19124" y="1249113"/>
            <a:ext cx="2185621" cy="286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4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3083901" y="1249113"/>
            <a:ext cx="2314576" cy="305344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4"/>
          <p:cNvSpPr txBox="1"/>
          <p:nvPr/>
        </p:nvSpPr>
        <p:spPr>
          <a:xfrm>
            <a:off x="885825" y="4832036"/>
            <a:ext cx="5105638" cy="18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0F172A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বৈশিষ্ট্য ও তাৎপর্য:</a:t>
            </a:r>
            <a:endParaRPr/>
          </a:p>
        </p:txBody>
      </p:sp>
      <p:sp>
        <p:nvSpPr>
          <p:cNvPr id="132" name="Google Shape;132;p14"/>
          <p:cNvSpPr txBox="1"/>
          <p:nvPr/>
        </p:nvSpPr>
        <p:spPr>
          <a:xfrm>
            <a:off x="657225" y="5070161"/>
            <a:ext cx="5091112" cy="969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•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স্পিন্ডল</a:t>
            </a:r>
            <a:r>
              <a:rPr lang="en-US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যন্ত্র</a:t>
            </a:r>
            <a:r>
              <a:rPr lang="en-US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ও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ক্রোমোজোম</a:t>
            </a:r>
            <a:r>
              <a:rPr lang="en-US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দৃশ্যমান</a:t>
            </a:r>
            <a:r>
              <a:rPr lang="en-US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হয়</a:t>
            </a:r>
            <a:r>
              <a:rPr lang="en-US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না</a:t>
            </a:r>
            <a:r>
              <a:rPr lang="en-US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।</a:t>
            </a:r>
            <a:br>
              <a:rPr lang="en-US" sz="3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•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এককোষী</a:t>
            </a:r>
            <a:r>
              <a:rPr lang="en-US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জীবের</a:t>
            </a:r>
            <a:r>
              <a:rPr lang="en-US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(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ইস্ট</a:t>
            </a:r>
            <a:r>
              <a:rPr lang="en-US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,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ব্যাক্টেরিয়া</a:t>
            </a:r>
            <a:r>
              <a:rPr lang="en-US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,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অ্যামিবা</a:t>
            </a:r>
            <a:r>
              <a:rPr lang="en-US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)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বংশবৃদ্ধির</a:t>
            </a:r>
            <a:r>
              <a:rPr lang="en-US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মূল</a:t>
            </a:r>
            <a:r>
              <a:rPr lang="en-US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মাধ্যম</a:t>
            </a:r>
            <a:r>
              <a:rPr lang="en-US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।</a:t>
            </a:r>
            <a:br>
              <a:rPr lang="en-US" sz="3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•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স্ট্রাাসবুর্গার</a:t>
            </a:r>
            <a:r>
              <a:rPr lang="en-US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(১৮৯২)-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এর</a:t>
            </a:r>
            <a:r>
              <a:rPr lang="en-US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মতে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,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এটি</a:t>
            </a:r>
            <a:r>
              <a:rPr lang="en-US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থেকেই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জটিল</a:t>
            </a:r>
            <a:r>
              <a:rPr lang="en-US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মাইটোসিসের</a:t>
            </a:r>
            <a:r>
              <a:rPr lang="en-US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উদ্ভব</a:t>
            </a:r>
            <a:r>
              <a:rPr lang="en-US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।</a:t>
            </a:r>
            <a:endParaRPr sz="2800" dirty="0"/>
          </a:p>
        </p:txBody>
      </p:sp>
      <p:pic>
        <p:nvPicPr>
          <p:cNvPr id="133" name="Google Shape;133;p14" descr="image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666750" y="1335696"/>
            <a:ext cx="104775" cy="11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4" descr="image.pn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3136106" y="1327354"/>
            <a:ext cx="133350" cy="11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4" descr="image.png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657225" y="4855849"/>
            <a:ext cx="152400" cy="13335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4"/>
          <p:cNvSpPr txBox="1"/>
          <p:nvPr/>
        </p:nvSpPr>
        <p:spPr>
          <a:xfrm>
            <a:off x="1019175" y="1783057"/>
            <a:ext cx="4270533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 err="1">
                <a:solidFill>
                  <a:srgbClr val="1E293B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নিউক্লিয়াসের</a:t>
            </a:r>
            <a:r>
              <a:rPr lang="en-US" sz="1600" b="1" i="0" u="none" strike="noStrike" cap="none" dirty="0">
                <a:solidFill>
                  <a:srgbClr val="1E293B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600" b="1" i="0" u="none" strike="noStrike" cap="none" dirty="0" err="1">
                <a:solidFill>
                  <a:srgbClr val="1E293B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দীর্ঘায়ন</a:t>
            </a:r>
            <a:endParaRPr sz="2000" dirty="0"/>
          </a:p>
        </p:txBody>
      </p:sp>
      <p:sp>
        <p:nvSpPr>
          <p:cNvPr id="137" name="Google Shape;137;p14"/>
          <p:cNvSpPr txBox="1"/>
          <p:nvPr/>
        </p:nvSpPr>
        <p:spPr>
          <a:xfrm>
            <a:off x="1019174" y="2044721"/>
            <a:ext cx="491013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 dirty="0" err="1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নিউক্লিয়াসটি</a:t>
            </a:r>
            <a:r>
              <a:rPr lang="en-US" b="0" i="0" u="none" strike="noStrike" cap="none" dirty="0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লম্বা</a:t>
            </a:r>
            <a:r>
              <a:rPr lang="en-US" b="0" i="0" u="none" strike="noStrike" cap="none" dirty="0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হতে</a:t>
            </a:r>
            <a:r>
              <a:rPr lang="en-US" b="0" i="0" u="none" strike="noStrike" cap="none" dirty="0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থাকে</a:t>
            </a:r>
            <a:r>
              <a:rPr lang="en-US" b="0" i="0" u="none" strike="noStrike" cap="none" dirty="0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এবং</a:t>
            </a:r>
            <a:r>
              <a:rPr lang="en-US" b="0" i="0" u="none" strike="noStrike" cap="none" dirty="0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মাঝ</a:t>
            </a:r>
            <a:r>
              <a:rPr lang="en-US" b="0" i="0" u="none" strike="noStrike" cap="none" dirty="0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অংশ</a:t>
            </a:r>
            <a:r>
              <a:rPr lang="en-US" b="0" i="0" u="none" strike="noStrike" cap="none" dirty="0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সংকুচিত</a:t>
            </a:r>
            <a:r>
              <a:rPr lang="en-US" b="0" i="0" u="none" strike="noStrike" cap="none" dirty="0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হয়ে</a:t>
            </a:r>
            <a:r>
              <a:rPr lang="en-US" b="0" i="0" u="none" strike="noStrike" cap="none" dirty="0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ডাম্বেল</a:t>
            </a:r>
            <a:r>
              <a:rPr lang="en-US" b="0" i="0" u="none" strike="noStrike" cap="none" dirty="0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আকার</a:t>
            </a:r>
            <a:r>
              <a:rPr lang="en-US" b="0" i="0" u="none" strike="noStrike" cap="none" dirty="0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ধারণ</a:t>
            </a:r>
            <a:r>
              <a:rPr lang="en-US" b="0" i="0" u="none" strike="noStrike" cap="none" dirty="0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করে</a:t>
            </a:r>
            <a:r>
              <a:rPr lang="en-US" b="0" i="0" u="none" strike="noStrike" cap="none" dirty="0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।</a:t>
            </a:r>
            <a:endParaRPr sz="2800" dirty="0"/>
          </a:p>
        </p:txBody>
      </p:sp>
      <p:sp>
        <p:nvSpPr>
          <p:cNvPr id="138" name="Google Shape;138;p14"/>
          <p:cNvSpPr txBox="1"/>
          <p:nvPr/>
        </p:nvSpPr>
        <p:spPr>
          <a:xfrm>
            <a:off x="1019175" y="2815432"/>
            <a:ext cx="497062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 err="1">
                <a:solidFill>
                  <a:srgbClr val="1E293B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প্রত্যক্ষ</a:t>
            </a:r>
            <a:r>
              <a:rPr lang="en-US" sz="1600" b="1" i="0" u="none" strike="noStrike" cap="none" dirty="0">
                <a:solidFill>
                  <a:srgbClr val="1E293B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600" b="1" i="0" u="none" strike="noStrike" cap="none" dirty="0" err="1">
                <a:solidFill>
                  <a:srgbClr val="1E293B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নিউক্লিয়াস</a:t>
            </a:r>
            <a:r>
              <a:rPr lang="en-US" sz="1600" b="1" i="0" u="none" strike="noStrike" cap="none" dirty="0">
                <a:solidFill>
                  <a:srgbClr val="1E293B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600" b="1" i="0" u="none" strike="noStrike" cap="none" dirty="0" err="1">
                <a:solidFill>
                  <a:srgbClr val="1E293B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বিভাজন</a:t>
            </a:r>
            <a:endParaRPr sz="2000" dirty="0"/>
          </a:p>
        </p:txBody>
      </p:sp>
      <p:sp>
        <p:nvSpPr>
          <p:cNvPr id="139" name="Google Shape;139;p14"/>
          <p:cNvSpPr txBox="1"/>
          <p:nvPr/>
        </p:nvSpPr>
        <p:spPr>
          <a:xfrm>
            <a:off x="1019175" y="3060093"/>
            <a:ext cx="4919662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 dirty="0" err="1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মাঝের</a:t>
            </a:r>
            <a:r>
              <a:rPr lang="en-US" b="0" i="0" u="none" strike="noStrike" cap="none" dirty="0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ভাঁজটি</a:t>
            </a:r>
            <a:r>
              <a:rPr lang="en-US" b="0" i="0" u="none" strike="noStrike" cap="none" dirty="0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গভীর</a:t>
            </a:r>
            <a:r>
              <a:rPr lang="en-US" b="0" i="0" u="none" strike="noStrike" cap="none" dirty="0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হয়ে</a:t>
            </a:r>
            <a:r>
              <a:rPr lang="en-US" b="0" i="0" u="none" strike="noStrike" cap="none" dirty="0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নিউক্লিয়াসটি</a:t>
            </a:r>
            <a:r>
              <a:rPr lang="en-US" b="0" i="0" u="none" strike="noStrike" cap="none" dirty="0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দুটি</a:t>
            </a:r>
            <a:r>
              <a:rPr lang="en-US" b="0" i="0" u="none" strike="noStrike" cap="none" dirty="0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অপত্য</a:t>
            </a:r>
            <a:r>
              <a:rPr lang="en-US" b="0" i="0" u="none" strike="noStrike" cap="none" dirty="0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নিউক্লিয়াসে</a:t>
            </a:r>
            <a:r>
              <a:rPr lang="en-US" b="0" i="0" u="none" strike="noStrike" cap="none" dirty="0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বিভক্ত</a:t>
            </a:r>
            <a:r>
              <a:rPr lang="en-US" b="0" i="0" u="none" strike="noStrike" cap="none" dirty="0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হয়</a:t>
            </a:r>
            <a:r>
              <a:rPr lang="en-US" b="0" i="0" u="none" strike="noStrike" cap="none" dirty="0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(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স্পিন্ডল</a:t>
            </a:r>
            <a:r>
              <a:rPr lang="en-US" b="0" i="0" u="none" strike="noStrike" cap="none" dirty="0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তন্তু</a:t>
            </a:r>
            <a:r>
              <a:rPr lang="en-US" b="0" i="0" u="none" strike="noStrike" cap="none" dirty="0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গঠিত</a:t>
            </a:r>
            <a:r>
              <a:rPr lang="en-US" b="0" i="0" u="none" strike="noStrike" cap="none" dirty="0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হয়</a:t>
            </a:r>
            <a:r>
              <a:rPr lang="en-US" b="0" i="0" u="none" strike="noStrike" cap="none" dirty="0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না</a:t>
            </a:r>
            <a:r>
              <a:rPr lang="en-US" b="0" i="0" u="none" strike="noStrike" cap="none" dirty="0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)।</a:t>
            </a:r>
            <a:endParaRPr sz="2800" dirty="0"/>
          </a:p>
        </p:txBody>
      </p:sp>
      <p:sp>
        <p:nvSpPr>
          <p:cNvPr id="140" name="Google Shape;140;p14"/>
          <p:cNvSpPr txBox="1"/>
          <p:nvPr/>
        </p:nvSpPr>
        <p:spPr>
          <a:xfrm>
            <a:off x="1009650" y="3828757"/>
            <a:ext cx="427053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 err="1">
                <a:solidFill>
                  <a:srgbClr val="1E293B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সাইটোপ্লাজম</a:t>
            </a:r>
            <a:r>
              <a:rPr lang="en-US" sz="1800" b="1" i="0" u="none" strike="noStrike" cap="none" dirty="0">
                <a:solidFill>
                  <a:srgbClr val="1E293B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800" b="1" i="0" u="none" strike="noStrike" cap="none" dirty="0" err="1">
                <a:solidFill>
                  <a:srgbClr val="1E293B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বিভাজন</a:t>
            </a:r>
            <a:endParaRPr sz="2400" dirty="0"/>
          </a:p>
        </p:txBody>
      </p:sp>
      <p:sp>
        <p:nvSpPr>
          <p:cNvPr id="141" name="Google Shape;141;p14"/>
          <p:cNvSpPr txBox="1"/>
          <p:nvPr/>
        </p:nvSpPr>
        <p:spPr>
          <a:xfrm>
            <a:off x="1019174" y="4114268"/>
            <a:ext cx="473868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 dirty="0" err="1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কোষের</a:t>
            </a:r>
            <a:r>
              <a:rPr lang="en-US" b="0" i="0" u="none" strike="noStrike" cap="none" dirty="0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মাঝবরাবর</a:t>
            </a:r>
            <a:r>
              <a:rPr lang="en-US" b="0" i="0" u="none" strike="noStrike" cap="none" dirty="0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সাইটোপ্লাজমে</a:t>
            </a:r>
            <a:r>
              <a:rPr lang="en-US" b="0" i="0" u="none" strike="noStrike" cap="none" dirty="0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খাঁজ</a:t>
            </a:r>
            <a:r>
              <a:rPr lang="en-US" b="0" i="0" u="none" strike="noStrike" cap="none" dirty="0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তৈরি</a:t>
            </a:r>
            <a:r>
              <a:rPr lang="en-US" b="0" i="0" u="none" strike="noStrike" cap="none" dirty="0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হয়ে</a:t>
            </a:r>
            <a:r>
              <a:rPr lang="en-US" b="0" i="0" u="none" strike="noStrike" cap="none" dirty="0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দুইটি</a:t>
            </a:r>
            <a:r>
              <a:rPr lang="en-US" b="0" i="0" u="none" strike="noStrike" cap="none" dirty="0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পৃথক</a:t>
            </a:r>
            <a:r>
              <a:rPr lang="en-US" b="0" i="0" u="none" strike="noStrike" cap="none" dirty="0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অপত্য</a:t>
            </a:r>
            <a:r>
              <a:rPr lang="en-US" b="0" i="0" u="none" strike="noStrike" cap="none" dirty="0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কোষ</a:t>
            </a:r>
            <a:r>
              <a:rPr lang="en-US" b="0" i="0" u="none" strike="noStrike" cap="none" dirty="0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গঠন</a:t>
            </a:r>
            <a:r>
              <a:rPr lang="en-US" b="0" i="0" u="none" strike="noStrike" cap="none" dirty="0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করে</a:t>
            </a:r>
            <a:r>
              <a:rPr lang="en-US" b="0" i="0" u="none" strike="noStrike" cap="none" dirty="0">
                <a:solidFill>
                  <a:srgbClr val="4755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।</a:t>
            </a:r>
            <a:endParaRPr dirty="0"/>
          </a:p>
        </p:txBody>
      </p:sp>
      <p:sp>
        <p:nvSpPr>
          <p:cNvPr id="142" name="Google Shape;142;p14"/>
          <p:cNvSpPr txBox="1"/>
          <p:nvPr/>
        </p:nvSpPr>
        <p:spPr>
          <a:xfrm>
            <a:off x="619125" y="381000"/>
            <a:ext cx="11572875" cy="38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F172A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অ্যামাইটোসিস (প্রত্যক্ষ কোষ বিভাজন)</a:t>
            </a:r>
            <a:endParaRPr/>
          </a:p>
        </p:txBody>
      </p:sp>
      <p:sp>
        <p:nvSpPr>
          <p:cNvPr id="143" name="Google Shape;143;p14"/>
          <p:cNvSpPr/>
          <p:nvPr/>
        </p:nvSpPr>
        <p:spPr>
          <a:xfrm>
            <a:off x="476250" y="381000"/>
            <a:ext cx="47625" cy="38859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0549" y="2164511"/>
            <a:ext cx="11049000" cy="3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0549" y="2346224"/>
            <a:ext cx="2541240" cy="95108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18" name="Google Shape;118;p1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26468" y="1025831"/>
            <a:ext cx="2541240" cy="871979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19" name="Google Shape;119;p1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62388" y="2346224"/>
            <a:ext cx="2541240" cy="95108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20" name="Google Shape;120;p15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098308" y="1025831"/>
            <a:ext cx="2541240" cy="871979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21" name="Google Shape;121;p15"/>
          <p:cNvSpPr txBox="1"/>
          <p:nvPr/>
        </p:nvSpPr>
        <p:spPr>
          <a:xfrm>
            <a:off x="677036" y="2517673"/>
            <a:ext cx="2368264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D9488"/>
                </a:solidFill>
                <a:latin typeface="Calibri" panose="020F0502020204030204" pitchFamily="34" charset="0"/>
                <a:ea typeface="Hind Siliguri SemiBold"/>
                <a:cs typeface="Calibri" panose="020F0502020204030204" pitchFamily="34" charset="0"/>
                <a:sym typeface="Hind Siliguri SemiBold"/>
              </a:rPr>
              <a:t>ধাপ ১</a:t>
            </a:r>
            <a:endParaRPr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2" name="Google Shape;122;p15"/>
          <p:cNvSpPr txBox="1"/>
          <p:nvPr/>
        </p:nvSpPr>
        <p:spPr>
          <a:xfrm>
            <a:off x="590550" y="2740019"/>
            <a:ext cx="2541239" cy="517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নিউক্লিয়াসটি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ধীরে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ধীরে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লম্বা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হতে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থাকে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এবং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নিউক্লিয়ার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পর্দা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অক্ষুণ্ণ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থাকে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।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3" name="Google Shape;123;p15"/>
          <p:cNvSpPr txBox="1"/>
          <p:nvPr/>
        </p:nvSpPr>
        <p:spPr>
          <a:xfrm>
            <a:off x="3512956" y="1068285"/>
            <a:ext cx="2368264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 err="1">
                <a:solidFill>
                  <a:srgbClr val="0D9488"/>
                </a:solidFill>
                <a:latin typeface="Calibri" panose="020F0502020204030204" pitchFamily="34" charset="0"/>
                <a:ea typeface="Hind Siliguri SemiBold"/>
                <a:cs typeface="Calibri" panose="020F0502020204030204" pitchFamily="34" charset="0"/>
                <a:sym typeface="Hind Siliguri SemiBold"/>
              </a:rPr>
              <a:t>ধাপ</a:t>
            </a:r>
            <a:r>
              <a:rPr lang="en-US" sz="1500" b="1" i="0" u="none" strike="noStrike" cap="none" dirty="0">
                <a:solidFill>
                  <a:srgbClr val="0D9488"/>
                </a:solidFill>
                <a:latin typeface="Calibri" panose="020F0502020204030204" pitchFamily="34" charset="0"/>
                <a:ea typeface="Hind Siliguri SemiBold"/>
                <a:cs typeface="Calibri" panose="020F0502020204030204" pitchFamily="34" charset="0"/>
                <a:sym typeface="Hind Siliguri SemiBold"/>
              </a:rPr>
              <a:t> ২</a:t>
            </a:r>
            <a:endParaRPr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4" name="Google Shape;124;p15"/>
          <p:cNvSpPr txBox="1"/>
          <p:nvPr/>
        </p:nvSpPr>
        <p:spPr>
          <a:xfrm>
            <a:off x="3569343" y="1299819"/>
            <a:ext cx="2255490" cy="517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নিউক্লিয়াসটি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ডাম্বেল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আকৃতি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ধারণ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করে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ও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মাঝখানে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সংকুচিত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হয়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।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5" name="Google Shape;125;p15"/>
          <p:cNvSpPr txBox="1"/>
          <p:nvPr/>
        </p:nvSpPr>
        <p:spPr>
          <a:xfrm>
            <a:off x="6348876" y="2517673"/>
            <a:ext cx="2368264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D9488"/>
                </a:solidFill>
                <a:latin typeface="Calibri" panose="020F0502020204030204" pitchFamily="34" charset="0"/>
                <a:ea typeface="Hind Siliguri SemiBold"/>
                <a:cs typeface="Calibri" panose="020F0502020204030204" pitchFamily="34" charset="0"/>
                <a:sym typeface="Hind Siliguri SemiBold"/>
              </a:rPr>
              <a:t>ধাপ ৩</a:t>
            </a:r>
            <a:endParaRPr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6" name="Google Shape;126;p15"/>
          <p:cNvSpPr txBox="1"/>
          <p:nvPr/>
        </p:nvSpPr>
        <p:spPr>
          <a:xfrm>
            <a:off x="6405263" y="2740411"/>
            <a:ext cx="2255490" cy="517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সাইটোপ্লাজমে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খাঁজের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সৃষ্টি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হয়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যা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কেন্দ্রের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দিকে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অগ্রসর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হয়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।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7" name="Google Shape;127;p15"/>
          <p:cNvSpPr txBox="1"/>
          <p:nvPr/>
        </p:nvSpPr>
        <p:spPr>
          <a:xfrm>
            <a:off x="9184796" y="1068285"/>
            <a:ext cx="2368264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D9488"/>
                </a:solidFill>
                <a:latin typeface="Calibri" panose="020F0502020204030204" pitchFamily="34" charset="0"/>
                <a:ea typeface="Hind Siliguri SemiBold"/>
                <a:cs typeface="Calibri" panose="020F0502020204030204" pitchFamily="34" charset="0"/>
                <a:sym typeface="Hind Siliguri SemiBold"/>
              </a:rPr>
              <a:t>ধাপ ৪</a:t>
            </a:r>
            <a:endParaRPr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8" name="Google Shape;128;p15"/>
          <p:cNvSpPr txBox="1"/>
          <p:nvPr/>
        </p:nvSpPr>
        <p:spPr>
          <a:xfrm>
            <a:off x="9241183" y="1299819"/>
            <a:ext cx="2255490" cy="517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সরাসরি দুটি পৃথক ও স্বাধীন অপত্য কোষ (Daughter Cells) গঠিত হয়।</a:t>
            </a:r>
            <a:endParaRPr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9" name="Google Shape;129;p15"/>
          <p:cNvSpPr txBox="1"/>
          <p:nvPr/>
        </p:nvSpPr>
        <p:spPr>
          <a:xfrm>
            <a:off x="590549" y="122209"/>
            <a:ext cx="9193530" cy="526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 dirty="0" err="1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অ্যামাইটোসিস</a:t>
            </a:r>
            <a:r>
              <a:rPr lang="en-US" sz="2850" b="1" i="0" u="none" strike="noStrike" cap="none" dirty="0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850" b="1" i="0" u="none" strike="noStrike" cap="none" dirty="0" err="1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বিভাজনের</a:t>
            </a:r>
            <a:r>
              <a:rPr lang="en-US" sz="2850" b="1" i="0" u="none" strike="noStrike" cap="none" dirty="0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850" b="1" i="0" u="none" strike="noStrike" cap="none" dirty="0" err="1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পর্যায়ক্রমিক</a:t>
            </a:r>
            <a:r>
              <a:rPr lang="en-US" sz="2850" b="1" i="0" u="none" strike="noStrike" cap="none" dirty="0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850" b="1" i="0" u="none" strike="noStrike" cap="none" dirty="0" err="1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ধাপ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30" name="Google Shape;130;p15"/>
          <p:cNvSpPr/>
          <p:nvPr/>
        </p:nvSpPr>
        <p:spPr>
          <a:xfrm>
            <a:off x="1756394" y="2078786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 cap="flat" cmpd="sng">
            <a:solidFill>
              <a:srgbClr val="0D948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5"/>
          <p:cNvSpPr/>
          <p:nvPr/>
        </p:nvSpPr>
        <p:spPr>
          <a:xfrm>
            <a:off x="4592314" y="2078786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 cap="flat" cmpd="sng">
            <a:solidFill>
              <a:srgbClr val="0D948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5"/>
          <p:cNvSpPr/>
          <p:nvPr/>
        </p:nvSpPr>
        <p:spPr>
          <a:xfrm>
            <a:off x="7428233" y="2078786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 cap="flat" cmpd="sng">
            <a:solidFill>
              <a:srgbClr val="0D948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5"/>
          <p:cNvSpPr/>
          <p:nvPr/>
        </p:nvSpPr>
        <p:spPr>
          <a:xfrm>
            <a:off x="10264153" y="2078786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 cap="flat" cmpd="sng">
            <a:solidFill>
              <a:srgbClr val="0D948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143;p14">
            <a:extLst>
              <a:ext uri="{FF2B5EF4-FFF2-40B4-BE49-F238E27FC236}">
                <a16:creationId xmlns:a16="http://schemas.microsoft.com/office/drawing/2014/main" id="{319BA389-75C3-784E-CDC5-6D9CA333D766}"/>
              </a:ext>
            </a:extLst>
          </p:cNvPr>
          <p:cNvSpPr/>
          <p:nvPr/>
        </p:nvSpPr>
        <p:spPr>
          <a:xfrm>
            <a:off x="476249" y="167899"/>
            <a:ext cx="47625" cy="38859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Google Shape;139;p16" descr="image.png">
            <a:extLst>
              <a:ext uri="{FF2B5EF4-FFF2-40B4-BE49-F238E27FC236}">
                <a16:creationId xmlns:a16="http://schemas.microsoft.com/office/drawing/2014/main" id="{B45717D5-8318-C17E-1C28-581BCAC585EC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90549" y="3642292"/>
            <a:ext cx="5334000" cy="287846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Google Shape;140;p16" descr="image.png">
            <a:extLst>
              <a:ext uri="{FF2B5EF4-FFF2-40B4-BE49-F238E27FC236}">
                <a16:creationId xmlns:a16="http://schemas.microsoft.com/office/drawing/2014/main" id="{92F76F8F-B5A5-5167-60BE-680C9A575C1A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305549" y="3642292"/>
            <a:ext cx="5334000" cy="287846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Google Shape;141;p16" descr="image.png">
            <a:extLst>
              <a:ext uri="{FF2B5EF4-FFF2-40B4-BE49-F238E27FC236}">
                <a16:creationId xmlns:a16="http://schemas.microsoft.com/office/drawing/2014/main" id="{12C7EFD9-D381-9D88-C740-D65F53FCA34C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38199" y="3889942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42;p16" descr="image.png">
            <a:extLst>
              <a:ext uri="{FF2B5EF4-FFF2-40B4-BE49-F238E27FC236}">
                <a16:creationId xmlns:a16="http://schemas.microsoft.com/office/drawing/2014/main" id="{B1408F09-2A19-E1E9-2620-0DE4E9345772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553199" y="3918517"/>
            <a:ext cx="342900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43;p16">
            <a:extLst>
              <a:ext uri="{FF2B5EF4-FFF2-40B4-BE49-F238E27FC236}">
                <a16:creationId xmlns:a16="http://schemas.microsoft.com/office/drawing/2014/main" id="{3C162DF0-9ADA-A4A4-92A4-045475A9BEDF}"/>
              </a:ext>
            </a:extLst>
          </p:cNvPr>
          <p:cNvSpPr txBox="1"/>
          <p:nvPr/>
        </p:nvSpPr>
        <p:spPr>
          <a:xfrm>
            <a:off x="1391302" y="3937770"/>
            <a:ext cx="3879723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0" i="0" u="none" strike="noStrike" cap="none" dirty="0" err="1">
                <a:solidFill>
                  <a:srgbClr val="0F766E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নিউক্লিয়াসের</a:t>
            </a:r>
            <a:r>
              <a:rPr lang="en-US" sz="1950" b="0" i="0" u="none" strike="noStrike" cap="none" dirty="0">
                <a:solidFill>
                  <a:srgbClr val="0F766E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950" b="0" i="0" u="none" strike="noStrike" cap="none" dirty="0" err="1">
                <a:solidFill>
                  <a:srgbClr val="0F766E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বিভাজন</a:t>
            </a:r>
            <a:endParaRPr dirty="0"/>
          </a:p>
        </p:txBody>
      </p:sp>
      <p:sp>
        <p:nvSpPr>
          <p:cNvPr id="8" name="Google Shape;144;p16">
            <a:extLst>
              <a:ext uri="{FF2B5EF4-FFF2-40B4-BE49-F238E27FC236}">
                <a16:creationId xmlns:a16="http://schemas.microsoft.com/office/drawing/2014/main" id="{FE5EE770-2967-C326-2CBF-0F130E434243}"/>
              </a:ext>
            </a:extLst>
          </p:cNvPr>
          <p:cNvSpPr txBox="1"/>
          <p:nvPr/>
        </p:nvSpPr>
        <p:spPr>
          <a:xfrm>
            <a:off x="900560" y="4262823"/>
            <a:ext cx="4838700" cy="1034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১.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বিভাজনের</a:t>
            </a:r>
            <a:r>
              <a:rPr lang="en-US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শুরুতে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নিউক্লিয়াসটি</a:t>
            </a:r>
            <a:r>
              <a:rPr lang="en-US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ধীরে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ধীরে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লম্বা</a:t>
            </a:r>
            <a:r>
              <a:rPr lang="en-US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হতে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থাকে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। এ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সময়</a:t>
            </a:r>
            <a:r>
              <a:rPr lang="en-US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বাইরের</a:t>
            </a:r>
            <a:r>
              <a:rPr lang="en-US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আবরণী</a:t>
            </a:r>
            <a:r>
              <a:rPr lang="en-US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বা</a:t>
            </a:r>
            <a:r>
              <a:rPr lang="en-US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নিউক্লীয়</a:t>
            </a:r>
            <a:r>
              <a:rPr lang="en-US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পর্দা</a:t>
            </a:r>
            <a:r>
              <a:rPr lang="en-US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অক্ষুণ্ণ</a:t>
            </a:r>
            <a:r>
              <a:rPr lang="en-US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থাকে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এবং</a:t>
            </a:r>
            <a:r>
              <a:rPr lang="en-US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মাঝের</a:t>
            </a:r>
            <a:r>
              <a:rPr lang="en-US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অংশটি</a:t>
            </a:r>
            <a:r>
              <a:rPr lang="en-US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সরু</a:t>
            </a:r>
            <a:r>
              <a:rPr lang="en-US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হয়</a:t>
            </a:r>
            <a:r>
              <a:rPr lang="en-US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।</a:t>
            </a:r>
            <a:endParaRPr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Google Shape;145;p16">
            <a:extLst>
              <a:ext uri="{FF2B5EF4-FFF2-40B4-BE49-F238E27FC236}">
                <a16:creationId xmlns:a16="http://schemas.microsoft.com/office/drawing/2014/main" id="{865514B7-45C9-A34B-610C-013D3C06F13E}"/>
              </a:ext>
            </a:extLst>
          </p:cNvPr>
          <p:cNvSpPr txBox="1"/>
          <p:nvPr/>
        </p:nvSpPr>
        <p:spPr>
          <a:xfrm>
            <a:off x="900560" y="5291523"/>
            <a:ext cx="4838700" cy="1034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২.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পরবর্তীতে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নিউক্লিয়াসটি</a:t>
            </a:r>
            <a:r>
              <a:rPr lang="en-US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ডাম্বেল</a:t>
            </a:r>
            <a:r>
              <a:rPr lang="en-US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(Dumbbell)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আকৃতি</a:t>
            </a:r>
            <a:r>
              <a:rPr lang="en-US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লাভ</a:t>
            </a:r>
            <a:r>
              <a:rPr lang="en-US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করে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।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মাঝের</a:t>
            </a:r>
            <a:r>
              <a:rPr lang="en-US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অংশ</a:t>
            </a:r>
            <a:r>
              <a:rPr lang="en-US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আরও</a:t>
            </a:r>
            <a:r>
              <a:rPr lang="en-US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সংকুচিত</a:t>
            </a:r>
            <a:r>
              <a:rPr lang="en-US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হয়ে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সরাসরি</a:t>
            </a:r>
            <a:r>
              <a:rPr lang="en-US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দুটি</a:t>
            </a:r>
            <a:r>
              <a:rPr lang="en-US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খণ্ডে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বিভক্ত</a:t>
            </a:r>
            <a:r>
              <a:rPr lang="en-US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হয়</a:t>
            </a:r>
            <a:r>
              <a:rPr lang="en-US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,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ফলে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দুটি</a:t>
            </a:r>
            <a:r>
              <a:rPr lang="en-US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অপত্য</a:t>
            </a:r>
            <a:r>
              <a:rPr lang="en-US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নিউক্লিয়াস</a:t>
            </a:r>
            <a:r>
              <a:rPr lang="en-US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গঠিত</a:t>
            </a:r>
            <a:r>
              <a:rPr lang="en-US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হয়</a:t>
            </a:r>
            <a:r>
              <a:rPr lang="en-US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।</a:t>
            </a:r>
            <a:endParaRPr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Google Shape;146;p16">
            <a:extLst>
              <a:ext uri="{FF2B5EF4-FFF2-40B4-BE49-F238E27FC236}">
                <a16:creationId xmlns:a16="http://schemas.microsoft.com/office/drawing/2014/main" id="{85E9A056-99BA-1F07-C88D-47616C4FD13F}"/>
              </a:ext>
            </a:extLst>
          </p:cNvPr>
          <p:cNvSpPr txBox="1"/>
          <p:nvPr/>
        </p:nvSpPr>
        <p:spPr>
          <a:xfrm>
            <a:off x="7106302" y="3966345"/>
            <a:ext cx="3879723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0" i="0" u="none" strike="noStrike" cap="none">
                <a:solidFill>
                  <a:srgbClr val="0F766E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সাইটোপ্লাজমের বিভাজন</a:t>
            </a:r>
            <a:endParaRPr/>
          </a:p>
        </p:txBody>
      </p:sp>
      <p:sp>
        <p:nvSpPr>
          <p:cNvPr id="11" name="Google Shape;147;p16">
            <a:extLst>
              <a:ext uri="{FF2B5EF4-FFF2-40B4-BE49-F238E27FC236}">
                <a16:creationId xmlns:a16="http://schemas.microsoft.com/office/drawing/2014/main" id="{D53C390B-510E-89A2-6A39-5A8B9CF37577}"/>
              </a:ext>
            </a:extLst>
          </p:cNvPr>
          <p:cNvSpPr txBox="1"/>
          <p:nvPr/>
        </p:nvSpPr>
        <p:spPr>
          <a:xfrm>
            <a:off x="6615560" y="4291398"/>
            <a:ext cx="4838700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১.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নিউক্লিয়াস</a:t>
            </a:r>
            <a:r>
              <a:rPr lang="en-US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বিভাজনের</a:t>
            </a:r>
            <a:r>
              <a:rPr lang="en-US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সাথে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সাথে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সাইটোপ্লাজমের</a:t>
            </a:r>
            <a:r>
              <a:rPr lang="en-US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মাঝ</a:t>
            </a:r>
            <a:r>
              <a:rPr lang="en-US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বরাবর</a:t>
            </a:r>
            <a:r>
              <a:rPr lang="en-US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একটি</a:t>
            </a:r>
            <a:r>
              <a:rPr lang="en-US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খাঁজের</a:t>
            </a:r>
            <a:r>
              <a:rPr lang="en-US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(Furrow)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সৃষ্টি</a:t>
            </a:r>
            <a:r>
              <a:rPr lang="en-US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হয়</a:t>
            </a:r>
            <a:r>
              <a:rPr lang="en-US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।</a:t>
            </a:r>
            <a:endParaRPr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Google Shape;148;p16">
            <a:extLst>
              <a:ext uri="{FF2B5EF4-FFF2-40B4-BE49-F238E27FC236}">
                <a16:creationId xmlns:a16="http://schemas.microsoft.com/office/drawing/2014/main" id="{B04B7AC2-CF08-5719-5DAE-BA2B0ACEBEEC}"/>
              </a:ext>
            </a:extLst>
          </p:cNvPr>
          <p:cNvSpPr txBox="1"/>
          <p:nvPr/>
        </p:nvSpPr>
        <p:spPr>
          <a:xfrm>
            <a:off x="6615560" y="5015298"/>
            <a:ext cx="4838700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২. উভয় দিক থেকে এই খাঁজ ক্রমশ কেন্দ্রের দিকে অগ্রসর হয় এবং সাইটোপ্লাজমকে দুটি অংশে বিভক্ত করে।</a:t>
            </a:r>
            <a:endParaRPr sz="12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Google Shape;149;p16">
            <a:extLst>
              <a:ext uri="{FF2B5EF4-FFF2-40B4-BE49-F238E27FC236}">
                <a16:creationId xmlns:a16="http://schemas.microsoft.com/office/drawing/2014/main" id="{822C7F5C-15EF-5A67-1047-B11D86883281}"/>
              </a:ext>
            </a:extLst>
          </p:cNvPr>
          <p:cNvSpPr txBox="1"/>
          <p:nvPr/>
        </p:nvSpPr>
        <p:spPr>
          <a:xfrm>
            <a:off x="6615560" y="5739198"/>
            <a:ext cx="4838700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৩. ফলে দুটি সম্পূর্ণ আলাদা অপত্য নিউক্লিয়াস ও সাইটোপ্লাজম পরিবেষ্টিত দুটি নতুন অপত্য কোষের সৃষ্টি হয়।</a:t>
            </a:r>
            <a:endParaRPr sz="12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8150" y="1047749"/>
            <a:ext cx="6118770" cy="140755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86" name="Google Shape;86;p1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0050" y="2647950"/>
            <a:ext cx="6118770" cy="234315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87" name="Google Shape;87;p13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8150" y="5229224"/>
            <a:ext cx="6118770" cy="11430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88" name="Google Shape;88;p13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747420" y="1047750"/>
            <a:ext cx="5006429" cy="200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00075" y="3228975"/>
            <a:ext cx="571872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00075" y="3648075"/>
            <a:ext cx="571872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00075" y="4067175"/>
            <a:ext cx="571872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3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00075" y="4486275"/>
            <a:ext cx="571872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3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38150" y="409575"/>
            <a:ext cx="219075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3"/>
          <p:cNvSpPr txBox="1"/>
          <p:nvPr/>
        </p:nvSpPr>
        <p:spPr>
          <a:xfrm>
            <a:off x="876300" y="1209675"/>
            <a:ext cx="5480595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0369A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মাইটোসিস (Mitosis) বা সমীকরণিক বিভাজন</a:t>
            </a:r>
            <a:endParaRPr/>
          </a:p>
        </p:txBody>
      </p:sp>
      <p:sp>
        <p:nvSpPr>
          <p:cNvPr id="103" name="Google Shape;103;p13"/>
          <p:cNvSpPr/>
          <p:nvPr/>
        </p:nvSpPr>
        <p:spPr>
          <a:xfrm>
            <a:off x="638175" y="1485900"/>
            <a:ext cx="571872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3"/>
          <p:cNvSpPr txBox="1"/>
          <p:nvPr/>
        </p:nvSpPr>
        <p:spPr>
          <a:xfrm>
            <a:off x="657225" y="1421364"/>
            <a:ext cx="5718720" cy="969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 dirty="0" err="1">
                <a:solidFill>
                  <a:srgbClr val="334155"/>
                </a:solidFill>
                <a:latin typeface="+mn-lt"/>
                <a:ea typeface="Noto Sans Bengali"/>
                <a:cs typeface="Noto Sans Bengali"/>
                <a:sym typeface="Noto Sans Bengali"/>
              </a:rPr>
              <a:t>যে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+mn-lt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+mn-lt"/>
                <a:ea typeface="Noto Sans Bengali"/>
                <a:cs typeface="Noto Sans Bengali"/>
                <a:sym typeface="Noto Sans Bengali"/>
              </a:rPr>
              <a:t>পরোক্ষ</a:t>
            </a:r>
            <a:r>
              <a:rPr lang="en-US" b="0" i="0" u="none" strike="noStrike" cap="none" dirty="0">
                <a:solidFill>
                  <a:srgbClr val="334155"/>
                </a:solidFill>
                <a:latin typeface="+mn-lt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+mn-lt"/>
                <a:ea typeface="Noto Sans Bengali"/>
                <a:cs typeface="Noto Sans Bengali"/>
                <a:sym typeface="Noto Sans Bengali"/>
              </a:rPr>
              <a:t>বিভাজন</a:t>
            </a:r>
            <a:r>
              <a:rPr lang="en-US" b="0" i="0" u="none" strike="noStrike" cap="none" dirty="0">
                <a:solidFill>
                  <a:srgbClr val="334155"/>
                </a:solidFill>
                <a:latin typeface="+mn-lt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+mn-lt"/>
                <a:ea typeface="Noto Sans Bengali"/>
                <a:cs typeface="Noto Sans Bengali"/>
                <a:sym typeface="Noto Sans Bengali"/>
              </a:rPr>
              <a:t>প্রক্রিয়ায়</a:t>
            </a:r>
            <a:r>
              <a:rPr lang="en-US" b="0" i="0" u="none" strike="noStrike" cap="none" dirty="0">
                <a:solidFill>
                  <a:srgbClr val="334155"/>
                </a:solidFill>
                <a:latin typeface="+mn-lt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+mn-lt"/>
                <a:ea typeface="Noto Sans Bengali"/>
                <a:cs typeface="Noto Sans Bengali"/>
                <a:sym typeface="Noto Sans Bengali"/>
              </a:rPr>
              <a:t>প্রকৃত</a:t>
            </a:r>
            <a:r>
              <a:rPr lang="en-US" b="0" i="0" u="none" strike="noStrike" cap="none" dirty="0">
                <a:solidFill>
                  <a:srgbClr val="334155"/>
                </a:solidFill>
                <a:latin typeface="+mn-lt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+mn-lt"/>
                <a:ea typeface="Noto Sans Bengali"/>
                <a:cs typeface="Noto Sans Bengali"/>
                <a:sym typeface="Noto Sans Bengali"/>
              </a:rPr>
              <a:t>কোষের</a:t>
            </a:r>
            <a:r>
              <a:rPr lang="en-US" b="0" i="0" u="none" strike="noStrike" cap="none" dirty="0">
                <a:solidFill>
                  <a:srgbClr val="334155"/>
                </a:solidFill>
                <a:latin typeface="+mn-lt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+mn-lt"/>
                <a:ea typeface="Noto Sans Bengali"/>
                <a:cs typeface="Noto Sans Bengali"/>
                <a:sym typeface="Noto Sans Bengali"/>
              </a:rPr>
              <a:t>নিউক্লিয়াস</a:t>
            </a:r>
            <a:r>
              <a:rPr lang="en-US" b="0" i="0" u="none" strike="noStrike" cap="none" dirty="0">
                <a:solidFill>
                  <a:srgbClr val="334155"/>
                </a:solidFill>
                <a:latin typeface="+mn-lt"/>
                <a:ea typeface="Noto Sans Bengali"/>
                <a:cs typeface="Noto Sans Bengali"/>
                <a:sym typeface="Noto Sans Bengali"/>
              </a:rPr>
              <a:t> ও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+mn-lt"/>
                <a:ea typeface="Noto Sans Bengali"/>
                <a:cs typeface="Noto Sans Bengali"/>
                <a:sym typeface="Noto Sans Bengali"/>
              </a:rPr>
              <a:t>ক্রোমোজোম</a:t>
            </a:r>
            <a:r>
              <a:rPr lang="en-US" b="0" i="0" u="none" strike="noStrike" cap="none" dirty="0">
                <a:solidFill>
                  <a:srgbClr val="334155"/>
                </a:solidFill>
                <a:latin typeface="+mn-lt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+mn-lt"/>
                <a:ea typeface="Noto Sans Bengali"/>
                <a:cs typeface="Noto Sans Bengali"/>
                <a:sym typeface="Noto Sans Bengali"/>
              </a:rPr>
              <a:t>উভয়ই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+mn-lt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+mn-lt"/>
                <a:ea typeface="Noto Sans Bengali"/>
                <a:cs typeface="Noto Sans Bengali"/>
                <a:sym typeface="Noto Sans Bengali"/>
              </a:rPr>
              <a:t>একবার</a:t>
            </a:r>
            <a:r>
              <a:rPr lang="en-US" b="0" i="0" u="none" strike="noStrike" cap="none" dirty="0">
                <a:solidFill>
                  <a:srgbClr val="334155"/>
                </a:solidFill>
                <a:latin typeface="+mn-lt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+mn-lt"/>
                <a:ea typeface="Noto Sans Bengali"/>
                <a:cs typeface="Noto Sans Bengali"/>
                <a:sym typeface="Noto Sans Bengali"/>
              </a:rPr>
              <a:t>করে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+mn-lt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+mn-lt"/>
                <a:ea typeface="Noto Sans Bengali"/>
                <a:cs typeface="Noto Sans Bengali"/>
                <a:sym typeface="Noto Sans Bengali"/>
              </a:rPr>
              <a:t>বিভাজিত</a:t>
            </a:r>
            <a:r>
              <a:rPr lang="en-US" b="0" i="0" u="none" strike="noStrike" cap="none" dirty="0">
                <a:solidFill>
                  <a:srgbClr val="334155"/>
                </a:solidFill>
                <a:latin typeface="+mn-lt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+mn-lt"/>
                <a:ea typeface="Noto Sans Bengali"/>
                <a:cs typeface="Noto Sans Bengali"/>
                <a:sym typeface="Noto Sans Bengali"/>
              </a:rPr>
              <a:t>হয়ে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+mn-lt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+mn-lt"/>
                <a:ea typeface="Noto Sans Bengali"/>
                <a:cs typeface="Noto Sans Bengali"/>
                <a:sym typeface="Noto Sans Bengali"/>
              </a:rPr>
              <a:t>মাতৃকোষ</a:t>
            </a:r>
            <a:r>
              <a:rPr lang="en-US" b="0" i="0" u="none" strike="noStrike" cap="none" dirty="0">
                <a:solidFill>
                  <a:srgbClr val="334155"/>
                </a:solidFill>
                <a:latin typeface="+mn-lt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+mn-lt"/>
                <a:ea typeface="Noto Sans Bengali"/>
                <a:cs typeface="Noto Sans Bengali"/>
                <a:sym typeface="Noto Sans Bengali"/>
              </a:rPr>
              <a:t>থেকে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+mn-lt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+mn-lt"/>
                <a:ea typeface="Noto Sans Bengali"/>
                <a:cs typeface="Noto Sans Bengali"/>
                <a:sym typeface="Noto Sans Bengali"/>
              </a:rPr>
              <a:t>সমান</a:t>
            </a:r>
            <a:r>
              <a:rPr lang="en-US" b="0" i="0" u="none" strike="noStrike" cap="none" dirty="0">
                <a:solidFill>
                  <a:srgbClr val="334155"/>
                </a:solidFill>
                <a:latin typeface="+mn-lt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+mn-lt"/>
                <a:ea typeface="Noto Sans Bengali"/>
                <a:cs typeface="Noto Sans Bengali"/>
                <a:sym typeface="Noto Sans Bengali"/>
              </a:rPr>
              <a:t>আকৃতি</a:t>
            </a:r>
            <a:r>
              <a:rPr lang="en-US" b="0" i="0" u="none" strike="noStrike" cap="none" dirty="0">
                <a:solidFill>
                  <a:srgbClr val="334155"/>
                </a:solidFill>
                <a:latin typeface="+mn-lt"/>
                <a:ea typeface="Noto Sans Bengali"/>
                <a:cs typeface="Noto Sans Bengali"/>
                <a:sym typeface="Noto Sans Bengali"/>
              </a:rPr>
              <a:t> ও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+mn-lt"/>
                <a:ea typeface="Noto Sans Bengali"/>
                <a:cs typeface="Noto Sans Bengali"/>
                <a:sym typeface="Noto Sans Bengali"/>
              </a:rPr>
              <a:t>গুণসম্পন্ন</a:t>
            </a:r>
            <a:r>
              <a:rPr lang="en-US" b="0" i="0" u="none" strike="noStrike" cap="none" dirty="0">
                <a:solidFill>
                  <a:srgbClr val="334155"/>
                </a:solidFill>
                <a:latin typeface="+mn-lt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+mn-lt"/>
                <a:ea typeface="Noto Sans Bengali"/>
                <a:cs typeface="Noto Sans Bengali"/>
                <a:sym typeface="Noto Sans Bengali"/>
              </a:rPr>
              <a:t>দুটি</a:t>
            </a:r>
            <a:r>
              <a:rPr lang="en-US" b="0" i="0" u="none" strike="noStrike" cap="none" dirty="0">
                <a:solidFill>
                  <a:srgbClr val="334155"/>
                </a:solidFill>
                <a:latin typeface="+mn-lt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+mn-lt"/>
                <a:ea typeface="Noto Sans Bengali"/>
                <a:cs typeface="Noto Sans Bengali"/>
                <a:sym typeface="Noto Sans Bengali"/>
              </a:rPr>
              <a:t>অপত্যকোষ</a:t>
            </a:r>
            <a:r>
              <a:rPr lang="en-US" b="0" i="0" u="none" strike="noStrike" cap="none" dirty="0">
                <a:solidFill>
                  <a:srgbClr val="334155"/>
                </a:solidFill>
                <a:latin typeface="+mn-lt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+mn-lt"/>
                <a:ea typeface="Noto Sans Bengali"/>
                <a:cs typeface="Noto Sans Bengali"/>
                <a:sym typeface="Noto Sans Bengali"/>
              </a:rPr>
              <a:t>সৃষ্টি</a:t>
            </a:r>
            <a:r>
              <a:rPr lang="en-US" b="0" i="0" u="none" strike="noStrike" cap="none" dirty="0">
                <a:solidFill>
                  <a:srgbClr val="334155"/>
                </a:solidFill>
                <a:latin typeface="+mn-lt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+mn-lt"/>
                <a:ea typeface="Noto Sans Bengali"/>
                <a:cs typeface="Noto Sans Bengali"/>
                <a:sym typeface="Noto Sans Bengali"/>
              </a:rPr>
              <a:t>করে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+mn-lt"/>
                <a:ea typeface="Noto Sans Bengali"/>
                <a:cs typeface="Noto Sans Bengali"/>
                <a:sym typeface="Noto Sans Bengali"/>
              </a:rPr>
              <a:t>,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+mn-lt"/>
                <a:ea typeface="Noto Sans Bengali"/>
                <a:cs typeface="Noto Sans Bengali"/>
                <a:sym typeface="Noto Sans Bengali"/>
              </a:rPr>
              <a:t>তাকে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+mn-lt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1" i="0" u="none" strike="noStrike" cap="none" dirty="0" err="1">
                <a:solidFill>
                  <a:srgbClr val="0F172A"/>
                </a:solidFill>
                <a:latin typeface="+mn-lt"/>
                <a:ea typeface="Noto Sans Bengali"/>
                <a:cs typeface="Noto Sans Bengali"/>
                <a:sym typeface="Noto Sans Bengali"/>
              </a:rPr>
              <a:t>মাইটোসিস</a:t>
            </a:r>
            <a:r>
              <a:rPr lang="en-US" b="0" i="0" u="none" strike="noStrike" cap="none" dirty="0">
                <a:solidFill>
                  <a:srgbClr val="334155"/>
                </a:solidFill>
                <a:latin typeface="+mn-lt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+mn-lt"/>
                <a:ea typeface="Noto Sans Bengali"/>
                <a:cs typeface="Noto Sans Bengali"/>
                <a:sym typeface="Noto Sans Bengali"/>
              </a:rPr>
              <a:t>বলে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+mn-lt"/>
                <a:ea typeface="Noto Sans Bengali"/>
                <a:cs typeface="Noto Sans Bengali"/>
                <a:sym typeface="Noto Sans Bengali"/>
              </a:rPr>
              <a:t>।</a:t>
            </a:r>
            <a:endParaRPr sz="2400" dirty="0">
              <a:latin typeface="+mn-lt"/>
            </a:endParaRPr>
          </a:p>
        </p:txBody>
      </p:sp>
      <p:sp>
        <p:nvSpPr>
          <p:cNvPr id="105" name="Google Shape;105;p13"/>
          <p:cNvSpPr txBox="1"/>
          <p:nvPr/>
        </p:nvSpPr>
        <p:spPr>
          <a:xfrm>
            <a:off x="838200" y="2809875"/>
            <a:ext cx="5480595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0369A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ঐতিহাসিক আবিষ্কারের টাইমলাইন</a:t>
            </a:r>
            <a:endParaRPr/>
          </a:p>
        </p:txBody>
      </p:sp>
      <p:sp>
        <p:nvSpPr>
          <p:cNvPr id="106" name="Google Shape;106;p13"/>
          <p:cNvSpPr/>
          <p:nvPr/>
        </p:nvSpPr>
        <p:spPr>
          <a:xfrm>
            <a:off x="600075" y="3086100"/>
            <a:ext cx="571872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3"/>
          <p:cNvSpPr txBox="1"/>
          <p:nvPr/>
        </p:nvSpPr>
        <p:spPr>
          <a:xfrm>
            <a:off x="838200" y="5391149"/>
            <a:ext cx="5518695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0369A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সংগঠনস্থল (Occurrence)</a:t>
            </a:r>
            <a:endParaRPr/>
          </a:p>
        </p:txBody>
      </p:sp>
      <p:sp>
        <p:nvSpPr>
          <p:cNvPr id="108" name="Google Shape;108;p13"/>
          <p:cNvSpPr/>
          <p:nvPr/>
        </p:nvSpPr>
        <p:spPr>
          <a:xfrm>
            <a:off x="638175" y="5667374"/>
            <a:ext cx="571872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9" name="Google Shape;109;p13"/>
          <p:cNvPicPr preferRelativeResize="0"/>
          <p:nvPr/>
        </p:nvPicPr>
        <p:blipFill>
          <a:blip r:embed="rId9"/>
          <a:srcRect/>
          <a:stretch/>
        </p:blipFill>
        <p:spPr>
          <a:xfrm>
            <a:off x="6718845" y="1057275"/>
            <a:ext cx="5025479" cy="4619624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3"/>
          <p:cNvSpPr/>
          <p:nvPr/>
        </p:nvSpPr>
        <p:spPr>
          <a:xfrm>
            <a:off x="6718845" y="5665176"/>
            <a:ext cx="5035004" cy="35462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3"/>
          <p:cNvSpPr txBox="1"/>
          <p:nvPr/>
        </p:nvSpPr>
        <p:spPr>
          <a:xfrm>
            <a:off x="6892716" y="5722326"/>
            <a:ext cx="4758779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err="1">
                <a:solidFill>
                  <a:srgbClr val="0369A1"/>
                </a:solidFill>
                <a:latin typeface="Noto Sans Bengali SemiBold"/>
                <a:ea typeface="Noto Sans Bengali SemiBold"/>
                <a:cs typeface="Noto Sans Bengali SemiBold"/>
                <a:sym typeface="Noto Sans Bengali SemiBold"/>
              </a:rPr>
              <a:t>অণুবীক্ষণ</a:t>
            </a:r>
            <a:r>
              <a:rPr lang="en-US" sz="1200" b="0" i="0" u="none" strike="noStrike" cap="none" dirty="0">
                <a:solidFill>
                  <a:srgbClr val="0369A1"/>
                </a:solidFill>
                <a:latin typeface="Noto Sans Bengali SemiBold"/>
                <a:ea typeface="Noto Sans Bengali SemiBold"/>
                <a:cs typeface="Noto Sans Bengali SemiBold"/>
                <a:sym typeface="Noto Sans Bengali SemiBold"/>
              </a:rPr>
              <a:t> </a:t>
            </a:r>
            <a:r>
              <a:rPr lang="en-US" sz="1200" b="0" i="0" u="none" strike="noStrike" cap="none" dirty="0" err="1">
                <a:solidFill>
                  <a:srgbClr val="0369A1"/>
                </a:solidFill>
                <a:latin typeface="Noto Sans Bengali SemiBold"/>
                <a:ea typeface="Noto Sans Bengali SemiBold"/>
                <a:cs typeface="Noto Sans Bengali SemiBold"/>
                <a:sym typeface="Noto Sans Bengali SemiBold"/>
              </a:rPr>
              <a:t>যন্ত্রে</a:t>
            </a:r>
            <a:r>
              <a:rPr lang="en-US" sz="1200" b="0" i="0" u="none" strike="noStrike" cap="none" dirty="0">
                <a:solidFill>
                  <a:srgbClr val="0369A1"/>
                </a:solidFill>
                <a:latin typeface="Noto Sans Bengali SemiBold"/>
                <a:ea typeface="Noto Sans Bengali SemiBold"/>
                <a:cs typeface="Noto Sans Bengali SemiBold"/>
                <a:sym typeface="Noto Sans Bengali SemiBold"/>
              </a:rPr>
              <a:t> </a:t>
            </a:r>
            <a:r>
              <a:rPr lang="en-US" sz="1200" b="0" i="0" u="none" strike="noStrike" cap="none" dirty="0" err="1">
                <a:solidFill>
                  <a:srgbClr val="0369A1"/>
                </a:solidFill>
                <a:latin typeface="Noto Sans Bengali SemiBold"/>
                <a:ea typeface="Noto Sans Bengali SemiBold"/>
                <a:cs typeface="Noto Sans Bengali SemiBold"/>
                <a:sym typeface="Noto Sans Bengali SemiBold"/>
              </a:rPr>
              <a:t>মাইটোসিস</a:t>
            </a:r>
            <a:r>
              <a:rPr lang="en-US" sz="1200" b="0" i="0" u="none" strike="noStrike" cap="none" dirty="0">
                <a:solidFill>
                  <a:srgbClr val="0369A1"/>
                </a:solidFill>
                <a:latin typeface="Noto Sans Bengali SemiBold"/>
                <a:ea typeface="Noto Sans Bengali SemiBold"/>
                <a:cs typeface="Noto Sans Bengali SemiBold"/>
                <a:sym typeface="Noto Sans Bengali SemiBold"/>
              </a:rPr>
              <a:t> </a:t>
            </a:r>
            <a:r>
              <a:rPr lang="en-US" sz="1200" b="0" i="0" u="none" strike="noStrike" cap="none" dirty="0" err="1">
                <a:solidFill>
                  <a:srgbClr val="0369A1"/>
                </a:solidFill>
                <a:latin typeface="Noto Sans Bengali SemiBold"/>
                <a:ea typeface="Noto Sans Bengali SemiBold"/>
                <a:cs typeface="Noto Sans Bengali SemiBold"/>
                <a:sym typeface="Noto Sans Bengali SemiBold"/>
              </a:rPr>
              <a:t>কোষ</a:t>
            </a:r>
            <a:r>
              <a:rPr lang="en-US" sz="1200" b="0" i="0" u="none" strike="noStrike" cap="none" dirty="0">
                <a:solidFill>
                  <a:srgbClr val="0369A1"/>
                </a:solidFill>
                <a:latin typeface="Noto Sans Bengali SemiBold"/>
                <a:ea typeface="Noto Sans Bengali SemiBold"/>
                <a:cs typeface="Noto Sans Bengali SemiBold"/>
                <a:sym typeface="Noto Sans Bengali SemiBold"/>
              </a:rPr>
              <a:t> </a:t>
            </a:r>
            <a:r>
              <a:rPr lang="en-US" sz="1200" b="0" i="0" u="none" strike="noStrike" cap="none" dirty="0" err="1">
                <a:solidFill>
                  <a:srgbClr val="0369A1"/>
                </a:solidFill>
                <a:latin typeface="Noto Sans Bengali SemiBold"/>
                <a:ea typeface="Noto Sans Bengali SemiBold"/>
                <a:cs typeface="Noto Sans Bengali SemiBold"/>
                <a:sym typeface="Noto Sans Bengali SemiBold"/>
              </a:rPr>
              <a:t>বিভাজনের</a:t>
            </a:r>
            <a:r>
              <a:rPr lang="en-US" sz="1200" b="0" i="0" u="none" strike="noStrike" cap="none" dirty="0">
                <a:solidFill>
                  <a:srgbClr val="0369A1"/>
                </a:solidFill>
                <a:latin typeface="Noto Sans Bengali SemiBold"/>
                <a:ea typeface="Noto Sans Bengali SemiBold"/>
                <a:cs typeface="Noto Sans Bengali SemiBold"/>
                <a:sym typeface="Noto Sans Bengali SemiBold"/>
              </a:rPr>
              <a:t> </a:t>
            </a:r>
            <a:r>
              <a:rPr lang="en-US" sz="1200" b="0" i="0" u="none" strike="noStrike" cap="none" dirty="0" err="1">
                <a:solidFill>
                  <a:srgbClr val="0369A1"/>
                </a:solidFill>
                <a:latin typeface="Noto Sans Bengali SemiBold"/>
                <a:ea typeface="Noto Sans Bengali SemiBold"/>
                <a:cs typeface="Noto Sans Bengali SemiBold"/>
                <a:sym typeface="Noto Sans Bengali SemiBold"/>
              </a:rPr>
              <a:t>বিভিন্ন</a:t>
            </a:r>
            <a:r>
              <a:rPr lang="en-US" sz="1200" b="0" i="0" u="none" strike="noStrike" cap="none" dirty="0">
                <a:solidFill>
                  <a:srgbClr val="0369A1"/>
                </a:solidFill>
                <a:latin typeface="Noto Sans Bengali SemiBold"/>
                <a:ea typeface="Noto Sans Bengali SemiBold"/>
                <a:cs typeface="Noto Sans Bengali SemiBold"/>
                <a:sym typeface="Noto Sans Bengali SemiBold"/>
              </a:rPr>
              <a:t> </a:t>
            </a:r>
            <a:r>
              <a:rPr lang="en-US" sz="1200" b="0" i="0" u="none" strike="noStrike" cap="none" dirty="0" err="1">
                <a:solidFill>
                  <a:srgbClr val="0369A1"/>
                </a:solidFill>
                <a:latin typeface="Noto Sans Bengali SemiBold"/>
                <a:ea typeface="Noto Sans Bengali SemiBold"/>
                <a:cs typeface="Noto Sans Bengali SemiBold"/>
                <a:sym typeface="Noto Sans Bengali SemiBold"/>
              </a:rPr>
              <a:t>পর্যায়</a:t>
            </a:r>
            <a:endParaRPr sz="2400" dirty="0"/>
          </a:p>
        </p:txBody>
      </p:sp>
      <p:pic>
        <p:nvPicPr>
          <p:cNvPr id="116" name="Google Shape;116;p13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38175" y="1238250"/>
            <a:ext cx="161925" cy="16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3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00075" y="2838450"/>
            <a:ext cx="161925" cy="16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3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38175" y="5419724"/>
            <a:ext cx="123825" cy="16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3" descr="image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42950" y="3295650"/>
            <a:ext cx="476250" cy="20955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3"/>
          <p:cNvSpPr txBox="1"/>
          <p:nvPr/>
        </p:nvSpPr>
        <p:spPr>
          <a:xfrm>
            <a:off x="1333500" y="3333750"/>
            <a:ext cx="3209447" cy="150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 dirty="0">
                <a:solidFill>
                  <a:srgbClr val="0F172A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Strasburger:</a:t>
            </a:r>
            <a:r>
              <a:rPr lang="en-US" sz="975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975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সর্বপ্রথম</a:t>
            </a:r>
            <a:r>
              <a:rPr lang="en-US" sz="975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975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উদ্ভিদকোষে</a:t>
            </a:r>
            <a:r>
              <a:rPr lang="en-US" sz="975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975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মাইটোসিস</a:t>
            </a:r>
            <a:r>
              <a:rPr lang="en-US" sz="975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975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লক্ষ্য</a:t>
            </a:r>
            <a:r>
              <a:rPr lang="en-US" sz="975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975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করেন</a:t>
            </a:r>
            <a:r>
              <a:rPr lang="en-US" sz="975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।</a:t>
            </a:r>
            <a:endParaRPr dirty="0"/>
          </a:p>
        </p:txBody>
      </p:sp>
      <p:pic>
        <p:nvPicPr>
          <p:cNvPr id="125" name="Google Shape;125;p13" descr="image.pn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742950" y="3714750"/>
            <a:ext cx="476250" cy="20955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3"/>
          <p:cNvSpPr txBox="1"/>
          <p:nvPr/>
        </p:nvSpPr>
        <p:spPr>
          <a:xfrm>
            <a:off x="1333499" y="3752850"/>
            <a:ext cx="3957977" cy="150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 dirty="0">
                <a:solidFill>
                  <a:srgbClr val="0F172A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Schleicher &amp; Schneider:</a:t>
            </a:r>
            <a:r>
              <a:rPr lang="en-US" sz="975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975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ক্যারিওকাইনেসিস</a:t>
            </a:r>
            <a:r>
              <a:rPr lang="en-US" sz="975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ও </a:t>
            </a:r>
            <a:r>
              <a:rPr lang="en-US" sz="975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পূর্ণাঙ্গ</a:t>
            </a:r>
            <a:r>
              <a:rPr lang="en-US" sz="975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975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বিবরণ</a:t>
            </a:r>
            <a:r>
              <a:rPr lang="en-US" sz="975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975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উপস্থাপন</a:t>
            </a:r>
            <a:r>
              <a:rPr lang="en-US" sz="975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।</a:t>
            </a:r>
            <a:endParaRPr dirty="0"/>
          </a:p>
        </p:txBody>
      </p:sp>
      <p:pic>
        <p:nvPicPr>
          <p:cNvPr id="127" name="Google Shape;127;p13" descr="image.png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742950" y="4133850"/>
            <a:ext cx="476250" cy="20955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3"/>
          <p:cNvSpPr txBox="1"/>
          <p:nvPr/>
        </p:nvSpPr>
        <p:spPr>
          <a:xfrm>
            <a:off x="1333500" y="4171950"/>
            <a:ext cx="3076148" cy="150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 dirty="0">
                <a:solidFill>
                  <a:srgbClr val="0F172A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Flemming:</a:t>
            </a:r>
            <a:r>
              <a:rPr lang="en-US" sz="975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975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সর্বপ্রথম</a:t>
            </a:r>
            <a:r>
              <a:rPr lang="en-US" sz="975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975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এই</a:t>
            </a:r>
            <a:r>
              <a:rPr lang="en-US" sz="975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975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প্রক্রিয়াকে</a:t>
            </a:r>
            <a:r>
              <a:rPr lang="en-US" sz="975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'</a:t>
            </a:r>
            <a:r>
              <a:rPr lang="en-US" sz="975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মাইটোসিস</a:t>
            </a:r>
            <a:r>
              <a:rPr lang="en-US" sz="975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' </a:t>
            </a:r>
            <a:r>
              <a:rPr lang="en-US" sz="975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নাম</a:t>
            </a:r>
            <a:r>
              <a:rPr lang="en-US" sz="975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975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দেন</a:t>
            </a:r>
            <a:r>
              <a:rPr lang="en-US" sz="975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।</a:t>
            </a:r>
            <a:endParaRPr dirty="0"/>
          </a:p>
        </p:txBody>
      </p:sp>
      <p:pic>
        <p:nvPicPr>
          <p:cNvPr id="129" name="Google Shape;129;p13" descr="image.png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742950" y="4552950"/>
            <a:ext cx="476250" cy="20955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3"/>
          <p:cNvSpPr txBox="1"/>
          <p:nvPr/>
        </p:nvSpPr>
        <p:spPr>
          <a:xfrm>
            <a:off x="1333500" y="4591050"/>
            <a:ext cx="3886200" cy="150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>
                <a:solidFill>
                  <a:srgbClr val="0F172A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Howard &amp; Pelc:</a:t>
            </a:r>
            <a:r>
              <a:rPr lang="en-US" sz="975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ইন্টারফেজ ও M-Phase সমন্বয়ে 'কোষচক্র' ধারণা দেন।</a:t>
            </a:r>
            <a:endParaRPr/>
          </a:p>
        </p:txBody>
      </p:sp>
      <p:sp>
        <p:nvSpPr>
          <p:cNvPr id="131" name="Google Shape;131;p13"/>
          <p:cNvSpPr txBox="1"/>
          <p:nvPr/>
        </p:nvSpPr>
        <p:spPr>
          <a:xfrm>
            <a:off x="637356" y="5810249"/>
            <a:ext cx="297924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/>
            <a:r>
              <a:rPr lang="en-US" sz="1200" b="1" i="0" u="none" strike="noStrike" cap="none" dirty="0" err="1">
                <a:solidFill>
                  <a:srgbClr val="0284C7"/>
                </a:solidFill>
                <a:latin typeface="+mn-lt"/>
                <a:ea typeface="Noto Sans Bengali"/>
                <a:cs typeface="Noto Sans Bengali"/>
                <a:sym typeface="Noto Sans Bengali"/>
              </a:rPr>
              <a:t>উদ্ভিদ</a:t>
            </a:r>
            <a:r>
              <a:rPr lang="en-US" sz="1200" b="1" i="0" u="none" strike="noStrike" cap="none" dirty="0">
                <a:solidFill>
                  <a:srgbClr val="0284C7"/>
                </a:solidFill>
                <a:latin typeface="+mn-lt"/>
                <a:ea typeface="Noto Sans Bengali"/>
                <a:cs typeface="Noto Sans Bengali"/>
                <a:sym typeface="Noto Sans Bengali"/>
              </a:rPr>
              <a:t>:</a:t>
            </a:r>
            <a:r>
              <a:rPr lang="as-IN" sz="1200" dirty="0"/>
              <a:t>বর্ধনশীল শীর্ষ, কাণ্ড, মূল, ক্যাম্বিয়াম ও পাতার ভাজক টিস্যু।</a:t>
            </a:r>
            <a:endParaRPr sz="1200" dirty="0"/>
          </a:p>
        </p:txBody>
      </p:sp>
      <p:sp>
        <p:nvSpPr>
          <p:cNvPr id="132" name="Google Shape;132;p13"/>
          <p:cNvSpPr txBox="1"/>
          <p:nvPr/>
        </p:nvSpPr>
        <p:spPr>
          <a:xfrm>
            <a:off x="3714269" y="5798526"/>
            <a:ext cx="274111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/>
            <a:r>
              <a:rPr lang="en-US" sz="1200" b="1" i="0" u="none" strike="noStrike" cap="none" dirty="0" err="1">
                <a:solidFill>
                  <a:srgbClr val="0284C7"/>
                </a:solidFill>
                <a:latin typeface="+mn-lt"/>
                <a:ea typeface="Noto Sans Bengali"/>
                <a:cs typeface="Noto Sans Bengali"/>
                <a:sym typeface="Noto Sans Bengali"/>
              </a:rPr>
              <a:t>প্রাণী</a:t>
            </a:r>
            <a:r>
              <a:rPr lang="en-US" sz="1200" b="1" i="0" u="none" strike="noStrike" cap="none" dirty="0">
                <a:solidFill>
                  <a:srgbClr val="0284C7"/>
                </a:solidFill>
                <a:latin typeface="+mn-lt"/>
                <a:ea typeface="Noto Sans Bengali"/>
                <a:cs typeface="Noto Sans Bengali"/>
                <a:sym typeface="Noto Sans Bengali"/>
              </a:rPr>
              <a:t>:</a:t>
            </a:r>
            <a:r>
              <a:rPr lang="as-IN" sz="1200" dirty="0">
                <a:latin typeface="+mn-lt"/>
              </a:rPr>
              <a:t>শ্রমের বৃদ্ধি, জননাঙ্গ গঠন, ক্ষতপূরণ ও সাধারণ দেহকোষ।</a:t>
            </a:r>
            <a:endParaRPr sz="1200" dirty="0">
              <a:latin typeface="+mn-lt"/>
            </a:endParaRPr>
          </a:p>
        </p:txBody>
      </p:sp>
      <p:sp>
        <p:nvSpPr>
          <p:cNvPr id="143" name="Google Shape;143;p13"/>
          <p:cNvSpPr txBox="1"/>
          <p:nvPr/>
        </p:nvSpPr>
        <p:spPr>
          <a:xfrm>
            <a:off x="771525" y="342900"/>
            <a:ext cx="11420475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1" i="0" u="none" strike="noStrike" cap="none">
                <a:solidFill>
                  <a:srgbClr val="0F172A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মাইটোসিস ও কোষচক্রের মৌলিক ধারণা</a:t>
            </a:r>
            <a:endParaRPr/>
          </a:p>
        </p:txBody>
      </p:sp>
      <p:sp>
        <p:nvSpPr>
          <p:cNvPr id="144" name="Google Shape;144;p13"/>
          <p:cNvSpPr/>
          <p:nvPr/>
        </p:nvSpPr>
        <p:spPr>
          <a:xfrm>
            <a:off x="438150" y="838200"/>
            <a:ext cx="11315700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6250" y="4924425"/>
            <a:ext cx="11239500" cy="847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6250" y="1447800"/>
            <a:ext cx="3619500" cy="2966144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50" name="Google Shape;150;p1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86250" y="1447800"/>
            <a:ext cx="3619500" cy="2966144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51" name="Google Shape;151;p1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96250" y="1447800"/>
            <a:ext cx="3619500" cy="2966144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52" name="Google Shape;152;p15"/>
          <p:cNvSpPr txBox="1"/>
          <p:nvPr/>
        </p:nvSpPr>
        <p:spPr>
          <a:xfrm>
            <a:off x="838200" y="381000"/>
            <a:ext cx="11353800" cy="36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কোষচক্র এবং ইন্টারফেজের দশা পরিক্রমা</a:t>
            </a:r>
            <a:endParaRPr/>
          </a:p>
        </p:txBody>
      </p:sp>
      <p:sp>
        <p:nvSpPr>
          <p:cNvPr id="153" name="Google Shape;153;p15"/>
          <p:cNvSpPr/>
          <p:nvPr/>
        </p:nvSpPr>
        <p:spPr>
          <a:xfrm>
            <a:off x="476250" y="838200"/>
            <a:ext cx="11239500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4" name="Google Shape;154;p15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6250" y="428625"/>
            <a:ext cx="24765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5"/>
          <p:cNvSpPr txBox="1"/>
          <p:nvPr/>
        </p:nvSpPr>
        <p:spPr>
          <a:xfrm>
            <a:off x="685800" y="1685925"/>
            <a:ext cx="3200400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G1 Phase (বিরাম-১)</a:t>
            </a:r>
            <a:endParaRPr/>
          </a:p>
        </p:txBody>
      </p:sp>
      <p:sp>
        <p:nvSpPr>
          <p:cNvPr id="156" name="Google Shape;156;p15"/>
          <p:cNvSpPr txBox="1"/>
          <p:nvPr/>
        </p:nvSpPr>
        <p:spPr>
          <a:xfrm>
            <a:off x="685800" y="2133600"/>
            <a:ext cx="3200400" cy="45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505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12" b="0" i="0" u="none" strike="noStrike" cap="none" dirty="0" err="1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কোষচক্রের</a:t>
            </a:r>
            <a:r>
              <a:rPr lang="en-US" sz="1012" b="0" i="0" u="none" strike="noStrike" cap="none" dirty="0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sz="1012" b="0" i="0" u="none" strike="noStrike" cap="none" dirty="0" err="1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সূচনা</a:t>
            </a:r>
            <a:r>
              <a:rPr lang="en-US" sz="1012" b="0" i="0" u="none" strike="noStrike" cap="none" dirty="0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sz="1012" b="0" i="0" u="none" strike="noStrike" cap="none" dirty="0" err="1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পর্ব</a:t>
            </a:r>
            <a:r>
              <a:rPr lang="en-US" sz="1012" b="0" i="0" u="none" strike="noStrike" cap="none" dirty="0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sz="1012" b="0" i="0" u="none" strike="noStrike" cap="none" dirty="0" err="1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এবং</a:t>
            </a:r>
            <a:r>
              <a:rPr lang="en-US" sz="1012" b="0" i="0" u="none" strike="noStrike" cap="none" dirty="0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sz="1012" b="0" i="0" u="none" strike="noStrike" cap="none" dirty="0" err="1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কোষ</a:t>
            </a:r>
            <a:r>
              <a:rPr lang="en-US" sz="1012" b="0" i="0" u="none" strike="noStrike" cap="none" dirty="0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sz="1012" b="0" i="0" u="none" strike="noStrike" cap="none" dirty="0" err="1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পরবর্তী</a:t>
            </a:r>
            <a:r>
              <a:rPr lang="en-US" sz="1012" b="0" i="0" u="none" strike="noStrike" cap="none" dirty="0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sz="1012" b="0" i="0" u="none" strike="noStrike" cap="none" dirty="0" err="1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বিভাজনে</a:t>
            </a:r>
            <a:r>
              <a:rPr lang="en-US" sz="1012" b="0" i="0" u="none" strike="noStrike" cap="none" dirty="0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sz="1012" b="0" i="0" u="none" strike="noStrike" cap="none" dirty="0" err="1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প্রবেশ</a:t>
            </a:r>
            <a:r>
              <a:rPr lang="en-US" sz="1012" b="0" i="0" u="none" strike="noStrike" cap="none" dirty="0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sz="1012" b="0" i="0" u="none" strike="noStrike" cap="none" dirty="0" err="1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করবে</a:t>
            </a:r>
            <a:r>
              <a:rPr lang="en-US" sz="1012" b="0" i="0" u="none" strike="noStrike" cap="none" dirty="0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sz="1012" b="0" i="0" u="none" strike="noStrike" cap="none" dirty="0" err="1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কিনা</a:t>
            </a:r>
            <a:r>
              <a:rPr lang="en-US" sz="1012" b="0" i="0" u="none" strike="noStrike" cap="none" dirty="0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sz="1012" b="0" i="0" u="none" strike="noStrike" cap="none" dirty="0" err="1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তা</a:t>
            </a:r>
            <a:r>
              <a:rPr lang="en-US" sz="1012" b="0" i="0" u="none" strike="noStrike" cap="none" dirty="0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sz="1012" b="0" i="0" u="none" strike="noStrike" cap="none" dirty="0" err="1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নির্ধারণ</a:t>
            </a:r>
            <a:r>
              <a:rPr lang="en-US" sz="1012" b="0" i="0" u="none" strike="noStrike" cap="none" dirty="0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sz="1012" b="0" i="0" u="none" strike="noStrike" cap="none" dirty="0" err="1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করে</a:t>
            </a:r>
            <a:r>
              <a:rPr lang="en-US" sz="1012" b="0" i="0" u="none" strike="noStrike" cap="none" dirty="0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।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7" name="Google Shape;157;p15"/>
          <p:cNvSpPr txBox="1"/>
          <p:nvPr/>
        </p:nvSpPr>
        <p:spPr>
          <a:xfrm>
            <a:off x="4495800" y="1685925"/>
            <a:ext cx="32004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S Phase (সংশ্লেষ)</a:t>
            </a:r>
            <a:endParaRPr/>
          </a:p>
        </p:txBody>
      </p:sp>
      <p:sp>
        <p:nvSpPr>
          <p:cNvPr id="158" name="Google Shape;158;p15"/>
          <p:cNvSpPr txBox="1"/>
          <p:nvPr/>
        </p:nvSpPr>
        <p:spPr>
          <a:xfrm>
            <a:off x="4495800" y="2105025"/>
            <a:ext cx="3200400" cy="45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505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12" b="0" i="0" u="none" strike="noStrike" cap="none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DNA প্রতিলিপিকরণ (Replication) এবং হিস্টোন প্রোটিন সংশ্লেষের প্রধান পর্যায়।</a:t>
            </a:r>
            <a:endParaRPr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9" name="Google Shape;159;p15"/>
          <p:cNvSpPr txBox="1"/>
          <p:nvPr/>
        </p:nvSpPr>
        <p:spPr>
          <a:xfrm>
            <a:off x="8305800" y="1685925"/>
            <a:ext cx="3200400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G2 Phase (বিরাম-২)</a:t>
            </a:r>
            <a:endParaRPr/>
          </a:p>
        </p:txBody>
      </p:sp>
      <p:sp>
        <p:nvSpPr>
          <p:cNvPr id="160" name="Google Shape;160;p15"/>
          <p:cNvSpPr txBox="1"/>
          <p:nvPr/>
        </p:nvSpPr>
        <p:spPr>
          <a:xfrm>
            <a:off x="8305800" y="2133600"/>
            <a:ext cx="3200400" cy="225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505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12" b="0" i="0" u="none" strike="noStrike" cap="none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মাইটোসিস বিভাজনে প্রবেশের চূড়ান্ত প্রস্তুতিমূলক পর্যায়।</a:t>
            </a:r>
            <a:endParaRPr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1" name="Google Shape;161;p15"/>
          <p:cNvSpPr txBox="1"/>
          <p:nvPr/>
        </p:nvSpPr>
        <p:spPr>
          <a:xfrm>
            <a:off x="1630263" y="5071288"/>
            <a:ext cx="125581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rgbClr val="38BDF8"/>
                </a:solidFill>
                <a:latin typeface="Poppins"/>
                <a:ea typeface="Poppins"/>
                <a:cs typeface="Poppins"/>
                <a:sym typeface="Poppins"/>
              </a:rPr>
              <a:t>৯০ - ৯৫%</a:t>
            </a:r>
            <a:endParaRPr dirty="0"/>
          </a:p>
        </p:txBody>
      </p:sp>
      <p:sp>
        <p:nvSpPr>
          <p:cNvPr id="162" name="Google Shape;162;p15"/>
          <p:cNvSpPr txBox="1"/>
          <p:nvPr/>
        </p:nvSpPr>
        <p:spPr>
          <a:xfrm>
            <a:off x="1630263" y="5410200"/>
            <a:ext cx="1085850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0" i="0" u="none" strike="noStrike" cap="none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ইন্টারফেজ দশা (প্রস্তুতি)</a:t>
            </a:r>
            <a:endParaRPr/>
          </a:p>
        </p:txBody>
      </p:sp>
      <p:sp>
        <p:nvSpPr>
          <p:cNvPr id="163" name="Google Shape;163;p15"/>
          <p:cNvSpPr txBox="1"/>
          <p:nvPr/>
        </p:nvSpPr>
        <p:spPr>
          <a:xfrm>
            <a:off x="4957613" y="5076825"/>
            <a:ext cx="1514475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38BDF8"/>
                </a:solidFill>
                <a:latin typeface="Poppins"/>
                <a:ea typeface="Poppins"/>
                <a:cs typeface="Poppins"/>
                <a:sym typeface="Poppins"/>
              </a:rPr>
              <a:t>৫ - ১০%</a:t>
            </a:r>
            <a:endParaRPr/>
          </a:p>
        </p:txBody>
      </p:sp>
      <p:sp>
        <p:nvSpPr>
          <p:cNvPr id="164" name="Google Shape;164;p15"/>
          <p:cNvSpPr txBox="1"/>
          <p:nvPr/>
        </p:nvSpPr>
        <p:spPr>
          <a:xfrm>
            <a:off x="4957613" y="5410200"/>
            <a:ext cx="1514475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0" i="0" u="none" strike="noStrike" cap="none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মাইটোসিস / M-Phase (বিভাজন)</a:t>
            </a:r>
            <a:endParaRPr/>
          </a:p>
        </p:txBody>
      </p:sp>
      <p:sp>
        <p:nvSpPr>
          <p:cNvPr id="165" name="Google Shape;165;p15"/>
          <p:cNvSpPr txBox="1"/>
          <p:nvPr/>
        </p:nvSpPr>
        <p:spPr>
          <a:xfrm>
            <a:off x="8713588" y="5150078"/>
            <a:ext cx="198664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 dirty="0" err="1">
                <a:solidFill>
                  <a:srgbClr val="38BDF8"/>
                </a:solidFill>
                <a:latin typeface="Poppins"/>
                <a:ea typeface="Poppins"/>
                <a:cs typeface="Poppins"/>
                <a:sym typeface="Poppins"/>
              </a:rPr>
              <a:t>হাওয়ার্ড</a:t>
            </a:r>
            <a:r>
              <a:rPr lang="en-US" b="1" i="0" u="none" strike="noStrike" cap="none" dirty="0">
                <a:solidFill>
                  <a:srgbClr val="38BDF8"/>
                </a:solidFill>
                <a:latin typeface="Poppins"/>
                <a:ea typeface="Poppins"/>
                <a:cs typeface="Poppins"/>
                <a:sym typeface="Poppins"/>
              </a:rPr>
              <a:t> ও </a:t>
            </a:r>
            <a:r>
              <a:rPr lang="en-US" b="1" i="0" u="none" strike="noStrike" cap="none" dirty="0" err="1">
                <a:solidFill>
                  <a:srgbClr val="38BDF8"/>
                </a:solidFill>
                <a:latin typeface="Poppins"/>
                <a:ea typeface="Poppins"/>
                <a:cs typeface="Poppins"/>
                <a:sym typeface="Poppins"/>
              </a:rPr>
              <a:t>পেল্ক</a:t>
            </a:r>
            <a:r>
              <a:rPr lang="en-US" b="1" i="0" u="none" strike="noStrike" cap="none" dirty="0">
                <a:solidFill>
                  <a:srgbClr val="38BDF8"/>
                </a:solidFill>
                <a:latin typeface="Poppins"/>
                <a:ea typeface="Poppins"/>
                <a:cs typeface="Poppins"/>
                <a:sym typeface="Poppins"/>
              </a:rPr>
              <a:t> (1953)</a:t>
            </a:r>
            <a:endParaRPr sz="1100" dirty="0"/>
          </a:p>
        </p:txBody>
      </p:sp>
      <p:sp>
        <p:nvSpPr>
          <p:cNvPr id="166" name="Google Shape;166;p15"/>
          <p:cNvSpPr txBox="1"/>
          <p:nvPr/>
        </p:nvSpPr>
        <p:spPr>
          <a:xfrm>
            <a:off x="8713589" y="5410200"/>
            <a:ext cx="1847850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কোষচক্র</a:t>
            </a:r>
            <a:r>
              <a:rPr lang="en-US" sz="97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97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ধারণার</a:t>
            </a:r>
            <a:r>
              <a:rPr lang="en-US" sz="975" b="0" i="0" u="none" strike="noStrike" cap="none" dirty="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975" b="0" i="0" u="none" strike="noStrike" cap="none" dirty="0" err="1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প্রবর্তক</a:t>
            </a:r>
            <a:endParaRPr dirty="0"/>
          </a:p>
        </p:txBody>
      </p:sp>
      <p:sp>
        <p:nvSpPr>
          <p:cNvPr id="168" name="Google Shape;168;p15"/>
          <p:cNvSpPr/>
          <p:nvPr/>
        </p:nvSpPr>
        <p:spPr>
          <a:xfrm>
            <a:off x="685800" y="2759124"/>
            <a:ext cx="3200400" cy="486667"/>
          </a:xfrm>
          <a:prstGeom prst="roundRect">
            <a:avLst>
              <a:gd name="adj" fmla="val 11743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5"/>
          <p:cNvSpPr txBox="1"/>
          <p:nvPr/>
        </p:nvSpPr>
        <p:spPr>
          <a:xfrm>
            <a:off x="781050" y="2835324"/>
            <a:ext cx="3009900" cy="405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497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সাইক্লিন প্রোটিন:</a:t>
            </a:r>
            <a:r>
              <a:rPr lang="en-US" sz="975" b="0" i="0" u="none" strike="noStrike" cap="none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Cyclin D তৈরি হয়ে Cdk-এর সাথে যুক্ত হয়ে গতি নিয়ন্ত্রণ করে।</a:t>
            </a:r>
            <a:endParaRPr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0" name="Google Shape;170;p15"/>
          <p:cNvSpPr/>
          <p:nvPr/>
        </p:nvSpPr>
        <p:spPr>
          <a:xfrm>
            <a:off x="685800" y="2759124"/>
            <a:ext cx="28575" cy="486667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15"/>
          <p:cNvSpPr/>
          <p:nvPr/>
        </p:nvSpPr>
        <p:spPr>
          <a:xfrm>
            <a:off x="685800" y="3321992"/>
            <a:ext cx="3200400" cy="319533"/>
          </a:xfrm>
          <a:prstGeom prst="roundRect">
            <a:avLst>
              <a:gd name="adj" fmla="val 17885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5"/>
          <p:cNvSpPr txBox="1"/>
          <p:nvPr/>
        </p:nvSpPr>
        <p:spPr>
          <a:xfrm>
            <a:off x="795337" y="3316635"/>
            <a:ext cx="3009900" cy="405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497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উৎসেচক</a:t>
            </a:r>
            <a:r>
              <a:rPr lang="en-US" sz="975" b="1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sz="975" b="1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সংশ্লেষ</a:t>
            </a:r>
            <a:r>
              <a:rPr lang="en-US" sz="975" b="1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:</a:t>
            </a:r>
            <a:r>
              <a:rPr lang="en-US" sz="975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DNA </a:t>
            </a:r>
            <a:r>
              <a:rPr lang="en-US" sz="975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পলিমারেজ</a:t>
            </a:r>
            <a:r>
              <a:rPr lang="en-US" sz="975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sz="975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উৎসেচক</a:t>
            </a:r>
            <a:r>
              <a:rPr lang="en-US" sz="975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ও RNA </a:t>
            </a:r>
            <a:r>
              <a:rPr lang="en-US" sz="975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তৈরি</a:t>
            </a:r>
            <a:r>
              <a:rPr lang="en-US" sz="975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sz="975" b="0" i="0" u="none" strike="noStrike" cap="none" dirty="0" err="1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হয়</a:t>
            </a:r>
            <a:r>
              <a:rPr lang="en-US" sz="975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।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3" name="Google Shape;173;p15"/>
          <p:cNvSpPr/>
          <p:nvPr/>
        </p:nvSpPr>
        <p:spPr>
          <a:xfrm>
            <a:off x="685800" y="3321992"/>
            <a:ext cx="28575" cy="319533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5"/>
          <p:cNvSpPr/>
          <p:nvPr/>
        </p:nvSpPr>
        <p:spPr>
          <a:xfrm>
            <a:off x="685800" y="3717726"/>
            <a:ext cx="3200400" cy="486667"/>
          </a:xfrm>
          <a:prstGeom prst="roundRect">
            <a:avLst>
              <a:gd name="adj" fmla="val 11743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15"/>
          <p:cNvSpPr txBox="1"/>
          <p:nvPr/>
        </p:nvSpPr>
        <p:spPr>
          <a:xfrm>
            <a:off x="781050" y="3793926"/>
            <a:ext cx="3009900" cy="405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497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অঙ্গাণু বৃদ্ধি:</a:t>
            </a:r>
            <a:r>
              <a:rPr lang="en-US" sz="975" b="0" i="0" u="none" strike="noStrike" cap="none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কোষীয় অঙ্গাণুসমূহ দ্বিগুণ সংখ্যায় বৃদ্ধি পায় ও ATP সঞ্চিত হয়।</a:t>
            </a:r>
            <a:endParaRPr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6" name="Google Shape;176;p15"/>
          <p:cNvSpPr/>
          <p:nvPr/>
        </p:nvSpPr>
        <p:spPr>
          <a:xfrm>
            <a:off x="685800" y="3717726"/>
            <a:ext cx="28575" cy="486667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5"/>
          <p:cNvSpPr/>
          <p:nvPr/>
        </p:nvSpPr>
        <p:spPr>
          <a:xfrm>
            <a:off x="4495800" y="2591990"/>
            <a:ext cx="3200400" cy="486667"/>
          </a:xfrm>
          <a:prstGeom prst="roundRect">
            <a:avLst>
              <a:gd name="adj" fmla="val 11743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15"/>
          <p:cNvSpPr txBox="1"/>
          <p:nvPr/>
        </p:nvSpPr>
        <p:spPr>
          <a:xfrm>
            <a:off x="4591050" y="2668190"/>
            <a:ext cx="3009900" cy="405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497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DNA রেপ্লিকেশন:</a:t>
            </a:r>
            <a:r>
              <a:rPr lang="en-US" sz="975" b="0" i="0" u="none" strike="noStrike" cap="none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কোষের সমস্ত DNA অনুলিপিত হয়ে দ্বিগুণ পরিমাণ ধারণ করে।</a:t>
            </a:r>
            <a:endParaRPr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0" name="Google Shape;180;p15"/>
          <p:cNvSpPr/>
          <p:nvPr/>
        </p:nvSpPr>
        <p:spPr>
          <a:xfrm>
            <a:off x="4495800" y="2591990"/>
            <a:ext cx="28575" cy="486667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15"/>
          <p:cNvSpPr/>
          <p:nvPr/>
        </p:nvSpPr>
        <p:spPr>
          <a:xfrm>
            <a:off x="4495800" y="3154858"/>
            <a:ext cx="3200400" cy="486667"/>
          </a:xfrm>
          <a:prstGeom prst="roundRect">
            <a:avLst>
              <a:gd name="adj" fmla="val 11743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15"/>
          <p:cNvSpPr txBox="1"/>
          <p:nvPr/>
        </p:nvSpPr>
        <p:spPr>
          <a:xfrm>
            <a:off x="4591050" y="3231058"/>
            <a:ext cx="3009900" cy="405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497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ক্রোমাটিড সৃষ্টি:</a:t>
            </a:r>
            <a:r>
              <a:rPr lang="en-US" sz="975" b="0" i="0" u="none" strike="noStrike" cap="none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ক্রোমোজোম দুটি ক্রোমাটিডে বিভক্ত হয়ে সেন্ট্রোমিয়ারে যুক্ত থাকে।</a:t>
            </a:r>
            <a:endParaRPr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3" name="Google Shape;183;p15"/>
          <p:cNvSpPr/>
          <p:nvPr/>
        </p:nvSpPr>
        <p:spPr>
          <a:xfrm>
            <a:off x="4495800" y="3154858"/>
            <a:ext cx="28575" cy="486667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15"/>
          <p:cNvSpPr/>
          <p:nvPr/>
        </p:nvSpPr>
        <p:spPr>
          <a:xfrm>
            <a:off x="4495800" y="3717726"/>
            <a:ext cx="3200400" cy="486667"/>
          </a:xfrm>
          <a:prstGeom prst="roundRect">
            <a:avLst>
              <a:gd name="adj" fmla="val 11743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15"/>
          <p:cNvSpPr txBox="1"/>
          <p:nvPr/>
        </p:nvSpPr>
        <p:spPr>
          <a:xfrm>
            <a:off x="4591050" y="3793926"/>
            <a:ext cx="3009900" cy="405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497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অদৃশ্য দশা:</a:t>
            </a:r>
            <a:r>
              <a:rPr lang="en-US" sz="975" b="0" i="0" u="none" strike="noStrike" cap="none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একে M-দশার অদৃশ্য দশা বলা হয়; সেন্ট্রিওল দ্বিগুণ হয়।</a:t>
            </a:r>
            <a:endParaRPr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6" name="Google Shape;186;p15"/>
          <p:cNvSpPr/>
          <p:nvPr/>
        </p:nvSpPr>
        <p:spPr>
          <a:xfrm>
            <a:off x="4495800" y="3717726"/>
            <a:ext cx="28575" cy="486667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5"/>
          <p:cNvSpPr/>
          <p:nvPr/>
        </p:nvSpPr>
        <p:spPr>
          <a:xfrm>
            <a:off x="8305800" y="2591990"/>
            <a:ext cx="3200400" cy="486667"/>
          </a:xfrm>
          <a:prstGeom prst="roundRect">
            <a:avLst>
              <a:gd name="adj" fmla="val 11743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5"/>
          <p:cNvSpPr txBox="1"/>
          <p:nvPr/>
        </p:nvSpPr>
        <p:spPr>
          <a:xfrm>
            <a:off x="8401050" y="2668190"/>
            <a:ext cx="3009900" cy="405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497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টিউবিউলিন প্রোটিন:</a:t>
            </a:r>
            <a:r>
              <a:rPr lang="en-US" sz="975" b="0" i="0" u="none" strike="noStrike" cap="none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স্পিন্ডল যন্ত্র তৈরিকারী টিউবিউলিন প্রোটিন সংশ্লেষিত হয়।</a:t>
            </a:r>
            <a:endParaRPr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0" name="Google Shape;190;p15"/>
          <p:cNvSpPr/>
          <p:nvPr/>
        </p:nvSpPr>
        <p:spPr>
          <a:xfrm>
            <a:off x="8305800" y="2591990"/>
            <a:ext cx="28575" cy="486667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5"/>
          <p:cNvSpPr/>
          <p:nvPr/>
        </p:nvSpPr>
        <p:spPr>
          <a:xfrm>
            <a:off x="8305800" y="3154858"/>
            <a:ext cx="3200400" cy="486667"/>
          </a:xfrm>
          <a:prstGeom prst="roundRect">
            <a:avLst>
              <a:gd name="adj" fmla="val 11743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15"/>
          <p:cNvSpPr txBox="1"/>
          <p:nvPr/>
        </p:nvSpPr>
        <p:spPr>
          <a:xfrm>
            <a:off x="8401050" y="3231058"/>
            <a:ext cx="3009900" cy="405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497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MPF উপাদান:</a:t>
            </a:r>
            <a:r>
              <a:rPr lang="en-US" sz="975" b="0" i="0" u="none" strike="noStrike" cap="none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Maturation Promoting Factor (MPF) M-ফেজে প্রবেশ ত্বরান্বিত করে।</a:t>
            </a:r>
            <a:endParaRPr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3" name="Google Shape;193;p15"/>
          <p:cNvSpPr/>
          <p:nvPr/>
        </p:nvSpPr>
        <p:spPr>
          <a:xfrm>
            <a:off x="8305800" y="3154858"/>
            <a:ext cx="28575" cy="486667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15"/>
          <p:cNvSpPr/>
          <p:nvPr/>
        </p:nvSpPr>
        <p:spPr>
          <a:xfrm>
            <a:off x="8305800" y="3717726"/>
            <a:ext cx="3200400" cy="486667"/>
          </a:xfrm>
          <a:prstGeom prst="roundRect">
            <a:avLst>
              <a:gd name="adj" fmla="val 11743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5"/>
          <p:cNvSpPr txBox="1"/>
          <p:nvPr/>
        </p:nvSpPr>
        <p:spPr>
          <a:xfrm>
            <a:off x="8401050" y="3793926"/>
            <a:ext cx="3009900" cy="405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497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DNA মেরামত:</a:t>
            </a:r>
            <a:r>
              <a:rPr lang="en-US" sz="975" b="0" i="0" u="none" strike="noStrike" cap="none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ক্ষতিগ্রস্ত DNA অণু মেরামত হয় এবং সেন্ট্রোজোম দ্বিগুণ হয়।</a:t>
            </a:r>
            <a:endParaRPr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6" name="Google Shape;196;p15"/>
          <p:cNvSpPr/>
          <p:nvPr/>
        </p:nvSpPr>
        <p:spPr>
          <a:xfrm>
            <a:off x="8305800" y="3717726"/>
            <a:ext cx="28575" cy="486667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2D099DC-001F-6C98-A1A1-377FA4A91735}"/>
              </a:ext>
            </a:extLst>
          </p:cNvPr>
          <p:cNvGrpSpPr/>
          <p:nvPr/>
        </p:nvGrpSpPr>
        <p:grpSpPr>
          <a:xfrm>
            <a:off x="2272456" y="1672005"/>
            <a:ext cx="1532781" cy="332641"/>
            <a:chOff x="2238126" y="996096"/>
            <a:chExt cx="1532781" cy="332641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9982829A-EEFB-A500-398E-BC9336017C4A}"/>
                </a:ext>
              </a:extLst>
            </p:cNvPr>
            <p:cNvSpPr/>
            <p:nvPr/>
          </p:nvSpPr>
          <p:spPr>
            <a:xfrm>
              <a:off x="2238126" y="996096"/>
              <a:ext cx="1532781" cy="332641"/>
            </a:xfrm>
            <a:prstGeom prst="roundRect">
              <a:avLst>
                <a:gd name="adj" fmla="val 50000"/>
              </a:avLst>
            </a:prstGeom>
            <a:solidFill>
              <a:srgbClr val="E0F2F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04A2B21-0D7F-218B-CCF4-525A8C664C11}"/>
                </a:ext>
              </a:extLst>
            </p:cNvPr>
            <p:cNvSpPr txBox="1"/>
            <p:nvPr/>
          </p:nvSpPr>
          <p:spPr>
            <a:xfrm>
              <a:off x="2300287" y="1015186"/>
              <a:ext cx="1408461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bg2">
                      <a:lumMod val="60000"/>
                      <a:lumOff val="40000"/>
                    </a:schemeClr>
                  </a:solidFill>
                </a:rPr>
                <a:t>৩০% - ৪০% </a:t>
              </a:r>
              <a:r>
                <a:rPr lang="en-US" sz="1200" b="1" dirty="0" err="1">
                  <a:solidFill>
                    <a:schemeClr val="bg2">
                      <a:lumMod val="60000"/>
                      <a:lumOff val="40000"/>
                    </a:schemeClr>
                  </a:solidFill>
                </a:rPr>
                <a:t>সময়</a:t>
              </a:r>
              <a:endParaRPr lang="en-US" sz="1200" b="1" dirty="0">
                <a:solidFill>
                  <a:schemeClr val="bg2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DA9B660-AB65-D755-5E8A-A54699FDF494}"/>
              </a:ext>
            </a:extLst>
          </p:cNvPr>
          <p:cNvGrpSpPr/>
          <p:nvPr/>
        </p:nvGrpSpPr>
        <p:grpSpPr>
          <a:xfrm>
            <a:off x="6163419" y="1664719"/>
            <a:ext cx="1532781" cy="339927"/>
            <a:chOff x="2238126" y="988810"/>
            <a:chExt cx="1532781" cy="339927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A3974BD6-E7DC-ABB3-EE55-9FDC6FAED226}"/>
                </a:ext>
              </a:extLst>
            </p:cNvPr>
            <p:cNvSpPr/>
            <p:nvPr/>
          </p:nvSpPr>
          <p:spPr>
            <a:xfrm>
              <a:off x="2238126" y="996096"/>
              <a:ext cx="1532781" cy="332641"/>
            </a:xfrm>
            <a:prstGeom prst="roundRect">
              <a:avLst>
                <a:gd name="adj" fmla="val 50000"/>
              </a:avLst>
            </a:prstGeom>
            <a:solidFill>
              <a:srgbClr val="DCFCE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106D244-563D-496B-61F3-C310516A2268}"/>
                </a:ext>
              </a:extLst>
            </p:cNvPr>
            <p:cNvSpPr txBox="1"/>
            <p:nvPr/>
          </p:nvSpPr>
          <p:spPr>
            <a:xfrm>
              <a:off x="2300287" y="988810"/>
              <a:ext cx="140846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248A4B"/>
                  </a:solidFill>
                </a:rPr>
                <a:t>৩০% - </a:t>
              </a:r>
              <a:r>
                <a:rPr lang="en-US" b="1" dirty="0">
                  <a:solidFill>
                    <a:srgbClr val="248A4B"/>
                  </a:solidFill>
                  <a:latin typeface="SutonnyMJ" pitchFamily="2" charset="0"/>
                  <a:cs typeface="SutonnyMJ" pitchFamily="2" charset="0"/>
                </a:rPr>
                <a:t>5</a:t>
              </a:r>
              <a:r>
                <a:rPr lang="en-US" sz="1200" b="1" dirty="0">
                  <a:solidFill>
                    <a:srgbClr val="248A4B"/>
                  </a:solidFill>
                </a:rPr>
                <a:t>০% </a:t>
              </a:r>
              <a:r>
                <a:rPr lang="en-US" sz="1200" b="1" dirty="0" err="1">
                  <a:solidFill>
                    <a:srgbClr val="248A4B"/>
                  </a:solidFill>
                </a:rPr>
                <a:t>সময়</a:t>
              </a:r>
              <a:endParaRPr lang="en-US" sz="1200" b="1" dirty="0">
                <a:solidFill>
                  <a:srgbClr val="248A4B"/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EBB20CD0-A183-745F-0F4F-D69A22D9978C}"/>
              </a:ext>
            </a:extLst>
          </p:cNvPr>
          <p:cNvGrpSpPr/>
          <p:nvPr/>
        </p:nvGrpSpPr>
        <p:grpSpPr>
          <a:xfrm>
            <a:off x="9919544" y="1664719"/>
            <a:ext cx="1532781" cy="339927"/>
            <a:chOff x="2238126" y="988810"/>
            <a:chExt cx="1532781" cy="339927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06DF1B7D-4895-A310-19D1-43D61A84D328}"/>
                </a:ext>
              </a:extLst>
            </p:cNvPr>
            <p:cNvSpPr/>
            <p:nvPr/>
          </p:nvSpPr>
          <p:spPr>
            <a:xfrm>
              <a:off x="2238126" y="996096"/>
              <a:ext cx="1532781" cy="332641"/>
            </a:xfrm>
            <a:prstGeom prst="roundRect">
              <a:avLst>
                <a:gd name="adj" fmla="val 50000"/>
              </a:avLst>
            </a:prstGeom>
            <a:solidFill>
              <a:srgbClr val="F3E8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C2C2AEC-6253-701C-10A2-1E4BB5C5475E}"/>
                </a:ext>
              </a:extLst>
            </p:cNvPr>
            <p:cNvSpPr txBox="1"/>
            <p:nvPr/>
          </p:nvSpPr>
          <p:spPr>
            <a:xfrm>
              <a:off x="2300287" y="988810"/>
              <a:ext cx="1408461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B279E3"/>
                  </a:solidFill>
                  <a:latin typeface="SutonnyMJ" pitchFamily="2" charset="0"/>
                  <a:cs typeface="SutonnyMJ" pitchFamily="2" charset="0"/>
                </a:rPr>
                <a:t>1০% - 2০% </a:t>
              </a:r>
              <a:r>
                <a:rPr lang="en-US" sz="1200" b="1" dirty="0" err="1">
                  <a:solidFill>
                    <a:srgbClr val="B279E3"/>
                  </a:solidFill>
                  <a:latin typeface="SutonnyMJ" pitchFamily="2" charset="0"/>
                  <a:cs typeface="SutonnyMJ" pitchFamily="2" charset="0"/>
                </a:rPr>
                <a:t>সময়</a:t>
              </a:r>
              <a:endParaRPr lang="en-US" sz="1200" b="1" dirty="0">
                <a:solidFill>
                  <a:srgbClr val="B279E3"/>
                </a:solidFill>
                <a:latin typeface="SutonnyMJ" pitchFamily="2" charset="0"/>
                <a:cs typeface="SutonnyMJ" pitchFamily="2" charset="0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6250" y="1085850"/>
            <a:ext cx="5505450" cy="527327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03" name="Google Shape;203;p16" descr="image.png"/>
          <p:cNvPicPr preferRelativeResize="0"/>
          <p:nvPr/>
        </p:nvPicPr>
        <p:blipFill rotWithShape="1">
          <a:blip r:embed="rId4">
            <a:alphaModFix/>
          </a:blip>
          <a:srcRect b="15447"/>
          <a:stretch>
            <a:fillRect/>
          </a:stretch>
        </p:blipFill>
        <p:spPr>
          <a:xfrm>
            <a:off x="6210300" y="1085850"/>
            <a:ext cx="5505450" cy="527327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04" name="Google Shape;204;p1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6275" y="4686300"/>
            <a:ext cx="5105400" cy="769143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205" name="Google Shape;205;p1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76275" y="5550693"/>
            <a:ext cx="5105400" cy="679966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206" name="Google Shape;206;p16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410176" y="2348105"/>
            <a:ext cx="1625649" cy="624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16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150125" y="2348105"/>
            <a:ext cx="1625649" cy="624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6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890075" y="2348105"/>
            <a:ext cx="1625649" cy="624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16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410325" y="3653089"/>
            <a:ext cx="1204912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16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710487" y="3653089"/>
            <a:ext cx="1204912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6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9010650" y="3653089"/>
            <a:ext cx="1204912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6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0310812" y="3653089"/>
            <a:ext cx="1204912" cy="55245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16"/>
          <p:cNvSpPr txBox="1"/>
          <p:nvPr/>
        </p:nvSpPr>
        <p:spPr>
          <a:xfrm>
            <a:off x="838200" y="381000"/>
            <a:ext cx="11353800" cy="36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কোষচক্রের আণবিক নিয়ন্ত্রক, চেকপয়েন্ট ও সময়কাল</a:t>
            </a:r>
            <a:endParaRPr/>
          </a:p>
        </p:txBody>
      </p:sp>
      <p:sp>
        <p:nvSpPr>
          <p:cNvPr id="214" name="Google Shape;214;p16"/>
          <p:cNvSpPr/>
          <p:nvPr/>
        </p:nvSpPr>
        <p:spPr>
          <a:xfrm>
            <a:off x="476250" y="838200"/>
            <a:ext cx="11239500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5" name="Google Shape;215;p16" descr="image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476250" y="428625"/>
            <a:ext cx="24765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16"/>
          <p:cNvSpPr txBox="1"/>
          <p:nvPr/>
        </p:nvSpPr>
        <p:spPr>
          <a:xfrm>
            <a:off x="1038225" y="1285875"/>
            <a:ext cx="4743450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সাইক্লিন-Cdk ও নিয়ন্ত্রক প্রোটিন</a:t>
            </a:r>
            <a:endParaRPr/>
          </a:p>
        </p:txBody>
      </p:sp>
      <p:sp>
        <p:nvSpPr>
          <p:cNvPr id="217" name="Google Shape;217;p16"/>
          <p:cNvSpPr/>
          <p:nvPr/>
        </p:nvSpPr>
        <p:spPr>
          <a:xfrm>
            <a:off x="676275" y="1285875"/>
            <a:ext cx="38100" cy="276225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6"/>
          <p:cNvSpPr txBox="1"/>
          <p:nvPr/>
        </p:nvSpPr>
        <p:spPr>
          <a:xfrm>
            <a:off x="609600" y="1682993"/>
            <a:ext cx="66675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</a:t>
            </a:r>
            <a:endParaRPr/>
          </a:p>
        </p:txBody>
      </p:sp>
      <p:sp>
        <p:nvSpPr>
          <p:cNvPr id="219" name="Google Shape;219;p16"/>
          <p:cNvSpPr txBox="1"/>
          <p:nvPr/>
        </p:nvSpPr>
        <p:spPr>
          <a:xfrm>
            <a:off x="676275" y="1695450"/>
            <a:ext cx="510540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675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কোষকে G1 দশা থেকে S এবং S থেকে G2 দশায় নিয়ে যায়।</a:t>
            </a:r>
            <a:endParaRPr/>
          </a:p>
        </p:txBody>
      </p:sp>
      <p:sp>
        <p:nvSpPr>
          <p:cNvPr id="220" name="Google Shape;220;p16"/>
          <p:cNvSpPr txBox="1"/>
          <p:nvPr/>
        </p:nvSpPr>
        <p:spPr>
          <a:xfrm>
            <a:off x="609600" y="1930643"/>
            <a:ext cx="66675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</a:t>
            </a:r>
            <a:endParaRPr/>
          </a:p>
        </p:txBody>
      </p:sp>
      <p:sp>
        <p:nvSpPr>
          <p:cNvPr id="221" name="Google Shape;221;p16"/>
          <p:cNvSpPr txBox="1"/>
          <p:nvPr/>
        </p:nvSpPr>
        <p:spPr>
          <a:xfrm>
            <a:off x="676275" y="1943100"/>
            <a:ext cx="510540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675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S-দশায় DNA রেপ্লিকেশনের জন্য কোষকে প্রস্তুত করে।</a:t>
            </a:r>
            <a:endParaRPr/>
          </a:p>
        </p:txBody>
      </p:sp>
      <p:sp>
        <p:nvSpPr>
          <p:cNvPr id="222" name="Google Shape;222;p16"/>
          <p:cNvSpPr txBox="1"/>
          <p:nvPr/>
        </p:nvSpPr>
        <p:spPr>
          <a:xfrm>
            <a:off x="609600" y="2178293"/>
            <a:ext cx="66675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</a:t>
            </a:r>
            <a:endParaRPr/>
          </a:p>
        </p:txBody>
      </p:sp>
      <p:sp>
        <p:nvSpPr>
          <p:cNvPr id="223" name="Google Shape;223;p16"/>
          <p:cNvSpPr txBox="1"/>
          <p:nvPr/>
        </p:nvSpPr>
        <p:spPr>
          <a:xfrm>
            <a:off x="676275" y="2190750"/>
            <a:ext cx="510540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675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S-দশায় DNA রেপ্লিকেশন প্রক্রিয়া সক্রিয় ও ত্বরান্বিত করে।</a:t>
            </a:r>
            <a:endParaRPr/>
          </a:p>
        </p:txBody>
      </p:sp>
      <p:sp>
        <p:nvSpPr>
          <p:cNvPr id="224" name="Google Shape;224;p16"/>
          <p:cNvSpPr txBox="1"/>
          <p:nvPr/>
        </p:nvSpPr>
        <p:spPr>
          <a:xfrm>
            <a:off x="609600" y="2425943"/>
            <a:ext cx="66675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</a:t>
            </a:r>
            <a:endParaRPr/>
          </a:p>
        </p:txBody>
      </p:sp>
      <p:sp>
        <p:nvSpPr>
          <p:cNvPr id="225" name="Google Shape;225;p16"/>
          <p:cNvSpPr txBox="1"/>
          <p:nvPr/>
        </p:nvSpPr>
        <p:spPr>
          <a:xfrm>
            <a:off x="676275" y="2438400"/>
            <a:ext cx="510540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675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মাইটোটিক স্পিন্ডল বা মাকুতন্তু তৈরিতে সাহায্য করে।</a:t>
            </a:r>
            <a:endParaRPr/>
          </a:p>
        </p:txBody>
      </p:sp>
      <p:graphicFrame>
        <p:nvGraphicFramePr>
          <p:cNvPr id="226" name="Google Shape;226;p16"/>
          <p:cNvGraphicFramePr/>
          <p:nvPr>
            <p:extLst>
              <p:ext uri="{D42A27DB-BD31-4B8C-83A1-F6EECF244321}">
                <p14:modId xmlns:p14="http://schemas.microsoft.com/office/powerpoint/2010/main" val="1501740770"/>
              </p:ext>
            </p:extLst>
          </p:nvPr>
        </p:nvGraphicFramePr>
        <p:xfrm>
          <a:off x="695325" y="2676525"/>
          <a:ext cx="5105400" cy="1914084"/>
        </p:xfrm>
        <a:graphic>
          <a:graphicData uri="http://schemas.openxmlformats.org/drawingml/2006/table">
            <a:tbl>
              <a:tblPr firstRow="1" bandRow="1">
                <a:tableStyleId>{0F984E60-0B1F-488E-A3D7-6D8B97AD3DC7}</a:tableStyleId>
              </a:tblPr>
              <a:tblGrid>
                <a:gridCol w="2046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59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694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75" b="1" u="none" strike="noStrike" cap="none">
                          <a:solidFill>
                            <a:srgbClr val="0F172A"/>
                          </a:solidFill>
                          <a:sym typeface="Hind Siliguri"/>
                        </a:rPr>
                        <a:t>সাইক্লিন প্রোটিন</a:t>
                      </a:r>
                      <a:endParaRPr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75" b="1" u="none" strike="noStrike" cap="none">
                          <a:solidFill>
                            <a:srgbClr val="0F172A"/>
                          </a:solidFill>
                          <a:sym typeface="Hind Siliguri"/>
                        </a:rPr>
                        <a:t>নির্দিষ্ট ভূমিকা ও কার্যাবলী</a:t>
                      </a:r>
                      <a:endParaRPr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63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75" b="1" u="none" strike="noStrike" cap="none" dirty="0">
                          <a:solidFill>
                            <a:srgbClr val="334155"/>
                          </a:solidFill>
                          <a:sym typeface="Poppins"/>
                        </a:rPr>
                        <a:t>Cyclin D</a:t>
                      </a:r>
                      <a:endParaRPr dirty="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s-IN" sz="1100" dirty="0">
                          <a:solidFill>
                            <a:schemeClr val="dk1"/>
                          </a:solidFill>
                          <a:sym typeface="Calibri"/>
                        </a:rPr>
                        <a:t>কোষকে </a:t>
                      </a:r>
                      <a:r>
                        <a:rPr lang="en-US" sz="1100" dirty="0"/>
                        <a:t>G₁ </a:t>
                      </a:r>
                      <a:r>
                        <a:rPr lang="as-IN" sz="1100" dirty="0">
                          <a:solidFill>
                            <a:schemeClr val="dk1"/>
                          </a:solidFill>
                          <a:sym typeface="Calibri"/>
                        </a:rPr>
                        <a:t>থেকে </a:t>
                      </a:r>
                      <a:r>
                        <a:rPr lang="en-US" sz="1100" dirty="0">
                          <a:solidFill>
                            <a:schemeClr val="dk1"/>
                          </a:solidFill>
                          <a:sym typeface="Calibri"/>
                        </a:rPr>
                        <a:t>S </a:t>
                      </a:r>
                      <a:r>
                        <a:rPr lang="as-IN" sz="1100" dirty="0">
                          <a:solidFill>
                            <a:schemeClr val="dk1"/>
                          </a:solidFill>
                          <a:sym typeface="Calibri"/>
                        </a:rPr>
                        <a:t>এবং </a:t>
                      </a:r>
                      <a:r>
                        <a:rPr lang="en-US" sz="1100" dirty="0">
                          <a:solidFill>
                            <a:schemeClr val="dk1"/>
                          </a:solidFill>
                          <a:sym typeface="Calibri"/>
                        </a:rPr>
                        <a:t>S </a:t>
                      </a:r>
                      <a:r>
                        <a:rPr lang="as-IN" sz="1100" dirty="0">
                          <a:solidFill>
                            <a:schemeClr val="dk1"/>
                          </a:solidFill>
                          <a:sym typeface="Calibri"/>
                        </a:rPr>
                        <a:t>থেকে </a:t>
                      </a:r>
                      <a:r>
                        <a:rPr lang="en-US" sz="1100" dirty="0"/>
                        <a:t>G₂ </a:t>
                      </a:r>
                      <a:r>
                        <a:rPr lang="as-IN" sz="1100" dirty="0">
                          <a:solidFill>
                            <a:schemeClr val="dk1"/>
                          </a:solidFill>
                          <a:sym typeface="Calibri"/>
                        </a:rPr>
                        <a:t>পর্যায়ে নিয়ে যায়।</a:t>
                      </a:r>
                      <a:endParaRPr lang="as-IN" sz="11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763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75" b="1" u="none">
                          <a:solidFill>
                            <a:srgbClr val="334155"/>
                          </a:solidFill>
                          <a:sym typeface="Poppins"/>
                        </a:rPr>
                        <a:t>Cyclin E</a:t>
                      </a:r>
                      <a:endParaRPr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 </a:t>
                      </a:r>
                      <a:r>
                        <a:rPr lang="as-IN" sz="11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পর্যায়ে </a:t>
                      </a:r>
                      <a:r>
                        <a:rPr lang="en-US" sz="11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DNA </a:t>
                      </a:r>
                      <a:r>
                        <a:rPr lang="as-IN" sz="11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রেপ্লিকেশনের জন্য কোষকে প্রস্তুত করে।</a:t>
                      </a: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94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75" b="1" u="none">
                          <a:solidFill>
                            <a:srgbClr val="334155"/>
                          </a:solidFill>
                          <a:sym typeface="Poppins"/>
                        </a:rPr>
                        <a:t>Cyclin A</a:t>
                      </a:r>
                      <a:endParaRPr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 </a:t>
                      </a:r>
                      <a:r>
                        <a:rPr lang="as-IN" sz="11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পর্যায়ে </a:t>
                      </a:r>
                      <a:r>
                        <a:rPr lang="en-US" sz="11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DNA </a:t>
                      </a:r>
                      <a:r>
                        <a:rPr lang="as-IN" sz="11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রেপ্লিকেশন সক্রিয় ও ত্বরান্বিত করে।</a:t>
                      </a:r>
                      <a:endParaRPr sz="11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763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75" b="1" u="none">
                          <a:solidFill>
                            <a:srgbClr val="334155"/>
                          </a:solidFill>
                          <a:sym typeface="Poppins"/>
                        </a:rPr>
                        <a:t>Cyclin B</a:t>
                      </a:r>
                      <a:endParaRPr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s-IN" sz="11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স্পিন্ডল ফাইবার/মাকুতন্তু তৈরিসহ মাইটোসিসের প্রস্তুতি সম্পন্ন করে।</a:t>
                      </a:r>
                      <a:endParaRPr sz="11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27" name="Google Shape;227;p16"/>
          <p:cNvSpPr txBox="1"/>
          <p:nvPr/>
        </p:nvSpPr>
        <p:spPr>
          <a:xfrm>
            <a:off x="6753225" y="1285875"/>
            <a:ext cx="4762500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কোষচক্রের চেকপয়েন্ট (Checkpoints)</a:t>
            </a:r>
            <a:endParaRPr/>
          </a:p>
        </p:txBody>
      </p:sp>
      <p:sp>
        <p:nvSpPr>
          <p:cNvPr id="228" name="Google Shape;228;p16"/>
          <p:cNvSpPr/>
          <p:nvPr/>
        </p:nvSpPr>
        <p:spPr>
          <a:xfrm>
            <a:off x="6410325" y="1285875"/>
            <a:ext cx="38100" cy="276225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6"/>
          <p:cNvSpPr txBox="1"/>
          <p:nvPr/>
        </p:nvSpPr>
        <p:spPr>
          <a:xfrm>
            <a:off x="6410324" y="1814512"/>
            <a:ext cx="5105400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 dirty="0" err="1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নির্দিষ্ট</a:t>
            </a:r>
            <a:r>
              <a:rPr lang="en-US" b="0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শর্ত</a:t>
            </a:r>
            <a:r>
              <a:rPr lang="en-US" b="0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পূরণ</a:t>
            </a:r>
            <a:r>
              <a:rPr lang="en-US" b="0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না</a:t>
            </a:r>
            <a:r>
              <a:rPr lang="en-US" b="0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হলে</a:t>
            </a:r>
            <a:r>
              <a:rPr lang="en-US" b="0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কোষচক্রের</a:t>
            </a:r>
            <a:r>
              <a:rPr lang="en-US" b="0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অগ্রগতি</a:t>
            </a:r>
            <a:r>
              <a:rPr lang="en-US" b="0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যে</a:t>
            </a:r>
            <a:r>
              <a:rPr lang="en-US" b="0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নির্দিষ্ট</a:t>
            </a:r>
            <a:r>
              <a:rPr lang="en-US" b="0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বিন্দুতে</a:t>
            </a:r>
            <a:r>
              <a:rPr lang="en-US" b="0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বন্ধ</a:t>
            </a:r>
            <a:r>
              <a:rPr lang="en-US" b="0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হয়ে</a:t>
            </a:r>
            <a:r>
              <a:rPr lang="en-US" b="0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যায়</a:t>
            </a:r>
            <a:r>
              <a:rPr lang="en-US" b="0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তাকে</a:t>
            </a:r>
            <a:r>
              <a:rPr lang="en-US" b="0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চেকপয়েন্ট</a:t>
            </a:r>
            <a:r>
              <a:rPr lang="en-US" b="0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বলে</a:t>
            </a:r>
            <a:r>
              <a:rPr lang="en-US" b="0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2800" dirty="0"/>
          </a:p>
        </p:txBody>
      </p:sp>
      <p:sp>
        <p:nvSpPr>
          <p:cNvPr id="230" name="Google Shape;230;p16"/>
          <p:cNvSpPr txBox="1"/>
          <p:nvPr/>
        </p:nvSpPr>
        <p:spPr>
          <a:xfrm>
            <a:off x="6734175" y="3243514"/>
            <a:ext cx="4781550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মানবদেহের</a:t>
            </a:r>
            <a:r>
              <a:rPr lang="en-US" sz="1350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ত্বকের</a:t>
            </a:r>
            <a:r>
              <a:rPr lang="en-US" sz="1350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কোষের</a:t>
            </a:r>
            <a:r>
              <a:rPr lang="en-US" sz="1350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বিভাজন</a:t>
            </a:r>
            <a:r>
              <a:rPr lang="en-US" sz="1350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কাল</a:t>
            </a:r>
            <a:r>
              <a:rPr lang="en-US" sz="1350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 (১০৫ </a:t>
            </a:r>
            <a:r>
              <a:rPr lang="en-US" sz="135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মি</a:t>
            </a:r>
            <a:r>
              <a:rPr lang="en-US" sz="1350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.)</a:t>
            </a:r>
            <a:endParaRPr dirty="0"/>
          </a:p>
        </p:txBody>
      </p:sp>
      <p:sp>
        <p:nvSpPr>
          <p:cNvPr id="231" name="Google Shape;231;p16"/>
          <p:cNvSpPr/>
          <p:nvPr/>
        </p:nvSpPr>
        <p:spPr>
          <a:xfrm>
            <a:off x="6410325" y="3243514"/>
            <a:ext cx="38100" cy="276225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2" name="Google Shape;232;p16" descr="image.pn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809625" y="1338262"/>
            <a:ext cx="190500" cy="17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6" descr="image.png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6543675" y="1338262"/>
            <a:ext cx="171450" cy="17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6" descr="image.png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6543675" y="3295901"/>
            <a:ext cx="152400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16"/>
          <p:cNvSpPr txBox="1"/>
          <p:nvPr/>
        </p:nvSpPr>
        <p:spPr>
          <a:xfrm>
            <a:off x="1055078" y="4745745"/>
            <a:ext cx="2790825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 dirty="0">
                <a:solidFill>
                  <a:srgbClr val="991B1B"/>
                </a:solidFill>
                <a:latin typeface="Hind Siliguri"/>
                <a:ea typeface="Hind Siliguri"/>
                <a:cs typeface="Hind Siliguri"/>
                <a:sym typeface="Hind Siliguri"/>
              </a:rPr>
              <a:t> p53 </a:t>
            </a:r>
            <a:r>
              <a:rPr lang="en-US" sz="1050" b="1" i="0" u="none" strike="noStrike" cap="none" dirty="0" err="1">
                <a:solidFill>
                  <a:srgbClr val="991B1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প্রোটিন</a:t>
            </a:r>
            <a:r>
              <a:rPr lang="en-US" sz="1050" b="1" i="0" u="none" strike="noStrike" cap="none" dirty="0">
                <a:solidFill>
                  <a:srgbClr val="991B1B"/>
                </a:solidFill>
                <a:latin typeface="Hind Siliguri"/>
                <a:ea typeface="Hind Siliguri"/>
                <a:cs typeface="Hind Siliguri"/>
                <a:sym typeface="Hind Siliguri"/>
              </a:rPr>
              <a:t> (Tumor Suppressor)</a:t>
            </a:r>
            <a:endParaRPr dirty="0"/>
          </a:p>
        </p:txBody>
      </p:sp>
      <p:sp>
        <p:nvSpPr>
          <p:cNvPr id="243" name="Google Shape;243;p16"/>
          <p:cNvSpPr txBox="1"/>
          <p:nvPr/>
        </p:nvSpPr>
        <p:spPr>
          <a:xfrm>
            <a:off x="847725" y="4952974"/>
            <a:ext cx="48006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DNA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ক্ষতিগ্রস্ত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হলে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কোষচক্র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বন্ধ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করে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দেয়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।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ক্ষতি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মারাত্মক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হলে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'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অ্যাপোপটোসিস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' (Apoptosis)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প্রক্রিয়ায়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কোষের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মৃত্যু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ঘটায়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।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4" name="Google Shape;244;p16"/>
          <p:cNvSpPr txBox="1"/>
          <p:nvPr/>
        </p:nvSpPr>
        <p:spPr>
          <a:xfrm>
            <a:off x="1055078" y="5612579"/>
            <a:ext cx="4019550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 dirty="0">
                <a:solidFill>
                  <a:srgbClr val="B45309"/>
                </a:solidFill>
                <a:latin typeface="Hind Siliguri"/>
                <a:ea typeface="Hind Siliguri"/>
                <a:cs typeface="Hind Siliguri"/>
                <a:sym typeface="Hind Siliguri"/>
              </a:rPr>
              <a:t> p27 </a:t>
            </a:r>
            <a:r>
              <a:rPr lang="en-US" sz="1050" b="1" i="0" u="none" strike="noStrike" cap="none" dirty="0" err="1">
                <a:solidFill>
                  <a:srgbClr val="B4530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প্রোটিন</a:t>
            </a:r>
            <a:endParaRPr dirty="0"/>
          </a:p>
        </p:txBody>
      </p:sp>
      <p:sp>
        <p:nvSpPr>
          <p:cNvPr id="245" name="Google Shape;245;p16"/>
          <p:cNvSpPr txBox="1"/>
          <p:nvPr/>
        </p:nvSpPr>
        <p:spPr>
          <a:xfrm>
            <a:off x="847725" y="5790991"/>
            <a:ext cx="48006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Cyclin-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Cdk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কমপ্লেক্সে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যুক্ত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হয়ে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S-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দশায়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প্রবেশে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বাধা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দেয়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।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উচ্চ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মাত্রায়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p27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স্তন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ক্যান্সার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সৃষ্টির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সাথে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জড়িত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।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6" name="Google Shape;246;p16"/>
          <p:cNvSpPr txBox="1"/>
          <p:nvPr/>
        </p:nvSpPr>
        <p:spPr>
          <a:xfrm>
            <a:off x="6514951" y="2452880"/>
            <a:ext cx="1416099" cy="21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>
                <a:solidFill>
                  <a:srgbClr val="0369A1"/>
                </a:solidFill>
                <a:latin typeface="Poppins"/>
                <a:ea typeface="Poppins"/>
                <a:cs typeface="Poppins"/>
                <a:sym typeface="Poppins"/>
              </a:rPr>
              <a:t>G1 / S</a:t>
            </a:r>
            <a:endParaRPr/>
          </a:p>
        </p:txBody>
      </p:sp>
      <p:sp>
        <p:nvSpPr>
          <p:cNvPr id="247" name="Google Shape;247;p16"/>
          <p:cNvSpPr txBox="1"/>
          <p:nvPr/>
        </p:nvSpPr>
        <p:spPr>
          <a:xfrm>
            <a:off x="6514951" y="2687136"/>
            <a:ext cx="1416099" cy="18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62" b="0" i="0" u="none" strike="noStrike" cap="none">
                <a:solidFill>
                  <a:srgbClr val="0284C7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আকার ও উপাদান পরীক্ষা</a:t>
            </a:r>
            <a:endParaRPr/>
          </a:p>
        </p:txBody>
      </p:sp>
      <p:sp>
        <p:nvSpPr>
          <p:cNvPr id="248" name="Google Shape;248;p16"/>
          <p:cNvSpPr txBox="1"/>
          <p:nvPr/>
        </p:nvSpPr>
        <p:spPr>
          <a:xfrm>
            <a:off x="8254900" y="2452880"/>
            <a:ext cx="1416099" cy="21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>
                <a:solidFill>
                  <a:srgbClr val="0369A1"/>
                </a:solidFill>
                <a:latin typeface="Poppins"/>
                <a:ea typeface="Poppins"/>
                <a:cs typeface="Poppins"/>
                <a:sym typeface="Poppins"/>
              </a:rPr>
              <a:t>G2 / M</a:t>
            </a:r>
            <a:endParaRPr/>
          </a:p>
        </p:txBody>
      </p:sp>
      <p:sp>
        <p:nvSpPr>
          <p:cNvPr id="249" name="Google Shape;249;p16"/>
          <p:cNvSpPr txBox="1"/>
          <p:nvPr/>
        </p:nvSpPr>
        <p:spPr>
          <a:xfrm>
            <a:off x="8254900" y="2687136"/>
            <a:ext cx="1416099" cy="18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62" b="0" i="0" u="none" strike="noStrike" cap="none">
                <a:solidFill>
                  <a:srgbClr val="0284C7"/>
                </a:solidFill>
                <a:latin typeface="Hind Siliguri"/>
                <a:ea typeface="Hind Siliguri"/>
                <a:cs typeface="Hind Siliguri"/>
                <a:sym typeface="Hind Siliguri"/>
              </a:rPr>
              <a:t>DNA রেপ্লিকেশন শুদ্ধতা</a:t>
            </a:r>
            <a:endParaRPr/>
          </a:p>
        </p:txBody>
      </p:sp>
      <p:sp>
        <p:nvSpPr>
          <p:cNvPr id="250" name="Google Shape;250;p16"/>
          <p:cNvSpPr txBox="1"/>
          <p:nvPr/>
        </p:nvSpPr>
        <p:spPr>
          <a:xfrm>
            <a:off x="9994850" y="2452880"/>
            <a:ext cx="1416099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>
                <a:solidFill>
                  <a:srgbClr val="0369A1"/>
                </a:solidFill>
                <a:latin typeface="Poppins"/>
                <a:ea typeface="Poppins"/>
                <a:cs typeface="Poppins"/>
                <a:sym typeface="Poppins"/>
              </a:rPr>
              <a:t>M Checkpoint</a:t>
            </a:r>
            <a:endParaRPr/>
          </a:p>
        </p:txBody>
      </p:sp>
      <p:sp>
        <p:nvSpPr>
          <p:cNvPr id="251" name="Google Shape;251;p16"/>
          <p:cNvSpPr txBox="1"/>
          <p:nvPr/>
        </p:nvSpPr>
        <p:spPr>
          <a:xfrm>
            <a:off x="9994850" y="2662430"/>
            <a:ext cx="1416099" cy="18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62" b="0" i="0" u="none" strike="noStrike" cap="none">
                <a:solidFill>
                  <a:srgbClr val="0284C7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ক্রোমোজোম সংযুক্তি</a:t>
            </a:r>
            <a:endParaRPr/>
          </a:p>
        </p:txBody>
      </p:sp>
      <p:sp>
        <p:nvSpPr>
          <p:cNvPr id="252" name="Google Shape;252;p16"/>
          <p:cNvSpPr txBox="1"/>
          <p:nvPr/>
        </p:nvSpPr>
        <p:spPr>
          <a:xfrm>
            <a:off x="6515100" y="3738814"/>
            <a:ext cx="995362" cy="18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প্রোফেজ</a:t>
            </a:r>
            <a:endParaRPr/>
          </a:p>
        </p:txBody>
      </p:sp>
      <p:sp>
        <p:nvSpPr>
          <p:cNvPr id="253" name="Google Shape;253;p16"/>
          <p:cNvSpPr txBox="1"/>
          <p:nvPr/>
        </p:nvSpPr>
        <p:spPr>
          <a:xfrm>
            <a:off x="6515100" y="3919789"/>
            <a:ext cx="995362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0284C7"/>
                </a:solidFill>
                <a:latin typeface="Poppins"/>
                <a:ea typeface="Poppins"/>
                <a:cs typeface="Poppins"/>
                <a:sym typeface="Poppins"/>
              </a:rPr>
              <a:t>৩৫ মিনিট</a:t>
            </a:r>
            <a:endParaRPr/>
          </a:p>
        </p:txBody>
      </p:sp>
      <p:sp>
        <p:nvSpPr>
          <p:cNvPr id="254" name="Google Shape;254;p16"/>
          <p:cNvSpPr txBox="1"/>
          <p:nvPr/>
        </p:nvSpPr>
        <p:spPr>
          <a:xfrm>
            <a:off x="7815262" y="3738814"/>
            <a:ext cx="995362" cy="18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মেটাফেজ</a:t>
            </a:r>
            <a:endParaRPr/>
          </a:p>
        </p:txBody>
      </p:sp>
      <p:sp>
        <p:nvSpPr>
          <p:cNvPr id="255" name="Google Shape;255;p16"/>
          <p:cNvSpPr txBox="1"/>
          <p:nvPr/>
        </p:nvSpPr>
        <p:spPr>
          <a:xfrm>
            <a:off x="7815262" y="3919789"/>
            <a:ext cx="995362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0284C7"/>
                </a:solidFill>
                <a:latin typeface="Poppins"/>
                <a:ea typeface="Poppins"/>
                <a:cs typeface="Poppins"/>
                <a:sym typeface="Poppins"/>
              </a:rPr>
              <a:t>২০ মিনিট</a:t>
            </a:r>
            <a:endParaRPr/>
          </a:p>
        </p:txBody>
      </p:sp>
      <p:sp>
        <p:nvSpPr>
          <p:cNvPr id="256" name="Google Shape;256;p16"/>
          <p:cNvSpPr txBox="1"/>
          <p:nvPr/>
        </p:nvSpPr>
        <p:spPr>
          <a:xfrm>
            <a:off x="9115425" y="3738814"/>
            <a:ext cx="995362" cy="18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অ্যানাফেজ</a:t>
            </a:r>
            <a:endParaRPr/>
          </a:p>
        </p:txBody>
      </p:sp>
      <p:sp>
        <p:nvSpPr>
          <p:cNvPr id="257" name="Google Shape;257;p16"/>
          <p:cNvSpPr txBox="1"/>
          <p:nvPr/>
        </p:nvSpPr>
        <p:spPr>
          <a:xfrm>
            <a:off x="9115425" y="3919789"/>
            <a:ext cx="995362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0284C7"/>
                </a:solidFill>
                <a:latin typeface="Poppins"/>
                <a:ea typeface="Poppins"/>
                <a:cs typeface="Poppins"/>
                <a:sym typeface="Poppins"/>
              </a:rPr>
              <a:t>১০ মিনিট</a:t>
            </a:r>
            <a:endParaRPr/>
          </a:p>
        </p:txBody>
      </p:sp>
      <p:sp>
        <p:nvSpPr>
          <p:cNvPr id="258" name="Google Shape;258;p16"/>
          <p:cNvSpPr txBox="1"/>
          <p:nvPr/>
        </p:nvSpPr>
        <p:spPr>
          <a:xfrm>
            <a:off x="10415587" y="3738814"/>
            <a:ext cx="995362" cy="18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টেলোফেজ</a:t>
            </a:r>
            <a:endParaRPr/>
          </a:p>
        </p:txBody>
      </p:sp>
      <p:sp>
        <p:nvSpPr>
          <p:cNvPr id="259" name="Google Shape;259;p16"/>
          <p:cNvSpPr txBox="1"/>
          <p:nvPr/>
        </p:nvSpPr>
        <p:spPr>
          <a:xfrm>
            <a:off x="10415587" y="3919789"/>
            <a:ext cx="995362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0284C7"/>
                </a:solidFill>
                <a:latin typeface="Poppins"/>
                <a:ea typeface="Poppins"/>
                <a:cs typeface="Poppins"/>
                <a:sym typeface="Poppins"/>
              </a:rPr>
              <a:t>৪০ মিনিট</a:t>
            </a:r>
            <a:endParaRPr/>
          </a:p>
        </p:txBody>
      </p:sp>
      <p:pic>
        <p:nvPicPr>
          <p:cNvPr id="260" name="Google Shape;260;p16" descr="image.png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847725" y="4784482"/>
            <a:ext cx="133350" cy="133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16" descr="image.png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847725" y="5648875"/>
            <a:ext cx="133350" cy="13335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F37C47A-1EFF-9E1A-615B-D67DD325F58C}"/>
              </a:ext>
            </a:extLst>
          </p:cNvPr>
          <p:cNvSpPr/>
          <p:nvPr/>
        </p:nvSpPr>
        <p:spPr>
          <a:xfrm>
            <a:off x="6330462" y="4220308"/>
            <a:ext cx="5292969" cy="1120835"/>
          </a:xfrm>
          <a:prstGeom prst="rect">
            <a:avLst/>
          </a:prstGeom>
          <a:solidFill>
            <a:srgbClr val="F3F5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8D5EB73-04A4-DAF3-17AF-9AE44853337F}"/>
              </a:ext>
            </a:extLst>
          </p:cNvPr>
          <p:cNvSpPr/>
          <p:nvPr/>
        </p:nvSpPr>
        <p:spPr>
          <a:xfrm>
            <a:off x="6457950" y="4530973"/>
            <a:ext cx="5019675" cy="62409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0005BB-03D7-6C72-F327-E4506623DDCA}"/>
              </a:ext>
            </a:extLst>
          </p:cNvPr>
          <p:cNvSpPr txBox="1"/>
          <p:nvPr/>
        </p:nvSpPr>
        <p:spPr>
          <a:xfrm>
            <a:off x="6448425" y="4577060"/>
            <a:ext cx="50196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 err="1"/>
              <a:t>সাইটোকাইনেসিস</a:t>
            </a:r>
            <a:r>
              <a:rPr lang="en-US" sz="1200" b="1" dirty="0"/>
              <a:t>: </a:t>
            </a:r>
            <a:r>
              <a:rPr lang="en-US" sz="1200" dirty="0"/>
              <a:t>২৫ </a:t>
            </a:r>
            <a:r>
              <a:rPr lang="en-US" sz="1200" dirty="0" err="1"/>
              <a:t>মিনিট</a:t>
            </a:r>
            <a:r>
              <a:rPr lang="en-US" sz="1200" dirty="0"/>
              <a:t> </a:t>
            </a:r>
            <a:r>
              <a:rPr lang="en-US" sz="1200" dirty="0" err="1"/>
              <a:t>সময়</a:t>
            </a:r>
            <a:r>
              <a:rPr lang="en-US" sz="1200" dirty="0"/>
              <a:t> </a:t>
            </a:r>
            <a:r>
              <a:rPr lang="en-US" sz="1200" dirty="0" err="1"/>
              <a:t>নেয়</a:t>
            </a:r>
            <a:r>
              <a:rPr lang="en-US" sz="1200" dirty="0"/>
              <a:t>। </a:t>
            </a:r>
            <a:r>
              <a:rPr lang="en-US" sz="1200" dirty="0" err="1"/>
              <a:t>মানবদেহে</a:t>
            </a:r>
            <a:r>
              <a:rPr lang="en-US" sz="1200" dirty="0"/>
              <a:t> </a:t>
            </a:r>
            <a:r>
              <a:rPr lang="en-US" sz="1200" dirty="0" err="1"/>
              <a:t>মোট</a:t>
            </a:r>
            <a:r>
              <a:rPr lang="en-US" sz="1200" dirty="0"/>
              <a:t> </a:t>
            </a:r>
            <a:r>
              <a:rPr lang="en-US" sz="1200" dirty="0" err="1"/>
              <a:t>কোষচক্র</a:t>
            </a:r>
            <a:r>
              <a:rPr lang="en-US" sz="1200" dirty="0"/>
              <a:t> ২০-২৪ </a:t>
            </a:r>
            <a:r>
              <a:rPr lang="en-US" sz="1200" dirty="0" err="1"/>
              <a:t>ঘণ্টা</a:t>
            </a:r>
            <a:r>
              <a:rPr lang="en-US" sz="1200" dirty="0"/>
              <a:t> </a:t>
            </a:r>
            <a:r>
              <a:rPr lang="en-US" sz="1200" dirty="0" err="1"/>
              <a:t>এবং</a:t>
            </a:r>
            <a:r>
              <a:rPr lang="en-US" sz="1200" dirty="0"/>
              <a:t> ই-</a:t>
            </a:r>
            <a:r>
              <a:rPr lang="en-US" sz="1200" dirty="0" err="1"/>
              <a:t>কোলাই</a:t>
            </a:r>
            <a:r>
              <a:rPr lang="en-US" sz="1200" dirty="0"/>
              <a:t> </a:t>
            </a:r>
            <a:r>
              <a:rPr lang="en-US" sz="1200" dirty="0" err="1"/>
              <a:t>ব্যাকটেরিয়ায়</a:t>
            </a:r>
            <a:r>
              <a:rPr lang="en-US" sz="1200" dirty="0"/>
              <a:t> </a:t>
            </a:r>
            <a:r>
              <a:rPr lang="en-US" sz="1200" dirty="0" err="1"/>
              <a:t>মাত্র</a:t>
            </a:r>
            <a:r>
              <a:rPr lang="en-US" sz="1200" dirty="0"/>
              <a:t> ২০-৩০ </a:t>
            </a:r>
            <a:r>
              <a:rPr lang="en-US" sz="1200" dirty="0" err="1"/>
              <a:t>মিনিট</a:t>
            </a:r>
            <a:r>
              <a:rPr lang="en-US" sz="1200" dirty="0"/>
              <a:t>।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3875" y="1064865"/>
            <a:ext cx="5453062" cy="551021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86" name="Google Shape;86;p1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15062" y="1064865"/>
            <a:ext cx="5453062" cy="551021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94" name="Google Shape;94;p13"/>
          <p:cNvSpPr txBox="1"/>
          <p:nvPr/>
        </p:nvSpPr>
        <p:spPr>
          <a:xfrm>
            <a:off x="523875" y="390971"/>
            <a:ext cx="7660957" cy="470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 dirty="0" err="1">
                <a:solidFill>
                  <a:srgbClr val="0F172A"/>
                </a:solidFill>
                <a:latin typeface="+mn-lt"/>
                <a:ea typeface="Hind Siliguri"/>
                <a:cs typeface="Hind Siliguri"/>
                <a:sym typeface="Hind Siliguri"/>
              </a:rPr>
              <a:t>মাইটোসিস</a:t>
            </a:r>
            <a:r>
              <a:rPr lang="en-US" sz="2550" b="1" i="0" u="none" strike="noStrike" cap="none" dirty="0">
                <a:solidFill>
                  <a:srgbClr val="0F172A"/>
                </a:solidFill>
                <a:latin typeface="+mn-lt"/>
                <a:ea typeface="Hind Siliguri"/>
                <a:cs typeface="Hind Siliguri"/>
                <a:sym typeface="Hind Siliguri"/>
              </a:rPr>
              <a:t>: </a:t>
            </a:r>
            <a:r>
              <a:rPr lang="en-US" sz="2550" b="1" i="0" u="none" strike="noStrike" cap="none" dirty="0" err="1">
                <a:solidFill>
                  <a:srgbClr val="0F172A"/>
                </a:solidFill>
                <a:latin typeface="+mn-lt"/>
                <a:ea typeface="Hind Siliguri"/>
                <a:cs typeface="Hind Siliguri"/>
                <a:sym typeface="Hind Siliguri"/>
              </a:rPr>
              <a:t>ইতিহাস</a:t>
            </a:r>
            <a:r>
              <a:rPr lang="en-US" sz="2550" b="1" i="0" u="none" strike="noStrike" cap="none" dirty="0">
                <a:solidFill>
                  <a:srgbClr val="0F172A"/>
                </a:solidFill>
                <a:latin typeface="+mn-lt"/>
                <a:ea typeface="Hind Siliguri"/>
                <a:cs typeface="Hind Siliguri"/>
                <a:sym typeface="Hind Siliguri"/>
              </a:rPr>
              <a:t>, </a:t>
            </a:r>
            <a:r>
              <a:rPr lang="en-US" sz="2550" b="1" i="0" u="none" strike="noStrike" cap="none" dirty="0" err="1">
                <a:solidFill>
                  <a:srgbClr val="0F172A"/>
                </a:solidFill>
                <a:latin typeface="+mn-lt"/>
                <a:ea typeface="Hind Siliguri"/>
                <a:cs typeface="Hind Siliguri"/>
                <a:sym typeface="Hind Siliguri"/>
              </a:rPr>
              <a:t>সংজ্ঞা</a:t>
            </a:r>
            <a:r>
              <a:rPr lang="en-US" sz="2550" b="1" i="0" u="none" strike="noStrike" cap="none" dirty="0">
                <a:solidFill>
                  <a:srgbClr val="0F172A"/>
                </a:solidFill>
                <a:latin typeface="+mn-lt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2550" b="1" i="0" u="none" strike="noStrike" cap="none" dirty="0" err="1">
                <a:solidFill>
                  <a:srgbClr val="0F172A"/>
                </a:solidFill>
                <a:latin typeface="+mn-lt"/>
                <a:ea typeface="Hind Siliguri"/>
                <a:cs typeface="Hind Siliguri"/>
                <a:sym typeface="Hind Siliguri"/>
              </a:rPr>
              <a:t>ক্যারিওকাইনেসিস</a:t>
            </a:r>
            <a:r>
              <a:rPr lang="en-US" sz="2550" b="1" i="0" u="none" strike="noStrike" cap="none" dirty="0">
                <a:solidFill>
                  <a:srgbClr val="0F172A"/>
                </a:solidFill>
                <a:latin typeface="+mn-lt"/>
                <a:ea typeface="Hind Siliguri"/>
                <a:cs typeface="Hind Siliguri"/>
                <a:sym typeface="Hind Siliguri"/>
              </a:rPr>
              <a:t> (১ম </a:t>
            </a:r>
            <a:r>
              <a:rPr lang="en-US" sz="2550" b="1" i="0" u="none" strike="noStrike" cap="none" dirty="0" err="1">
                <a:solidFill>
                  <a:srgbClr val="0F172A"/>
                </a:solidFill>
                <a:latin typeface="+mn-lt"/>
                <a:ea typeface="Hind Siliguri"/>
                <a:cs typeface="Hind Siliguri"/>
                <a:sym typeface="Hind Siliguri"/>
              </a:rPr>
              <a:t>অংশ</a:t>
            </a:r>
            <a:r>
              <a:rPr lang="en-US" sz="2550" b="1" i="0" u="none" strike="noStrike" cap="none" dirty="0">
                <a:solidFill>
                  <a:srgbClr val="0F172A"/>
                </a:solidFill>
                <a:latin typeface="+mn-lt"/>
                <a:ea typeface="Hind Siliguri"/>
                <a:cs typeface="Hind Siliguri"/>
                <a:sym typeface="Hind Siliguri"/>
              </a:rPr>
              <a:t>)</a:t>
            </a:r>
            <a:endParaRPr dirty="0">
              <a:latin typeface="+mn-lt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742950" y="1673863"/>
            <a:ext cx="5014912" cy="858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 err="1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মাইটোসিস</a:t>
            </a:r>
            <a:r>
              <a:rPr lang="en-US" sz="1200" b="1" i="0" u="none" strike="noStrike" cap="none" dirty="0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 (Mitosis):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যে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প্রক্রিয়ায়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একটি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প্রকৃতকোষী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দেহাংশের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মাphon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/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মাতৃকোষের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নিউক্লিয়াস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ক্রোমোজোম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বিভাজিত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হয়ে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সমগুণসম্পন্ন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দুটি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অপত্য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কোষ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সৃষ্টি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করে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 (Greek: </a:t>
            </a:r>
            <a:r>
              <a:rPr lang="en-US" sz="1200" b="0" i="1" u="none" strike="noStrike" cap="none" dirty="0" err="1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mitos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 = thread, </a:t>
            </a:r>
            <a:r>
              <a:rPr lang="en-US" sz="1200" b="0" i="1" u="none" strike="noStrike" cap="none" dirty="0" err="1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osis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 = state)।</a:t>
            </a:r>
            <a:endParaRPr sz="1600" dirty="0">
              <a:latin typeface="+mn-lt"/>
            </a:endParaRPr>
          </a:p>
        </p:txBody>
      </p:sp>
      <p:sp>
        <p:nvSpPr>
          <p:cNvPr id="98" name="Google Shape;98;p13"/>
          <p:cNvSpPr/>
          <p:nvPr/>
        </p:nvSpPr>
        <p:spPr>
          <a:xfrm>
            <a:off x="6434137" y="3431827"/>
            <a:ext cx="38100" cy="847725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pic>
        <p:nvPicPr>
          <p:cNvPr id="99" name="Google Shape;99;p13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2950" y="1322040"/>
            <a:ext cx="17145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3"/>
          <p:cNvSpPr txBox="1"/>
          <p:nvPr/>
        </p:nvSpPr>
        <p:spPr>
          <a:xfrm>
            <a:off x="1009650" y="1264890"/>
            <a:ext cx="3733331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 err="1">
                <a:solidFill>
                  <a:srgbClr val="0F172A"/>
                </a:solidFill>
                <a:latin typeface="+mn-lt"/>
                <a:ea typeface="Hind Siliguri"/>
                <a:cs typeface="Hind Siliguri"/>
                <a:sym typeface="Hind Siliguri"/>
              </a:rPr>
              <a:t>মাইটোসিস</a:t>
            </a:r>
            <a:r>
              <a:rPr lang="en-US" sz="1500" b="1" i="0" u="none" strike="noStrike" cap="none" dirty="0">
                <a:solidFill>
                  <a:srgbClr val="0F172A"/>
                </a:solidFill>
                <a:latin typeface="+mn-lt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1500" b="1" i="0" u="none" strike="noStrike" cap="none" dirty="0" err="1">
                <a:solidFill>
                  <a:srgbClr val="0F172A"/>
                </a:solidFill>
                <a:latin typeface="+mn-lt"/>
                <a:ea typeface="Hind Siliguri"/>
                <a:cs typeface="Hind Siliguri"/>
                <a:sym typeface="Hind Siliguri"/>
              </a:rPr>
              <a:t>ইতিহাস</a:t>
            </a:r>
            <a:r>
              <a:rPr lang="en-US" sz="1500" b="1" i="0" u="none" strike="noStrike" cap="none" dirty="0">
                <a:solidFill>
                  <a:srgbClr val="0F172A"/>
                </a:solidFill>
                <a:latin typeface="+mn-lt"/>
                <a:ea typeface="Hind Siliguri"/>
                <a:cs typeface="Hind Siliguri"/>
                <a:sym typeface="Hind Siliguri"/>
              </a:rPr>
              <a:t> (Mitosis History)</a:t>
            </a:r>
            <a:endParaRPr dirty="0">
              <a:latin typeface="+mn-lt"/>
            </a:endParaRPr>
          </a:p>
        </p:txBody>
      </p:sp>
      <p:pic>
        <p:nvPicPr>
          <p:cNvPr id="101" name="Google Shape;101;p13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42950" y="3900933"/>
            <a:ext cx="219075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3"/>
          <p:cNvSpPr txBox="1"/>
          <p:nvPr/>
        </p:nvSpPr>
        <p:spPr>
          <a:xfrm>
            <a:off x="1057275" y="3843783"/>
            <a:ext cx="3685706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>
                <a:solidFill>
                  <a:srgbClr val="0F172A"/>
                </a:solidFill>
                <a:latin typeface="+mn-lt"/>
                <a:ea typeface="Hind Siliguri"/>
                <a:cs typeface="Hind Siliguri"/>
                <a:sym typeface="Hind Siliguri"/>
              </a:rPr>
              <a:t>১. </a:t>
            </a:r>
            <a:r>
              <a:rPr lang="en-US" sz="1500" b="1" i="0" u="none" strike="noStrike" cap="none" dirty="0" err="1">
                <a:solidFill>
                  <a:srgbClr val="0F172A"/>
                </a:solidFill>
                <a:latin typeface="+mn-lt"/>
                <a:ea typeface="Hind Siliguri"/>
                <a:cs typeface="Hind Siliguri"/>
                <a:sym typeface="Hind Siliguri"/>
              </a:rPr>
              <a:t>প্রোফেজ</a:t>
            </a:r>
            <a:r>
              <a:rPr lang="en-US" sz="1500" b="1" i="0" u="none" strike="noStrike" cap="none" dirty="0">
                <a:solidFill>
                  <a:srgbClr val="0F172A"/>
                </a:solidFill>
                <a:latin typeface="+mn-lt"/>
                <a:ea typeface="Hind Siliguri"/>
                <a:cs typeface="Hind Siliguri"/>
                <a:sym typeface="Hind Siliguri"/>
              </a:rPr>
              <a:t> </a:t>
            </a:r>
            <a:r>
              <a:rPr lang="en-US" sz="1500" b="1" i="0" u="none" strike="noStrike" cap="none" dirty="0" err="1">
                <a:solidFill>
                  <a:srgbClr val="0F172A"/>
                </a:solidFill>
                <a:latin typeface="+mn-lt"/>
                <a:ea typeface="Hind Siliguri"/>
                <a:cs typeface="Hind Siliguri"/>
                <a:sym typeface="Hind Siliguri"/>
              </a:rPr>
              <a:t>বা</a:t>
            </a:r>
            <a:r>
              <a:rPr lang="en-US" sz="1500" b="1" i="0" u="none" strike="noStrike" cap="none" dirty="0">
                <a:solidFill>
                  <a:srgbClr val="0F172A"/>
                </a:solidFill>
                <a:latin typeface="+mn-lt"/>
                <a:ea typeface="Hind Siliguri"/>
                <a:cs typeface="Hind Siliguri"/>
                <a:sym typeface="Hind Siliguri"/>
              </a:rPr>
              <a:t> </a:t>
            </a:r>
            <a:r>
              <a:rPr lang="en-US" sz="1500" b="1" i="0" u="none" strike="noStrike" cap="none" dirty="0" err="1">
                <a:solidFill>
                  <a:srgbClr val="0F172A"/>
                </a:solidFill>
                <a:latin typeface="+mn-lt"/>
                <a:ea typeface="Hind Siliguri"/>
                <a:cs typeface="Hind Siliguri"/>
                <a:sym typeface="Hind Siliguri"/>
              </a:rPr>
              <a:t>আদ্য</a:t>
            </a:r>
            <a:r>
              <a:rPr lang="en-US" sz="1500" b="1" i="0" u="none" strike="noStrike" cap="none" dirty="0">
                <a:solidFill>
                  <a:srgbClr val="0F172A"/>
                </a:solidFill>
                <a:latin typeface="+mn-lt"/>
                <a:ea typeface="Hind Siliguri"/>
                <a:cs typeface="Hind Siliguri"/>
                <a:sym typeface="Hind Siliguri"/>
              </a:rPr>
              <a:t> </a:t>
            </a:r>
            <a:r>
              <a:rPr lang="en-US" sz="1500" b="1" i="0" u="none" strike="noStrike" cap="none" dirty="0" err="1">
                <a:solidFill>
                  <a:srgbClr val="0F172A"/>
                </a:solidFill>
                <a:latin typeface="+mn-lt"/>
                <a:ea typeface="Hind Siliguri"/>
                <a:cs typeface="Hind Siliguri"/>
                <a:sym typeface="Hind Siliguri"/>
              </a:rPr>
              <a:t>পর্যায়</a:t>
            </a:r>
            <a:r>
              <a:rPr lang="en-US" sz="1500" b="1" i="0" u="none" strike="noStrike" cap="none" dirty="0">
                <a:solidFill>
                  <a:srgbClr val="0F172A"/>
                </a:solidFill>
                <a:latin typeface="+mn-lt"/>
                <a:ea typeface="Hind Siliguri"/>
                <a:cs typeface="Hind Siliguri"/>
                <a:sym typeface="Hind Siliguri"/>
              </a:rPr>
              <a:t> (Prophase)</a:t>
            </a:r>
            <a:endParaRPr dirty="0">
              <a:latin typeface="+mn-lt"/>
            </a:endParaRPr>
          </a:p>
        </p:txBody>
      </p:sp>
      <p:sp>
        <p:nvSpPr>
          <p:cNvPr id="103" name="Google Shape;103;p13"/>
          <p:cNvSpPr txBox="1"/>
          <p:nvPr/>
        </p:nvSpPr>
        <p:spPr>
          <a:xfrm>
            <a:off x="933450" y="4224787"/>
            <a:ext cx="4824412" cy="536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 dirty="0" err="1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জল-বিয়োজন</a:t>
            </a:r>
            <a:r>
              <a:rPr lang="en-US" sz="1125" b="1" i="0" u="none" strike="noStrike" cap="none" dirty="0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 (Dehydration):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নিউক্লিয়াস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আকারে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বড়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হয়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এবং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ক্রোমোজোমে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পানি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হ্রাস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শুরু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হয়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।</a:t>
            </a:r>
            <a:endParaRPr dirty="0">
              <a:latin typeface="+mn-lt"/>
            </a:endParaRPr>
          </a:p>
        </p:txBody>
      </p:sp>
      <p:sp>
        <p:nvSpPr>
          <p:cNvPr id="104" name="Google Shape;104;p13"/>
          <p:cNvSpPr txBox="1"/>
          <p:nvPr/>
        </p:nvSpPr>
        <p:spPr>
          <a:xfrm>
            <a:off x="933450" y="4732749"/>
            <a:ext cx="4995862" cy="268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 dirty="0" err="1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সংকোচন</a:t>
            </a:r>
            <a:r>
              <a:rPr lang="en-US" sz="1125" b="1" i="0" u="none" strike="noStrike" cap="none" dirty="0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1125" b="1" i="0" u="none" strike="noStrike" cap="none" dirty="0" err="1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ঘন</a:t>
            </a:r>
            <a:r>
              <a:rPr lang="en-US" sz="1125" b="1" i="0" u="none" strike="noStrike" cap="none" dirty="0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1" i="0" u="none" strike="noStrike" cap="none" dirty="0" err="1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ভবন</a:t>
            </a:r>
            <a:r>
              <a:rPr lang="en-US" sz="1125" b="1" i="0" u="none" strike="noStrike" cap="none" dirty="0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: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ক্রোমোটিন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তন্তু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কুণ্ডলীকৃত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হয়ে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খাটো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মোটা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হয়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 (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স্পাইরালাইজেশন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)।</a:t>
            </a:r>
            <a:endParaRPr dirty="0">
              <a:latin typeface="+mn-lt"/>
            </a:endParaRPr>
          </a:p>
        </p:txBody>
      </p:sp>
      <p:sp>
        <p:nvSpPr>
          <p:cNvPr id="105" name="Google Shape;105;p13"/>
          <p:cNvSpPr txBox="1"/>
          <p:nvPr/>
        </p:nvSpPr>
        <p:spPr>
          <a:xfrm>
            <a:off x="933450" y="5155852"/>
            <a:ext cx="4824412" cy="536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ক্রোমাটিড ও সেন্ট্রিওল:</a:t>
            </a:r>
            <a:r>
              <a:rPr lang="en-US" sz="1125" b="0" i="0" u="none" strike="noStrike" cap="none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 সেন্ট্রোমিয়ার ছাড়া অনুদৈর্ঘ্যে ২টি ক্রোমাটিডে বিভক্ত দেখায়। প্রাণী কোষে সেন্ট্রিওল দ্বিখণ্ডিত হয়ে অ্যাস্টার রশ্মি (Aster rays) ছড়ায়।</a:t>
            </a:r>
            <a:endParaRPr>
              <a:latin typeface="+mn-lt"/>
            </a:endParaRPr>
          </a:p>
        </p:txBody>
      </p:sp>
      <p:sp>
        <p:nvSpPr>
          <p:cNvPr id="106" name="Google Shape;106;p13"/>
          <p:cNvSpPr txBox="1"/>
          <p:nvPr/>
        </p:nvSpPr>
        <p:spPr>
          <a:xfrm>
            <a:off x="933450" y="5674965"/>
            <a:ext cx="4824412" cy="536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বিলুপ্তি:</a:t>
            </a:r>
            <a:r>
              <a:rPr lang="en-US" sz="1125" b="0" i="0" u="none" strike="noStrike" cap="none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 cdk প্রোটিন ফসফোরাইলেশনের ফলে নিউক্লিওলাস ও নিউক্লিয়ার মেমব্রেন অদৃশ্য হতে থাকে।</a:t>
            </a:r>
            <a:endParaRPr>
              <a:latin typeface="+mn-lt"/>
            </a:endParaRPr>
          </a:p>
        </p:txBody>
      </p:sp>
      <p:pic>
        <p:nvPicPr>
          <p:cNvPr id="107" name="Google Shape;107;p13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434137" y="1322040"/>
            <a:ext cx="219075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3"/>
          <p:cNvSpPr txBox="1"/>
          <p:nvPr/>
        </p:nvSpPr>
        <p:spPr>
          <a:xfrm>
            <a:off x="6748462" y="1264890"/>
            <a:ext cx="39254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F172A"/>
                </a:solidFill>
                <a:latin typeface="+mn-lt"/>
                <a:ea typeface="Hind Siliguri"/>
                <a:cs typeface="Hind Siliguri"/>
                <a:sym typeface="Hind Siliguri"/>
              </a:rPr>
              <a:t>২. প্রো-মেটাফেজ পর্যায় (Pro-metaphase)</a:t>
            </a:r>
            <a:endParaRPr>
              <a:latin typeface="+mn-lt"/>
            </a:endParaRPr>
          </a:p>
        </p:txBody>
      </p:sp>
      <p:sp>
        <p:nvSpPr>
          <p:cNvPr id="109" name="Google Shape;109;p13"/>
          <p:cNvSpPr txBox="1"/>
          <p:nvPr/>
        </p:nvSpPr>
        <p:spPr>
          <a:xfrm>
            <a:off x="6624637" y="1760190"/>
            <a:ext cx="4824412" cy="536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স্পিন্ডল যন্ত্র (Spindle Apparatus):</a:t>
            </a:r>
            <a:r>
              <a:rPr lang="en-US" sz="1125" b="0" i="0" u="none" strike="noStrike" cap="none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 তন্তুময় প্রোটিন সমন্বয়ে দ্বি-মেরু বিশিষ্ট স্পিন্ডল যন্ত্রের বিকাশ ঘটে।</a:t>
            </a:r>
            <a:endParaRPr>
              <a:latin typeface="+mn-lt"/>
            </a:endParaRPr>
          </a:p>
        </p:txBody>
      </p:sp>
      <p:sp>
        <p:nvSpPr>
          <p:cNvPr id="110" name="Google Shape;110;p13"/>
          <p:cNvSpPr txBox="1"/>
          <p:nvPr/>
        </p:nvSpPr>
        <p:spPr>
          <a:xfrm>
            <a:off x="6624637" y="2279302"/>
            <a:ext cx="4824412" cy="536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ক্রোমোজোমীয় নৃত্য (Chromosomal Dance):</a:t>
            </a:r>
            <a:r>
              <a:rPr lang="en-US" sz="1125" b="0" i="0" u="none" strike="noStrike" cap="none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 কাইনেটোকোরের মোটর প্রোটিন ATP ভেঙে শক্তি নির্গমন করে, ফলে ক্রোমোজোম দোদুল্যমান হয়।</a:t>
            </a:r>
            <a:endParaRPr>
              <a:latin typeface="+mn-lt"/>
            </a:endParaRPr>
          </a:p>
        </p:txBody>
      </p:sp>
      <p:sp>
        <p:nvSpPr>
          <p:cNvPr id="111" name="Google Shape;111;p13"/>
          <p:cNvSpPr txBox="1"/>
          <p:nvPr/>
        </p:nvSpPr>
        <p:spPr>
          <a:xfrm>
            <a:off x="6624637" y="2798415"/>
            <a:ext cx="4824412" cy="536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তন্তুর ধরন:</a:t>
            </a:r>
            <a:r>
              <a:rPr lang="en-US" sz="1125" b="0" i="0" u="none" strike="noStrike" cap="none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 মেরু থেকে মেরু বিস্তৃত </a:t>
            </a:r>
            <a:r>
              <a:rPr lang="en-US" sz="1125" b="0" i="1" u="none" strike="noStrike" cap="none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স্পিন্ডল ফাইবার</a:t>
            </a:r>
            <a:r>
              <a:rPr lang="en-US" sz="1125" b="0" i="0" u="none" strike="noStrike" cap="none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 এবং সেন্ট্রোমিয়ারে যুক্ত </a:t>
            </a:r>
            <a:r>
              <a:rPr lang="en-US" sz="1125" b="0" i="1" u="none" strike="noStrike" cap="none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ট্রাকশন / ক্রোমোজোমীয় ফাইবার</a:t>
            </a:r>
            <a:r>
              <a:rPr lang="en-US" sz="1125" b="0" i="0" u="none" strike="noStrike" cap="none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।</a:t>
            </a:r>
            <a:endParaRPr>
              <a:latin typeface="+mn-lt"/>
            </a:endParaRPr>
          </a:p>
        </p:txBody>
      </p:sp>
      <p:pic>
        <p:nvPicPr>
          <p:cNvPr id="113" name="Google Shape;113;p13"/>
          <p:cNvPicPr preferRelativeResize="0"/>
          <p:nvPr/>
        </p:nvPicPr>
        <p:blipFill>
          <a:blip r:embed="rId8"/>
          <a:srcRect/>
          <a:stretch/>
        </p:blipFill>
        <p:spPr>
          <a:xfrm>
            <a:off x="6386511" y="3410247"/>
            <a:ext cx="5062538" cy="2972968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3"/>
          <p:cNvSpPr txBox="1"/>
          <p:nvPr/>
        </p:nvSpPr>
        <p:spPr>
          <a:xfrm>
            <a:off x="742950" y="4205737"/>
            <a:ext cx="85725" cy="357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284C7"/>
                </a:solidFill>
                <a:latin typeface="+mn-lt"/>
                <a:ea typeface="Hind Siliguri"/>
                <a:cs typeface="Hind Siliguri"/>
                <a:sym typeface="Hind Siliguri"/>
              </a:rPr>
              <a:t>•</a:t>
            </a:r>
            <a:endParaRPr>
              <a:latin typeface="+mn-lt"/>
            </a:endParaRPr>
          </a:p>
        </p:txBody>
      </p:sp>
      <p:sp>
        <p:nvSpPr>
          <p:cNvPr id="119" name="Google Shape;119;p13"/>
          <p:cNvSpPr txBox="1"/>
          <p:nvPr/>
        </p:nvSpPr>
        <p:spPr>
          <a:xfrm>
            <a:off x="742950" y="4713699"/>
            <a:ext cx="88771" cy="357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0284C7"/>
                </a:solidFill>
                <a:latin typeface="+mn-lt"/>
                <a:ea typeface="Hind Siliguri"/>
                <a:cs typeface="Hind Siliguri"/>
                <a:sym typeface="Hind Siliguri"/>
              </a:rPr>
              <a:t>•</a:t>
            </a:r>
            <a:endParaRPr dirty="0">
              <a:latin typeface="+mn-lt"/>
            </a:endParaRPr>
          </a:p>
        </p:txBody>
      </p:sp>
      <p:sp>
        <p:nvSpPr>
          <p:cNvPr id="120" name="Google Shape;120;p13"/>
          <p:cNvSpPr txBox="1"/>
          <p:nvPr/>
        </p:nvSpPr>
        <p:spPr>
          <a:xfrm>
            <a:off x="742950" y="5136802"/>
            <a:ext cx="85725" cy="357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284C7"/>
                </a:solidFill>
                <a:latin typeface="+mn-lt"/>
                <a:ea typeface="Hind Siliguri"/>
                <a:cs typeface="Hind Siliguri"/>
                <a:sym typeface="Hind Siliguri"/>
              </a:rPr>
              <a:t>•</a:t>
            </a:r>
            <a:endParaRPr>
              <a:latin typeface="+mn-lt"/>
            </a:endParaRPr>
          </a:p>
        </p:txBody>
      </p:sp>
      <p:sp>
        <p:nvSpPr>
          <p:cNvPr id="121" name="Google Shape;121;p13"/>
          <p:cNvSpPr txBox="1"/>
          <p:nvPr/>
        </p:nvSpPr>
        <p:spPr>
          <a:xfrm>
            <a:off x="742950" y="5655915"/>
            <a:ext cx="85725" cy="357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284C7"/>
                </a:solidFill>
                <a:latin typeface="+mn-lt"/>
                <a:ea typeface="Hind Siliguri"/>
                <a:cs typeface="Hind Siliguri"/>
                <a:sym typeface="Hind Siliguri"/>
              </a:rPr>
              <a:t>•</a:t>
            </a:r>
            <a:endParaRPr>
              <a:latin typeface="+mn-lt"/>
            </a:endParaRPr>
          </a:p>
        </p:txBody>
      </p:sp>
      <p:sp>
        <p:nvSpPr>
          <p:cNvPr id="122" name="Google Shape;122;p13"/>
          <p:cNvSpPr txBox="1"/>
          <p:nvPr/>
        </p:nvSpPr>
        <p:spPr>
          <a:xfrm>
            <a:off x="6434137" y="1741140"/>
            <a:ext cx="85725" cy="357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284C7"/>
                </a:solidFill>
                <a:latin typeface="+mn-lt"/>
                <a:ea typeface="Hind Siliguri"/>
                <a:cs typeface="Hind Siliguri"/>
                <a:sym typeface="Hind Siliguri"/>
              </a:rPr>
              <a:t>•</a:t>
            </a:r>
            <a:endParaRPr>
              <a:latin typeface="+mn-lt"/>
            </a:endParaRPr>
          </a:p>
        </p:txBody>
      </p:sp>
      <p:sp>
        <p:nvSpPr>
          <p:cNvPr id="123" name="Google Shape;123;p13"/>
          <p:cNvSpPr txBox="1"/>
          <p:nvPr/>
        </p:nvSpPr>
        <p:spPr>
          <a:xfrm>
            <a:off x="6434137" y="2260252"/>
            <a:ext cx="85725" cy="357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284C7"/>
                </a:solidFill>
                <a:latin typeface="+mn-lt"/>
                <a:ea typeface="Hind Siliguri"/>
                <a:cs typeface="Hind Siliguri"/>
                <a:sym typeface="Hind Siliguri"/>
              </a:rPr>
              <a:t>•</a:t>
            </a:r>
            <a:endParaRPr>
              <a:latin typeface="+mn-l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FDBF44F-3B0B-7F9D-0F50-D1C92503E953}"/>
              </a:ext>
            </a:extLst>
          </p:cNvPr>
          <p:cNvSpPr/>
          <p:nvPr/>
        </p:nvSpPr>
        <p:spPr>
          <a:xfrm>
            <a:off x="742950" y="2571782"/>
            <a:ext cx="5014912" cy="11743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Google Shape;124;p13"/>
          <p:cNvSpPr txBox="1"/>
          <p:nvPr/>
        </p:nvSpPr>
        <p:spPr>
          <a:xfrm>
            <a:off x="6434137" y="2779365"/>
            <a:ext cx="85725" cy="357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284C7"/>
                </a:solidFill>
                <a:latin typeface="+mn-lt"/>
                <a:ea typeface="Hind Siliguri"/>
                <a:cs typeface="Hind Siliguri"/>
                <a:sym typeface="Hind Siliguri"/>
              </a:rPr>
              <a:t>•</a:t>
            </a:r>
            <a:endParaRPr>
              <a:latin typeface="+mn-lt"/>
            </a:endParaRPr>
          </a:p>
        </p:txBody>
      </p:sp>
      <p:sp>
        <p:nvSpPr>
          <p:cNvPr id="114" name="Google Shape;114;p13"/>
          <p:cNvSpPr txBox="1"/>
          <p:nvPr/>
        </p:nvSpPr>
        <p:spPr>
          <a:xfrm>
            <a:off x="847725" y="2634108"/>
            <a:ext cx="3820990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1200" b="0" i="0" u="none" strike="noStrike" cap="none" dirty="0">
                <a:solidFill>
                  <a:srgbClr val="0284C7"/>
                </a:solidFill>
                <a:latin typeface="+mn-lt"/>
                <a:ea typeface="Hind Siliguri"/>
                <a:cs typeface="Hind Siliguri"/>
                <a:sym typeface="Hind Siliguri"/>
              </a:rPr>
              <a:t>Strasburger (1873): </a:t>
            </a:r>
            <a:r>
              <a:rPr lang="as-IN" sz="1200" dirty="0"/>
              <a:t>অপত্য নিউক্লিয়াস সৃষ্টি পর্যবেক্ষণ </a:t>
            </a:r>
          </a:p>
        </p:txBody>
      </p:sp>
      <p:sp>
        <p:nvSpPr>
          <p:cNvPr id="115" name="Google Shape;115;p13"/>
          <p:cNvSpPr txBox="1"/>
          <p:nvPr/>
        </p:nvSpPr>
        <p:spPr>
          <a:xfrm>
            <a:off x="828674" y="2890442"/>
            <a:ext cx="4216644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1200" b="0" i="0" u="none" strike="noStrike" cap="none" dirty="0" err="1">
                <a:solidFill>
                  <a:srgbClr val="0284C7"/>
                </a:solidFill>
                <a:latin typeface="+mj-lt"/>
                <a:ea typeface="Hind Siliguri"/>
                <a:cs typeface="Hind Siliguri"/>
                <a:sym typeface="Hind Siliguri"/>
              </a:rPr>
              <a:t>Waelaw</a:t>
            </a:r>
            <a:r>
              <a:rPr lang="en-US" sz="1200" b="0" i="0" u="none" strike="noStrike" cap="none" dirty="0">
                <a:solidFill>
                  <a:srgbClr val="0284C7"/>
                </a:solidFill>
                <a:latin typeface="+mj-lt"/>
                <a:ea typeface="Hind Siliguri"/>
                <a:cs typeface="Hind Siliguri"/>
                <a:sym typeface="Hind Siliguri"/>
              </a:rPr>
              <a:t> Mayzel (1875): </a:t>
            </a:r>
            <a:r>
              <a:rPr lang="as-IN" sz="1200" dirty="0"/>
              <a:t>কর্নিয়া কোষের বিভাজন বর্ণনা </a:t>
            </a:r>
          </a:p>
        </p:txBody>
      </p:sp>
      <p:sp>
        <p:nvSpPr>
          <p:cNvPr id="116" name="Google Shape;116;p13"/>
          <p:cNvSpPr txBox="1"/>
          <p:nvPr/>
        </p:nvSpPr>
        <p:spPr>
          <a:xfrm>
            <a:off x="847725" y="3158105"/>
            <a:ext cx="4735639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1200" b="0" i="0" u="none" strike="noStrike" cap="none" dirty="0">
                <a:solidFill>
                  <a:srgbClr val="0284C7"/>
                </a:solidFill>
                <a:latin typeface="+mn-lt"/>
                <a:ea typeface="Hind Siliguri"/>
                <a:cs typeface="Hind Siliguri"/>
                <a:sym typeface="Hind Siliguri"/>
              </a:rPr>
              <a:t>Flemming (1882): </a:t>
            </a:r>
            <a:r>
              <a:rPr lang="as-IN" sz="1200" dirty="0"/>
              <a:t>সর্বপ্রথম ‘</a:t>
            </a:r>
            <a:r>
              <a:rPr lang="en-US" sz="1200" dirty="0"/>
              <a:t>Mitosis’ </a:t>
            </a:r>
            <a:r>
              <a:rPr lang="as-IN" sz="1200" dirty="0"/>
              <a:t>নামকরণ</a:t>
            </a:r>
          </a:p>
        </p:txBody>
      </p:sp>
      <p:sp>
        <p:nvSpPr>
          <p:cNvPr id="117" name="Google Shape;117;p13"/>
          <p:cNvSpPr txBox="1"/>
          <p:nvPr/>
        </p:nvSpPr>
        <p:spPr>
          <a:xfrm>
            <a:off x="847725" y="3448604"/>
            <a:ext cx="3685705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/>
            <a:r>
              <a:rPr lang="en-US" sz="1200" b="0" i="0" u="none" strike="noStrike" cap="none" dirty="0" err="1">
                <a:solidFill>
                  <a:srgbClr val="0284C7"/>
                </a:solidFill>
                <a:latin typeface="+mn-lt"/>
                <a:ea typeface="Hind Siliguri"/>
                <a:cs typeface="Hind Siliguri"/>
                <a:sym typeface="Hind Siliguri"/>
              </a:rPr>
              <a:t>সময়কাল</a:t>
            </a:r>
            <a:r>
              <a:rPr lang="en-US" sz="1200" b="0" i="0" u="none" strike="noStrike" cap="none" dirty="0">
                <a:solidFill>
                  <a:srgbClr val="0284C7"/>
                </a:solidFill>
                <a:latin typeface="+mn-lt"/>
                <a:ea typeface="Hind Siliguri"/>
                <a:cs typeface="Hind Siliguri"/>
                <a:sym typeface="Hind Siliguri"/>
              </a:rPr>
              <a:t>: </a:t>
            </a:r>
            <a:r>
              <a:rPr lang="as-IN" sz="1200" dirty="0"/>
              <a:t>কোষচক্রের মোট সময়ের ৫% - ১০%</a:t>
            </a:r>
            <a:endParaRPr sz="1200" dirty="0">
              <a:latin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0157" y="5979787"/>
            <a:ext cx="11144250" cy="44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3875" y="1436340"/>
            <a:ext cx="3587650" cy="41910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32" name="Google Shape;132;p1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02025" y="1436340"/>
            <a:ext cx="3587799" cy="41910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33" name="Google Shape;133;p14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80325" y="1436340"/>
            <a:ext cx="3587650" cy="41910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35" name="Google Shape;135;p14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251775" y="4408140"/>
            <a:ext cx="3244750" cy="104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4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473475" y="3741390"/>
            <a:ext cx="3244899" cy="7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4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568725" y="3836640"/>
            <a:ext cx="703808" cy="56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4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348733" y="3836640"/>
            <a:ext cx="714375" cy="56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4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139308" y="3836640"/>
            <a:ext cx="703808" cy="56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4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919317" y="3836640"/>
            <a:ext cx="703808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4"/>
          <p:cNvSpPr txBox="1"/>
          <p:nvPr/>
        </p:nvSpPr>
        <p:spPr>
          <a:xfrm>
            <a:off x="576232" y="301005"/>
            <a:ext cx="5610701" cy="38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মেটাফেজ</a:t>
            </a:r>
            <a:r>
              <a:rPr lang="en-US" sz="2550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sz="255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অ্যানাফেজ</a:t>
            </a:r>
            <a:r>
              <a:rPr lang="en-US" sz="2550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255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টেলোফেজ</a:t>
            </a:r>
            <a:r>
              <a:rPr lang="en-US" sz="2550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55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পর্যায়</a:t>
            </a:r>
            <a:endParaRPr dirty="0"/>
          </a:p>
        </p:txBody>
      </p:sp>
      <p:sp>
        <p:nvSpPr>
          <p:cNvPr id="144" name="Google Shape;144;p14"/>
          <p:cNvSpPr txBox="1"/>
          <p:nvPr/>
        </p:nvSpPr>
        <p:spPr>
          <a:xfrm>
            <a:off x="8003976" y="6119983"/>
            <a:ext cx="3397300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 err="1">
                <a:solidFill>
                  <a:srgbClr val="FFFFFF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পরবর্তী</a:t>
            </a:r>
            <a:r>
              <a:rPr lang="en-US" sz="1050" b="0" i="0" u="none" strike="noStrike" cap="none" dirty="0">
                <a:solidFill>
                  <a:srgbClr val="FFFFFF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050" b="0" i="0" u="none" strike="noStrike" cap="none" dirty="0" err="1">
                <a:solidFill>
                  <a:srgbClr val="FFFFFF"/>
                </a:solidFill>
                <a:latin typeface="Hind Siliguri"/>
                <a:ea typeface="Hind Siliguri"/>
                <a:cs typeface="Hind Siliguri"/>
                <a:sym typeface="Hind Siliguri"/>
              </a:rPr>
              <a:t>ধাপ</a:t>
            </a:r>
            <a:r>
              <a:rPr lang="en-US" sz="1050" b="0" i="0" u="none" strike="noStrike" cap="none" dirty="0">
                <a:solidFill>
                  <a:srgbClr val="FFFFFF"/>
                </a:solidFill>
                <a:latin typeface="Hind Siliguri"/>
                <a:ea typeface="Hind Siliguri"/>
                <a:cs typeface="Hind Siliguri"/>
                <a:sym typeface="Hind Siliguri"/>
              </a:rPr>
              <a:t>: </a:t>
            </a:r>
            <a:r>
              <a:rPr lang="en-US" sz="1050" b="0" i="0" u="none" strike="noStrike" cap="none" dirty="0" err="1">
                <a:solidFill>
                  <a:srgbClr val="38BDF8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সাইটোকাইনেসিস</a:t>
            </a:r>
            <a:r>
              <a:rPr lang="en-US" sz="1050" b="0" i="0" u="none" strike="noStrike" cap="none" dirty="0">
                <a:solidFill>
                  <a:srgbClr val="38BDF8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(Cytokinesis)</a:t>
            </a:r>
            <a:endParaRPr dirty="0"/>
          </a:p>
        </p:txBody>
      </p:sp>
      <p:pic>
        <p:nvPicPr>
          <p:cNvPr id="145" name="Google Shape;145;p14" descr="image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14375" y="6134100"/>
            <a:ext cx="133350" cy="1333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4"/>
          <p:cNvSpPr txBox="1"/>
          <p:nvPr/>
        </p:nvSpPr>
        <p:spPr>
          <a:xfrm>
            <a:off x="695325" y="1682874"/>
            <a:ext cx="324475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F172A"/>
                </a:solidFill>
                <a:latin typeface="+mn-lt"/>
                <a:ea typeface="Hind Siliguri"/>
                <a:cs typeface="Hind Siliguri"/>
                <a:sym typeface="Hind Siliguri"/>
              </a:rPr>
              <a:t>৩. মেটাফেজ</a:t>
            </a:r>
            <a:endParaRPr>
              <a:latin typeface="+mn-lt"/>
            </a:endParaRPr>
          </a:p>
        </p:txBody>
      </p:sp>
      <p:sp>
        <p:nvSpPr>
          <p:cNvPr id="147" name="Google Shape;147;p14"/>
          <p:cNvSpPr txBox="1"/>
          <p:nvPr/>
        </p:nvSpPr>
        <p:spPr>
          <a:xfrm>
            <a:off x="4473475" y="1682874"/>
            <a:ext cx="3244899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F172A"/>
                </a:solidFill>
                <a:latin typeface="+mn-lt"/>
                <a:ea typeface="Hind Siliguri"/>
                <a:cs typeface="Hind Siliguri"/>
                <a:sym typeface="Hind Siliguri"/>
              </a:rPr>
              <a:t>৪. অ্যানাফেজ (গতি পর্যায়)</a:t>
            </a:r>
            <a:endParaRPr>
              <a:latin typeface="+mn-lt"/>
            </a:endParaRPr>
          </a:p>
        </p:txBody>
      </p:sp>
      <p:sp>
        <p:nvSpPr>
          <p:cNvPr id="148" name="Google Shape;148;p14"/>
          <p:cNvSpPr txBox="1"/>
          <p:nvPr/>
        </p:nvSpPr>
        <p:spPr>
          <a:xfrm>
            <a:off x="4473475" y="3436590"/>
            <a:ext cx="3244899" cy="150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>
                <a:solidFill>
                  <a:srgbClr val="0F172A"/>
                </a:solidFill>
                <a:latin typeface="+mn-lt"/>
                <a:ea typeface="Hind Siliguri"/>
                <a:cs typeface="Hind Siliguri"/>
                <a:sym typeface="Hind Siliguri"/>
              </a:rPr>
              <a:t>সেন্ট্রোমিয়ারের অবস্থান অনুযায়ী আকৃতি:</a:t>
            </a:r>
            <a:endParaRPr>
              <a:latin typeface="+mn-lt"/>
            </a:endParaRPr>
          </a:p>
        </p:txBody>
      </p:sp>
      <p:sp>
        <p:nvSpPr>
          <p:cNvPr id="149" name="Google Shape;149;p14"/>
          <p:cNvSpPr txBox="1"/>
          <p:nvPr/>
        </p:nvSpPr>
        <p:spPr>
          <a:xfrm>
            <a:off x="8251775" y="1682874"/>
            <a:ext cx="324475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F172A"/>
                </a:solidFill>
                <a:latin typeface="+mn-lt"/>
                <a:ea typeface="Hind Siliguri"/>
                <a:cs typeface="Hind Siliguri"/>
                <a:sym typeface="Hind Siliguri"/>
              </a:rPr>
              <a:t>৫. টেলোফেজ (অন্ত্য পর্যায়)</a:t>
            </a:r>
            <a:endParaRPr>
              <a:latin typeface="+mn-lt"/>
            </a:endParaRPr>
          </a:p>
        </p:txBody>
      </p:sp>
      <p:pic>
        <p:nvPicPr>
          <p:cNvPr id="150" name="Google Shape;150;p14"/>
          <p:cNvPicPr preferRelativeResize="0"/>
          <p:nvPr/>
        </p:nvPicPr>
        <p:blipFill>
          <a:blip r:embed="rId14"/>
          <a:srcRect/>
          <a:stretch/>
        </p:blipFill>
        <p:spPr>
          <a:xfrm>
            <a:off x="8251775" y="4174390"/>
            <a:ext cx="3225850" cy="127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4" descr="image.png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3768625" y="1703040"/>
            <a:ext cx="17145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4"/>
          <p:cNvSpPr txBox="1"/>
          <p:nvPr/>
        </p:nvSpPr>
        <p:spPr>
          <a:xfrm>
            <a:off x="885825" y="2045940"/>
            <a:ext cx="305425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মেটাকাইনেসিস:</a:t>
            </a:r>
            <a:r>
              <a:rPr lang="en-US" sz="1200" b="0" i="0" u="none" strike="noStrike" cap="none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 সকল ক্রোমোজোম বিষুবীয় অঞ্চলে (Metaphase plate) এসে বিন্যস্ত হয়।</a:t>
            </a:r>
            <a:endParaRPr>
              <a:latin typeface="+mn-lt"/>
            </a:endParaRPr>
          </a:p>
        </p:txBody>
      </p:sp>
      <p:sp>
        <p:nvSpPr>
          <p:cNvPr id="153" name="Google Shape;153;p14"/>
          <p:cNvSpPr txBox="1"/>
          <p:nvPr/>
        </p:nvSpPr>
        <p:spPr>
          <a:xfrm>
            <a:off x="885825" y="2617440"/>
            <a:ext cx="305425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ঘনীভবন (Condensation):</a:t>
            </a:r>
            <a:r>
              <a:rPr lang="en-US" sz="1200" b="0" i="0" u="none" strike="noStrike" cap="none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 সুপার কয়েলিং প্রক্রিয়ায় ক্রোমোজোম সবচেয়ে খাটো, মোটা ও স্পষ্ট দেখায়।</a:t>
            </a:r>
            <a:endParaRPr>
              <a:latin typeface="+mn-lt"/>
            </a:endParaRPr>
          </a:p>
        </p:txBody>
      </p:sp>
      <p:sp>
        <p:nvSpPr>
          <p:cNvPr id="154" name="Google Shape;154;p14"/>
          <p:cNvSpPr txBox="1"/>
          <p:nvPr/>
        </p:nvSpPr>
        <p:spPr>
          <a:xfrm>
            <a:off x="885825" y="3188940"/>
            <a:ext cx="305425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গণনাযোগ্যতা:</a:t>
            </a:r>
            <a:r>
              <a:rPr lang="en-US" sz="1200" b="0" i="0" u="none" strike="noStrike" cap="none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 এ ধাপে ক্রোমোজোমের সংখ্যা, আকার ও আকৃতি নির্ণয় করা যায়।</a:t>
            </a:r>
            <a:endParaRPr>
              <a:latin typeface="+mn-lt"/>
            </a:endParaRPr>
          </a:p>
        </p:txBody>
      </p:sp>
      <p:sp>
        <p:nvSpPr>
          <p:cNvPr id="155" name="Google Shape;155;p14"/>
          <p:cNvSpPr txBox="1"/>
          <p:nvPr/>
        </p:nvSpPr>
        <p:spPr>
          <a:xfrm>
            <a:off x="885825" y="3760440"/>
            <a:ext cx="305425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বিভাজন:</a:t>
            </a:r>
            <a:r>
              <a:rPr lang="en-US" sz="1200" b="0" i="0" u="none" strike="noStrike" cap="none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 পর্যায়ের শেষে সেন্ট্রোমিয়ার বিভক্ত হয়ে ২টি অপত্য সেন্ট্রোমিয়ার গঠন করে।</a:t>
            </a:r>
            <a:endParaRPr>
              <a:latin typeface="+mn-lt"/>
            </a:endParaRPr>
          </a:p>
        </p:txBody>
      </p:sp>
      <p:pic>
        <p:nvPicPr>
          <p:cNvPr id="156" name="Google Shape;156;p14" descr="image.png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7527875" y="1703040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4"/>
          <p:cNvSpPr txBox="1"/>
          <p:nvPr/>
        </p:nvSpPr>
        <p:spPr>
          <a:xfrm>
            <a:off x="4663975" y="2045940"/>
            <a:ext cx="3054399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মেরুমুখী চলন:</a:t>
            </a:r>
            <a:r>
              <a:rPr lang="en-US" sz="1200" b="0" i="0" u="none" strike="noStrike" cap="none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 অপত্য ক্রোমোজোমগুলো বিপরীত মেরুর দিকে যাত্রা করে। সেন্ট্রোমিয়ার অগ্রগামী ও বাহুদ্বয় অনুগামী হয়।</a:t>
            </a:r>
            <a:endParaRPr>
              <a:latin typeface="+mn-lt"/>
            </a:endParaRPr>
          </a:p>
        </p:txBody>
      </p:sp>
      <p:sp>
        <p:nvSpPr>
          <p:cNvPr id="158" name="Google Shape;158;p14"/>
          <p:cNvSpPr txBox="1"/>
          <p:nvPr/>
        </p:nvSpPr>
        <p:spPr>
          <a:xfrm>
            <a:off x="4663975" y="2865090"/>
            <a:ext cx="305439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স্টেম বডি:</a:t>
            </a:r>
            <a:r>
              <a:rPr lang="en-US" sz="1200" b="0" i="0" u="none" strike="noStrike" cap="none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 দুটি মেরুর মাঝে ইন্টারজোনাল ফাইবার বা Stem body গঠিত হয়ে চলনে সাহায্য করে।</a:t>
            </a:r>
            <a:endParaRPr>
              <a:latin typeface="+mn-lt"/>
            </a:endParaRPr>
          </a:p>
        </p:txBody>
      </p:sp>
      <p:pic>
        <p:nvPicPr>
          <p:cNvPr id="159" name="Google Shape;159;p14" descr="image.png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11306026" y="1703040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4"/>
          <p:cNvSpPr txBox="1"/>
          <p:nvPr/>
        </p:nvSpPr>
        <p:spPr>
          <a:xfrm>
            <a:off x="8442275" y="2045940"/>
            <a:ext cx="305425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প্রোফেজের বিপরীত:</a:t>
            </a:r>
            <a:r>
              <a:rPr lang="en-US" sz="1200" b="0" i="0" u="none" strike="noStrike" cap="none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 ক্রোমোজোমগুলোতে পুনরায় জল-যোজন (Hydration) ঘটে।</a:t>
            </a:r>
            <a:endParaRPr>
              <a:latin typeface="+mn-lt"/>
            </a:endParaRPr>
          </a:p>
        </p:txBody>
      </p:sp>
      <p:sp>
        <p:nvSpPr>
          <p:cNvPr id="161" name="Google Shape;161;p14"/>
          <p:cNvSpPr txBox="1"/>
          <p:nvPr/>
        </p:nvSpPr>
        <p:spPr>
          <a:xfrm>
            <a:off x="8442275" y="2617440"/>
            <a:ext cx="305425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ডি-কন্ডেনসেশন:</a:t>
            </a:r>
            <a:r>
              <a:rPr lang="en-US" sz="1200" b="0" i="0" u="none" strike="noStrike" cap="none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 ক্রোমোজোমগুলো প্রসারিত, সরু ও অদৃশ্য হতে থাকে।</a:t>
            </a:r>
            <a:endParaRPr>
              <a:latin typeface="+mn-lt"/>
            </a:endParaRPr>
          </a:p>
        </p:txBody>
      </p:sp>
      <p:sp>
        <p:nvSpPr>
          <p:cNvPr id="162" name="Google Shape;162;p14"/>
          <p:cNvSpPr txBox="1"/>
          <p:nvPr/>
        </p:nvSpPr>
        <p:spPr>
          <a:xfrm>
            <a:off x="8442275" y="3188940"/>
            <a:ext cx="305425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পুনরাবির্ভাব:</a:t>
            </a:r>
            <a:r>
              <a:rPr lang="en-US" sz="1200" b="0" i="0" u="none" strike="noStrike" cap="none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 নিউক্লিওলাস ও নিউক্লিয়ার মেমব্রেন পুনরায় দৃশ্যমান হয়ে দুটি অপত্য নিউক্লিয়াস সৃষ্টি করে।</a:t>
            </a:r>
            <a:endParaRPr>
              <a:latin typeface="+mn-lt"/>
            </a:endParaRPr>
          </a:p>
        </p:txBody>
      </p:sp>
      <p:sp>
        <p:nvSpPr>
          <p:cNvPr id="163" name="Google Shape;163;p14"/>
          <p:cNvSpPr txBox="1"/>
          <p:nvPr/>
        </p:nvSpPr>
        <p:spPr>
          <a:xfrm>
            <a:off x="8442275" y="3760440"/>
            <a:ext cx="305425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পরসমাপ্তি:</a:t>
            </a:r>
            <a:r>
              <a:rPr lang="en-US" sz="1200" b="0" i="0" u="none" strike="noStrike" cap="none">
                <a:solidFill>
                  <a:srgbClr val="334155"/>
                </a:solidFill>
                <a:latin typeface="+mn-lt"/>
                <a:ea typeface="Hind Siliguri"/>
                <a:cs typeface="Hind Siliguri"/>
                <a:sym typeface="Hind Siliguri"/>
              </a:rPr>
              <a:t> স্পিন্ডল যন্ত্র অদৃশ্য হয় এবং এরপরে সাইটোকাইনেসিস শুরু হয়।</a:t>
            </a:r>
            <a:endParaRPr>
              <a:latin typeface="+mn-lt"/>
            </a:endParaRPr>
          </a:p>
        </p:txBody>
      </p:sp>
      <p:sp>
        <p:nvSpPr>
          <p:cNvPr id="164" name="Google Shape;164;p14"/>
          <p:cNvSpPr txBox="1"/>
          <p:nvPr/>
        </p:nvSpPr>
        <p:spPr>
          <a:xfrm>
            <a:off x="695325" y="2026890"/>
            <a:ext cx="85725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284C7"/>
                </a:solidFill>
                <a:latin typeface="+mn-lt"/>
                <a:ea typeface="Hind Siliguri"/>
                <a:cs typeface="Hind Siliguri"/>
                <a:sym typeface="Hind Siliguri"/>
              </a:rPr>
              <a:t>•</a:t>
            </a:r>
            <a:endParaRPr>
              <a:latin typeface="+mn-lt"/>
            </a:endParaRPr>
          </a:p>
        </p:txBody>
      </p:sp>
      <p:sp>
        <p:nvSpPr>
          <p:cNvPr id="165" name="Google Shape;165;p14"/>
          <p:cNvSpPr txBox="1"/>
          <p:nvPr/>
        </p:nvSpPr>
        <p:spPr>
          <a:xfrm>
            <a:off x="695325" y="2598390"/>
            <a:ext cx="85725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284C7"/>
                </a:solidFill>
                <a:latin typeface="+mn-lt"/>
                <a:ea typeface="Hind Siliguri"/>
                <a:cs typeface="Hind Siliguri"/>
                <a:sym typeface="Hind Siliguri"/>
              </a:rPr>
              <a:t>•</a:t>
            </a:r>
            <a:endParaRPr>
              <a:latin typeface="+mn-lt"/>
            </a:endParaRPr>
          </a:p>
        </p:txBody>
      </p:sp>
      <p:sp>
        <p:nvSpPr>
          <p:cNvPr id="166" name="Google Shape;166;p14"/>
          <p:cNvSpPr txBox="1"/>
          <p:nvPr/>
        </p:nvSpPr>
        <p:spPr>
          <a:xfrm>
            <a:off x="695325" y="3169890"/>
            <a:ext cx="85725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284C7"/>
                </a:solidFill>
                <a:latin typeface="+mn-lt"/>
                <a:ea typeface="Hind Siliguri"/>
                <a:cs typeface="Hind Siliguri"/>
                <a:sym typeface="Hind Siliguri"/>
              </a:rPr>
              <a:t>•</a:t>
            </a:r>
            <a:endParaRPr>
              <a:latin typeface="+mn-lt"/>
            </a:endParaRPr>
          </a:p>
        </p:txBody>
      </p:sp>
      <p:sp>
        <p:nvSpPr>
          <p:cNvPr id="167" name="Google Shape;167;p14"/>
          <p:cNvSpPr txBox="1"/>
          <p:nvPr/>
        </p:nvSpPr>
        <p:spPr>
          <a:xfrm>
            <a:off x="695325" y="3741390"/>
            <a:ext cx="85725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284C7"/>
                </a:solidFill>
                <a:latin typeface="+mn-lt"/>
                <a:ea typeface="Hind Siliguri"/>
                <a:cs typeface="Hind Siliguri"/>
                <a:sym typeface="Hind Siliguri"/>
              </a:rPr>
              <a:t>•</a:t>
            </a:r>
            <a:endParaRPr>
              <a:latin typeface="+mn-lt"/>
            </a:endParaRPr>
          </a:p>
        </p:txBody>
      </p:sp>
      <p:sp>
        <p:nvSpPr>
          <p:cNvPr id="168" name="Google Shape;168;p14"/>
          <p:cNvSpPr txBox="1"/>
          <p:nvPr/>
        </p:nvSpPr>
        <p:spPr>
          <a:xfrm>
            <a:off x="4473475" y="2026890"/>
            <a:ext cx="85725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284C7"/>
                </a:solidFill>
                <a:latin typeface="+mn-lt"/>
                <a:ea typeface="Hind Siliguri"/>
                <a:cs typeface="Hind Siliguri"/>
                <a:sym typeface="Hind Siliguri"/>
              </a:rPr>
              <a:t>•</a:t>
            </a:r>
            <a:endParaRPr>
              <a:latin typeface="+mn-lt"/>
            </a:endParaRPr>
          </a:p>
        </p:txBody>
      </p:sp>
      <p:sp>
        <p:nvSpPr>
          <p:cNvPr id="169" name="Google Shape;169;p14"/>
          <p:cNvSpPr txBox="1"/>
          <p:nvPr/>
        </p:nvSpPr>
        <p:spPr>
          <a:xfrm>
            <a:off x="4473475" y="2846040"/>
            <a:ext cx="85725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284C7"/>
                </a:solidFill>
                <a:latin typeface="+mn-lt"/>
                <a:ea typeface="Hind Siliguri"/>
                <a:cs typeface="Hind Siliguri"/>
                <a:sym typeface="Hind Siliguri"/>
              </a:rPr>
              <a:t>•</a:t>
            </a:r>
            <a:endParaRPr>
              <a:latin typeface="+mn-lt"/>
            </a:endParaRPr>
          </a:p>
        </p:txBody>
      </p:sp>
      <p:sp>
        <p:nvSpPr>
          <p:cNvPr id="170" name="Google Shape;170;p14"/>
          <p:cNvSpPr txBox="1"/>
          <p:nvPr/>
        </p:nvSpPr>
        <p:spPr>
          <a:xfrm>
            <a:off x="4616350" y="3903315"/>
            <a:ext cx="608558" cy="207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284C7"/>
                </a:solidFill>
                <a:latin typeface="+mn-lt"/>
                <a:ea typeface="Poppins"/>
                <a:cs typeface="Poppins"/>
                <a:sym typeface="Poppins"/>
              </a:rPr>
              <a:t>V</a:t>
            </a:r>
            <a:endParaRPr>
              <a:latin typeface="+mn-lt"/>
            </a:endParaRPr>
          </a:p>
        </p:txBody>
      </p:sp>
      <p:sp>
        <p:nvSpPr>
          <p:cNvPr id="171" name="Google Shape;171;p14"/>
          <p:cNvSpPr txBox="1"/>
          <p:nvPr/>
        </p:nvSpPr>
        <p:spPr>
          <a:xfrm>
            <a:off x="4616350" y="4160490"/>
            <a:ext cx="608558" cy="126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>
                <a:solidFill>
                  <a:srgbClr val="334155"/>
                </a:solidFill>
                <a:latin typeface="+mn-lt"/>
                <a:ea typeface="Hind Siliguri SemiBold"/>
                <a:cs typeface="Hind Siliguri SemiBold"/>
                <a:sym typeface="Hind Siliguri SemiBold"/>
              </a:rPr>
              <a:t>মেটাসেন্ট্রিক</a:t>
            </a:r>
            <a:endParaRPr>
              <a:latin typeface="+mn-lt"/>
            </a:endParaRPr>
          </a:p>
        </p:txBody>
      </p:sp>
      <p:sp>
        <p:nvSpPr>
          <p:cNvPr id="172" name="Google Shape;172;p14"/>
          <p:cNvSpPr txBox="1"/>
          <p:nvPr/>
        </p:nvSpPr>
        <p:spPr>
          <a:xfrm>
            <a:off x="5396358" y="3903315"/>
            <a:ext cx="619125" cy="207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284C7"/>
                </a:solidFill>
                <a:latin typeface="+mn-lt"/>
                <a:ea typeface="Poppins"/>
                <a:cs typeface="Poppins"/>
                <a:sym typeface="Poppins"/>
              </a:rPr>
              <a:t>L</a:t>
            </a:r>
            <a:endParaRPr>
              <a:latin typeface="+mn-lt"/>
            </a:endParaRPr>
          </a:p>
        </p:txBody>
      </p:sp>
      <p:sp>
        <p:nvSpPr>
          <p:cNvPr id="173" name="Google Shape;173;p14"/>
          <p:cNvSpPr txBox="1"/>
          <p:nvPr/>
        </p:nvSpPr>
        <p:spPr>
          <a:xfrm>
            <a:off x="5348732" y="4160490"/>
            <a:ext cx="695325" cy="126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 dirty="0" err="1">
                <a:solidFill>
                  <a:srgbClr val="334155"/>
                </a:solidFill>
                <a:latin typeface="+mn-lt"/>
                <a:ea typeface="Hind Siliguri SemiBold"/>
                <a:cs typeface="Hind Siliguri SemiBold"/>
                <a:sym typeface="Hind Siliguri SemiBold"/>
              </a:rPr>
              <a:t>সাবমেটাসেন্ট্রিক</a:t>
            </a:r>
            <a:endParaRPr dirty="0">
              <a:latin typeface="+mn-lt"/>
            </a:endParaRPr>
          </a:p>
        </p:txBody>
      </p:sp>
      <p:sp>
        <p:nvSpPr>
          <p:cNvPr id="174" name="Google Shape;174;p14"/>
          <p:cNvSpPr txBox="1"/>
          <p:nvPr/>
        </p:nvSpPr>
        <p:spPr>
          <a:xfrm>
            <a:off x="6186933" y="3903315"/>
            <a:ext cx="608558" cy="207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284C7"/>
                </a:solidFill>
                <a:latin typeface="+mn-lt"/>
                <a:ea typeface="Poppins"/>
                <a:cs typeface="Poppins"/>
                <a:sym typeface="Poppins"/>
              </a:rPr>
              <a:t>J</a:t>
            </a:r>
            <a:endParaRPr>
              <a:latin typeface="+mn-lt"/>
            </a:endParaRPr>
          </a:p>
        </p:txBody>
      </p:sp>
      <p:sp>
        <p:nvSpPr>
          <p:cNvPr id="175" name="Google Shape;175;p14"/>
          <p:cNvSpPr txBox="1"/>
          <p:nvPr/>
        </p:nvSpPr>
        <p:spPr>
          <a:xfrm>
            <a:off x="6186933" y="4160490"/>
            <a:ext cx="608558" cy="126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>
                <a:solidFill>
                  <a:srgbClr val="334155"/>
                </a:solidFill>
                <a:latin typeface="+mn-lt"/>
                <a:ea typeface="Hind Siliguri SemiBold"/>
                <a:cs typeface="Hind Siliguri SemiBold"/>
                <a:sym typeface="Hind Siliguri SemiBold"/>
              </a:rPr>
              <a:t>অ্যাক্রোসেন্ট্রিক</a:t>
            </a:r>
            <a:endParaRPr>
              <a:latin typeface="+mn-lt"/>
            </a:endParaRPr>
          </a:p>
        </p:txBody>
      </p:sp>
      <p:sp>
        <p:nvSpPr>
          <p:cNvPr id="176" name="Google Shape;176;p14"/>
          <p:cNvSpPr txBox="1"/>
          <p:nvPr/>
        </p:nvSpPr>
        <p:spPr>
          <a:xfrm>
            <a:off x="6966942" y="3903315"/>
            <a:ext cx="608558" cy="207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284C7"/>
                </a:solidFill>
                <a:latin typeface="+mn-lt"/>
                <a:ea typeface="Poppins"/>
                <a:cs typeface="Poppins"/>
                <a:sym typeface="Poppins"/>
              </a:rPr>
              <a:t>I</a:t>
            </a:r>
            <a:endParaRPr>
              <a:latin typeface="+mn-lt"/>
            </a:endParaRPr>
          </a:p>
        </p:txBody>
      </p:sp>
      <p:sp>
        <p:nvSpPr>
          <p:cNvPr id="177" name="Google Shape;177;p14"/>
          <p:cNvSpPr txBox="1"/>
          <p:nvPr/>
        </p:nvSpPr>
        <p:spPr>
          <a:xfrm>
            <a:off x="6966942" y="4160490"/>
            <a:ext cx="608558" cy="126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>
                <a:solidFill>
                  <a:srgbClr val="334155"/>
                </a:solidFill>
                <a:latin typeface="+mn-lt"/>
                <a:ea typeface="Hind Siliguri SemiBold"/>
                <a:cs typeface="Hind Siliguri SemiBold"/>
                <a:sym typeface="Hind Siliguri SemiBold"/>
              </a:rPr>
              <a:t>টেলোসেন্ট্রিক</a:t>
            </a:r>
            <a:endParaRPr>
              <a:latin typeface="+mn-lt"/>
            </a:endParaRPr>
          </a:p>
        </p:txBody>
      </p:sp>
      <p:sp>
        <p:nvSpPr>
          <p:cNvPr id="178" name="Google Shape;178;p14"/>
          <p:cNvSpPr txBox="1"/>
          <p:nvPr/>
        </p:nvSpPr>
        <p:spPr>
          <a:xfrm>
            <a:off x="8251775" y="2026890"/>
            <a:ext cx="85725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284C7"/>
                </a:solidFill>
                <a:latin typeface="+mn-lt"/>
                <a:ea typeface="Hind Siliguri"/>
                <a:cs typeface="Hind Siliguri"/>
                <a:sym typeface="Hind Siliguri"/>
              </a:rPr>
              <a:t>•</a:t>
            </a:r>
            <a:endParaRPr>
              <a:latin typeface="+mn-lt"/>
            </a:endParaRPr>
          </a:p>
        </p:txBody>
      </p:sp>
      <p:sp>
        <p:nvSpPr>
          <p:cNvPr id="179" name="Google Shape;179;p14"/>
          <p:cNvSpPr txBox="1"/>
          <p:nvPr/>
        </p:nvSpPr>
        <p:spPr>
          <a:xfrm>
            <a:off x="8251775" y="2598390"/>
            <a:ext cx="85725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284C7"/>
                </a:solidFill>
                <a:latin typeface="+mn-lt"/>
                <a:ea typeface="Hind Siliguri"/>
                <a:cs typeface="Hind Siliguri"/>
                <a:sym typeface="Hind Siliguri"/>
              </a:rPr>
              <a:t>•</a:t>
            </a:r>
            <a:endParaRPr>
              <a:latin typeface="+mn-lt"/>
            </a:endParaRPr>
          </a:p>
        </p:txBody>
      </p:sp>
      <p:sp>
        <p:nvSpPr>
          <p:cNvPr id="180" name="Google Shape;180;p14"/>
          <p:cNvSpPr txBox="1"/>
          <p:nvPr/>
        </p:nvSpPr>
        <p:spPr>
          <a:xfrm>
            <a:off x="8251775" y="3169890"/>
            <a:ext cx="85725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284C7"/>
                </a:solidFill>
                <a:latin typeface="+mn-lt"/>
                <a:ea typeface="Hind Siliguri"/>
                <a:cs typeface="Hind Siliguri"/>
                <a:sym typeface="Hind Siliguri"/>
              </a:rPr>
              <a:t>•</a:t>
            </a:r>
            <a:endParaRPr>
              <a:latin typeface="+mn-lt"/>
            </a:endParaRPr>
          </a:p>
        </p:txBody>
      </p:sp>
      <p:sp>
        <p:nvSpPr>
          <p:cNvPr id="181" name="Google Shape;181;p14"/>
          <p:cNvSpPr txBox="1"/>
          <p:nvPr/>
        </p:nvSpPr>
        <p:spPr>
          <a:xfrm>
            <a:off x="8251775" y="3741390"/>
            <a:ext cx="85725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284C7"/>
                </a:solidFill>
                <a:latin typeface="+mn-lt"/>
                <a:ea typeface="Hind Siliguri"/>
                <a:cs typeface="Hind Siliguri"/>
                <a:sym typeface="Hind Siliguri"/>
              </a:rPr>
              <a:t>•</a:t>
            </a:r>
            <a:endParaRPr>
              <a:latin typeface="+mn-lt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19FD8A6-B872-B1D9-005A-1774DCDAAB54}"/>
              </a:ext>
            </a:extLst>
          </p:cNvPr>
          <p:cNvSpPr/>
          <p:nvPr/>
        </p:nvSpPr>
        <p:spPr>
          <a:xfrm>
            <a:off x="642892" y="4913754"/>
            <a:ext cx="3349615" cy="36933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7C239E-0E28-D718-F8D8-49AC2B4471CF}"/>
              </a:ext>
            </a:extLst>
          </p:cNvPr>
          <p:cNvSpPr txBox="1"/>
          <p:nvPr/>
        </p:nvSpPr>
        <p:spPr>
          <a:xfrm>
            <a:off x="633366" y="4994360"/>
            <a:ext cx="335914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s-IN" sz="1100" b="1" dirty="0"/>
              <a:t>নিউক্লিয়ার মেমব্রেন ও নিউক্লিওলাস সম্পূর্ণ অদৃশ্য</a:t>
            </a:r>
            <a:endParaRPr lang="en-US" sz="11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6250" y="1746006"/>
            <a:ext cx="6076950" cy="202406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01" name="Google Shape;101;p1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6250" y="3884368"/>
            <a:ext cx="6076950" cy="139541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03" name="Google Shape;103;p1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04850" y="2755656"/>
            <a:ext cx="5648325" cy="852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4"/>
          <p:cNvPicPr preferRelativeResize="0"/>
          <p:nvPr/>
        </p:nvPicPr>
        <p:blipFill>
          <a:blip r:embed="rId6"/>
          <a:srcRect l="49510"/>
          <a:stretch>
            <a:fillRect/>
          </a:stretch>
        </p:blipFill>
        <p:spPr>
          <a:xfrm>
            <a:off x="7080006" y="1331302"/>
            <a:ext cx="4321419" cy="4701685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4"/>
          <p:cNvSpPr txBox="1"/>
          <p:nvPr/>
        </p:nvSpPr>
        <p:spPr>
          <a:xfrm>
            <a:off x="942975" y="1907931"/>
            <a:ext cx="54102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১. সাইটোকাইনেসিস (Cytokinesis)</a:t>
            </a:r>
            <a:endParaRPr/>
          </a:p>
        </p:txBody>
      </p:sp>
      <p:sp>
        <p:nvSpPr>
          <p:cNvPr id="107" name="Google Shape;107;p14"/>
          <p:cNvSpPr txBox="1"/>
          <p:nvPr/>
        </p:nvSpPr>
        <p:spPr>
          <a:xfrm>
            <a:off x="704850" y="2250831"/>
            <a:ext cx="5648325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সংজ্ঞা:</a:t>
            </a: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ক্যারিওকাইনেসিসের পর উৎপন্ন দুটি নিউক্লিয়াসের মধ্যবর্তী স্থানে সাইটোপ্লাজম বিভাজিত হয়ে দুটি অপত্য কোষ তৈরির প্রক্রিয়া।</a:t>
            </a:r>
            <a:endParaRPr/>
          </a:p>
        </p:txBody>
      </p:sp>
      <p:sp>
        <p:nvSpPr>
          <p:cNvPr id="108" name="Google Shape;108;p14"/>
          <p:cNvSpPr txBox="1"/>
          <p:nvPr/>
        </p:nvSpPr>
        <p:spPr>
          <a:xfrm>
            <a:off x="942975" y="4046293"/>
            <a:ext cx="54102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২. বিশেষ নিউক্লিয়ার অবস্থা</a:t>
            </a:r>
            <a:endParaRPr/>
          </a:p>
        </p:txBody>
      </p:sp>
      <p:pic>
        <p:nvPicPr>
          <p:cNvPr id="111" name="Google Shape;111;p14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04850" y="1960318"/>
            <a:ext cx="161925" cy="161925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4"/>
          <p:cNvSpPr txBox="1"/>
          <p:nvPr/>
        </p:nvSpPr>
        <p:spPr>
          <a:xfrm>
            <a:off x="790575" y="2841381"/>
            <a:ext cx="5476875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 উদ্ভিদকোষে:</a:t>
            </a: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ফ্র্যাগমোপ্লাস্ট (Fragmoplast) ও গলজি ভেসিকল জমে কোষপ্লেট (Cell Plate) ও কোষ প্রাচীর গঠন করে।</a:t>
            </a:r>
            <a:endParaRPr/>
          </a:p>
        </p:txBody>
      </p:sp>
      <p:sp>
        <p:nvSpPr>
          <p:cNvPr id="113" name="Google Shape;113;p14"/>
          <p:cNvSpPr txBox="1"/>
          <p:nvPr/>
        </p:nvSpPr>
        <p:spPr>
          <a:xfrm>
            <a:off x="790575" y="3308106"/>
            <a:ext cx="5476875" cy="214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 প্রাণীকোষে:</a:t>
            </a: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খাঁজ সৃষ্টি বা ফারোয়িং (Furrowing) পদ্ধতিতে ক্লিভেজ খাঁজ (Cleavage furrow) তৈরি হয়।</a:t>
            </a:r>
            <a:endParaRPr/>
          </a:p>
        </p:txBody>
      </p:sp>
      <p:pic>
        <p:nvPicPr>
          <p:cNvPr id="114" name="Google Shape;114;p14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04850" y="4098681"/>
            <a:ext cx="161925" cy="161925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4"/>
          <p:cNvSpPr txBox="1"/>
          <p:nvPr/>
        </p:nvSpPr>
        <p:spPr>
          <a:xfrm>
            <a:off x="704850" y="4389193"/>
            <a:ext cx="5648325" cy="2596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9955"/>
              </a:lnSpc>
            </a:pPr>
            <a:r>
              <a:rPr lang="en-US" sz="1125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 </a:t>
            </a:r>
            <a:r>
              <a:rPr lang="en-US" sz="1125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মুক্ত</a:t>
            </a:r>
            <a:r>
              <a:rPr lang="en-US" sz="1125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নিউক্লিয়ার</a:t>
            </a:r>
            <a:r>
              <a:rPr lang="en-US" sz="1125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বিভাজন</a:t>
            </a:r>
            <a:r>
              <a:rPr lang="en-US" sz="1125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সাইটোকাইনেসিস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ছাড়া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শুধু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ক্যারিওকাইনেসিস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 </a:t>
            </a:r>
            <a:r>
              <a:rPr lang="as-IN" sz="1125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উদাহরণঃ ডাবের পানি</a:t>
            </a:r>
            <a:endParaRPr dirty="0"/>
          </a:p>
        </p:txBody>
      </p:sp>
      <p:sp>
        <p:nvSpPr>
          <p:cNvPr id="116" name="Google Shape;116;p14"/>
          <p:cNvSpPr txBox="1"/>
          <p:nvPr/>
        </p:nvSpPr>
        <p:spPr>
          <a:xfrm>
            <a:off x="704850" y="4646368"/>
            <a:ext cx="5648325" cy="2596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9955"/>
              </a:lnSpc>
            </a:pPr>
            <a:r>
              <a:rPr lang="en-US" sz="1125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 </a:t>
            </a:r>
            <a:r>
              <a:rPr lang="en-US" sz="1125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সিনোসাইটিক</a:t>
            </a:r>
            <a:r>
              <a:rPr lang="en-US" sz="1125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(Coenocytic):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বহু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নিউক্লিয়াসযুক্ত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উদ্ভিদকোষ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 </a:t>
            </a:r>
            <a:r>
              <a:rPr lang="as-IN" sz="1125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উদাহরণঃ নির্দিষ্ট শৈবাল ও ছত্রাক </a:t>
            </a:r>
            <a:endParaRPr dirty="0"/>
          </a:p>
        </p:txBody>
      </p:sp>
      <p:sp>
        <p:nvSpPr>
          <p:cNvPr id="117" name="Google Shape;117;p14"/>
          <p:cNvSpPr txBox="1"/>
          <p:nvPr/>
        </p:nvSpPr>
        <p:spPr>
          <a:xfrm>
            <a:off x="704850" y="4903543"/>
            <a:ext cx="5648325" cy="214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 প্লাজমোডিয়াম (Plasmodium):</a:t>
            </a: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বহু নিউক্লিয়াসযুক্ত প্রাণীকোষ।</a:t>
            </a:r>
            <a:endParaRPr/>
          </a:p>
        </p:txBody>
      </p:sp>
      <p:sp>
        <p:nvSpPr>
          <p:cNvPr id="130" name="Google Shape;130;p14"/>
          <p:cNvSpPr txBox="1"/>
          <p:nvPr/>
        </p:nvSpPr>
        <p:spPr>
          <a:xfrm>
            <a:off x="476250" y="458271"/>
            <a:ext cx="1025915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সাইটোকাইনেসিস</a:t>
            </a:r>
            <a:r>
              <a:rPr lang="en-US" sz="2400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240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সম্পর্কিত</a:t>
            </a:r>
            <a:r>
              <a:rPr lang="en-US" sz="2400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40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ধারণা</a:t>
            </a:r>
            <a:endParaRPr dirty="0"/>
          </a:p>
        </p:txBody>
      </p:sp>
      <p:sp>
        <p:nvSpPr>
          <p:cNvPr id="131" name="Google Shape;131;p14"/>
          <p:cNvSpPr/>
          <p:nvPr/>
        </p:nvSpPr>
        <p:spPr>
          <a:xfrm>
            <a:off x="476250" y="952500"/>
            <a:ext cx="11239500" cy="28575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6250" y="1666875"/>
            <a:ext cx="6076950" cy="3995737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39" name="Google Shape;139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43700" y="1666875"/>
            <a:ext cx="4972050" cy="399573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40" name="Google Shape;140;p1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72300" y="3605212"/>
            <a:ext cx="4543425" cy="1071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972300" y="4791075"/>
            <a:ext cx="4543425" cy="709612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5"/>
          <p:cNvSpPr txBox="1"/>
          <p:nvPr/>
        </p:nvSpPr>
        <p:spPr>
          <a:xfrm>
            <a:off x="914400" y="1828800"/>
            <a:ext cx="5438775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১. মাইটোসিসের গুরুত্ব (Importance of Mitosis)</a:t>
            </a:r>
            <a:endParaRPr/>
          </a:p>
        </p:txBody>
      </p:sp>
      <p:sp>
        <p:nvSpPr>
          <p:cNvPr id="151" name="Google Shape;151;p15"/>
          <p:cNvSpPr txBox="1"/>
          <p:nvPr/>
        </p:nvSpPr>
        <p:spPr>
          <a:xfrm>
            <a:off x="7210425" y="1828800"/>
            <a:ext cx="43053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BE123C"/>
                </a:solidFill>
                <a:latin typeface="Hind Siliguri"/>
                <a:ea typeface="Hind Siliguri"/>
                <a:cs typeface="Hind Siliguri"/>
                <a:sym typeface="Hind Siliguri"/>
              </a:rPr>
              <a:t>২. অনিয়ন্ত্রিত মাইটোসিস ও কোষের মৃত্যু</a:t>
            </a:r>
            <a:endParaRPr/>
          </a:p>
        </p:txBody>
      </p:sp>
      <p:pic>
        <p:nvPicPr>
          <p:cNvPr id="152" name="Google Shape;152;p15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76275" y="1881187"/>
            <a:ext cx="161925" cy="16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5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972300" y="1881187"/>
            <a:ext cx="161925" cy="161925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5"/>
          <p:cNvSpPr txBox="1"/>
          <p:nvPr/>
        </p:nvSpPr>
        <p:spPr>
          <a:xfrm>
            <a:off x="6972300" y="2247900"/>
            <a:ext cx="4543425" cy="214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 </a:t>
            </a:r>
            <a:r>
              <a:rPr lang="en-US" sz="1125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নিয়ন্ত্রক</a:t>
            </a:r>
            <a:r>
              <a:rPr lang="en-US" sz="1125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প্রোটিন</a:t>
            </a:r>
            <a:r>
              <a:rPr lang="en-US" sz="1125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Cyclin-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Cdk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, MPF, p53 ও p27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কোষচক্র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নিয়ন্ত্রণ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করে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sp>
        <p:nvSpPr>
          <p:cNvPr id="155" name="Google Shape;155;p15"/>
          <p:cNvSpPr txBox="1"/>
          <p:nvPr/>
        </p:nvSpPr>
        <p:spPr>
          <a:xfrm>
            <a:off x="6972300" y="2519362"/>
            <a:ext cx="4543425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 </a:t>
            </a:r>
            <a:r>
              <a:rPr lang="en-US" sz="1125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অঙ্কোজিন</a:t>
            </a:r>
            <a:r>
              <a:rPr lang="en-US" sz="1125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(Oncogene):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প্রোটো-অঙ্কোজিন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মিউটেশনে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অঙ্কোজিনে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পরিণত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হয়ে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ক্যানসার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ঘটায়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sp>
        <p:nvSpPr>
          <p:cNvPr id="156" name="Google Shape;156;p15"/>
          <p:cNvSpPr txBox="1"/>
          <p:nvPr/>
        </p:nvSpPr>
        <p:spPr>
          <a:xfrm>
            <a:off x="6972300" y="3005137"/>
            <a:ext cx="4543425" cy="214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 মেটাস্ট্যাসিস (Metastasis):</a:t>
            </a: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ক্যানসার কোষ রক্ত/লসিকাবাহে দেহে ছড়িয়ে পড়া।</a:t>
            </a:r>
            <a:endParaRPr/>
          </a:p>
        </p:txBody>
      </p:sp>
      <p:sp>
        <p:nvSpPr>
          <p:cNvPr id="157" name="Google Shape;157;p15"/>
          <p:cNvSpPr txBox="1"/>
          <p:nvPr/>
        </p:nvSpPr>
        <p:spPr>
          <a:xfrm>
            <a:off x="6972300" y="3276600"/>
            <a:ext cx="4543425" cy="214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 </a:t>
            </a:r>
            <a:r>
              <a:rPr lang="en-US" sz="1125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কার্সিনোজেন</a:t>
            </a:r>
            <a:r>
              <a:rPr lang="en-US" sz="1125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UV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রশ্মি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সিগারেটের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তার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, X-ray।</a:t>
            </a:r>
            <a:endParaRPr dirty="0"/>
          </a:p>
        </p:txBody>
      </p:sp>
      <p:sp>
        <p:nvSpPr>
          <p:cNvPr id="158" name="Google Shape;158;p15"/>
          <p:cNvSpPr txBox="1"/>
          <p:nvPr/>
        </p:nvSpPr>
        <p:spPr>
          <a:xfrm>
            <a:off x="7058025" y="3690937"/>
            <a:ext cx="4371975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নেক্রোসিস</a:t>
            </a:r>
            <a:r>
              <a:rPr lang="en-US" sz="1125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(Necrosis):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বিষাক্ত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বস্তু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পুষ্টির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অভাবে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অনিয়ন্ত্রিত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/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অপ্রাকল্পিক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কোষ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মৃত্যু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sp>
        <p:nvSpPr>
          <p:cNvPr id="159" name="Google Shape;159;p15"/>
          <p:cNvSpPr txBox="1"/>
          <p:nvPr/>
        </p:nvSpPr>
        <p:spPr>
          <a:xfrm>
            <a:off x="7058025" y="4157662"/>
            <a:ext cx="4371975" cy="433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অ্যাপোপটোসিস (Apoptosis):</a:t>
            </a: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জিনগতভাবে নিয়ন্ত্রিত কোষ মৃত্যু (Programmed Cell Death)।</a:t>
            </a:r>
            <a:endParaRPr/>
          </a:p>
        </p:txBody>
      </p:sp>
      <p:sp>
        <p:nvSpPr>
          <p:cNvPr id="160" name="Google Shape;160;p15"/>
          <p:cNvSpPr txBox="1"/>
          <p:nvPr/>
        </p:nvSpPr>
        <p:spPr>
          <a:xfrm>
            <a:off x="8591550" y="4914900"/>
            <a:ext cx="1304925" cy="18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মাইটোটিক ইনডেক্স (MI) সূত্র:</a:t>
            </a:r>
            <a:endParaRPr/>
          </a:p>
        </p:txBody>
      </p:sp>
      <p:pic>
        <p:nvPicPr>
          <p:cNvPr id="169" name="Google Shape;169;p15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820025" y="4381500"/>
            <a:ext cx="1247775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5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520112" y="5173563"/>
            <a:ext cx="1447800" cy="250924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15"/>
          <p:cNvSpPr txBox="1"/>
          <p:nvPr/>
        </p:nvSpPr>
        <p:spPr>
          <a:xfrm>
            <a:off x="476250" y="458271"/>
            <a:ext cx="1039104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মাইটোসিসের</a:t>
            </a:r>
            <a:r>
              <a:rPr lang="en-US" sz="2400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40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গুরুত্ব</a:t>
            </a:r>
            <a:r>
              <a:rPr lang="en-US" sz="2400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240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অনিয়ন্ত্রিত</a:t>
            </a:r>
            <a:r>
              <a:rPr lang="en-US" sz="2400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40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মাইটোসিস</a:t>
            </a:r>
            <a:endParaRPr dirty="0"/>
          </a:p>
        </p:txBody>
      </p:sp>
      <p:sp>
        <p:nvSpPr>
          <p:cNvPr id="172" name="Google Shape;172;p15"/>
          <p:cNvSpPr/>
          <p:nvPr/>
        </p:nvSpPr>
        <p:spPr>
          <a:xfrm>
            <a:off x="476250" y="952500"/>
            <a:ext cx="11239500" cy="28575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42AB498-B60F-78BE-413F-0A43B281BF77}"/>
              </a:ext>
            </a:extLst>
          </p:cNvPr>
          <p:cNvSpPr/>
          <p:nvPr/>
        </p:nvSpPr>
        <p:spPr>
          <a:xfrm>
            <a:off x="693859" y="2575322"/>
            <a:ext cx="2800350" cy="590550"/>
          </a:xfrm>
          <a:prstGeom prst="roundRect">
            <a:avLst>
              <a:gd name="adj" fmla="val 892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s-IN" sz="1200" b="1" dirty="0">
                <a:solidFill>
                  <a:srgbClr val="0284C7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 দেহ গঠন ও বৃদ্ধি:</a:t>
            </a:r>
            <a:r>
              <a:rPr lang="en-US" sz="1200" b="1" dirty="0">
                <a:solidFill>
                  <a:srgbClr val="0284C7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as-IN" sz="1200" b="1" dirty="0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জাইগোট থেকে বহুকোষী দেহ গঠন ও দৈহিক বৃদ্ধি ঘটায়।</a:t>
            </a:r>
            <a:endParaRPr lang="en-US" sz="12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5DA4488-7BAE-4CBC-696A-812E1D55E37F}"/>
              </a:ext>
            </a:extLst>
          </p:cNvPr>
          <p:cNvSpPr/>
          <p:nvPr/>
        </p:nvSpPr>
        <p:spPr>
          <a:xfrm>
            <a:off x="3579934" y="2575322"/>
            <a:ext cx="2800350" cy="590550"/>
          </a:xfrm>
          <a:prstGeom prst="roundRect">
            <a:avLst>
              <a:gd name="adj" fmla="val 892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s-IN" sz="1200" b="1" dirty="0">
                <a:solidFill>
                  <a:srgbClr val="0284C7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 জননাঙ্গ সৃষ্টি:</a:t>
            </a:r>
            <a:r>
              <a:rPr lang="en-US" sz="1200" dirty="0"/>
              <a:t> </a:t>
            </a:r>
            <a:r>
              <a:rPr lang="as-IN" sz="1200" b="1" dirty="0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বহুকোষী জীবের জননাঙ্গ ও জননকোষ বৃদ্ধি।</a:t>
            </a:r>
            <a:endParaRPr lang="en-US" sz="12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1387960-3E6E-A4FB-24DD-A8CC7BBD6660}"/>
              </a:ext>
            </a:extLst>
          </p:cNvPr>
          <p:cNvSpPr/>
          <p:nvPr/>
        </p:nvSpPr>
        <p:spPr>
          <a:xfrm>
            <a:off x="693859" y="3290967"/>
            <a:ext cx="2800350" cy="590550"/>
          </a:xfrm>
          <a:prstGeom prst="roundRect">
            <a:avLst>
              <a:gd name="adj" fmla="val 892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s-IN" sz="1200" b="1" dirty="0">
                <a:solidFill>
                  <a:srgbClr val="0284C7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 বংশবৃদ্ধি:</a:t>
            </a:r>
            <a:r>
              <a:rPr lang="en-US" sz="1200" dirty="0"/>
              <a:t> </a:t>
            </a:r>
            <a:r>
              <a:rPr lang="as-IN" sz="1200" b="1" dirty="0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এককোষী সূক্ষ্মজীব (যেমন: ইস্ট</a:t>
            </a:r>
            <a:r>
              <a:rPr lang="en-US" sz="1200" b="1" dirty="0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sz="1200" b="1" i="1" dirty="0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Chlamydomonas</a:t>
            </a:r>
            <a:r>
              <a:rPr lang="en-US" sz="1200" i="1" dirty="0"/>
              <a:t> </a:t>
            </a:r>
            <a:r>
              <a:rPr lang="as-IN" sz="1200" b="1" dirty="0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)।</a:t>
            </a:r>
            <a:endParaRPr lang="en-US" sz="12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CFB3D3C-4428-F10B-BECD-BE43CB204B4F}"/>
              </a:ext>
            </a:extLst>
          </p:cNvPr>
          <p:cNvSpPr/>
          <p:nvPr/>
        </p:nvSpPr>
        <p:spPr>
          <a:xfrm>
            <a:off x="3579934" y="3290967"/>
            <a:ext cx="2800350" cy="590550"/>
          </a:xfrm>
          <a:prstGeom prst="roundRect">
            <a:avLst>
              <a:gd name="adj" fmla="val 892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s-IN" sz="1200" b="1" dirty="0">
                <a:solidFill>
                  <a:srgbClr val="0284C7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 জিনগত সাম্যতা:</a:t>
            </a:r>
            <a:r>
              <a:rPr lang="en-US" sz="1200" dirty="0"/>
              <a:t> </a:t>
            </a:r>
            <a:r>
              <a:rPr lang="as-IN" sz="1200" b="1" dirty="0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ক্রোমোজোমের সমতা ও গুণগত স্থায়িত্ব রক্ষা।</a:t>
            </a:r>
            <a:endParaRPr lang="en-US" sz="12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0A339B0-B704-25D5-8E9D-44461D3340FB}"/>
              </a:ext>
            </a:extLst>
          </p:cNvPr>
          <p:cNvSpPr/>
          <p:nvPr/>
        </p:nvSpPr>
        <p:spPr>
          <a:xfrm>
            <a:off x="693859" y="4001690"/>
            <a:ext cx="2800350" cy="590550"/>
          </a:xfrm>
          <a:prstGeom prst="roundRect">
            <a:avLst>
              <a:gd name="adj" fmla="val 892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s-IN" sz="1200" b="1" dirty="0">
                <a:solidFill>
                  <a:srgbClr val="0284C7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 ক্ষতস্থান পূরণ:</a:t>
            </a:r>
            <a:r>
              <a:rPr lang="en-US" sz="1200" dirty="0"/>
              <a:t> </a:t>
            </a:r>
            <a:r>
              <a:rPr lang="as-IN" sz="1200" b="1" dirty="0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স্থলায়ু কোষের পুনরুৎপাদন (</a:t>
            </a:r>
            <a:r>
              <a:rPr lang="en-US" sz="1200" b="1" dirty="0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RBC, </a:t>
            </a:r>
            <a:r>
              <a:rPr lang="as-IN" sz="1200" b="1" dirty="0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কর্নিয়া)।</a:t>
            </a:r>
            <a:endParaRPr lang="en-US" sz="1200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D218979-2D74-BD83-DE5A-3A61D86EB69F}"/>
              </a:ext>
            </a:extLst>
          </p:cNvPr>
          <p:cNvSpPr/>
          <p:nvPr/>
        </p:nvSpPr>
        <p:spPr>
          <a:xfrm>
            <a:off x="3579934" y="4001690"/>
            <a:ext cx="2800350" cy="590550"/>
          </a:xfrm>
          <a:prstGeom prst="roundRect">
            <a:avLst>
              <a:gd name="adj" fmla="val 892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s-IN" sz="1200" b="1" dirty="0">
                <a:solidFill>
                  <a:srgbClr val="0284C7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 গ্যামেট সৃষ্টি:</a:t>
            </a:r>
            <a:r>
              <a:rPr lang="en-US" sz="1200" dirty="0"/>
              <a:t> </a:t>
            </a:r>
            <a:r>
              <a:rPr lang="as-IN" sz="1200" b="1" dirty="0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হ্যাপ্লয়েড (</a:t>
            </a:r>
            <a:r>
              <a:rPr lang="en-US" sz="1200" b="1" dirty="0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n) </a:t>
            </a:r>
            <a:r>
              <a:rPr lang="as-IN" sz="1200" b="1" dirty="0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জীব মাইটোসিসে গ্যামেট বানায়।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6250" y="1526198"/>
            <a:ext cx="6076950" cy="132873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79" name="Google Shape;179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6250" y="2969235"/>
            <a:ext cx="6076950" cy="169545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80" name="Google Shape;180;p1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6250" y="4778985"/>
            <a:ext cx="6076950" cy="752475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81" name="Google Shape;181;p1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743700" y="1526198"/>
            <a:ext cx="4972050" cy="196215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87" name="Google Shape;187;p16"/>
          <p:cNvSpPr txBox="1"/>
          <p:nvPr/>
        </p:nvSpPr>
        <p:spPr>
          <a:xfrm>
            <a:off x="923925" y="1723369"/>
            <a:ext cx="5429250" cy="196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s-IN" sz="1275" b="1" i="0" u="none" strike="noStrike" cap="none" dirty="0">
                <a:solidFill>
                  <a:srgbClr val="4338C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মিয়োসিস</a:t>
            </a:r>
            <a:r>
              <a:rPr lang="en-US" sz="1275" b="1" i="0" u="none" strike="noStrike" cap="none" dirty="0">
                <a:solidFill>
                  <a:srgbClr val="4338CA"/>
                </a:solidFill>
                <a:latin typeface="Hind Siliguri"/>
                <a:ea typeface="Hind Siliguri"/>
                <a:cs typeface="Hind Siliguri"/>
                <a:sym typeface="Hind Siliguri"/>
              </a:rPr>
              <a:t> (Meiosis / Reductional Division)</a:t>
            </a:r>
            <a:endParaRPr dirty="0"/>
          </a:p>
        </p:txBody>
      </p:sp>
      <p:sp>
        <p:nvSpPr>
          <p:cNvPr id="188" name="Google Shape;188;p16"/>
          <p:cNvSpPr txBox="1"/>
          <p:nvPr/>
        </p:nvSpPr>
        <p:spPr>
          <a:xfrm>
            <a:off x="704850" y="1943017"/>
            <a:ext cx="5648325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সংজ্ঞা</a:t>
            </a:r>
            <a:r>
              <a:rPr lang="en-US" sz="1200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যে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বিভাজনে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মাতৃকোষের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নিউক্লিয়াস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পরপর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দুবার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বিভক্ত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হয়ে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৪টি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অপত্য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কোষ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তৈরি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করে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এবং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ক্রোমোজোম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সংখ্যা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মাতৃকোষের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অর্ধেক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হয়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1800" dirty="0"/>
          </a:p>
        </p:txBody>
      </p:sp>
      <p:sp>
        <p:nvSpPr>
          <p:cNvPr id="189" name="Google Shape;189;p16"/>
          <p:cNvSpPr txBox="1"/>
          <p:nvPr/>
        </p:nvSpPr>
        <p:spPr>
          <a:xfrm>
            <a:off x="704850" y="2507273"/>
            <a:ext cx="583882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 err="1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ইতিহাস</a:t>
            </a:r>
            <a:r>
              <a:rPr lang="en-US" sz="1200" b="1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 Oscar Hertwig (1876)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প্রথম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পর্যবেক্ষণ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করেন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 Farmer &amp; Moore (1905) 'Meiosis'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নাম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দেন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2400" dirty="0"/>
          </a:p>
        </p:txBody>
      </p:sp>
      <p:sp>
        <p:nvSpPr>
          <p:cNvPr id="190" name="Google Shape;190;p16"/>
          <p:cNvSpPr txBox="1"/>
          <p:nvPr/>
        </p:nvSpPr>
        <p:spPr>
          <a:xfrm>
            <a:off x="914400" y="3166406"/>
            <a:ext cx="5438775" cy="196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/>
            <a:r>
              <a:rPr lang="as-IN" sz="1275" b="1" dirty="0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মিয়োসিসের </a:t>
            </a:r>
            <a:r>
              <a:rPr lang="en-US" sz="1275" b="1" i="0" u="none" strike="noStrike" cap="none" dirty="0" err="1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প্রধান</a:t>
            </a:r>
            <a:r>
              <a:rPr lang="en-US" sz="1275" b="1" i="0" u="none" strike="noStrike" cap="none" dirty="0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75" b="1" i="0" u="none" strike="noStrike" cap="none" dirty="0" err="1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বৈচিত্র্যময়</a:t>
            </a:r>
            <a:r>
              <a:rPr lang="en-US" sz="1275" b="1" i="0" u="none" strike="noStrike" cap="none" dirty="0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75" b="1" i="0" u="none" strike="noStrike" cap="none" dirty="0" err="1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বৈশিষ্ট্যসমূহ</a:t>
            </a:r>
            <a:endParaRPr dirty="0"/>
          </a:p>
        </p:txBody>
      </p:sp>
      <p:sp>
        <p:nvSpPr>
          <p:cNvPr id="191" name="Google Shape;191;p16"/>
          <p:cNvSpPr txBox="1"/>
          <p:nvPr/>
        </p:nvSpPr>
        <p:spPr>
          <a:xfrm>
            <a:off x="7229475" y="1723369"/>
            <a:ext cx="4286250" cy="196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/>
            <a:r>
              <a:rPr lang="en-US" sz="1275" b="1" i="0" u="none" strike="noStrike" cap="none" dirty="0">
                <a:solidFill>
                  <a:srgbClr val="047857"/>
                </a:solidFill>
                <a:latin typeface="Hind Siliguri"/>
                <a:ea typeface="Hind Siliguri"/>
                <a:cs typeface="Hind Siliguri"/>
                <a:sym typeface="Hind Siliguri"/>
              </a:rPr>
              <a:t>৩. </a:t>
            </a:r>
            <a:r>
              <a:rPr lang="as-IN" sz="1275" b="1" dirty="0">
                <a:solidFill>
                  <a:srgbClr val="047857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মিয়োসিসের</a:t>
            </a:r>
            <a:r>
              <a:rPr lang="en-US" sz="1275" b="1" i="0" u="none" strike="noStrike" cap="none" dirty="0">
                <a:solidFill>
                  <a:srgbClr val="047857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75" b="1" i="0" u="none" strike="noStrike" cap="none" dirty="0" err="1">
                <a:solidFill>
                  <a:srgbClr val="047857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প্রকারভেদ</a:t>
            </a:r>
            <a:r>
              <a:rPr lang="en-US" sz="1275" b="1" i="0" u="none" strike="noStrike" cap="none" dirty="0">
                <a:solidFill>
                  <a:srgbClr val="047857"/>
                </a:solidFill>
                <a:latin typeface="Hind Siliguri"/>
                <a:ea typeface="Hind Siliguri"/>
                <a:cs typeface="Hind Siliguri"/>
                <a:sym typeface="Hind Siliguri"/>
              </a:rPr>
              <a:t> (Types of Meiosis)</a:t>
            </a:r>
            <a:endParaRPr dirty="0"/>
          </a:p>
        </p:txBody>
      </p:sp>
      <p:pic>
        <p:nvPicPr>
          <p:cNvPr id="192" name="Google Shape;192;p16"/>
          <p:cNvPicPr preferRelativeResize="0"/>
          <p:nvPr/>
        </p:nvPicPr>
        <p:blipFill>
          <a:blip r:embed="rId7"/>
          <a:srcRect b="61623"/>
          <a:stretch>
            <a:fillRect/>
          </a:stretch>
        </p:blipFill>
        <p:spPr>
          <a:xfrm>
            <a:off x="6743699" y="3700408"/>
            <a:ext cx="4972050" cy="18024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3" name="Google Shape;193;p16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04850" y="1740510"/>
            <a:ext cx="142875" cy="16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6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76275" y="3183548"/>
            <a:ext cx="161925" cy="161925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6"/>
          <p:cNvSpPr txBox="1"/>
          <p:nvPr/>
        </p:nvSpPr>
        <p:spPr>
          <a:xfrm>
            <a:off x="676275" y="3474060"/>
            <a:ext cx="5676900" cy="214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নিউক্লিয়াস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বিভাজিত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হয়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২ </a:t>
            </a:r>
            <a:r>
              <a:rPr lang="en-US" sz="1125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বার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কিন্তু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ক্রোমোজোম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বিভাজিত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হয়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১ </a:t>
            </a:r>
            <a:r>
              <a:rPr lang="en-US" sz="1125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বার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sp>
        <p:nvSpPr>
          <p:cNvPr id="196" name="Google Shape;196;p16"/>
          <p:cNvSpPr txBox="1"/>
          <p:nvPr/>
        </p:nvSpPr>
        <p:spPr>
          <a:xfrm>
            <a:off x="676275" y="3745523"/>
            <a:ext cx="5676900" cy="214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 হোমোলোগাস ক্রোমোজোম জোড় বেঁধে </a:t>
            </a:r>
            <a:r>
              <a:rPr lang="en-US" sz="1125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বাইভ্যালেন্ট (Bivalent)</a:t>
            </a: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গঠন করে।</a:t>
            </a:r>
            <a:endParaRPr/>
          </a:p>
        </p:txBody>
      </p:sp>
      <p:sp>
        <p:nvSpPr>
          <p:cNvPr id="197" name="Google Shape;197;p16"/>
          <p:cNvSpPr txBox="1"/>
          <p:nvPr/>
        </p:nvSpPr>
        <p:spPr>
          <a:xfrm>
            <a:off x="676275" y="4016985"/>
            <a:ext cx="5676900" cy="214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 </a:t>
            </a:r>
            <a:r>
              <a:rPr lang="en-US" sz="1125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ক্রসিং ওভারের</a:t>
            </a: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মাধ্যমে নন-সিস্টার ক্রোমাটিডের জিন বিনিময় ঘটে।</a:t>
            </a:r>
            <a:endParaRPr/>
          </a:p>
        </p:txBody>
      </p:sp>
      <p:sp>
        <p:nvSpPr>
          <p:cNvPr id="198" name="Google Shape;198;p16"/>
          <p:cNvSpPr txBox="1"/>
          <p:nvPr/>
        </p:nvSpPr>
        <p:spPr>
          <a:xfrm>
            <a:off x="676275" y="4288448"/>
            <a:ext cx="5676900" cy="2596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 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১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টি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ডিপ্লয়েড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(2n )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কোষ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থেকে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৪টি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হ্যাপ্লয়েড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( n )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অপত্য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কোষ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সৃষ্টি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হয়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sp>
        <p:nvSpPr>
          <p:cNvPr id="199" name="Google Shape;199;p16"/>
          <p:cNvSpPr txBox="1"/>
          <p:nvPr/>
        </p:nvSpPr>
        <p:spPr>
          <a:xfrm>
            <a:off x="676275" y="4940910"/>
            <a:ext cx="5676900" cy="214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ডিপ্লয়েড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জীব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(2n) ➔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শুক্রাণু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(n) +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ডিম্বাণু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(n) ➔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জাইগোট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(2n) ➔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ডিপ্লয়েড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জীব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(2n)</a:t>
            </a:r>
            <a:endParaRPr dirty="0"/>
          </a:p>
        </p:txBody>
      </p:sp>
      <p:sp>
        <p:nvSpPr>
          <p:cNvPr id="200" name="Google Shape;200;p16"/>
          <p:cNvSpPr txBox="1"/>
          <p:nvPr/>
        </p:nvSpPr>
        <p:spPr>
          <a:xfrm>
            <a:off x="676275" y="5155223"/>
            <a:ext cx="5676900" cy="214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334155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হ্যাপ্লয়েড জীব (n) ➔ জাইগোট (2n) ➔ মিওসিস ➔ হ্যাপ্লয়েড কোষ (n) ➔ হ্যাপ্লয়েড জীব (n)</a:t>
            </a:r>
            <a:endParaRPr/>
          </a:p>
        </p:txBody>
      </p:sp>
      <p:pic>
        <p:nvPicPr>
          <p:cNvPr id="201" name="Google Shape;201;p16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972300" y="1740510"/>
            <a:ext cx="180975" cy="161925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16"/>
          <p:cNvSpPr txBox="1"/>
          <p:nvPr/>
        </p:nvSpPr>
        <p:spPr>
          <a:xfrm>
            <a:off x="476250" y="458271"/>
            <a:ext cx="994263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/>
            <a:r>
              <a:rPr lang="as-IN" sz="2400" b="1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মিয়োসিস</a:t>
            </a:r>
            <a:r>
              <a:rPr lang="en-US" sz="2400" b="1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400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– </a:t>
            </a:r>
            <a:r>
              <a:rPr lang="en-US" sz="240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ভূমিকা</a:t>
            </a:r>
            <a:r>
              <a:rPr lang="en-US" sz="2400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sz="240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বৈশিষ্ট্য</a:t>
            </a:r>
            <a:r>
              <a:rPr lang="en-US" sz="2400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240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প্রকারভেদ</a:t>
            </a:r>
            <a:endParaRPr dirty="0"/>
          </a:p>
        </p:txBody>
      </p:sp>
      <p:sp>
        <p:nvSpPr>
          <p:cNvPr id="210" name="Google Shape;210;p16"/>
          <p:cNvSpPr/>
          <p:nvPr/>
        </p:nvSpPr>
        <p:spPr>
          <a:xfrm>
            <a:off x="476250" y="952500"/>
            <a:ext cx="11239500" cy="28575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DE42829-0990-F812-8263-AB41607D19BB}"/>
              </a:ext>
            </a:extLst>
          </p:cNvPr>
          <p:cNvSpPr/>
          <p:nvPr/>
        </p:nvSpPr>
        <p:spPr>
          <a:xfrm>
            <a:off x="6867525" y="2032670"/>
            <a:ext cx="4724399" cy="381000"/>
          </a:xfrm>
          <a:prstGeom prst="roundRect">
            <a:avLst>
              <a:gd name="adj" fmla="val 9744"/>
            </a:avLst>
          </a:prstGeom>
          <a:solidFill>
            <a:schemeClr val="bg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s-IN" sz="1200" b="1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গ্যামেটিক মিয়োসিস:</a:t>
            </a:r>
            <a:r>
              <a:rPr lang="en-US" sz="1200" b="1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as-IN" sz="1200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দ্বিবীজী জীবের গ্যামেট সৃষ্টির পূর্বে ঘটে।</a:t>
            </a:r>
            <a:endParaRPr lang="as-IN" sz="12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9920B8B-3A7B-8984-3264-F3D75AF03ED7}"/>
              </a:ext>
            </a:extLst>
          </p:cNvPr>
          <p:cNvSpPr/>
          <p:nvPr/>
        </p:nvSpPr>
        <p:spPr>
          <a:xfrm>
            <a:off x="6867525" y="2491854"/>
            <a:ext cx="4724399" cy="381000"/>
          </a:xfrm>
          <a:prstGeom prst="roundRect">
            <a:avLst>
              <a:gd name="adj" fmla="val 9744"/>
            </a:avLst>
          </a:prstGeom>
          <a:solidFill>
            <a:schemeClr val="bg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s-IN" sz="1200" b="1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স্পোরোজেনিক মিয়োসিস:</a:t>
            </a:r>
            <a:r>
              <a:rPr lang="en-US" sz="1200" b="1" dirty="0"/>
              <a:t> </a:t>
            </a:r>
            <a:r>
              <a:rPr lang="as-IN" sz="1200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সম্পূর্ণ উদ্ভিদ, ছক, ফার্নের বীজাণুকোষে ঘটে।</a:t>
            </a:r>
            <a:endParaRPr lang="as-IN" sz="12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BAC82C5-F191-B36B-E880-43E88D79272A}"/>
              </a:ext>
            </a:extLst>
          </p:cNvPr>
          <p:cNvSpPr/>
          <p:nvPr/>
        </p:nvSpPr>
        <p:spPr>
          <a:xfrm>
            <a:off x="6867525" y="2972898"/>
            <a:ext cx="4724400" cy="381000"/>
          </a:xfrm>
          <a:prstGeom prst="roundRect">
            <a:avLst>
              <a:gd name="adj" fmla="val 9744"/>
            </a:avLst>
          </a:prstGeom>
          <a:solidFill>
            <a:schemeClr val="bg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জাইগোটিক</a:t>
            </a:r>
            <a:r>
              <a:rPr lang="as-IN" sz="1200" b="1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মিয়োসিস:</a:t>
            </a:r>
            <a:r>
              <a:rPr lang="en-US" sz="1200" b="1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as-IN" sz="1150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শৈবাল ও ছত্রাকের (</a:t>
            </a:r>
            <a:r>
              <a:rPr lang="en-US" sz="1150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Ulothrix , Spirogyra ) </a:t>
            </a:r>
            <a:r>
              <a:rPr lang="as-IN" sz="1150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জাইগোটে ঘটে।</a:t>
            </a:r>
            <a:endParaRPr lang="as-IN" sz="11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6250" y="1209675"/>
            <a:ext cx="6076950" cy="93345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18" name="Google Shape;218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6250" y="2238375"/>
            <a:ext cx="6076950" cy="93345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19" name="Google Shape;219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6250" y="3267075"/>
            <a:ext cx="6076950" cy="119538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graphicFrame>
        <p:nvGraphicFramePr>
          <p:cNvPr id="221" name="Google Shape;221;p17"/>
          <p:cNvGraphicFramePr/>
          <p:nvPr>
            <p:extLst>
              <p:ext uri="{D42A27DB-BD31-4B8C-83A1-F6EECF244321}">
                <p14:modId xmlns:p14="http://schemas.microsoft.com/office/powerpoint/2010/main" val="2365111274"/>
              </p:ext>
            </p:extLst>
          </p:nvPr>
        </p:nvGraphicFramePr>
        <p:xfrm>
          <a:off x="476250" y="4557712"/>
          <a:ext cx="6067450" cy="121920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826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37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03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64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FFFFFF"/>
                          </a:solidFill>
                          <a:latin typeface="Hind Siliguri SemiBold"/>
                          <a:ea typeface="Hind Siliguri SemiBold"/>
                          <a:cs typeface="Hind Siliguri SemiBold"/>
                          <a:sym typeface="Hind Siliguri SemiBold"/>
                        </a:rPr>
                        <a:t>বিষয়</a:t>
                      </a:r>
                      <a:endParaRPr sz="20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FFFFFF"/>
                          </a:solidFill>
                          <a:latin typeface="Hind Siliguri SemiBold"/>
                          <a:ea typeface="Hind Siliguri SemiBold"/>
                          <a:cs typeface="Hind Siliguri SemiBold"/>
                          <a:sym typeface="Hind Siliguri SemiBold"/>
                        </a:rPr>
                        <a:t>জাইগোটিন</a:t>
                      </a:r>
                      <a:endParaRPr sz="20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FFFFFF"/>
                          </a:solidFill>
                          <a:latin typeface="Hind Siliguri SemiBold"/>
                          <a:ea typeface="Hind Siliguri SemiBold"/>
                          <a:cs typeface="Hind Siliguri SemiBold"/>
                          <a:sym typeface="Hind Siliguri SemiBold"/>
                        </a:rPr>
                        <a:t>প্যাকাইটিন</a:t>
                      </a:r>
                      <a:endParaRPr sz="20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17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অবস্থা</a:t>
                      </a:r>
                      <a:endParaRPr sz="20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সিন্যাপসিস ও বাইভ্যালেন্ট সৃষ্টি</a:t>
                      </a:r>
                      <a:endParaRPr sz="20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টেট্রাড ও কায়াজমা দশা</a:t>
                      </a:r>
                      <a:endParaRPr sz="20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ঘটনা</a:t>
                      </a:r>
                      <a:endParaRPr sz="20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কায়াজমা ও ক্রসিং ওভার ঘটে না</a:t>
                      </a:r>
                      <a:endParaRPr sz="20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cap="none" dirty="0" err="1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কায়াজমা</a:t>
                      </a:r>
                      <a:r>
                        <a:rPr lang="en-US" sz="1400" b="0" i="0" u="none" strike="noStrike" cap="none" dirty="0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 </a:t>
                      </a:r>
                      <a:r>
                        <a:rPr lang="en-US" sz="1400" b="0" i="0" u="none" strike="noStrike" cap="none" dirty="0" err="1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গঠন</a:t>
                      </a:r>
                      <a:r>
                        <a:rPr lang="en-US" sz="1400" b="0" i="0" u="none" strike="noStrike" cap="none" dirty="0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 ও </a:t>
                      </a:r>
                      <a:r>
                        <a:rPr lang="en-US" sz="1400" b="0" i="0" u="none" strike="noStrike" cap="none" dirty="0" err="1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ক্রসিং</a:t>
                      </a:r>
                      <a:r>
                        <a:rPr lang="en-US" sz="1400" b="0" i="0" u="none" strike="noStrike" cap="none" dirty="0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 </a:t>
                      </a:r>
                      <a:r>
                        <a:rPr lang="en-US" sz="1400" b="0" i="0" u="none" strike="noStrike" cap="none" dirty="0" err="1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ওভার</a:t>
                      </a:r>
                      <a:r>
                        <a:rPr lang="en-US" sz="1400" b="0" i="0" u="none" strike="noStrike" cap="none" dirty="0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 </a:t>
                      </a:r>
                      <a:r>
                        <a:rPr lang="en-US" sz="1400" b="0" i="0" u="none" strike="noStrike" cap="none" dirty="0" err="1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ঘটে</a:t>
                      </a:r>
                      <a:endParaRPr sz="2000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22" name="Google Shape;222;p17"/>
          <p:cNvPicPr preferRelativeResize="0"/>
          <p:nvPr/>
        </p:nvPicPr>
        <p:blipFill>
          <a:blip r:embed="rId6"/>
          <a:srcRect/>
          <a:stretch/>
        </p:blipFill>
        <p:spPr>
          <a:xfrm>
            <a:off x="6753225" y="1635369"/>
            <a:ext cx="4953000" cy="35089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3" name="Google Shape;223;p17"/>
          <p:cNvSpPr txBox="1"/>
          <p:nvPr/>
        </p:nvSpPr>
        <p:spPr>
          <a:xfrm>
            <a:off x="666750" y="1333500"/>
            <a:ext cx="5724525" cy="23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লেপ্টোটিন (Leptotene)</a:t>
            </a:r>
            <a:endParaRPr/>
          </a:p>
        </p:txBody>
      </p:sp>
      <p:sp>
        <p:nvSpPr>
          <p:cNvPr id="224" name="Google Shape;224;p17"/>
          <p:cNvSpPr txBox="1"/>
          <p:nvPr/>
        </p:nvSpPr>
        <p:spPr>
          <a:xfrm>
            <a:off x="666750" y="1480125"/>
            <a:ext cx="572452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ক্রোমোজোমগুলো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সূক্ষ্ম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সুতার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মতো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থাকে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এবং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ক্রোমোমিয়ার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দৃশ্যমান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হয়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প্রাণীকোষে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বুকেট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স্টেজ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(Bouquet stage) ও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উদ্ভিদকোষে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সাইনেজেসিস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(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Synezesis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)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দেখা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যায়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2800" dirty="0"/>
          </a:p>
        </p:txBody>
      </p:sp>
      <p:sp>
        <p:nvSpPr>
          <p:cNvPr id="225" name="Google Shape;225;p17"/>
          <p:cNvSpPr txBox="1"/>
          <p:nvPr/>
        </p:nvSpPr>
        <p:spPr>
          <a:xfrm>
            <a:off x="666750" y="2362200"/>
            <a:ext cx="5724525" cy="23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জাইগোটিন (Zygotene)</a:t>
            </a:r>
            <a:endParaRPr/>
          </a:p>
        </p:txBody>
      </p:sp>
      <p:sp>
        <p:nvSpPr>
          <p:cNvPr id="226" name="Google Shape;226;p17"/>
          <p:cNvSpPr txBox="1"/>
          <p:nvPr/>
        </p:nvSpPr>
        <p:spPr>
          <a:xfrm>
            <a:off x="666750" y="2547692"/>
            <a:ext cx="5724525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হোমোলোগাস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ক্রোমোজোমগুলোর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জোড়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বাঁধার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প্রক্রিয়াকে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সিন্যাপসিস</a:t>
            </a:r>
            <a:r>
              <a:rPr lang="en-US" sz="1200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(Synapsis)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এবং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প্রতিটি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জোড়কে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বাইভ্যালেন্ট</a:t>
            </a:r>
            <a:r>
              <a:rPr lang="en-US" sz="1200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(Bivalent)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বলে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প্রোটিন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নির্মিত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সিন্যাপটোনিমাল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কমপ্লেক্স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এতে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সাহায্য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করে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2400" dirty="0"/>
          </a:p>
        </p:txBody>
      </p:sp>
      <p:sp>
        <p:nvSpPr>
          <p:cNvPr id="227" name="Google Shape;227;p17"/>
          <p:cNvSpPr txBox="1"/>
          <p:nvPr/>
        </p:nvSpPr>
        <p:spPr>
          <a:xfrm>
            <a:off x="666750" y="3390900"/>
            <a:ext cx="5724525" cy="23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6D28D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প্যাকাইটিন (Pachytene)</a:t>
            </a:r>
            <a:endParaRPr/>
          </a:p>
        </p:txBody>
      </p:sp>
      <p:sp>
        <p:nvSpPr>
          <p:cNvPr id="228" name="Google Shape;228;p17"/>
          <p:cNvSpPr txBox="1"/>
          <p:nvPr/>
        </p:nvSpPr>
        <p:spPr>
          <a:xfrm>
            <a:off x="572965" y="3562350"/>
            <a:ext cx="598023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বাইভ্যালেন্ট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অনুদৈর্ঘ্যে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বিভক্ত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হয়ে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৪টি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ক্রোমাটিডসহ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টেট্রাড</a:t>
            </a:r>
            <a:r>
              <a:rPr lang="en-US" sz="1200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(Tetrad)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গঠন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করে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2400" dirty="0"/>
          </a:p>
        </p:txBody>
      </p:sp>
      <p:sp>
        <p:nvSpPr>
          <p:cNvPr id="229" name="Google Shape;229;p17"/>
          <p:cNvSpPr txBox="1"/>
          <p:nvPr/>
        </p:nvSpPr>
        <p:spPr>
          <a:xfrm>
            <a:off x="572965" y="3786187"/>
            <a:ext cx="598023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নন-সিস্টার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ক্রোমাটিডদ্বয়ের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মধ্যে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‘ x '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চিহ্নের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মতো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কায়াজমা</a:t>
            </a:r>
            <a:r>
              <a:rPr lang="en-US" sz="1200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(Chiasma)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তৈরি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হয়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2400" dirty="0"/>
          </a:p>
        </p:txBody>
      </p:sp>
      <p:sp>
        <p:nvSpPr>
          <p:cNvPr id="230" name="Google Shape;230;p17"/>
          <p:cNvSpPr txBox="1"/>
          <p:nvPr/>
        </p:nvSpPr>
        <p:spPr>
          <a:xfrm>
            <a:off x="572965" y="4010025"/>
            <a:ext cx="598023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 </a:t>
            </a:r>
            <a:r>
              <a:rPr lang="en-US" sz="1200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ক্রসিং</a:t>
            </a:r>
            <a:r>
              <a:rPr lang="en-US" sz="1200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ওভার</a:t>
            </a:r>
            <a:r>
              <a:rPr lang="en-US" sz="1200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এন্ডোনিউক্লিয়েজ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দ্বারা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কেটে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লাইগেজ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এনজাইম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দ্বারা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পুনরায়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জোড়া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লেগে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জিন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বিনিময়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ঘটে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2400" dirty="0"/>
          </a:p>
        </p:txBody>
      </p:sp>
      <p:sp>
        <p:nvSpPr>
          <p:cNvPr id="235" name="Google Shape;235;p17"/>
          <p:cNvSpPr/>
          <p:nvPr/>
        </p:nvSpPr>
        <p:spPr>
          <a:xfrm>
            <a:off x="481012" y="5362575"/>
            <a:ext cx="826144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17"/>
          <p:cNvSpPr/>
          <p:nvPr/>
        </p:nvSpPr>
        <p:spPr>
          <a:xfrm>
            <a:off x="1307157" y="5362575"/>
            <a:ext cx="2537966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17"/>
          <p:cNvSpPr/>
          <p:nvPr/>
        </p:nvSpPr>
        <p:spPr>
          <a:xfrm>
            <a:off x="3845123" y="5362575"/>
            <a:ext cx="2703314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17"/>
          <p:cNvSpPr/>
          <p:nvPr/>
        </p:nvSpPr>
        <p:spPr>
          <a:xfrm>
            <a:off x="481012" y="5762625"/>
            <a:ext cx="826144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17"/>
          <p:cNvSpPr/>
          <p:nvPr/>
        </p:nvSpPr>
        <p:spPr>
          <a:xfrm>
            <a:off x="1307157" y="5762625"/>
            <a:ext cx="2537966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17"/>
          <p:cNvSpPr/>
          <p:nvPr/>
        </p:nvSpPr>
        <p:spPr>
          <a:xfrm>
            <a:off x="3845123" y="5762625"/>
            <a:ext cx="2703314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17"/>
          <p:cNvSpPr txBox="1"/>
          <p:nvPr/>
        </p:nvSpPr>
        <p:spPr>
          <a:xfrm>
            <a:off x="476250" y="458271"/>
            <a:ext cx="1014485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প্রোফেজ-১ </a:t>
            </a:r>
            <a:r>
              <a:rPr lang="en-US" sz="240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এর</a:t>
            </a:r>
            <a:r>
              <a:rPr lang="en-US" sz="2400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40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প্রথম</a:t>
            </a:r>
            <a:r>
              <a:rPr lang="en-US" sz="2400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 ৩টি </a:t>
            </a:r>
            <a:r>
              <a:rPr lang="en-US" sz="240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উপপর্যায়</a:t>
            </a:r>
            <a:endParaRPr dirty="0"/>
          </a:p>
        </p:txBody>
      </p:sp>
      <p:sp>
        <p:nvSpPr>
          <p:cNvPr id="242" name="Google Shape;242;p17"/>
          <p:cNvSpPr/>
          <p:nvPr/>
        </p:nvSpPr>
        <p:spPr>
          <a:xfrm>
            <a:off x="476250" y="952500"/>
            <a:ext cx="11239500" cy="28575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6250" y="1614120"/>
            <a:ext cx="5543550" cy="234734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49" name="Google Shape;249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6250" y="4321126"/>
            <a:ext cx="5543550" cy="142398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50" name="Google Shape;250;p1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72200" y="1614121"/>
            <a:ext cx="5543550" cy="234734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51" name="Google Shape;251;p18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48400" y="4317777"/>
            <a:ext cx="5543550" cy="1395411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253" name="Google Shape;253;p18"/>
          <p:cNvSpPr txBox="1"/>
          <p:nvPr/>
        </p:nvSpPr>
        <p:spPr>
          <a:xfrm>
            <a:off x="942975" y="1776046"/>
            <a:ext cx="48768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 dirty="0">
                <a:solidFill>
                  <a:srgbClr val="B45309"/>
                </a:solidFill>
                <a:latin typeface="Hind Siliguri"/>
                <a:ea typeface="Hind Siliguri"/>
                <a:cs typeface="Hind Siliguri"/>
                <a:sym typeface="Hind Siliguri"/>
              </a:rPr>
              <a:t>১. </a:t>
            </a:r>
            <a:r>
              <a:rPr lang="en-US" sz="1275" b="1" i="0" u="none" strike="noStrike" cap="none" dirty="0" err="1">
                <a:solidFill>
                  <a:srgbClr val="B4530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ডিপ্লোটিন</a:t>
            </a:r>
            <a:r>
              <a:rPr lang="en-US" sz="1275" b="1" i="0" u="none" strike="noStrike" cap="none" dirty="0">
                <a:solidFill>
                  <a:srgbClr val="B45309"/>
                </a:solidFill>
                <a:latin typeface="Hind Siliguri"/>
                <a:ea typeface="Hind Siliguri"/>
                <a:cs typeface="Hind Siliguri"/>
                <a:sym typeface="Hind Siliguri"/>
              </a:rPr>
              <a:t> (Diplotene)</a:t>
            </a:r>
            <a:endParaRPr dirty="0"/>
          </a:p>
        </p:txBody>
      </p:sp>
      <p:sp>
        <p:nvSpPr>
          <p:cNvPr id="254" name="Google Shape;254;p18"/>
          <p:cNvSpPr txBox="1"/>
          <p:nvPr/>
        </p:nvSpPr>
        <p:spPr>
          <a:xfrm>
            <a:off x="942975" y="4483051"/>
            <a:ext cx="48768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B91C1C"/>
                </a:solidFill>
                <a:latin typeface="Hind Siliguri"/>
                <a:ea typeface="Hind Siliguri"/>
                <a:cs typeface="Hind Siliguri"/>
                <a:sym typeface="Hind Siliguri"/>
              </a:rPr>
              <a:t>২. ডায়াকাইনেসিস (Diakinesis)</a:t>
            </a:r>
            <a:endParaRPr/>
          </a:p>
        </p:txBody>
      </p:sp>
      <p:sp>
        <p:nvSpPr>
          <p:cNvPr id="255" name="Google Shape;255;p18"/>
          <p:cNvSpPr txBox="1"/>
          <p:nvPr/>
        </p:nvSpPr>
        <p:spPr>
          <a:xfrm>
            <a:off x="6657975" y="1776046"/>
            <a:ext cx="485775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 dirty="0">
                <a:solidFill>
                  <a:srgbClr val="047857"/>
                </a:solidFill>
                <a:latin typeface="Hind Siliguri"/>
                <a:ea typeface="Hind Siliguri"/>
                <a:cs typeface="Hind Siliguri"/>
                <a:sym typeface="Hind Siliguri"/>
              </a:rPr>
              <a:t>৩. মেটাফেজ-১, অ্যানাফেজ-১ ও টেলোফেজ-১</a:t>
            </a:r>
            <a:endParaRPr dirty="0"/>
          </a:p>
        </p:txBody>
      </p:sp>
      <p:sp>
        <p:nvSpPr>
          <p:cNvPr id="256" name="Google Shape;256;p18"/>
          <p:cNvSpPr txBox="1"/>
          <p:nvPr/>
        </p:nvSpPr>
        <p:spPr>
          <a:xfrm>
            <a:off x="6610350" y="4500277"/>
            <a:ext cx="4981575" cy="196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80" b="1" i="0" u="none" strike="noStrike" cap="none" dirty="0">
                <a:solidFill>
                  <a:srgbClr val="92400E"/>
                </a:solidFill>
                <a:latin typeface="Hind Siliguri"/>
                <a:ea typeface="Hind Siliguri"/>
                <a:cs typeface="Hind Siliguri"/>
                <a:sym typeface="Hind Siliguri"/>
              </a:rPr>
              <a:t>৪. </a:t>
            </a:r>
            <a:r>
              <a:rPr lang="en-US" sz="1280" b="1" i="0" u="none" strike="noStrike" cap="none" dirty="0" err="1">
                <a:solidFill>
                  <a:srgbClr val="92400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ইন্টারকাইনেসিস</a:t>
            </a:r>
            <a:r>
              <a:rPr lang="en-US" sz="1280" b="1" i="0" u="none" strike="noStrike" cap="none" dirty="0">
                <a:solidFill>
                  <a:srgbClr val="92400E"/>
                </a:solidFill>
                <a:latin typeface="Hind Siliguri"/>
                <a:ea typeface="Hind Siliguri"/>
                <a:cs typeface="Hind Siliguri"/>
                <a:sym typeface="Hind Siliguri"/>
              </a:rPr>
              <a:t> (Interkinesis)</a:t>
            </a:r>
            <a:endParaRPr sz="1280" dirty="0"/>
          </a:p>
        </p:txBody>
      </p:sp>
      <p:sp>
        <p:nvSpPr>
          <p:cNvPr id="257" name="Google Shape;257;p18"/>
          <p:cNvSpPr txBox="1"/>
          <p:nvPr/>
        </p:nvSpPr>
        <p:spPr>
          <a:xfrm>
            <a:off x="6448425" y="4794028"/>
            <a:ext cx="51435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 dirty="0">
                <a:solidFill>
                  <a:srgbClr val="78350F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মিওসিস-</a:t>
            </a:r>
            <a:r>
              <a:rPr lang="en-US" b="0" i="0" u="none" strike="noStrike" cap="none" dirty="0">
                <a:solidFill>
                  <a:srgbClr val="78350F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১</a:t>
            </a:r>
            <a:r>
              <a:rPr lang="en-US" b="0" i="0" u="none" strike="noStrike" cap="none" dirty="0">
                <a:solidFill>
                  <a:srgbClr val="78350F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78350F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এবং</a:t>
            </a:r>
            <a:r>
              <a:rPr lang="en-US" b="0" i="0" u="none" strike="noStrike" cap="none" dirty="0">
                <a:solidFill>
                  <a:srgbClr val="78350F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মিওসিস-২ </a:t>
            </a:r>
            <a:r>
              <a:rPr lang="en-US" b="0" i="0" u="none" strike="noStrike" cap="none" dirty="0" err="1">
                <a:solidFill>
                  <a:srgbClr val="78350F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এর</a:t>
            </a:r>
            <a:r>
              <a:rPr lang="en-US" b="0" i="0" u="none" strike="noStrike" cap="none" dirty="0">
                <a:solidFill>
                  <a:srgbClr val="78350F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78350F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মধ্যবর্তী</a:t>
            </a:r>
            <a:r>
              <a:rPr lang="en-US" b="0" i="0" u="none" strike="noStrike" cap="none" dirty="0">
                <a:solidFill>
                  <a:srgbClr val="78350F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78350F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সময়</a:t>
            </a:r>
            <a:r>
              <a:rPr lang="en-US" b="0" i="0" u="none" strike="noStrike" cap="none" dirty="0">
                <a:solidFill>
                  <a:srgbClr val="78350F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 এ </a:t>
            </a:r>
            <a:r>
              <a:rPr lang="en-US" b="0" i="0" u="none" strike="noStrike" cap="none" dirty="0" err="1">
                <a:solidFill>
                  <a:srgbClr val="78350F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সময়</a:t>
            </a:r>
            <a:r>
              <a:rPr lang="en-US" b="0" i="0" u="none" strike="noStrike" cap="none" dirty="0">
                <a:solidFill>
                  <a:srgbClr val="78350F"/>
                </a:solidFill>
                <a:latin typeface="Hind Siliguri"/>
                <a:ea typeface="Hind Siliguri"/>
                <a:cs typeface="Hind Siliguri"/>
                <a:sym typeface="Hind Siliguri"/>
              </a:rPr>
              <a:t> RNA ও </a:t>
            </a:r>
            <a:r>
              <a:rPr lang="en-US" b="0" i="0" u="none" strike="noStrike" cap="none" dirty="0" err="1">
                <a:solidFill>
                  <a:srgbClr val="78350F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প্রোটিন</a:t>
            </a:r>
            <a:r>
              <a:rPr lang="en-US" b="0" i="0" u="none" strike="noStrike" cap="none" dirty="0">
                <a:solidFill>
                  <a:srgbClr val="78350F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78350F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সংশ্লেষিত</a:t>
            </a:r>
            <a:r>
              <a:rPr lang="en-US" b="0" i="0" u="none" strike="noStrike" cap="none" dirty="0">
                <a:solidFill>
                  <a:srgbClr val="78350F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78350F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হলেও</a:t>
            </a:r>
            <a:r>
              <a:rPr lang="en-US" b="0" i="0" u="none" strike="noStrike" cap="none" dirty="0">
                <a:solidFill>
                  <a:srgbClr val="78350F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1" i="0" u="none" strike="noStrike" cap="none" dirty="0">
                <a:solidFill>
                  <a:srgbClr val="78350F"/>
                </a:solidFill>
                <a:latin typeface="Hind Siliguri"/>
                <a:ea typeface="Hind Siliguri"/>
                <a:cs typeface="Hind Siliguri"/>
                <a:sym typeface="Hind Siliguri"/>
              </a:rPr>
              <a:t>DNA-</a:t>
            </a:r>
            <a:r>
              <a:rPr lang="en-US" b="1" i="0" u="none" strike="noStrike" cap="none" dirty="0" err="1">
                <a:solidFill>
                  <a:srgbClr val="78350F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এর</a:t>
            </a:r>
            <a:r>
              <a:rPr lang="en-US" b="1" i="0" u="none" strike="noStrike" cap="none" dirty="0">
                <a:solidFill>
                  <a:srgbClr val="78350F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1" i="0" u="none" strike="noStrike" cap="none" dirty="0" err="1">
                <a:solidFill>
                  <a:srgbClr val="78350F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প্রতিলিপন</a:t>
            </a:r>
            <a:r>
              <a:rPr lang="en-US" b="1" i="0" u="none" strike="noStrike" cap="none" dirty="0">
                <a:solidFill>
                  <a:srgbClr val="78350F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1" i="0" u="none" strike="noStrike" cap="none" dirty="0" err="1">
                <a:solidFill>
                  <a:srgbClr val="78350F"/>
                </a:solidFill>
                <a:latin typeface="Hind Siliguri"/>
                <a:ea typeface="Hind Siliguri"/>
                <a:cs typeface="Hind Siliguri"/>
                <a:sym typeface="Hind Siliguri"/>
              </a:rPr>
              <a:t>ঘটে</a:t>
            </a:r>
            <a:r>
              <a:rPr lang="en-US" b="1" i="0" u="none" strike="noStrike" cap="none" dirty="0">
                <a:solidFill>
                  <a:srgbClr val="78350F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1" i="0" u="none" strike="noStrike" cap="none" dirty="0" err="1">
                <a:solidFill>
                  <a:srgbClr val="78350F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না</a:t>
            </a:r>
            <a:r>
              <a:rPr lang="en-US" b="1" i="0" u="none" strike="noStrike" cap="none" dirty="0">
                <a:solidFill>
                  <a:srgbClr val="78350F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2800" dirty="0"/>
          </a:p>
        </p:txBody>
      </p:sp>
      <p:pic>
        <p:nvPicPr>
          <p:cNvPr id="258" name="Google Shape;258;p18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04850" y="1828433"/>
            <a:ext cx="161925" cy="161925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18"/>
          <p:cNvSpPr txBox="1"/>
          <p:nvPr/>
        </p:nvSpPr>
        <p:spPr>
          <a:xfrm>
            <a:off x="552449" y="2178803"/>
            <a:ext cx="539115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 </a:t>
            </a:r>
            <a:r>
              <a:rPr lang="en-US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প্রান্তীয়করণ</a:t>
            </a:r>
            <a:r>
              <a:rPr lang="en-US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(Terminalization):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বিকর্ষণের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ফলে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কায়াজমাগুলো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ক্রোমোজোমের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প্রান্তের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দিকে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সরে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যাওয়া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1800" dirty="0"/>
          </a:p>
        </p:txBody>
      </p:sp>
      <p:sp>
        <p:nvSpPr>
          <p:cNvPr id="260" name="Google Shape;260;p18"/>
          <p:cNvSpPr txBox="1"/>
          <p:nvPr/>
        </p:nvSpPr>
        <p:spPr>
          <a:xfrm>
            <a:off x="552449" y="2818046"/>
            <a:ext cx="5419725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 </a:t>
            </a:r>
            <a:r>
              <a:rPr lang="en-US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ডিসজাংশন</a:t>
            </a:r>
            <a:r>
              <a:rPr lang="en-US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(Disjunction):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হোমোলোগাস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ক্রোমোজোমের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পৃথকীকরণ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শুরু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হওয়া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1" name="Google Shape;261;p18"/>
              <p:cNvSpPr txBox="1"/>
              <p:nvPr/>
            </p:nvSpPr>
            <p:spPr>
              <a:xfrm>
                <a:off x="552449" y="3258179"/>
                <a:ext cx="5281612" cy="3231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b="1" i="0" u="none" strike="noStrike" cap="none" dirty="0">
                    <a:solidFill>
                      <a:srgbClr val="334155"/>
                    </a:solidFill>
                    <a:latin typeface="Hind Siliguri"/>
                    <a:ea typeface="Hind Siliguri"/>
                    <a:cs typeface="Hind Siliguri"/>
                    <a:sym typeface="Hind Siliguri"/>
                  </a:rPr>
                  <a:t>• </a:t>
                </a:r>
                <a:r>
                  <a:rPr lang="en-US" b="1" i="0" u="none" strike="noStrike" cap="none" dirty="0" err="1">
                    <a:solidFill>
                      <a:srgbClr val="334155"/>
                    </a:solidFill>
                    <a:latin typeface="Hind Siliguri"/>
                    <a:ea typeface="Hind Siliguri"/>
                    <a:cs typeface="Hind Siliguri"/>
                    <a:sym typeface="Hind Siliguri"/>
                  </a:rPr>
                  <a:t>লুপ</a:t>
                </a:r>
                <a:r>
                  <a:rPr lang="en-US" b="1" i="0" u="none" strike="noStrike" cap="none" dirty="0">
                    <a:solidFill>
                      <a:srgbClr val="334155"/>
                    </a:solidFill>
                    <a:latin typeface="Hind Siliguri"/>
                    <a:ea typeface="Hind Siliguri"/>
                    <a:cs typeface="Hind Siliguri"/>
                    <a:sym typeface="Hind Siliguri"/>
                  </a:rPr>
                  <a:t> (Loop):</a:t>
                </a:r>
                <a:r>
                  <a:rPr lang="en-US" b="0" i="0" u="none" strike="noStrike" cap="none" dirty="0">
                    <a:solidFill>
                      <a:srgbClr val="334155"/>
                    </a:solidFill>
                    <a:latin typeface="Hind Siliguri"/>
                    <a:ea typeface="Hind Siliguri"/>
                    <a:cs typeface="Hind Siliguri"/>
                    <a:sym typeface="Hind Siliguri"/>
                  </a:rPr>
                  <a:t> </a:t>
                </a:r>
                <a:r>
                  <a:rPr lang="en-US" b="0" i="0" u="none" strike="noStrike" cap="none" dirty="0" err="1">
                    <a:solidFill>
                      <a:srgbClr val="334155"/>
                    </a:solidFill>
                    <a:latin typeface="Hind Siliguri"/>
                    <a:ea typeface="Hind Siliguri"/>
                    <a:cs typeface="Hind Siliguri"/>
                    <a:sym typeface="Hind Siliguri"/>
                  </a:rPr>
                  <a:t>কায়াজমার</a:t>
                </a:r>
                <a:r>
                  <a:rPr lang="en-US" b="0" i="0" u="none" strike="noStrike" cap="none" dirty="0">
                    <a:solidFill>
                      <a:srgbClr val="334155"/>
                    </a:solidFill>
                    <a:latin typeface="Hind Siliguri"/>
                    <a:ea typeface="Hind Siliguri"/>
                    <a:cs typeface="Hind Siliguri"/>
                    <a:sym typeface="Hind Siliguri"/>
                  </a:rPr>
                  <a:t> </a:t>
                </a:r>
                <a:r>
                  <a:rPr lang="en-US" b="0" i="0" u="none" strike="noStrike" cap="none" dirty="0" err="1">
                    <a:solidFill>
                      <a:srgbClr val="334155"/>
                    </a:solidFill>
                    <a:latin typeface="Hind Siliguri"/>
                    <a:ea typeface="Hind Siliguri"/>
                    <a:cs typeface="Hind Siliguri"/>
                    <a:sym typeface="Hind Siliguri"/>
                  </a:rPr>
                  <a:t>মাঝে</a:t>
                </a:r>
                <a:r>
                  <a:rPr lang="en-US" b="0" i="0" u="none" strike="noStrike" cap="none" dirty="0">
                    <a:solidFill>
                      <a:srgbClr val="334155"/>
                    </a:solidFill>
                    <a:latin typeface="Hind Siliguri"/>
                    <a:ea typeface="Hind Siliguri"/>
                    <a:cs typeface="Hind Siliguri"/>
                    <a:sym typeface="Hind Siliguri"/>
                  </a:rPr>
                  <a:t> </a:t>
                </a:r>
                <a:r>
                  <a:rPr lang="en-US" b="0" i="0" u="none" strike="noStrike" cap="none" dirty="0" err="1">
                    <a:solidFill>
                      <a:srgbClr val="334155"/>
                    </a:solidFill>
                    <a:latin typeface="Hind Siliguri"/>
                    <a:ea typeface="Hind Siliguri"/>
                    <a:cs typeface="Hind Siliguri"/>
                    <a:sym typeface="Hind Siliguri"/>
                  </a:rPr>
                  <a:t>লুপ</a:t>
                </a:r>
                <a:r>
                  <a:rPr lang="en-US" b="0" i="0" u="none" strike="noStrike" cap="none" dirty="0">
                    <a:solidFill>
                      <a:srgbClr val="334155"/>
                    </a:solidFill>
                    <a:latin typeface="Hind Siliguri"/>
                    <a:ea typeface="Hind Siliguri"/>
                    <a:cs typeface="Hind Siliguri"/>
                    <a:sym typeface="Hind Siliguri"/>
                  </a:rPr>
                  <a:t> </a:t>
                </a:r>
                <a:r>
                  <a:rPr lang="en-US" b="0" i="0" u="none" strike="noStrike" cap="none" dirty="0" err="1">
                    <a:solidFill>
                      <a:srgbClr val="334155"/>
                    </a:solidFill>
                    <a:latin typeface="Hind Siliguri"/>
                    <a:ea typeface="Hind Siliguri"/>
                    <a:cs typeface="Hind Siliguri"/>
                    <a:sym typeface="Hind Siliguri"/>
                  </a:rPr>
                  <a:t>তৈরি</a:t>
                </a:r>
                <a:r>
                  <a:rPr lang="en-US" b="0" i="0" u="none" strike="noStrike" cap="none" dirty="0">
                    <a:solidFill>
                      <a:srgbClr val="334155"/>
                    </a:solidFill>
                    <a:latin typeface="Hind Siliguri"/>
                    <a:ea typeface="Hind Siliguri"/>
                    <a:cs typeface="Hind Siliguri"/>
                    <a:sym typeface="Hind Siliguri"/>
                  </a:rPr>
                  <a:t> </a:t>
                </a:r>
                <a:r>
                  <a:rPr lang="en-US" b="0" i="0" u="none" strike="noStrike" cap="none" dirty="0" err="1">
                    <a:solidFill>
                      <a:srgbClr val="334155"/>
                    </a:solidFill>
                    <a:latin typeface="Hind Siliguri"/>
                    <a:ea typeface="Hind Siliguri"/>
                    <a:cs typeface="Hind Siliguri"/>
                    <a:sym typeface="Hind Siliguri"/>
                  </a:rPr>
                  <a:t>হয়</a:t>
                </a:r>
                <a:r>
                  <a:rPr lang="en-US" b="0" i="0" u="none" strike="noStrike" cap="none" dirty="0">
                    <a:solidFill>
                      <a:srgbClr val="334155"/>
                    </a:solidFill>
                    <a:latin typeface="Hind Siliguri"/>
                    <a:ea typeface="Hind Siliguri"/>
                    <a:cs typeface="Hind Siliguri"/>
                    <a:sym typeface="Hind Siliguri"/>
                  </a:rPr>
                  <a:t> </a:t>
                </a:r>
                <a:r>
                  <a:rPr lang="en-US" b="0" i="0" u="none" strike="noStrike" cap="none" dirty="0" err="1">
                    <a:solidFill>
                      <a:srgbClr val="334155"/>
                    </a:solidFill>
                    <a:latin typeface="Hind Siliguri"/>
                    <a:ea typeface="Hind Siliguri"/>
                    <a:cs typeface="Hind Siliguri"/>
                    <a:sym typeface="Hind Siliguri"/>
                  </a:rPr>
                  <a:t>যার</a:t>
                </a:r>
                <a:r>
                  <a:rPr lang="en-US" b="0" i="0" u="none" strike="noStrike" cap="none" dirty="0">
                    <a:solidFill>
                      <a:srgbClr val="334155"/>
                    </a:solidFill>
                    <a:latin typeface="Hind Siliguri"/>
                    <a:ea typeface="Hind Siliguri"/>
                    <a:cs typeface="Hind Siliguri"/>
                    <a:sym typeface="Hind Siliguri"/>
                  </a:rPr>
                  <a:t> </a:t>
                </a:r>
                <a:r>
                  <a:rPr lang="en-US" b="0" i="0" u="none" strike="noStrike" cap="none" dirty="0" err="1">
                    <a:solidFill>
                      <a:srgbClr val="334155"/>
                    </a:solidFill>
                    <a:latin typeface="Hind Siliguri"/>
                    <a:ea typeface="Hind Siliguri"/>
                    <a:cs typeface="Hind Siliguri"/>
                    <a:sym typeface="Hind Siliguri"/>
                  </a:rPr>
                  <a:t>কোণ</a:t>
                </a:r>
                <a:r>
                  <a:rPr lang="en-US" b="0" i="0" u="none" strike="noStrike" cap="none" dirty="0">
                    <a:solidFill>
                      <a:srgbClr val="334155"/>
                    </a:solidFill>
                    <a:latin typeface="Hind Siliguri"/>
                    <a:ea typeface="Hind Siliguri"/>
                    <a:cs typeface="Hind Siliguri"/>
                    <a:sym typeface="Hind Siliguri"/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u="none" strike="noStrike" cap="none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  <a:ea typeface="Hind Siliguri"/>
                        <a:cs typeface="Hind Siliguri"/>
                        <a:sym typeface="Hind Siliguri"/>
                      </a:rPr>
                      <m:t>90</m:t>
                    </m:r>
                    <m:r>
                      <a:rPr lang="en-US" b="0" i="1" u="none" strike="noStrike" cap="none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Hind Siliguri"/>
                        <a:sym typeface="Hind Siliguri"/>
                      </a:rPr>
                      <m:t>°</m:t>
                    </m:r>
                  </m:oMath>
                </a14:m>
                <a:r>
                  <a:rPr lang="en-US" b="0" i="0" u="none" strike="noStrike" cap="none" dirty="0">
                    <a:solidFill>
                      <a:srgbClr val="334155"/>
                    </a:solidFill>
                    <a:latin typeface="Hind Siliguri"/>
                    <a:ea typeface="Hind Siliguri"/>
                    <a:cs typeface="Hind Siliguri"/>
                    <a:sym typeface="Hind Siliguri"/>
                  </a:rPr>
                  <a:t> </a:t>
                </a:r>
                <a:r>
                  <a:rPr lang="en-US" b="0" i="0" u="none" strike="noStrike" cap="none" dirty="0" err="1">
                    <a:solidFill>
                      <a:srgbClr val="334155"/>
                    </a:solidFill>
                    <a:latin typeface="Hind Siliguri"/>
                    <a:ea typeface="Hind Siliguri"/>
                    <a:cs typeface="Hind Siliguri"/>
                    <a:sym typeface="Hind Siliguri"/>
                  </a:rPr>
                  <a:t>বা</a:t>
                </a:r>
                <a:r>
                  <a:rPr lang="en-US" b="0" i="0" u="none" strike="noStrike" cap="none" dirty="0">
                    <a:solidFill>
                      <a:srgbClr val="334155"/>
                    </a:solidFill>
                    <a:latin typeface="Hind Siliguri"/>
                    <a:ea typeface="Hind Siliguri"/>
                    <a:cs typeface="Hind Siliguri"/>
                    <a:sym typeface="Hind Siliguri"/>
                  </a:rPr>
                  <a:t>  </a:t>
                </a:r>
                <a14:m>
                  <m:oMath xmlns:m="http://schemas.openxmlformats.org/officeDocument/2006/math">
                    <m:r>
                      <a:rPr lang="en-US" b="0" i="1" u="none" strike="noStrike" cap="none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  <a:ea typeface="Hind Siliguri"/>
                        <a:cs typeface="Hind Siliguri"/>
                        <a:sym typeface="Hind Siliguri"/>
                      </a:rPr>
                      <m:t>180</m:t>
                    </m:r>
                    <m:r>
                      <a:rPr lang="en-US" b="0" i="1" u="none" strike="noStrike" cap="none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Hind Siliguri"/>
                        <a:sym typeface="Hind Siliguri"/>
                      </a:rPr>
                      <m:t>° </m:t>
                    </m:r>
                  </m:oMath>
                </a14:m>
                <a:r>
                  <a:rPr lang="en-US" b="0" i="0" u="none" strike="noStrike" cap="none" dirty="0" err="1">
                    <a:solidFill>
                      <a:srgbClr val="334155"/>
                    </a:solidFill>
                    <a:latin typeface="Hind Siliguri"/>
                    <a:ea typeface="Hind Siliguri"/>
                    <a:cs typeface="Hind Siliguri"/>
                    <a:sym typeface="Hind Siliguri"/>
                  </a:rPr>
                  <a:t>হতে</a:t>
                </a:r>
                <a:r>
                  <a:rPr lang="en-US" b="0" i="0" u="none" strike="noStrike" cap="none" dirty="0">
                    <a:solidFill>
                      <a:srgbClr val="334155"/>
                    </a:solidFill>
                    <a:latin typeface="Hind Siliguri"/>
                    <a:ea typeface="Hind Siliguri"/>
                    <a:cs typeface="Hind Siliguri"/>
                    <a:sym typeface="Hind Siliguri"/>
                  </a:rPr>
                  <a:t> </a:t>
                </a:r>
                <a:r>
                  <a:rPr lang="en-US" b="0" i="0" u="none" strike="noStrike" cap="none" dirty="0" err="1">
                    <a:solidFill>
                      <a:srgbClr val="334155"/>
                    </a:solidFill>
                    <a:latin typeface="Hind Siliguri"/>
                    <a:ea typeface="Hind Siliguri"/>
                    <a:cs typeface="Hind Siliguri"/>
                    <a:sym typeface="Hind Siliguri"/>
                  </a:rPr>
                  <a:t>পারে</a:t>
                </a:r>
                <a:r>
                  <a:rPr lang="en-US" b="0" i="0" u="none" strike="noStrike" cap="none" dirty="0">
                    <a:solidFill>
                      <a:srgbClr val="334155"/>
                    </a:solidFill>
                    <a:latin typeface="Hind Siliguri"/>
                    <a:ea typeface="Hind Siliguri"/>
                    <a:cs typeface="Hind Siliguri"/>
                    <a:sym typeface="Hind Siliguri"/>
                  </a:rPr>
                  <a:t>।</a:t>
                </a:r>
                <a:endParaRPr sz="1800" dirty="0"/>
              </a:p>
            </p:txBody>
          </p:sp>
        </mc:Choice>
        <mc:Fallback xmlns="">
          <p:sp>
            <p:nvSpPr>
              <p:cNvPr id="261" name="Google Shape;261;p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449" y="3258179"/>
                <a:ext cx="5281612" cy="323165"/>
              </a:xfrm>
              <a:prstGeom prst="rect">
                <a:avLst/>
              </a:prstGeom>
              <a:blipFill>
                <a:blip r:embed="rId8"/>
                <a:stretch>
                  <a:fillRect l="-2079" r="-693" b="-2641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2" name="Google Shape;262;p18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04850" y="4535438"/>
            <a:ext cx="161925" cy="161925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18"/>
          <p:cNvSpPr txBox="1"/>
          <p:nvPr/>
        </p:nvSpPr>
        <p:spPr>
          <a:xfrm>
            <a:off x="704850" y="4750132"/>
            <a:ext cx="5114925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ক্রোমোজোম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অত্যন্ত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খর্বাকৃতি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মোটা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হয়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এবং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কায়াজমার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সংখ্যা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কমে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যায়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1800" dirty="0"/>
          </a:p>
        </p:txBody>
      </p:sp>
      <p:sp>
        <p:nvSpPr>
          <p:cNvPr id="264" name="Google Shape;264;p18"/>
          <p:cNvSpPr txBox="1"/>
          <p:nvPr/>
        </p:nvSpPr>
        <p:spPr>
          <a:xfrm>
            <a:off x="704850" y="5021594"/>
            <a:ext cx="5114925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নিউক্লিওলাস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নিউক্লিয়ার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মেমব্রেন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সম্পূর্ণ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বিলুপ্ত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হয়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1800" dirty="0"/>
          </a:p>
        </p:txBody>
      </p:sp>
      <p:sp>
        <p:nvSpPr>
          <p:cNvPr id="265" name="Google Shape;265;p18"/>
          <p:cNvSpPr txBox="1"/>
          <p:nvPr/>
        </p:nvSpPr>
        <p:spPr>
          <a:xfrm>
            <a:off x="704850" y="5293057"/>
            <a:ext cx="5114925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প্রাণীকোষে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সেন্ট্রিওল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মেরুতে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পৌঁছায়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1800" dirty="0"/>
          </a:p>
        </p:txBody>
      </p:sp>
      <p:pic>
        <p:nvPicPr>
          <p:cNvPr id="266" name="Google Shape;266;p18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400800" y="1828433"/>
            <a:ext cx="180975" cy="161925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18"/>
          <p:cNvSpPr txBox="1"/>
          <p:nvPr/>
        </p:nvSpPr>
        <p:spPr>
          <a:xfrm>
            <a:off x="6400800" y="2118946"/>
            <a:ext cx="5191125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 মেটাফেজ-১: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বাইভ্যালেন্ট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বিষুবীয়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অঞ্চলে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বসে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সেন্ট্রোমিয়ার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বিভাজিত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হয়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না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1800" dirty="0"/>
          </a:p>
        </p:txBody>
      </p:sp>
      <p:sp>
        <p:nvSpPr>
          <p:cNvPr id="268" name="Google Shape;268;p18"/>
          <p:cNvSpPr txBox="1"/>
          <p:nvPr/>
        </p:nvSpPr>
        <p:spPr>
          <a:xfrm>
            <a:off x="6400800" y="2479255"/>
            <a:ext cx="511492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 অ্যানাফেজ-১: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ক্রোমোজোম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দুটি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বিপরীত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মেরুর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দিকে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ধাবিত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হয়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 V, L, J, I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আকৃতি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ধারণ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ক্রোমোজোম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সংখ্যা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অর্ধেক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( n )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হয়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1800" dirty="0"/>
          </a:p>
        </p:txBody>
      </p:sp>
      <p:sp>
        <p:nvSpPr>
          <p:cNvPr id="269" name="Google Shape;269;p18"/>
          <p:cNvSpPr txBox="1"/>
          <p:nvPr/>
        </p:nvSpPr>
        <p:spPr>
          <a:xfrm>
            <a:off x="6400800" y="3141211"/>
            <a:ext cx="5114925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 টেলোফেজ-১: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মেরুতে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হ্যাপ্লয়েড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নিউক্লিয়াসের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পুনরা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আবির্ভাব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ঘটে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1800" dirty="0"/>
          </a:p>
        </p:txBody>
      </p:sp>
      <p:pic>
        <p:nvPicPr>
          <p:cNvPr id="270" name="Google Shape;270;p18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448425" y="4527328"/>
            <a:ext cx="85725" cy="142875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18"/>
          <p:cNvSpPr txBox="1"/>
          <p:nvPr/>
        </p:nvSpPr>
        <p:spPr>
          <a:xfrm>
            <a:off x="476250" y="458271"/>
            <a:ext cx="1010335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প্রোফেজ-১ </a:t>
            </a:r>
            <a:r>
              <a:rPr lang="en-US" sz="240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এর</a:t>
            </a:r>
            <a:r>
              <a:rPr lang="en-US" sz="2400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40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শেষ</a:t>
            </a:r>
            <a:r>
              <a:rPr lang="en-US" sz="2400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 ২ </a:t>
            </a:r>
            <a:r>
              <a:rPr lang="en-US" sz="240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উপপর্যায়</a:t>
            </a:r>
            <a:r>
              <a:rPr lang="en-US" sz="2400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মিওসিস-১</a:t>
            </a:r>
            <a:endParaRPr dirty="0"/>
          </a:p>
        </p:txBody>
      </p:sp>
      <p:sp>
        <p:nvSpPr>
          <p:cNvPr id="275" name="Google Shape;275;p18"/>
          <p:cNvSpPr/>
          <p:nvPr/>
        </p:nvSpPr>
        <p:spPr>
          <a:xfrm>
            <a:off x="476250" y="952500"/>
            <a:ext cx="11239500" cy="28575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6250" y="2129467"/>
            <a:ext cx="4675584" cy="1838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6250" y="4110667"/>
            <a:ext cx="4675584" cy="1381125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3"/>
          <p:cNvSpPr txBox="1"/>
          <p:nvPr/>
        </p:nvSpPr>
        <p:spPr>
          <a:xfrm>
            <a:off x="704850" y="2446723"/>
            <a:ext cx="4459307" cy="207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>
                <a:solidFill>
                  <a:srgbClr val="1E293B"/>
                </a:solidFill>
                <a:latin typeface="Calibri" panose="020F0502020204030204" pitchFamily="34" charset="0"/>
                <a:ea typeface="Hind Siliguri SemiBold"/>
                <a:cs typeface="Calibri" panose="020F0502020204030204" pitchFamily="34" charset="0"/>
                <a:sym typeface="Hind Siliguri SemiBold"/>
              </a:rPr>
              <a:t>১</a:t>
            </a:r>
            <a:r>
              <a:rPr lang="en-US" sz="1350" b="0" i="0" u="none" strike="noStrike" cap="none" dirty="0">
                <a:solidFill>
                  <a:srgbClr val="1E293B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. </a:t>
            </a:r>
            <a:r>
              <a:rPr lang="as-IN" sz="1350" b="0" i="0" u="none" strike="noStrike" cap="none" dirty="0">
                <a:solidFill>
                  <a:srgbClr val="1E293B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মিয়োসিস</a:t>
            </a:r>
            <a:r>
              <a:rPr lang="en-US" sz="1350" b="0" i="0" u="none" strike="noStrike" cap="none" dirty="0">
                <a:solidFill>
                  <a:srgbClr val="1E293B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-২ (Meiosis-2)</a:t>
            </a:r>
            <a:endParaRPr dirty="0"/>
          </a:p>
        </p:txBody>
      </p:sp>
      <p:sp>
        <p:nvSpPr>
          <p:cNvPr id="91" name="Google Shape;91;p13"/>
          <p:cNvSpPr txBox="1"/>
          <p:nvPr/>
        </p:nvSpPr>
        <p:spPr>
          <a:xfrm>
            <a:off x="704850" y="2604717"/>
            <a:ext cx="4373582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প্রথম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মিওটিক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বিভাজনে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সৃষ্ট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হ্যাপ্লয়েড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নিউক্লিয়াস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থেকে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৪টি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হ্যাপ্লয়েড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নিউক্লিয়াস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/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কোষ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গঠনকারী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প্রক্রিয়াকে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as-IN" sz="1200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মিয়োসিস</a:t>
            </a:r>
            <a:r>
              <a:rPr lang="en-US" sz="1200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-২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বলে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1800" dirty="0"/>
          </a:p>
        </p:txBody>
      </p:sp>
      <p:sp>
        <p:nvSpPr>
          <p:cNvPr id="93" name="Google Shape;93;p13"/>
          <p:cNvSpPr txBox="1"/>
          <p:nvPr/>
        </p:nvSpPr>
        <p:spPr>
          <a:xfrm>
            <a:off x="676275" y="4295437"/>
            <a:ext cx="4459307" cy="207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/>
            <a:r>
              <a:rPr lang="en-US" sz="1350" b="0" i="0" u="none" strike="noStrike" cap="none" dirty="0">
                <a:solidFill>
                  <a:srgbClr val="1E293B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৩. </a:t>
            </a:r>
            <a:r>
              <a:rPr lang="en-US" sz="1350" b="0" i="0" u="none" strike="noStrike" cap="none" dirty="0" err="1">
                <a:solidFill>
                  <a:srgbClr val="1E293B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সাইটোকাইনেসিস</a:t>
            </a:r>
            <a:r>
              <a:rPr lang="en-US" sz="1350" b="0" i="0" u="none" strike="noStrike" cap="none" dirty="0">
                <a:solidFill>
                  <a:srgbClr val="1E293B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as-IN" sz="1350" dirty="0">
                <a:solidFill>
                  <a:srgbClr val="1E293B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বিভাজন</a:t>
            </a:r>
            <a:endParaRPr dirty="0"/>
          </a:p>
        </p:txBody>
      </p:sp>
      <p:sp>
        <p:nvSpPr>
          <p:cNvPr id="94" name="Google Shape;94;p13"/>
          <p:cNvSpPr txBox="1"/>
          <p:nvPr/>
        </p:nvSpPr>
        <p:spPr>
          <a:xfrm>
            <a:off x="676275" y="4687956"/>
            <a:ext cx="4246959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টেলোফেজ-২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শেষে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সাইটোপ্লাজমের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বিভাজন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সম্পন্ন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হয়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ফলে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৪টি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অপত্য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নিউক্লিয়াস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প্রাচীর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দ্বারা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আবৃত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হয়ে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৪টি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হ্যাপ্লয়েড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কোষ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গঠন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করে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1800" dirty="0"/>
          </a:p>
        </p:txBody>
      </p:sp>
      <p:sp>
        <p:nvSpPr>
          <p:cNvPr id="97" name="Google Shape;97;p13"/>
          <p:cNvSpPr txBox="1"/>
          <p:nvPr/>
        </p:nvSpPr>
        <p:spPr>
          <a:xfrm>
            <a:off x="5518541" y="1152391"/>
            <a:ext cx="638204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rgbClr val="1E293B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মিওসিস-২ </a:t>
            </a:r>
            <a:r>
              <a:rPr lang="en-US" sz="1800" b="0" i="0" u="none" strike="noStrike" cap="none" dirty="0" err="1">
                <a:solidFill>
                  <a:srgbClr val="1E293B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এর</a:t>
            </a:r>
            <a:r>
              <a:rPr lang="en-US" sz="1800" b="0" i="0" u="none" strike="noStrike" cap="none" dirty="0">
                <a:solidFill>
                  <a:srgbClr val="1E293B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৪টি </a:t>
            </a:r>
            <a:r>
              <a:rPr lang="en-US" sz="1800" b="0" i="0" u="none" strike="noStrike" cap="none" dirty="0" err="1">
                <a:solidFill>
                  <a:srgbClr val="1E293B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পর্যায়</a:t>
            </a:r>
            <a:endParaRPr sz="2000" dirty="0"/>
          </a:p>
        </p:txBody>
      </p:sp>
      <p:graphicFrame>
        <p:nvGraphicFramePr>
          <p:cNvPr id="99" name="Google Shape;99;p13"/>
          <p:cNvGraphicFramePr/>
          <p:nvPr>
            <p:extLst>
              <p:ext uri="{D42A27DB-BD31-4B8C-83A1-F6EECF244321}">
                <p14:modId xmlns:p14="http://schemas.microsoft.com/office/powerpoint/2010/main" val="1475858567"/>
              </p:ext>
            </p:extLst>
          </p:nvPr>
        </p:nvGraphicFramePr>
        <p:xfrm>
          <a:off x="5495801" y="1431776"/>
          <a:ext cx="6427526" cy="4908560"/>
        </p:xfrm>
        <a:graphic>
          <a:graphicData uri="http://schemas.openxmlformats.org/drawingml/2006/table">
            <a:tbl>
              <a:tblPr firstRow="1" bandRow="1">
                <a:tableStyleId>{0F984E60-0B1F-488E-A3D7-6D8B97AD3DC7}</a:tableStyleId>
              </a:tblPr>
              <a:tblGrid>
                <a:gridCol w="17996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278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82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u="none" strike="noStrike" cap="none" dirty="0" err="1">
                          <a:solidFill>
                            <a:srgbClr val="FFFFFF"/>
                          </a:solidFill>
                          <a:sym typeface="Hind Siliguri SemiBold"/>
                        </a:rPr>
                        <a:t>পর্যায়</a:t>
                      </a:r>
                      <a:endParaRPr sz="1800" dirty="0"/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FFFFFF"/>
                          </a:solidFill>
                          <a:sym typeface="Hind Siliguri SemiBold"/>
                        </a:rPr>
                        <a:t>প্রধান বৈশিষ্ট্যসমূহ</a:t>
                      </a:r>
                      <a:endParaRPr sz="1800"/>
                    </a:p>
                  </a:txBody>
                  <a:tcPr marL="63500" marR="63500" marT="25400" marB="254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2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334155"/>
                          </a:solidFill>
                          <a:sym typeface="Hind Siliguri"/>
                        </a:rPr>
                        <a:t>১. প্রোফেজ-২</a:t>
                      </a:r>
                      <a:br>
                        <a:rPr lang="en-US" sz="2400" u="none" strike="noStrike" cap="none">
                          <a:solidFill>
                            <a:schemeClr val="dk1"/>
                          </a:solidFill>
                          <a:sym typeface="Calibri"/>
                        </a:rPr>
                      </a:br>
                      <a:r>
                        <a:rPr lang="en-US" sz="1200" b="0" u="none" strike="noStrike" cap="none">
                          <a:solidFill>
                            <a:srgbClr val="64748B"/>
                          </a:solidFill>
                          <a:sym typeface="Hind Siliguri"/>
                        </a:rPr>
                        <a:t>(Prophase-2)</a:t>
                      </a:r>
                      <a:endParaRPr sz="1800"/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34155"/>
                          </a:solidFill>
                          <a:sym typeface="Hind Siliguri"/>
                        </a:rPr>
                        <a:t>• স্বল্পস্থায়ী পর্যায়; ক্রোমাটিড কুণ্ডলিত হয়ে খাটো ও মোটা হয়।</a:t>
                      </a:r>
                      <a:br>
                        <a:rPr lang="en-US" sz="2400" u="none" strike="noStrike" cap="none">
                          <a:solidFill>
                            <a:schemeClr val="dk1"/>
                          </a:solidFill>
                          <a:sym typeface="Calibri"/>
                        </a:rPr>
                      </a:br>
                      <a:br>
                        <a:rPr lang="en-US" sz="1200" b="0" u="none" strike="noStrike" cap="none">
                          <a:solidFill>
                            <a:srgbClr val="334155"/>
                          </a:solidFill>
                          <a:sym typeface="Hind Siliguri"/>
                        </a:rPr>
                      </a:br>
                      <a:r>
                        <a:rPr lang="en-US" sz="1200" b="0" u="none" strike="noStrike" cap="none">
                          <a:solidFill>
                            <a:srgbClr val="334155"/>
                          </a:solidFill>
                          <a:sym typeface="Hind Siliguri"/>
                        </a:rPr>
                        <a:t>            • ক্রোমাটিডগুলো পৃথক থাকে। স্পিন্ডল যন্ত্রের আবির্ভাব ঘটে।</a:t>
                      </a:r>
                      <a:br>
                        <a:rPr lang="en-US" sz="2400" u="none" strike="noStrike" cap="none">
                          <a:solidFill>
                            <a:schemeClr val="dk1"/>
                          </a:solidFill>
                          <a:sym typeface="Calibri"/>
                        </a:rPr>
                      </a:br>
                      <a:br>
                        <a:rPr lang="en-US" sz="1200" b="0" u="none" strike="noStrike" cap="none">
                          <a:solidFill>
                            <a:srgbClr val="334155"/>
                          </a:solidFill>
                          <a:sym typeface="Hind Siliguri"/>
                        </a:rPr>
                      </a:br>
                      <a:r>
                        <a:rPr lang="en-US" sz="1200" b="0" u="none" strike="noStrike" cap="none">
                          <a:solidFill>
                            <a:srgbClr val="334155"/>
                          </a:solidFill>
                          <a:sym typeface="Hind Siliguri"/>
                        </a:rPr>
                        <a:t>            • নিউক্লিয়ার মেমব্রেন ও নিউক্লিওলাস সম্পূর্ণ বিলুপ্ত হয়।</a:t>
                      </a:r>
                      <a:endParaRPr sz="1800"/>
                    </a:p>
                  </a:txBody>
                  <a:tcPr marL="63500" marR="63500" marT="25400" marB="254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2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334155"/>
                          </a:solidFill>
                          <a:sym typeface="Hind Siliguri"/>
                        </a:rPr>
                        <a:t>২. মেটাফেজ-২</a:t>
                      </a:r>
                      <a:br>
                        <a:rPr lang="en-US" sz="2400" u="none" strike="noStrike" cap="none">
                          <a:solidFill>
                            <a:schemeClr val="dk1"/>
                          </a:solidFill>
                          <a:sym typeface="Calibri"/>
                        </a:rPr>
                      </a:br>
                      <a:r>
                        <a:rPr lang="en-US" sz="1200" b="0" u="none" strike="noStrike" cap="none">
                          <a:solidFill>
                            <a:srgbClr val="64748B"/>
                          </a:solidFill>
                          <a:sym typeface="Hind Siliguri"/>
                        </a:rPr>
                        <a:t>(Metaphase-2)</a:t>
                      </a:r>
                      <a:endParaRPr sz="1800"/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34155"/>
                          </a:solidFill>
                          <a:sym typeface="Hind Siliguri"/>
                        </a:rPr>
                        <a:t>• স্পিন্ডল যন্ত্র সম্পূর্ণ হয় এবং ক্রোমোজোমগুলো নিরক্ষীয় অঞ্চলে সাজায়।</a:t>
                      </a:r>
                      <a:br>
                        <a:rPr lang="en-US" sz="2400" u="none" strike="noStrike" cap="none">
                          <a:solidFill>
                            <a:schemeClr val="dk1"/>
                          </a:solidFill>
                          <a:sym typeface="Calibri"/>
                        </a:rPr>
                      </a:br>
                      <a:br>
                        <a:rPr lang="en-US" sz="1200" b="0" u="none" strike="noStrike" cap="none">
                          <a:solidFill>
                            <a:srgbClr val="334155"/>
                          </a:solidFill>
                          <a:sym typeface="Hind Siliguri"/>
                        </a:rPr>
                      </a:br>
                      <a:r>
                        <a:rPr lang="en-US" sz="1200" b="0" u="none" strike="noStrike" cap="none">
                          <a:solidFill>
                            <a:srgbClr val="334155"/>
                          </a:solidFill>
                          <a:sym typeface="Hind Siliguri"/>
                        </a:rPr>
                        <a:t>            • সেন্ট্রোমিয়ারে ট্রাকশন তন্তু যুক্ত হয়।</a:t>
                      </a:r>
                      <a:br>
                        <a:rPr lang="en-US" sz="2400" u="none" strike="noStrike" cap="none">
                          <a:solidFill>
                            <a:schemeClr val="dk1"/>
                          </a:solidFill>
                          <a:sym typeface="Calibri"/>
                        </a:rPr>
                      </a:br>
                      <a:br>
                        <a:rPr lang="en-US" sz="1200" b="0" u="none" strike="noStrike" cap="none">
                          <a:solidFill>
                            <a:srgbClr val="334155"/>
                          </a:solidFill>
                          <a:sym typeface="Hind Siliguri"/>
                        </a:rPr>
                      </a:br>
                      <a:r>
                        <a:rPr lang="en-US" sz="1200" b="0" u="none" strike="noStrike" cap="none">
                          <a:solidFill>
                            <a:srgbClr val="334155"/>
                          </a:solidFill>
                          <a:sym typeface="Hind Siliguri"/>
                        </a:rPr>
                        <a:t>            • শেষের দিকে সেন্ট্রোমিয়ারের বিভাজন শুরু হয়।</a:t>
                      </a:r>
                      <a:endParaRPr sz="1800"/>
                    </a:p>
                  </a:txBody>
                  <a:tcPr marL="63500" marR="63500" marT="25400" marB="254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2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334155"/>
                          </a:solidFill>
                          <a:sym typeface="Hind Siliguri"/>
                        </a:rPr>
                        <a:t>৩. অ্যানাফেজ-২</a:t>
                      </a:r>
                      <a:br>
                        <a:rPr lang="en-US" sz="2400" u="none" strike="noStrike" cap="none">
                          <a:solidFill>
                            <a:schemeClr val="dk1"/>
                          </a:solidFill>
                          <a:sym typeface="Calibri"/>
                        </a:rPr>
                      </a:br>
                      <a:r>
                        <a:rPr lang="en-US" sz="1200" b="0" u="none" strike="noStrike" cap="none">
                          <a:solidFill>
                            <a:srgbClr val="64748B"/>
                          </a:solidFill>
                          <a:sym typeface="Hind Siliguri"/>
                        </a:rPr>
                        <a:t>(Anaphase-2)</a:t>
                      </a:r>
                      <a:endParaRPr sz="1800"/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34155"/>
                          </a:solidFill>
                          <a:sym typeface="Hind Siliguri"/>
                        </a:rPr>
                        <a:t>• সেন্ট্রোমিয়ার বিভক্ত হয়ে অপত্য ক্রোমোজোম গঠিত হয়।</a:t>
                      </a:r>
                      <a:br>
                        <a:rPr lang="en-US" sz="2400" u="none" strike="noStrike" cap="none">
                          <a:solidFill>
                            <a:schemeClr val="dk1"/>
                          </a:solidFill>
                          <a:sym typeface="Calibri"/>
                        </a:rPr>
                      </a:br>
                      <a:br>
                        <a:rPr lang="en-US" sz="1200" b="0" u="none" strike="noStrike" cap="none">
                          <a:solidFill>
                            <a:srgbClr val="334155"/>
                          </a:solidFill>
                          <a:sym typeface="Hind Siliguri"/>
                        </a:rPr>
                      </a:br>
                      <a:r>
                        <a:rPr lang="en-US" sz="1200" b="0" u="none" strike="noStrike" cap="none">
                          <a:solidFill>
                            <a:srgbClr val="334155"/>
                          </a:solidFill>
                          <a:sym typeface="Hind Siliguri"/>
                        </a:rPr>
                        <a:t>            • মেরুমুখী চলনে ক্রোমোজোমগুলোকে V, L, J, I আকৃতির দেখায়।</a:t>
                      </a:r>
                      <a:br>
                        <a:rPr lang="en-US" sz="2400" u="none" strike="noStrike" cap="none">
                          <a:solidFill>
                            <a:schemeClr val="dk1"/>
                          </a:solidFill>
                          <a:sym typeface="Calibri"/>
                        </a:rPr>
                      </a:br>
                      <a:br>
                        <a:rPr lang="en-US" sz="1200" b="0" u="none" strike="noStrike" cap="none">
                          <a:solidFill>
                            <a:srgbClr val="334155"/>
                          </a:solidFill>
                          <a:sym typeface="Hind Siliguri"/>
                        </a:rPr>
                      </a:br>
                      <a:r>
                        <a:rPr lang="en-US" sz="1200" b="0" u="none" strike="noStrike" cap="none">
                          <a:solidFill>
                            <a:srgbClr val="334155"/>
                          </a:solidFill>
                          <a:sym typeface="Hind Siliguri"/>
                        </a:rPr>
                        <a:t>            • অর্ধেক ক্রোমোজোম এক মেরুতে ও বাকি অর্ধেক বিপরীত মেরুতে যায়।</a:t>
                      </a:r>
                      <a:endParaRPr sz="1800"/>
                    </a:p>
                  </a:txBody>
                  <a:tcPr marL="63500" marR="63500" marT="25400" marB="254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2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334155"/>
                          </a:solidFill>
                          <a:sym typeface="Hind Siliguri"/>
                        </a:rPr>
                        <a:t>৪. টেলোফেজ-২</a:t>
                      </a:r>
                      <a:br>
                        <a:rPr lang="en-US" sz="2400" u="none" strike="noStrike" cap="none">
                          <a:solidFill>
                            <a:schemeClr val="dk1"/>
                          </a:solidFill>
                          <a:sym typeface="Calibri"/>
                        </a:rPr>
                      </a:br>
                      <a:r>
                        <a:rPr lang="en-US" sz="1200" b="0" u="none" strike="noStrike" cap="none">
                          <a:solidFill>
                            <a:srgbClr val="64748B"/>
                          </a:solidFill>
                          <a:sym typeface="Hind Siliguri"/>
                        </a:rPr>
                        <a:t>(Telophase-2)</a:t>
                      </a:r>
                      <a:endParaRPr sz="1800"/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u="none" strike="noStrike" cap="none" dirty="0">
                          <a:solidFill>
                            <a:srgbClr val="334155"/>
                          </a:solidFill>
                          <a:sym typeface="Hind Siliguri"/>
                        </a:rPr>
                        <a:t>• </a:t>
                      </a:r>
                      <a:r>
                        <a:rPr lang="en-US" sz="1200" b="0" u="none" strike="noStrike" cap="none" dirty="0" err="1">
                          <a:solidFill>
                            <a:srgbClr val="334155"/>
                          </a:solidFill>
                          <a:sym typeface="Hind Siliguri"/>
                        </a:rPr>
                        <a:t>মেরু</a:t>
                      </a:r>
                      <a:r>
                        <a:rPr lang="en-US" sz="1200" b="0" u="none" strike="noStrike" cap="none" dirty="0">
                          <a:solidFill>
                            <a:srgbClr val="334155"/>
                          </a:solidFill>
                          <a:sym typeface="Hind Siliguri"/>
                        </a:rPr>
                        <a:t> </a:t>
                      </a:r>
                      <a:r>
                        <a:rPr lang="en-US" sz="1200" b="0" u="none" strike="noStrike" cap="none" dirty="0" err="1">
                          <a:solidFill>
                            <a:srgbClr val="334155"/>
                          </a:solidFill>
                          <a:sym typeface="Hind Siliguri"/>
                        </a:rPr>
                        <a:t>প্রান্তে</a:t>
                      </a:r>
                      <a:r>
                        <a:rPr lang="en-US" sz="1200" b="0" u="none" strike="noStrike" cap="none" dirty="0">
                          <a:solidFill>
                            <a:srgbClr val="334155"/>
                          </a:solidFill>
                          <a:sym typeface="Hind Siliguri"/>
                        </a:rPr>
                        <a:t> </a:t>
                      </a:r>
                      <a:r>
                        <a:rPr lang="en-US" sz="1200" b="0" u="none" strike="noStrike" cap="none" dirty="0" err="1">
                          <a:solidFill>
                            <a:srgbClr val="334155"/>
                          </a:solidFill>
                          <a:sym typeface="Hind Siliguri"/>
                        </a:rPr>
                        <a:t>পৌঁছানোর</a:t>
                      </a:r>
                      <a:r>
                        <a:rPr lang="en-US" sz="1200" b="0" u="none" strike="noStrike" cap="none" dirty="0">
                          <a:solidFill>
                            <a:srgbClr val="334155"/>
                          </a:solidFill>
                          <a:sym typeface="Hind Siliguri"/>
                        </a:rPr>
                        <a:t> </a:t>
                      </a:r>
                      <a:r>
                        <a:rPr lang="en-US" sz="1200" b="0" u="none" strike="noStrike" cap="none" dirty="0" err="1">
                          <a:solidFill>
                            <a:srgbClr val="334155"/>
                          </a:solidFill>
                          <a:sym typeface="Hind Siliguri"/>
                        </a:rPr>
                        <a:t>পর</a:t>
                      </a:r>
                      <a:r>
                        <a:rPr lang="en-US" sz="1200" b="0" u="none" strike="noStrike" cap="none" dirty="0">
                          <a:solidFill>
                            <a:srgbClr val="334155"/>
                          </a:solidFill>
                          <a:sym typeface="Hind Siliguri"/>
                        </a:rPr>
                        <a:t> </a:t>
                      </a:r>
                      <a:r>
                        <a:rPr lang="en-US" sz="1200" b="0" u="none" strike="noStrike" cap="none" dirty="0" err="1">
                          <a:solidFill>
                            <a:srgbClr val="334155"/>
                          </a:solidFill>
                          <a:sym typeface="Hind Siliguri"/>
                        </a:rPr>
                        <a:t>জলযোজন</a:t>
                      </a:r>
                      <a:r>
                        <a:rPr lang="en-US" sz="1200" b="0" u="none" strike="noStrike" cap="none" dirty="0">
                          <a:solidFill>
                            <a:srgbClr val="334155"/>
                          </a:solidFill>
                          <a:sym typeface="Hind Siliguri"/>
                        </a:rPr>
                        <a:t> </a:t>
                      </a:r>
                      <a:r>
                        <a:rPr lang="en-US" sz="1200" b="0" u="none" strike="noStrike" cap="none" dirty="0" err="1">
                          <a:solidFill>
                            <a:srgbClr val="334155"/>
                          </a:solidFill>
                          <a:sym typeface="Hind Siliguri"/>
                        </a:rPr>
                        <a:t>ঘটে</a:t>
                      </a:r>
                      <a:r>
                        <a:rPr lang="en-US" sz="1200" b="0" u="none" strike="noStrike" cap="none" dirty="0">
                          <a:solidFill>
                            <a:srgbClr val="334155"/>
                          </a:solidFill>
                          <a:sym typeface="Hind Siliguri"/>
                        </a:rPr>
                        <a:t> </a:t>
                      </a:r>
                      <a:r>
                        <a:rPr lang="en-US" sz="1200" b="0" u="none" strike="noStrike" cap="none" dirty="0" err="1">
                          <a:solidFill>
                            <a:srgbClr val="334155"/>
                          </a:solidFill>
                          <a:sym typeface="Hind Siliguri"/>
                        </a:rPr>
                        <a:t>সুতার</a:t>
                      </a:r>
                      <a:r>
                        <a:rPr lang="en-US" sz="1200" b="0" u="none" strike="noStrike" cap="none" dirty="0">
                          <a:solidFill>
                            <a:srgbClr val="334155"/>
                          </a:solidFill>
                          <a:sym typeface="Hind Siliguri"/>
                        </a:rPr>
                        <a:t> </a:t>
                      </a:r>
                      <a:r>
                        <a:rPr lang="en-US" sz="1200" b="0" u="none" strike="noStrike" cap="none" dirty="0" err="1">
                          <a:solidFill>
                            <a:srgbClr val="334155"/>
                          </a:solidFill>
                          <a:sym typeface="Hind Siliguri"/>
                        </a:rPr>
                        <a:t>মতো</a:t>
                      </a:r>
                      <a:r>
                        <a:rPr lang="en-US" sz="1200" b="0" u="none" strike="noStrike" cap="none" dirty="0">
                          <a:solidFill>
                            <a:srgbClr val="334155"/>
                          </a:solidFill>
                          <a:sym typeface="Hind Siliguri"/>
                        </a:rPr>
                        <a:t> </a:t>
                      </a:r>
                      <a:r>
                        <a:rPr lang="en-US" sz="1200" b="0" u="none" strike="noStrike" cap="none" dirty="0" err="1">
                          <a:solidFill>
                            <a:srgbClr val="334155"/>
                          </a:solidFill>
                          <a:sym typeface="Hind Siliguri"/>
                        </a:rPr>
                        <a:t>আকার</a:t>
                      </a:r>
                      <a:r>
                        <a:rPr lang="en-US" sz="1200" b="0" u="none" strike="noStrike" cap="none" dirty="0">
                          <a:solidFill>
                            <a:srgbClr val="334155"/>
                          </a:solidFill>
                          <a:sym typeface="Hind Siliguri"/>
                        </a:rPr>
                        <a:t> </a:t>
                      </a:r>
                      <a:r>
                        <a:rPr lang="en-US" sz="1200" b="0" u="none" strike="noStrike" cap="none" dirty="0" err="1">
                          <a:solidFill>
                            <a:srgbClr val="334155"/>
                          </a:solidFill>
                          <a:sym typeface="Hind Siliguri"/>
                        </a:rPr>
                        <a:t>নেয়</a:t>
                      </a:r>
                      <a:r>
                        <a:rPr lang="en-US" sz="1200" b="0" u="none" strike="noStrike" cap="none" dirty="0">
                          <a:solidFill>
                            <a:srgbClr val="334155"/>
                          </a:solidFill>
                          <a:sym typeface="Hind Siliguri"/>
                        </a:rPr>
                        <a:t>।</a:t>
                      </a:r>
                      <a:br>
                        <a:rPr lang="en-US" sz="2400" u="none" strike="noStrike" cap="none" dirty="0">
                          <a:solidFill>
                            <a:schemeClr val="dk1"/>
                          </a:solidFill>
                          <a:sym typeface="Calibri"/>
                        </a:rPr>
                      </a:br>
                      <a:br>
                        <a:rPr lang="en-US" sz="1200" b="0" u="none" strike="noStrike" cap="none" dirty="0">
                          <a:solidFill>
                            <a:srgbClr val="334155"/>
                          </a:solidFill>
                          <a:sym typeface="Hind Siliguri"/>
                        </a:rPr>
                      </a:br>
                      <a:r>
                        <a:rPr lang="en-US" sz="1200" b="0" u="none" strike="noStrike" cap="none" dirty="0">
                          <a:solidFill>
                            <a:srgbClr val="334155"/>
                          </a:solidFill>
                          <a:sym typeface="Hind Siliguri"/>
                        </a:rPr>
                        <a:t>            • </a:t>
                      </a:r>
                      <a:r>
                        <a:rPr lang="en-US" sz="1200" b="0" u="none" strike="noStrike" cap="none" dirty="0" err="1">
                          <a:solidFill>
                            <a:srgbClr val="334155"/>
                          </a:solidFill>
                          <a:sym typeface="Hind Siliguri"/>
                        </a:rPr>
                        <a:t>নিউক্লিয়ার</a:t>
                      </a:r>
                      <a:r>
                        <a:rPr lang="en-US" sz="1200" b="0" u="none" strike="noStrike" cap="none" dirty="0">
                          <a:solidFill>
                            <a:srgbClr val="334155"/>
                          </a:solidFill>
                          <a:sym typeface="Hind Siliguri"/>
                        </a:rPr>
                        <a:t> </a:t>
                      </a:r>
                      <a:r>
                        <a:rPr lang="en-US" sz="1200" b="0" u="none" strike="noStrike" cap="none" dirty="0" err="1">
                          <a:solidFill>
                            <a:srgbClr val="334155"/>
                          </a:solidFill>
                          <a:sym typeface="Hind Siliguri"/>
                        </a:rPr>
                        <a:t>মেমব্রেন</a:t>
                      </a:r>
                      <a:r>
                        <a:rPr lang="en-US" sz="1200" b="0" u="none" strike="noStrike" cap="none" dirty="0">
                          <a:solidFill>
                            <a:srgbClr val="334155"/>
                          </a:solidFill>
                          <a:sym typeface="Hind Siliguri"/>
                        </a:rPr>
                        <a:t> ও </a:t>
                      </a:r>
                      <a:r>
                        <a:rPr lang="en-US" sz="1200" b="0" u="none" strike="noStrike" cap="none" dirty="0" err="1">
                          <a:solidFill>
                            <a:srgbClr val="334155"/>
                          </a:solidFill>
                          <a:sym typeface="Hind Siliguri"/>
                        </a:rPr>
                        <a:t>নিউক্লিওলাসের</a:t>
                      </a:r>
                      <a:r>
                        <a:rPr lang="en-US" sz="1200" b="0" u="none" strike="noStrike" cap="none" dirty="0">
                          <a:solidFill>
                            <a:srgbClr val="334155"/>
                          </a:solidFill>
                          <a:sym typeface="Hind Siliguri"/>
                        </a:rPr>
                        <a:t> </a:t>
                      </a:r>
                      <a:r>
                        <a:rPr lang="en-US" sz="1200" b="0" u="none" strike="noStrike" cap="none" dirty="0" err="1">
                          <a:solidFill>
                            <a:srgbClr val="334155"/>
                          </a:solidFill>
                          <a:sym typeface="Hind Siliguri"/>
                        </a:rPr>
                        <a:t>পুনরা</a:t>
                      </a:r>
                      <a:r>
                        <a:rPr lang="en-US" sz="1200" b="0" u="none" strike="noStrike" cap="none" dirty="0">
                          <a:solidFill>
                            <a:srgbClr val="334155"/>
                          </a:solidFill>
                          <a:sym typeface="Hind Siliguri"/>
                        </a:rPr>
                        <a:t> </a:t>
                      </a:r>
                      <a:r>
                        <a:rPr lang="en-US" sz="1200" b="0" u="none" strike="noStrike" cap="none" dirty="0" err="1">
                          <a:solidFill>
                            <a:srgbClr val="334155"/>
                          </a:solidFill>
                          <a:sym typeface="Hind Siliguri"/>
                        </a:rPr>
                        <a:t>আবির্ভাব</a:t>
                      </a:r>
                      <a:r>
                        <a:rPr lang="en-US" sz="1200" b="0" u="none" strike="noStrike" cap="none" dirty="0">
                          <a:solidFill>
                            <a:srgbClr val="334155"/>
                          </a:solidFill>
                          <a:sym typeface="Hind Siliguri"/>
                        </a:rPr>
                        <a:t> </a:t>
                      </a:r>
                      <a:r>
                        <a:rPr lang="en-US" sz="1200" b="0" u="none" strike="noStrike" cap="none" dirty="0" err="1">
                          <a:solidFill>
                            <a:srgbClr val="334155"/>
                          </a:solidFill>
                          <a:sym typeface="Hind Siliguri"/>
                        </a:rPr>
                        <a:t>ঘটে</a:t>
                      </a:r>
                      <a:r>
                        <a:rPr lang="en-US" sz="1200" b="0" u="none" strike="noStrike" cap="none" dirty="0">
                          <a:solidFill>
                            <a:srgbClr val="334155"/>
                          </a:solidFill>
                          <a:sym typeface="Hind Siliguri"/>
                        </a:rPr>
                        <a:t>।</a:t>
                      </a:r>
                      <a:br>
                        <a:rPr lang="en-US" sz="2400" u="none" strike="noStrike" cap="none" dirty="0">
                          <a:solidFill>
                            <a:schemeClr val="dk1"/>
                          </a:solidFill>
                          <a:sym typeface="Calibri"/>
                        </a:rPr>
                      </a:br>
                      <a:br>
                        <a:rPr lang="en-US" sz="1200" b="0" u="none" strike="noStrike" cap="none" dirty="0">
                          <a:solidFill>
                            <a:srgbClr val="334155"/>
                          </a:solidFill>
                          <a:sym typeface="Hind Siliguri"/>
                        </a:rPr>
                      </a:br>
                      <a:r>
                        <a:rPr lang="en-US" sz="1200" b="0" u="none" strike="noStrike" cap="none" dirty="0">
                          <a:solidFill>
                            <a:srgbClr val="334155"/>
                          </a:solidFill>
                          <a:sym typeface="Hind Siliguri"/>
                        </a:rPr>
                        <a:t>            • </a:t>
                      </a:r>
                      <a:r>
                        <a:rPr lang="en-US" sz="1200" b="0" u="none" strike="noStrike" cap="none" dirty="0" err="1">
                          <a:solidFill>
                            <a:srgbClr val="334155"/>
                          </a:solidFill>
                          <a:sym typeface="Hind Siliguri"/>
                        </a:rPr>
                        <a:t>স্পিন্ডল</a:t>
                      </a:r>
                      <a:r>
                        <a:rPr lang="en-US" sz="1200" b="0" u="none" strike="noStrike" cap="none" dirty="0">
                          <a:solidFill>
                            <a:srgbClr val="334155"/>
                          </a:solidFill>
                          <a:sym typeface="Hind Siliguri"/>
                        </a:rPr>
                        <a:t> </a:t>
                      </a:r>
                      <a:r>
                        <a:rPr lang="en-US" sz="1200" b="0" u="none" strike="noStrike" cap="none" dirty="0" err="1">
                          <a:solidFill>
                            <a:srgbClr val="334155"/>
                          </a:solidFill>
                          <a:sym typeface="Hind Siliguri"/>
                        </a:rPr>
                        <a:t>বিলুপ্ত</a:t>
                      </a:r>
                      <a:r>
                        <a:rPr lang="en-US" sz="1200" b="0" u="none" strike="noStrike" cap="none" dirty="0">
                          <a:solidFill>
                            <a:srgbClr val="334155"/>
                          </a:solidFill>
                          <a:sym typeface="Hind Siliguri"/>
                        </a:rPr>
                        <a:t> </a:t>
                      </a:r>
                      <a:r>
                        <a:rPr lang="en-US" sz="1200" b="0" u="none" strike="noStrike" cap="none" dirty="0" err="1">
                          <a:solidFill>
                            <a:srgbClr val="334155"/>
                          </a:solidFill>
                          <a:sym typeface="Hind Siliguri"/>
                        </a:rPr>
                        <a:t>হয়</a:t>
                      </a:r>
                      <a:r>
                        <a:rPr lang="en-US" sz="1200" b="0" u="none" strike="noStrike" cap="none" dirty="0">
                          <a:solidFill>
                            <a:srgbClr val="334155"/>
                          </a:solidFill>
                          <a:sym typeface="Hind Siliguri"/>
                        </a:rPr>
                        <a:t> </a:t>
                      </a:r>
                      <a:r>
                        <a:rPr lang="en-US" sz="1200" b="0" u="none" strike="noStrike" cap="none" dirty="0" err="1">
                          <a:solidFill>
                            <a:srgbClr val="334155"/>
                          </a:solidFill>
                          <a:sym typeface="Hind Siliguri"/>
                        </a:rPr>
                        <a:t>এবং</a:t>
                      </a:r>
                      <a:r>
                        <a:rPr lang="en-US" sz="1200" b="0" u="none" strike="noStrike" cap="none" dirty="0">
                          <a:solidFill>
                            <a:srgbClr val="334155"/>
                          </a:solidFill>
                          <a:sym typeface="Hind Siliguri"/>
                        </a:rPr>
                        <a:t> </a:t>
                      </a:r>
                      <a:r>
                        <a:rPr lang="en-US" sz="1200" b="0" u="none" strike="noStrike" cap="none" dirty="0" err="1">
                          <a:solidFill>
                            <a:srgbClr val="334155"/>
                          </a:solidFill>
                          <a:sym typeface="Hind Siliguri"/>
                        </a:rPr>
                        <a:t>কোষপ্লেট</a:t>
                      </a:r>
                      <a:r>
                        <a:rPr lang="en-US" sz="1200" b="0" u="none" strike="noStrike" cap="none" dirty="0">
                          <a:solidFill>
                            <a:srgbClr val="334155"/>
                          </a:solidFill>
                          <a:sym typeface="Hind Siliguri"/>
                        </a:rPr>
                        <a:t> </a:t>
                      </a:r>
                      <a:r>
                        <a:rPr lang="en-US" sz="1200" b="0" u="none" strike="noStrike" cap="none" dirty="0" err="1">
                          <a:solidFill>
                            <a:srgbClr val="334155"/>
                          </a:solidFill>
                          <a:sym typeface="Hind Siliguri"/>
                        </a:rPr>
                        <a:t>তৈরি</a:t>
                      </a:r>
                      <a:r>
                        <a:rPr lang="en-US" sz="1200" b="0" u="none" strike="noStrike" cap="none" dirty="0">
                          <a:solidFill>
                            <a:srgbClr val="334155"/>
                          </a:solidFill>
                          <a:sym typeface="Hind Siliguri"/>
                        </a:rPr>
                        <a:t> </a:t>
                      </a:r>
                      <a:r>
                        <a:rPr lang="en-US" sz="1200" b="0" u="none" strike="noStrike" cap="none" dirty="0" err="1">
                          <a:solidFill>
                            <a:srgbClr val="334155"/>
                          </a:solidFill>
                          <a:sym typeface="Hind Siliguri"/>
                        </a:rPr>
                        <a:t>হয়</a:t>
                      </a:r>
                      <a:r>
                        <a:rPr lang="en-US" sz="1200" b="0" u="none" strike="noStrike" cap="none" dirty="0">
                          <a:solidFill>
                            <a:srgbClr val="334155"/>
                          </a:solidFill>
                          <a:sym typeface="Hind Siliguri"/>
                        </a:rPr>
                        <a:t>।</a:t>
                      </a:r>
                      <a:endParaRPr sz="1800" dirty="0"/>
                    </a:p>
                  </a:txBody>
                  <a:tcPr marL="63500" marR="63500" marT="25400" marB="2540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BEDD581C-55B9-E1AB-6416-321E954D6CD1}"/>
              </a:ext>
            </a:extLst>
          </p:cNvPr>
          <p:cNvGrpSpPr/>
          <p:nvPr/>
        </p:nvGrpSpPr>
        <p:grpSpPr>
          <a:xfrm>
            <a:off x="619125" y="3150799"/>
            <a:ext cx="4459307" cy="553998"/>
            <a:chOff x="819150" y="2161742"/>
            <a:chExt cx="4132659" cy="553998"/>
          </a:xfrm>
        </p:grpSpPr>
        <p:sp>
          <p:nvSpPr>
            <p:cNvPr id="100" name="Google Shape;100;p13"/>
            <p:cNvSpPr txBox="1"/>
            <p:nvPr/>
          </p:nvSpPr>
          <p:spPr>
            <a:xfrm>
              <a:off x="819150" y="2236440"/>
              <a:ext cx="57150" cy="2000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0" i="0" u="none" strike="noStrike" cap="none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•</a:t>
              </a:r>
              <a:endParaRPr/>
            </a:p>
          </p:txBody>
        </p:sp>
        <p:sp>
          <p:nvSpPr>
            <p:cNvPr id="101" name="Google Shape;101;p13"/>
            <p:cNvSpPr txBox="1"/>
            <p:nvPr/>
          </p:nvSpPr>
          <p:spPr>
            <a:xfrm>
              <a:off x="876300" y="2161742"/>
              <a:ext cx="4075509" cy="5539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715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এটি</a:t>
              </a:r>
              <a:r>
                <a:rPr lang="en-US" sz="12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2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একটি</a:t>
              </a:r>
              <a:r>
                <a:rPr lang="en-US" sz="12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200" b="1" i="0" u="none" strike="noStrike" cap="none" dirty="0" err="1">
                  <a:solidFill>
                    <a:srgbClr val="0F172A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সমবিভাজন</a:t>
              </a:r>
              <a:r>
                <a:rPr lang="en-US" sz="1200" b="1" i="0" u="none" strike="noStrike" cap="none" dirty="0">
                  <a:solidFill>
                    <a:srgbClr val="0F172A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(Equational division)</a:t>
              </a:r>
              <a:r>
                <a:rPr lang="en-US" sz="12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2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বা</a:t>
              </a:r>
              <a:r>
                <a:rPr lang="en-US" sz="12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2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হোমোটাইপিক</a:t>
              </a:r>
              <a:r>
                <a:rPr lang="en-US" sz="12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2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বিভাজন</a:t>
              </a:r>
              <a:r>
                <a:rPr lang="en-US" sz="12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।</a:t>
              </a:r>
              <a:endParaRPr sz="1800" dirty="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73C84629-E33E-7BF2-76C7-91C4D28EEC02}"/>
              </a:ext>
            </a:extLst>
          </p:cNvPr>
          <p:cNvGrpSpPr/>
          <p:nvPr/>
        </p:nvGrpSpPr>
        <p:grpSpPr>
          <a:xfrm>
            <a:off x="619125" y="3459588"/>
            <a:ext cx="4132659" cy="276999"/>
            <a:chOff x="819150" y="2392578"/>
            <a:chExt cx="4132659" cy="276999"/>
          </a:xfrm>
        </p:grpSpPr>
        <p:sp>
          <p:nvSpPr>
            <p:cNvPr id="102" name="Google Shape;102;p13"/>
            <p:cNvSpPr txBox="1"/>
            <p:nvPr/>
          </p:nvSpPr>
          <p:spPr>
            <a:xfrm>
              <a:off x="819150" y="2436465"/>
              <a:ext cx="57150" cy="2000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0" i="0" u="none" strike="noStrike" cap="none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•</a:t>
              </a:r>
              <a:endParaRPr/>
            </a:p>
          </p:txBody>
        </p:sp>
        <p:sp>
          <p:nvSpPr>
            <p:cNvPr id="103" name="Google Shape;103;p13"/>
            <p:cNvSpPr txBox="1"/>
            <p:nvPr/>
          </p:nvSpPr>
          <p:spPr>
            <a:xfrm>
              <a:off x="876300" y="2392578"/>
              <a:ext cx="4075509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715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মিওসিস-</a:t>
              </a:r>
              <a:r>
                <a:rPr lang="en-US" sz="1200" b="0" i="0" u="none" strike="noStrike" cap="none" dirty="0">
                  <a:solidFill>
                    <a:srgbClr val="334155"/>
                  </a:solidFill>
                  <a:latin typeface="Calibri" panose="020F0502020204030204" pitchFamily="34" charset="0"/>
                  <a:ea typeface="Hind Siliguri"/>
                  <a:cs typeface="Calibri" panose="020F0502020204030204" pitchFamily="34" charset="0"/>
                  <a:sym typeface="Hind Siliguri"/>
                </a:rPr>
                <a:t>১</a:t>
              </a:r>
              <a:r>
                <a:rPr lang="en-US" sz="12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2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এর</a:t>
              </a:r>
              <a:r>
                <a:rPr lang="en-US" sz="12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২টি </a:t>
              </a:r>
              <a:r>
                <a:rPr lang="en-US" sz="12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কোষ</a:t>
              </a:r>
              <a:r>
                <a:rPr lang="en-US" sz="12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2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থেকে</a:t>
              </a:r>
              <a:r>
                <a:rPr lang="en-US" sz="12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2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মোট</a:t>
              </a:r>
              <a:r>
                <a:rPr lang="en-US" sz="12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200" b="1" i="0" u="none" strike="noStrike" cap="none" dirty="0">
                  <a:solidFill>
                    <a:srgbClr val="0F172A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৪টি </a:t>
              </a:r>
              <a:r>
                <a:rPr lang="en-US" sz="1200" b="1" i="0" u="none" strike="noStrike" cap="none" dirty="0" err="1">
                  <a:solidFill>
                    <a:srgbClr val="0F172A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হ্যাপ্লয়েড</a:t>
              </a:r>
              <a:r>
                <a:rPr lang="en-US" sz="1200" b="1" i="0" u="none" strike="noStrike" cap="none" dirty="0">
                  <a:solidFill>
                    <a:srgbClr val="0F172A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200" b="1" i="0" u="none" strike="noStrike" cap="none" dirty="0" err="1">
                  <a:solidFill>
                    <a:srgbClr val="0F172A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অপত্য</a:t>
              </a:r>
              <a:r>
                <a:rPr lang="en-US" sz="1200" b="1" i="0" u="none" strike="noStrike" cap="none" dirty="0">
                  <a:solidFill>
                    <a:srgbClr val="0F172A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200" b="1" i="0" u="none" strike="noStrike" cap="none" dirty="0" err="1">
                  <a:solidFill>
                    <a:srgbClr val="0F172A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কোষ</a:t>
              </a:r>
              <a:r>
                <a:rPr lang="en-US" sz="12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2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সৃষ্টি</a:t>
              </a:r>
              <a:r>
                <a:rPr lang="en-US" sz="12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2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হয়</a:t>
              </a:r>
              <a:r>
                <a:rPr lang="en-US" sz="12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।</a:t>
              </a:r>
              <a:endParaRPr sz="1800" dirty="0"/>
            </a:p>
          </p:txBody>
        </p:sp>
      </p:grpSp>
      <p:sp>
        <p:nvSpPr>
          <p:cNvPr id="112" name="Google Shape;112;p13"/>
          <p:cNvSpPr txBox="1"/>
          <p:nvPr/>
        </p:nvSpPr>
        <p:spPr>
          <a:xfrm>
            <a:off x="619125" y="381000"/>
            <a:ext cx="11572875" cy="470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s-IN" sz="2550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মিয়োসিস</a:t>
            </a:r>
            <a:r>
              <a:rPr lang="en-US" sz="2550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-২ ও </a:t>
            </a:r>
            <a:r>
              <a:rPr lang="en-US" sz="255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এর</a:t>
            </a:r>
            <a:r>
              <a:rPr lang="en-US" sz="2550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55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পর্যায়সমূহ</a:t>
            </a:r>
            <a:endParaRPr dirty="0"/>
          </a:p>
        </p:txBody>
      </p:sp>
      <p:sp>
        <p:nvSpPr>
          <p:cNvPr id="113" name="Google Shape;113;p13"/>
          <p:cNvSpPr/>
          <p:nvPr/>
        </p:nvSpPr>
        <p:spPr>
          <a:xfrm>
            <a:off x="476250" y="381000"/>
            <a:ext cx="47625" cy="388590"/>
          </a:xfrm>
          <a:prstGeom prst="rect">
            <a:avLst/>
          </a:prstGeom>
          <a:solidFill>
            <a:srgbClr val="4F46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6250" y="960090"/>
            <a:ext cx="6325790" cy="181927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20" name="Google Shape;120;p1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6250" y="2922240"/>
            <a:ext cx="6325790" cy="196215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21" name="Google Shape;121;p1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6250" y="5027265"/>
            <a:ext cx="6325790" cy="100425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28" name="Google Shape;128;p14"/>
          <p:cNvSpPr txBox="1"/>
          <p:nvPr/>
        </p:nvSpPr>
        <p:spPr>
          <a:xfrm>
            <a:off x="666750" y="1114291"/>
            <a:ext cx="6192023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 dirty="0">
                <a:solidFill>
                  <a:srgbClr val="1E293B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b="0" i="0" u="none" strike="noStrike" cap="none" dirty="0" err="1">
                <a:solidFill>
                  <a:srgbClr val="1E293B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ক্রসিং</a:t>
            </a:r>
            <a:r>
              <a:rPr lang="en-US" b="0" i="0" u="none" strike="noStrike" cap="none" dirty="0">
                <a:solidFill>
                  <a:srgbClr val="1E293B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b="0" i="0" u="none" strike="noStrike" cap="none" dirty="0" err="1">
                <a:solidFill>
                  <a:srgbClr val="1E293B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ওভার</a:t>
            </a:r>
            <a:r>
              <a:rPr lang="en-US" b="0" i="0" u="none" strike="noStrike" cap="none" dirty="0">
                <a:solidFill>
                  <a:srgbClr val="1E293B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(Crossing Over)</a:t>
            </a:r>
            <a:endParaRPr sz="1600" dirty="0"/>
          </a:p>
        </p:txBody>
      </p:sp>
      <p:sp>
        <p:nvSpPr>
          <p:cNvPr id="129" name="Google Shape;129;p14"/>
          <p:cNvSpPr txBox="1"/>
          <p:nvPr/>
        </p:nvSpPr>
        <p:spPr>
          <a:xfrm>
            <a:off x="704850" y="1364441"/>
            <a:ext cx="589716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সংজ্ঞা</a:t>
            </a:r>
            <a:r>
              <a:rPr lang="en-US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as-IN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মিয়োসিস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-</a:t>
            </a:r>
            <a:r>
              <a:rPr lang="en-US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১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এর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প্যাকাইটিন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উপপর্যায়ে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হোমোলোগাস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ক্রোমোজোমের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দুটি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নন-সিস্টার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(Non-sister)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ক্রোমাটিডের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মধ্যে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অংশের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বিনিময়কে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ক্রসিং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ওভার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বলে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2000" dirty="0"/>
          </a:p>
        </p:txBody>
      </p:sp>
      <p:sp>
        <p:nvSpPr>
          <p:cNvPr id="130" name="Google Shape;130;p14"/>
          <p:cNvSpPr txBox="1"/>
          <p:nvPr/>
        </p:nvSpPr>
        <p:spPr>
          <a:xfrm>
            <a:off x="704850" y="2064990"/>
            <a:ext cx="589716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আবিষ্কারক</a:t>
            </a:r>
            <a:r>
              <a:rPr lang="en-US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থমাস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হান্ট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মরগান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(Thomas H. Morgan, ১৯০৯)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ভুট্টা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উদ্ভিদে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প্রথম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পর্যবেক্ষণ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করেন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(১৯৩৩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সালে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নোবেল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পান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)।</a:t>
            </a:r>
            <a:endParaRPr sz="2000" dirty="0"/>
          </a:p>
        </p:txBody>
      </p:sp>
      <p:sp>
        <p:nvSpPr>
          <p:cNvPr id="132" name="Google Shape;132;p14"/>
          <p:cNvSpPr txBox="1"/>
          <p:nvPr/>
        </p:nvSpPr>
        <p:spPr>
          <a:xfrm>
            <a:off x="691752" y="3133804"/>
            <a:ext cx="6222027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>
                <a:solidFill>
                  <a:srgbClr val="1E293B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২. </a:t>
            </a:r>
            <a:r>
              <a:rPr lang="en-US" sz="1350" b="0" i="0" u="none" strike="noStrike" cap="none" dirty="0" err="1">
                <a:solidFill>
                  <a:srgbClr val="1E293B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ক্রসিং</a:t>
            </a:r>
            <a:r>
              <a:rPr lang="en-US" sz="1350" b="0" i="0" u="none" strike="noStrike" cap="none" dirty="0">
                <a:solidFill>
                  <a:srgbClr val="1E293B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350" b="0" i="0" u="none" strike="noStrike" cap="none" dirty="0" err="1">
                <a:solidFill>
                  <a:srgbClr val="1E293B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ওভারের</a:t>
            </a:r>
            <a:r>
              <a:rPr lang="en-US" sz="1350" b="0" i="0" u="none" strike="noStrike" cap="none" dirty="0">
                <a:solidFill>
                  <a:srgbClr val="1E293B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350" b="0" i="0" u="none" strike="noStrike" cap="none" dirty="0" err="1">
                <a:solidFill>
                  <a:srgbClr val="1E293B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কৌশল</a:t>
            </a:r>
            <a:r>
              <a:rPr lang="en-US" sz="1350" b="0" i="0" u="none" strike="noStrike" cap="none" dirty="0">
                <a:solidFill>
                  <a:srgbClr val="1E293B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(Mechanism)</a:t>
            </a:r>
            <a:endParaRPr dirty="0"/>
          </a:p>
        </p:txBody>
      </p:sp>
      <p:sp>
        <p:nvSpPr>
          <p:cNvPr id="133" name="Google Shape;133;p14"/>
          <p:cNvSpPr txBox="1"/>
          <p:nvPr/>
        </p:nvSpPr>
        <p:spPr>
          <a:xfrm>
            <a:off x="666750" y="5132040"/>
            <a:ext cx="6272033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 dirty="0">
                <a:solidFill>
                  <a:srgbClr val="1E293B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৩. </a:t>
            </a:r>
            <a:r>
              <a:rPr lang="en-US" b="0" i="0" u="none" strike="noStrike" cap="none" dirty="0" err="1">
                <a:solidFill>
                  <a:srgbClr val="1E293B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প্রকারভেদ</a:t>
            </a:r>
            <a:r>
              <a:rPr lang="en-US" b="0" i="0" u="none" strike="noStrike" cap="none" dirty="0">
                <a:solidFill>
                  <a:srgbClr val="1E293B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ও </a:t>
            </a:r>
            <a:r>
              <a:rPr lang="en-US" b="0" i="0" u="none" strike="noStrike" cap="none" dirty="0" err="1">
                <a:solidFill>
                  <a:srgbClr val="1E293B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গুরুত্ব</a:t>
            </a:r>
            <a:endParaRPr sz="1600" dirty="0"/>
          </a:p>
        </p:txBody>
      </p:sp>
      <p:sp>
        <p:nvSpPr>
          <p:cNvPr id="134" name="Google Shape;134;p14"/>
          <p:cNvSpPr txBox="1"/>
          <p:nvPr/>
        </p:nvSpPr>
        <p:spPr>
          <a:xfrm>
            <a:off x="666750" y="5298405"/>
            <a:ext cx="613529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প্রকারভেদ</a:t>
            </a:r>
            <a:r>
              <a:rPr lang="en-US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মোনোকায়াজমাটিক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পলিকায়াজমাটিক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রেসিপ্রোকাল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কমপ্লিমেন্টারি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br>
              <a:rPr lang="en-US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গুরুত্ব</a:t>
            </a:r>
            <a:r>
              <a:rPr lang="en-US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জিনের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নতুন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বিন্যাস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প্রকরণ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সৃষ্টি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জৈব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বিবর্তন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জিনোটাইপিক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ম্যাপ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তৈরিতে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ভূমিকা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sp>
        <p:nvSpPr>
          <p:cNvPr id="138" name="Google Shape;138;p14"/>
          <p:cNvSpPr txBox="1"/>
          <p:nvPr/>
        </p:nvSpPr>
        <p:spPr>
          <a:xfrm>
            <a:off x="619125" y="3313793"/>
            <a:ext cx="5935265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675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সিন্যাপসিস</a:t>
            </a:r>
            <a:r>
              <a:rPr lang="en-US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বাইভ্যালেন্ট</a:t>
            </a:r>
            <a:r>
              <a:rPr lang="en-US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হোমোলোগাস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ক্রোমোজোম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জোড়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বেঁধে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বাইভ্যালেন্ট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গঠন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2000" dirty="0"/>
          </a:p>
        </p:txBody>
      </p:sp>
      <p:sp>
        <p:nvSpPr>
          <p:cNvPr id="140" name="Google Shape;140;p14"/>
          <p:cNvSpPr txBox="1"/>
          <p:nvPr/>
        </p:nvSpPr>
        <p:spPr>
          <a:xfrm>
            <a:off x="619125" y="3562096"/>
            <a:ext cx="5754290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725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টেট্রাড</a:t>
            </a:r>
            <a:r>
              <a:rPr lang="en-US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গঠন</a:t>
            </a:r>
            <a:r>
              <a:rPr lang="en-US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বাইভ্যালেন্ট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বিভক্ত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হয়ে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৪টি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ক্রোমাটিড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যুক্ত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টেট্রাড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অবস্থা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পায়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2000" dirty="0"/>
          </a:p>
        </p:txBody>
      </p:sp>
      <p:sp>
        <p:nvSpPr>
          <p:cNvPr id="142" name="Google Shape;142;p14"/>
          <p:cNvSpPr txBox="1"/>
          <p:nvPr/>
        </p:nvSpPr>
        <p:spPr>
          <a:xfrm>
            <a:off x="619125" y="3814841"/>
            <a:ext cx="5754290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725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কায়াজমা</a:t>
            </a:r>
            <a:r>
              <a:rPr lang="en-US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গঠন</a:t>
            </a:r>
            <a:r>
              <a:rPr lang="en-US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নন-সিস্টার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ক্রোমাটিড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'X'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আকৃতির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কায়াজমা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গঠন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2000" dirty="0"/>
          </a:p>
        </p:txBody>
      </p:sp>
      <p:sp>
        <p:nvSpPr>
          <p:cNvPr id="144" name="Google Shape;144;p14"/>
          <p:cNvSpPr txBox="1"/>
          <p:nvPr/>
        </p:nvSpPr>
        <p:spPr>
          <a:xfrm>
            <a:off x="619125" y="4094500"/>
            <a:ext cx="5754290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25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অংশ</a:t>
            </a:r>
            <a:r>
              <a:rPr lang="en-US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বিনিময়</a:t>
            </a:r>
            <a:r>
              <a:rPr lang="en-US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এন্ডোনিউক্লিয়েজ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কেটে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দেয়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এবং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লাইগেজ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এনজাইম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পুনঃজোড়া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লাগায়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2000" dirty="0"/>
          </a:p>
        </p:txBody>
      </p:sp>
      <p:sp>
        <p:nvSpPr>
          <p:cNvPr id="146" name="Google Shape;146;p14"/>
          <p:cNvSpPr txBox="1"/>
          <p:nvPr/>
        </p:nvSpPr>
        <p:spPr>
          <a:xfrm>
            <a:off x="619125" y="4398957"/>
            <a:ext cx="5754290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725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প্রান্তীয়করণ</a:t>
            </a:r>
            <a:r>
              <a:rPr lang="en-US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কায়াজমা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প্রান্তের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দিকে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সরে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গিয়ে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পৃথকীকরণ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সম্পন্ন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2000" dirty="0"/>
          </a:p>
        </p:txBody>
      </p:sp>
      <p:sp>
        <p:nvSpPr>
          <p:cNvPr id="160" name="Google Shape;160;p14"/>
          <p:cNvSpPr txBox="1"/>
          <p:nvPr/>
        </p:nvSpPr>
        <p:spPr>
          <a:xfrm>
            <a:off x="619125" y="381000"/>
            <a:ext cx="11572875" cy="38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ক্রসিং ওভার ও এর কৌশল</a:t>
            </a:r>
            <a:endParaRPr/>
          </a:p>
        </p:txBody>
      </p:sp>
      <p:sp>
        <p:nvSpPr>
          <p:cNvPr id="161" name="Google Shape;161;p14"/>
          <p:cNvSpPr/>
          <p:nvPr/>
        </p:nvSpPr>
        <p:spPr>
          <a:xfrm>
            <a:off x="476250" y="381000"/>
            <a:ext cx="47625" cy="388590"/>
          </a:xfrm>
          <a:prstGeom prst="rect">
            <a:avLst/>
          </a:prstGeom>
          <a:solidFill>
            <a:srgbClr val="4F46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0F9C4C-DEBB-5038-8CBA-2A4E3B79D0B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0173" b="5591"/>
          <a:stretch>
            <a:fillRect/>
          </a:stretch>
        </p:blipFill>
        <p:spPr>
          <a:xfrm>
            <a:off x="6874667" y="1364441"/>
            <a:ext cx="5138294" cy="42714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594</TotalTime>
  <Words>2635</Words>
  <Application>Microsoft Office PowerPoint</Application>
  <PresentationFormat>Widescreen</PresentationFormat>
  <Paragraphs>285</Paragraphs>
  <Slides>16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7" baseType="lpstr">
      <vt:lpstr>Hind Siliguri</vt:lpstr>
      <vt:lpstr>Hind Siliguri SemiBold</vt:lpstr>
      <vt:lpstr>Cambria Math</vt:lpstr>
      <vt:lpstr>Noto Sans Bengali</vt:lpstr>
      <vt:lpstr>Arial</vt:lpstr>
      <vt:lpstr>Noto Sans Bengali SemiBold</vt:lpstr>
      <vt:lpstr>Calibri</vt:lpstr>
      <vt:lpstr>Noto Sans Bengali Medium</vt:lpstr>
      <vt:lpstr>SutonnyMJ</vt:lpstr>
      <vt:lpstr>Poppins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Anik Shahrier</dc:creator>
  <cp:lastModifiedBy>Anik Shahrier Oishik</cp:lastModifiedBy>
  <cp:revision>66</cp:revision>
  <dcterms:modified xsi:type="dcterms:W3CDTF">2026-08-27T11:48:58Z</dcterms:modified>
</cp:coreProperties>
</file>