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1"/>
  </p:notesMasterIdLst>
  <p:sldIdLst>
    <p:sldId id="256" r:id="rId2"/>
    <p:sldId id="258" r:id="rId3"/>
    <p:sldId id="260" r:id="rId4"/>
    <p:sldId id="261" r:id="rId5"/>
    <p:sldId id="262" r:id="rId6"/>
    <p:sldId id="264" r:id="rId7"/>
    <p:sldId id="265" r:id="rId8"/>
    <p:sldId id="266" r:id="rId9"/>
    <p:sldId id="267" r:id="rId10"/>
    <p:sldId id="268" r:id="rId11"/>
    <p:sldId id="269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</p:sldIdLst>
  <p:sldSz cx="12192000" cy="6858000"/>
  <p:notesSz cx="6858000" cy="9144000"/>
  <p:embeddedFontLst>
    <p:embeddedFont>
      <p:font typeface="Hind Siliguri" panose="02000000000000000000" pitchFamily="2" charset="0"/>
      <p:regular r:id="rId22"/>
      <p:bold r:id="rId23"/>
    </p:embeddedFont>
    <p:embeddedFont>
      <p:font typeface="Hind Siliguri Medium" panose="02000000000000000000" pitchFamily="2" charset="0"/>
      <p:regular r:id="rId24"/>
      <p:bold r:id="rId25"/>
    </p:embeddedFont>
    <p:embeddedFont>
      <p:font typeface="Hind Siliguri SemiBold" panose="02000000000000000000" pitchFamily="2" charset="0"/>
      <p:regular r:id="rId26"/>
      <p:bold r:id="rId27"/>
    </p:embeddedFont>
    <p:embeddedFont>
      <p:font typeface="Poppins" panose="00000500000000000000" pitchFamily="2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521D553-76F7-4BDF-B322-E38E99656C3A}">
  <a:tblStyle styleId="{F521D553-76F7-4BDF-B322-E38E99656C3A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101" y="2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" name="Google Shape;40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4" name="Google Shape;42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5" name="Google Shape;45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6" name="Google Shape;48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4" name="Google Shape;50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8" name="Google Shape;53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3" name="Google Shape;573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0" name="Google Shape;60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04EB5A-4EDC-88CE-A2E2-CAB91E9AEBF9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030239" y="0"/>
            <a:ext cx="1161761" cy="365125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12" Type="http://schemas.openxmlformats.org/officeDocument/2006/relationships/image" Target="../media/image6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11" Type="http://schemas.openxmlformats.org/officeDocument/2006/relationships/image" Target="../media/image66.png"/><Relationship Id="rId5" Type="http://schemas.openxmlformats.org/officeDocument/2006/relationships/image" Target="../media/image60.png"/><Relationship Id="rId10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5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Relationship Id="rId9" Type="http://schemas.openxmlformats.org/officeDocument/2006/relationships/image" Target="../media/image8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3875" y="1945481"/>
            <a:ext cx="5405437" cy="1157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62687" y="1945481"/>
            <a:ext cx="5405437" cy="3619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5"/>
          <p:cNvSpPr txBox="1"/>
          <p:nvPr/>
        </p:nvSpPr>
        <p:spPr>
          <a:xfrm>
            <a:off x="523875" y="428625"/>
            <a:ext cx="11668125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কোষ রসায়নের সংজ্ঞা ও গুরুত্ব</a:t>
            </a:r>
            <a:endParaRPr/>
          </a:p>
        </p:txBody>
      </p:sp>
      <p:sp>
        <p:nvSpPr>
          <p:cNvPr id="105" name="Google Shape;105;p15"/>
          <p:cNvSpPr/>
          <p:nvPr/>
        </p:nvSpPr>
        <p:spPr>
          <a:xfrm>
            <a:off x="523875" y="1057275"/>
            <a:ext cx="11144250" cy="28575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5"/>
          <p:cNvSpPr txBox="1"/>
          <p:nvPr/>
        </p:nvSpPr>
        <p:spPr>
          <a:xfrm>
            <a:off x="1019175" y="2097881"/>
            <a:ext cx="4935616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047857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কোষ রসায়নের সংজ্ঞা</a:t>
            </a:r>
            <a:endParaRPr/>
          </a:p>
        </p:txBody>
      </p:sp>
      <p:sp>
        <p:nvSpPr>
          <p:cNvPr id="107" name="Google Shape;107;p15"/>
          <p:cNvSpPr txBox="1"/>
          <p:nvPr/>
        </p:nvSpPr>
        <p:spPr>
          <a:xfrm>
            <a:off x="781050" y="2450306"/>
            <a:ext cx="4938712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0" i="0" u="none" strike="noStrike" cap="none">
                <a:solidFill>
                  <a:srgbClr val="1E293B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কোষ রসায়ন হলো জীববিজ্ঞানের একটি শাখা, যা জীবের সংঘটিত রাসায়নিক প্রক্রিয়া ও উপাদান নিয়ে আলোচনা করে।</a:t>
            </a:r>
            <a:endParaRPr/>
          </a:p>
        </p:txBody>
      </p:sp>
      <p:pic>
        <p:nvPicPr>
          <p:cNvPr id="108" name="Google Shape;108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72212" y="1955006"/>
            <a:ext cx="129540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1050" y="2155031"/>
            <a:ext cx="161925" cy="1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5"/>
          <p:cNvSpPr txBox="1"/>
          <p:nvPr/>
        </p:nvSpPr>
        <p:spPr>
          <a:xfrm>
            <a:off x="857250" y="3274218"/>
            <a:ext cx="5072062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0" i="0" u="none" strike="noStrike" cap="none">
                <a:solidFill>
                  <a:srgbClr val="0F766E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প্রধান জৈব উপাদান:</a:t>
            </a:r>
            <a:r>
              <a:rPr lang="en-US" sz="1312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প্রতিটি জীবকোষ প্রোটিন, কার্বোহাইড্রেট, লিপিড, নিউক্লিক এসিড ও এনজাইম দ্বারা গঠিত।</a:t>
            </a:r>
            <a:endParaRPr/>
          </a:p>
        </p:txBody>
      </p:sp>
      <p:sp>
        <p:nvSpPr>
          <p:cNvPr id="111" name="Google Shape;111;p15"/>
          <p:cNvSpPr txBox="1"/>
          <p:nvPr/>
        </p:nvSpPr>
        <p:spPr>
          <a:xfrm>
            <a:off x="857250" y="3907631"/>
            <a:ext cx="5072062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0" i="0" u="none" strike="noStrike" cap="none">
                <a:solidFill>
                  <a:srgbClr val="0F766E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শক্তির উৎপাদন:</a:t>
            </a:r>
            <a:r>
              <a:rPr lang="en-US" sz="1312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কোষীয় শসন প্রক্রিয়ার মাধ্যমে কোষ কীভাবে শক্তি উৎপন্ন করে তা কোষ রসায়ন ব্যাখ্যা করে।</a:t>
            </a:r>
            <a:endParaRPr/>
          </a:p>
        </p:txBody>
      </p:sp>
      <p:sp>
        <p:nvSpPr>
          <p:cNvPr id="112" name="Google Shape;112;p15"/>
          <p:cNvSpPr txBox="1"/>
          <p:nvPr/>
        </p:nvSpPr>
        <p:spPr>
          <a:xfrm>
            <a:off x="857250" y="4541043"/>
            <a:ext cx="5072062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0" i="0" u="none" strike="noStrike" cap="none">
                <a:solidFill>
                  <a:srgbClr val="0F766E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তথ্য সংরক্ষণ:</a:t>
            </a:r>
            <a:r>
              <a:rPr lang="en-US" sz="1312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DNA ও RNA-এর মাধ্যমে বংশগতির তথ্য সঞ্চয় ও প্রোটিন সংশ্লেষণ নিয়ন্ত্রিত হয়।</a:t>
            </a:r>
            <a:endParaRPr/>
          </a:p>
        </p:txBody>
      </p:sp>
      <p:sp>
        <p:nvSpPr>
          <p:cNvPr id="113" name="Google Shape;113;p15"/>
          <p:cNvSpPr txBox="1"/>
          <p:nvPr/>
        </p:nvSpPr>
        <p:spPr>
          <a:xfrm>
            <a:off x="857250" y="5174456"/>
            <a:ext cx="5072062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0" i="0" u="none" strike="noStrike" cap="none">
                <a:solidFill>
                  <a:srgbClr val="0F766E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প্রয়োগক্ষেত্র:</a:t>
            </a:r>
            <a:r>
              <a:rPr lang="en-US" sz="1312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চিকিৎসা বিজ্ঞান, কৃষি ও বায়োটেকনোলজিতে কোষ রসায়নের ভূমিকা অপরিসীম।</a:t>
            </a:r>
            <a:endParaRPr/>
          </a:p>
        </p:txBody>
      </p:sp>
      <p:pic>
        <p:nvPicPr>
          <p:cNvPr id="114" name="Google Shape;114;p15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23875" y="3307556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5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23875" y="3940968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5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23875" y="4574381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5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23875" y="5207793"/>
            <a:ext cx="190500" cy="20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3875" y="2247900"/>
            <a:ext cx="11144250" cy="1157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3875" y="3671887"/>
            <a:ext cx="5405437" cy="1833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62687" y="3671887"/>
            <a:ext cx="5405437" cy="1833562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7"/>
          <p:cNvSpPr txBox="1"/>
          <p:nvPr/>
        </p:nvSpPr>
        <p:spPr>
          <a:xfrm>
            <a:off x="523875" y="428625"/>
            <a:ext cx="11668125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জৈব অণু (Biomolecules)</a:t>
            </a:r>
            <a:endParaRPr/>
          </a:p>
        </p:txBody>
      </p:sp>
      <p:sp>
        <p:nvSpPr>
          <p:cNvPr id="149" name="Google Shape;149;p17"/>
          <p:cNvSpPr/>
          <p:nvPr/>
        </p:nvSpPr>
        <p:spPr>
          <a:xfrm>
            <a:off x="523875" y="1057275"/>
            <a:ext cx="11144250" cy="28575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7"/>
          <p:cNvSpPr txBox="1"/>
          <p:nvPr/>
        </p:nvSpPr>
        <p:spPr>
          <a:xfrm>
            <a:off x="1038225" y="2400300"/>
            <a:ext cx="10941367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047857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জৈব অণুর সংজ্ঞা</a:t>
            </a:r>
            <a:endParaRPr/>
          </a:p>
        </p:txBody>
      </p:sp>
      <p:sp>
        <p:nvSpPr>
          <p:cNvPr id="151" name="Google Shape;151;p17"/>
          <p:cNvSpPr txBox="1"/>
          <p:nvPr/>
        </p:nvSpPr>
        <p:spPr>
          <a:xfrm>
            <a:off x="781050" y="2752725"/>
            <a:ext cx="10677525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0" i="0" u="none" strike="noStrike" cap="none">
                <a:solidFill>
                  <a:srgbClr val="1E293B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সজীব পদার্থে উৎপন্ন বিভিন্ন প্রকার বৃহৎ পলিমার অণু (প্রোটিন, নিউক্লিক এসিড) এবং তুলনামূলকভাবে কিছু ক্ষুদ্র অণু (প্রাথমিক ও মাধ্যমিক বিপাকীয় পদার্থ এবং কিছু প্রতিরক্ষক পদার্থ)-কে একত্রে জৈব অণু (Biomolecules) বলে।</a:t>
            </a:r>
            <a:endParaRPr/>
          </a:p>
        </p:txBody>
      </p:sp>
      <p:pic>
        <p:nvPicPr>
          <p:cNvPr id="152" name="Google Shape;152;p17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1050" y="2457450"/>
            <a:ext cx="180975" cy="1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7"/>
          <p:cNvSpPr txBox="1"/>
          <p:nvPr/>
        </p:nvSpPr>
        <p:spPr>
          <a:xfrm>
            <a:off x="762000" y="3910012"/>
            <a:ext cx="5175646" cy="36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8125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মাইক্রোমলিকিউল (Micromolecules)</a:t>
            </a:r>
            <a:endParaRPr/>
          </a:p>
        </p:txBody>
      </p:sp>
      <p:sp>
        <p:nvSpPr>
          <p:cNvPr id="154" name="Google Shape;154;p17"/>
          <p:cNvSpPr/>
          <p:nvPr/>
        </p:nvSpPr>
        <p:spPr>
          <a:xfrm>
            <a:off x="762000" y="4310062"/>
            <a:ext cx="4929187" cy="19050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7"/>
          <p:cNvSpPr txBox="1"/>
          <p:nvPr/>
        </p:nvSpPr>
        <p:spPr>
          <a:xfrm>
            <a:off x="762000" y="4443412"/>
            <a:ext cx="4929187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জৈব অণুর মধ্যে কতকগুলো অতি সাধারণ ও ছোট ধরনের, এদেরকে মাইক্রোমলিকিউল বলে।</a:t>
            </a:r>
            <a:endParaRPr/>
          </a:p>
        </p:txBody>
      </p:sp>
      <p:sp>
        <p:nvSpPr>
          <p:cNvPr id="156" name="Google Shape;156;p17"/>
          <p:cNvSpPr txBox="1"/>
          <p:nvPr/>
        </p:nvSpPr>
        <p:spPr>
          <a:xfrm>
            <a:off x="762000" y="5024437"/>
            <a:ext cx="4929187" cy="242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0F766E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উদাহরণ:</a:t>
            </a: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সাধারণ শর্করা, অ্যামিনো এসিড, ফ্যাটি এসিড, নিউক্লিওটাইড ইত্যাদি।</a:t>
            </a:r>
            <a:endParaRPr/>
          </a:p>
        </p:txBody>
      </p:sp>
      <p:sp>
        <p:nvSpPr>
          <p:cNvPr id="157" name="Google Shape;157;p17"/>
          <p:cNvSpPr txBox="1"/>
          <p:nvPr/>
        </p:nvSpPr>
        <p:spPr>
          <a:xfrm>
            <a:off x="6500812" y="3910012"/>
            <a:ext cx="5175646" cy="36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975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ম্যাক্রোমলিকিউল (Macromolecules)</a:t>
            </a:r>
            <a:endParaRPr/>
          </a:p>
        </p:txBody>
      </p:sp>
      <p:sp>
        <p:nvSpPr>
          <p:cNvPr id="158" name="Google Shape;158;p17"/>
          <p:cNvSpPr/>
          <p:nvPr/>
        </p:nvSpPr>
        <p:spPr>
          <a:xfrm>
            <a:off x="6500812" y="4310062"/>
            <a:ext cx="4929187" cy="19050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17"/>
          <p:cNvSpPr txBox="1"/>
          <p:nvPr/>
        </p:nvSpPr>
        <p:spPr>
          <a:xfrm>
            <a:off x="6500812" y="4443412"/>
            <a:ext cx="4929187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কিছুসংখ্যক অণু বৃহৎ আকৃতির ও জটিল গঠনবিশিষ্ট, এদেরকে ম্যাক্রোমলিকিউল বলে। এরা ছোট অণুর পলিমারাইজেশনের মাধ্যমে গঠিত হয়।</a:t>
            </a:r>
            <a:endParaRPr/>
          </a:p>
        </p:txBody>
      </p:sp>
      <p:sp>
        <p:nvSpPr>
          <p:cNvPr id="160" name="Google Shape;160;p17"/>
          <p:cNvSpPr txBox="1"/>
          <p:nvPr/>
        </p:nvSpPr>
        <p:spPr>
          <a:xfrm>
            <a:off x="6500812" y="5024437"/>
            <a:ext cx="4929187" cy="242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0F766E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উদাহরণ:</a:t>
            </a: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স্টারচ, সেলুলোজ, প্রোটিন, ডিএনএ, আরএনএ ইত্যাদি।</a:t>
            </a:r>
            <a:endParaRPr/>
          </a:p>
        </p:txBody>
      </p:sp>
      <p:pic>
        <p:nvPicPr>
          <p:cNvPr id="161" name="Google Shape;161;p17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2000" y="3967162"/>
            <a:ext cx="238125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7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500812" y="3967162"/>
            <a:ext cx="180975" cy="20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3875" y="2752725"/>
            <a:ext cx="5405437" cy="224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62687" y="2578893"/>
            <a:ext cx="5405437" cy="1157287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18"/>
          <p:cNvSpPr txBox="1"/>
          <p:nvPr/>
        </p:nvSpPr>
        <p:spPr>
          <a:xfrm>
            <a:off x="523875" y="428625"/>
            <a:ext cx="11668125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কোষীয় রাসায়নিক ভাণ্ডার</a:t>
            </a:r>
            <a:endParaRPr/>
          </a:p>
        </p:txBody>
      </p:sp>
      <p:sp>
        <p:nvSpPr>
          <p:cNvPr id="171" name="Google Shape;171;p18"/>
          <p:cNvSpPr/>
          <p:nvPr/>
        </p:nvSpPr>
        <p:spPr>
          <a:xfrm>
            <a:off x="523875" y="1057275"/>
            <a:ext cx="11144250" cy="28575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8"/>
          <p:cNvSpPr txBox="1"/>
          <p:nvPr/>
        </p:nvSpPr>
        <p:spPr>
          <a:xfrm>
            <a:off x="828675" y="3057525"/>
            <a:ext cx="4795837" cy="809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375" b="1" i="0" u="none" strike="noStrike" cap="none">
                <a:solidFill>
                  <a:srgbClr val="0D9488"/>
                </a:solidFill>
                <a:latin typeface="Poppins"/>
                <a:ea typeface="Poppins"/>
                <a:cs typeface="Poppins"/>
                <a:sym typeface="Poppins"/>
              </a:rPr>
              <a:t>5,000+</a:t>
            </a:r>
            <a:endParaRPr/>
          </a:p>
        </p:txBody>
      </p:sp>
      <p:sp>
        <p:nvSpPr>
          <p:cNvPr id="173" name="Google Shape;173;p18"/>
          <p:cNvSpPr txBox="1"/>
          <p:nvPr/>
        </p:nvSpPr>
        <p:spPr>
          <a:xfrm>
            <a:off x="828675" y="3962400"/>
            <a:ext cx="4795837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0F766E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রাসায়নিক পদার্থ</a:t>
            </a:r>
            <a:endParaRPr/>
          </a:p>
        </p:txBody>
      </p:sp>
      <p:sp>
        <p:nvSpPr>
          <p:cNvPr id="174" name="Google Shape;174;p18"/>
          <p:cNvSpPr txBox="1"/>
          <p:nvPr/>
        </p:nvSpPr>
        <p:spPr>
          <a:xfrm>
            <a:off x="828675" y="4448175"/>
            <a:ext cx="4795837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১০০০+ বিক্রিয়া প্রতিনিয়ত চলমান</a:t>
            </a:r>
            <a:endParaRPr/>
          </a:p>
        </p:txBody>
      </p:sp>
      <p:sp>
        <p:nvSpPr>
          <p:cNvPr id="175" name="Google Shape;175;p18"/>
          <p:cNvSpPr txBox="1"/>
          <p:nvPr/>
        </p:nvSpPr>
        <p:spPr>
          <a:xfrm>
            <a:off x="6824662" y="2731293"/>
            <a:ext cx="4865608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047857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সেলুলার কেমিক্যাল পুল</a:t>
            </a:r>
            <a:endParaRPr/>
          </a:p>
        </p:txBody>
      </p:sp>
      <p:sp>
        <p:nvSpPr>
          <p:cNvPr id="176" name="Google Shape;176;p18"/>
          <p:cNvSpPr txBox="1"/>
          <p:nvPr/>
        </p:nvSpPr>
        <p:spPr>
          <a:xfrm>
            <a:off x="6519862" y="3083718"/>
            <a:ext cx="4938712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0" i="0" u="none" strike="noStrike" cap="none">
                <a:solidFill>
                  <a:srgbClr val="1E293B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একটি কোষের ভেতরে যত রাসায়নিক পদার্থ থাকে, তাকে কোষের রাসায়নিক ভাণ্ডার বা সেলুলার কেমিক্যাল পুল (Cellular Chemical Pool) বলে।</a:t>
            </a:r>
            <a:endParaRPr/>
          </a:p>
        </p:txBody>
      </p:sp>
      <p:pic>
        <p:nvPicPr>
          <p:cNvPr id="177" name="Google Shape;177;p1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19862" y="2788443"/>
            <a:ext cx="228600" cy="1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8"/>
          <p:cNvSpPr txBox="1"/>
          <p:nvPr/>
        </p:nvSpPr>
        <p:spPr>
          <a:xfrm>
            <a:off x="6596062" y="3907631"/>
            <a:ext cx="5072062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0" i="0" u="none" strike="noStrike" cap="none">
                <a:solidFill>
                  <a:srgbClr val="0F766E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মৌলিক পারমাণবিক গঠন:</a:t>
            </a:r>
            <a:r>
              <a:rPr lang="en-US" sz="1312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কোষীয় উপাদানের প্রায় ৯৫% কার্বন (C), হাইড্রোজেন (H), অক্সিজেন (O) এবং নাইট্রোজেন (N) পরমাণু দ্বারা গঠিত।</a:t>
            </a:r>
            <a:endParaRPr/>
          </a:p>
        </p:txBody>
      </p:sp>
      <p:sp>
        <p:nvSpPr>
          <p:cNvPr id="179" name="Google Shape;179;p18"/>
          <p:cNvSpPr txBox="1"/>
          <p:nvPr/>
        </p:nvSpPr>
        <p:spPr>
          <a:xfrm>
            <a:off x="6596062" y="4541043"/>
            <a:ext cx="5072062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0" i="0" u="none" strike="noStrike" cap="none">
                <a:solidFill>
                  <a:srgbClr val="0F766E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অবশিষ্ট উপাদান (৫%):</a:t>
            </a:r>
            <a:r>
              <a:rPr lang="en-US" sz="1312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ক্যালসিয়াম, ম্যাগনেসিয়াম, ক্লোরিন, সালফার, সোডিয়াম, পটাশিয়াম, আয়োডিন, আয়রন, কপার ইত্যাদি।</a:t>
            </a:r>
            <a:endParaRPr/>
          </a:p>
        </p:txBody>
      </p:sp>
      <p:pic>
        <p:nvPicPr>
          <p:cNvPr id="180" name="Google Shape;180;p18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62687" y="3940968"/>
            <a:ext cx="1143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8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62687" y="4574381"/>
            <a:ext cx="114300" cy="20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9"/>
          <p:cNvSpPr txBox="1"/>
          <p:nvPr/>
        </p:nvSpPr>
        <p:spPr>
          <a:xfrm>
            <a:off x="523875" y="428625"/>
            <a:ext cx="11668125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কোষের রাসায়নিক গঠনের শতকরা হার</a:t>
            </a:r>
            <a:endParaRPr/>
          </a:p>
        </p:txBody>
      </p:sp>
      <p:sp>
        <p:nvSpPr>
          <p:cNvPr id="188" name="Google Shape;188;p19"/>
          <p:cNvSpPr/>
          <p:nvPr/>
        </p:nvSpPr>
        <p:spPr>
          <a:xfrm>
            <a:off x="523875" y="1057275"/>
            <a:ext cx="11144250" cy="28575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9"/>
          <p:cNvSpPr txBox="1"/>
          <p:nvPr/>
        </p:nvSpPr>
        <p:spPr>
          <a:xfrm>
            <a:off x="523875" y="1950243"/>
            <a:ext cx="5675709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সারণি-১: প্রধান জৈব উপাদান</a:t>
            </a:r>
            <a:endParaRPr/>
          </a:p>
        </p:txBody>
      </p:sp>
      <p:sp>
        <p:nvSpPr>
          <p:cNvPr id="190" name="Google Shape;190;p19"/>
          <p:cNvSpPr/>
          <p:nvPr/>
        </p:nvSpPr>
        <p:spPr>
          <a:xfrm>
            <a:off x="523875" y="2321718"/>
            <a:ext cx="5405437" cy="34813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91" name="Google Shape;191;p19"/>
          <p:cNvGraphicFramePr/>
          <p:nvPr/>
        </p:nvGraphicFramePr>
        <p:xfrm>
          <a:off x="523875" y="2321718"/>
          <a:ext cx="5395900" cy="3481400"/>
        </p:xfrm>
        <a:graphic>
          <a:graphicData uri="http://schemas.openxmlformats.org/drawingml/2006/table">
            <a:tbl>
              <a:tblPr firstRow="1" bandRow="1">
                <a:noFill/>
                <a:tableStyleId>{F521D553-76F7-4BDF-B322-E38E99656C3A}</a:tableStyleId>
              </a:tblPr>
              <a:tblGrid>
                <a:gridCol w="330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8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5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75" b="0" i="0" u="none" strike="noStrike" cap="none">
                          <a:solidFill>
                            <a:srgbClr val="FFFFFF"/>
                          </a:solidFill>
                          <a:latin typeface="Hind Siliguri SemiBold"/>
                          <a:ea typeface="Hind Siliguri SemiBold"/>
                          <a:cs typeface="Hind Siliguri SemiBold"/>
                          <a:sym typeface="Hind Siliguri SemiBold"/>
                        </a:rPr>
                        <a:t>উপাদান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75" b="0" i="0" u="none" strike="noStrike" cap="none">
                          <a:solidFill>
                            <a:srgbClr val="FFFFFF"/>
                          </a:solidFill>
                          <a:latin typeface="Hind Siliguri SemiBold"/>
                          <a:ea typeface="Hind Siliguri SemiBold"/>
                          <a:cs typeface="Hind Siliguri SemiBold"/>
                          <a:sym typeface="Hind Siliguri SemiBold"/>
                        </a:rPr>
                        <a:t>শতকরা হার (%)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76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5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পানি (Water)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80.00%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5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প্রোটিন (Protein)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12.00%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5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নিউক্লিক এসিড (Nucleic Acid)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2.00%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5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কার্বোহাইড্রেট (Carbohydrate)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1.00%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5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অজৈব লবণ (Inorganic Salt)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1.00%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5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লিপিড (Lipid)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0.50%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5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অন্যান্য জৈব পদার্থ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0.50%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92" name="Google Shape;192;p19"/>
          <p:cNvSpPr txBox="1"/>
          <p:nvPr/>
        </p:nvSpPr>
        <p:spPr>
          <a:xfrm>
            <a:off x="6262687" y="1950243"/>
            <a:ext cx="5675709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সারণি-২: কোষের প্রধান মৌলিক উপাদান</a:t>
            </a:r>
            <a:endParaRPr/>
          </a:p>
        </p:txBody>
      </p:sp>
      <p:sp>
        <p:nvSpPr>
          <p:cNvPr id="193" name="Google Shape;193;p19"/>
          <p:cNvSpPr/>
          <p:nvPr/>
        </p:nvSpPr>
        <p:spPr>
          <a:xfrm>
            <a:off x="6262687" y="2321718"/>
            <a:ext cx="5405437" cy="34813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94" name="Google Shape;194;p19"/>
          <p:cNvGraphicFramePr/>
          <p:nvPr/>
        </p:nvGraphicFramePr>
        <p:xfrm>
          <a:off x="6262687" y="2321718"/>
          <a:ext cx="5395900" cy="3481400"/>
        </p:xfrm>
        <a:graphic>
          <a:graphicData uri="http://schemas.openxmlformats.org/drawingml/2006/table">
            <a:tbl>
              <a:tblPr firstRow="1" bandRow="1">
                <a:noFill/>
                <a:tableStyleId>{F521D553-76F7-4BDF-B322-E38E99656C3A}</a:tableStyleId>
              </a:tblPr>
              <a:tblGrid>
                <a:gridCol w="330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4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5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75" b="0" i="0" u="none" strike="noStrike" cap="none">
                          <a:solidFill>
                            <a:srgbClr val="FFFFFF"/>
                          </a:solidFill>
                          <a:latin typeface="Hind Siliguri SemiBold"/>
                          <a:ea typeface="Hind Siliguri SemiBold"/>
                          <a:cs typeface="Hind Siliguri SemiBold"/>
                          <a:sym typeface="Hind Siliguri SemiBold"/>
                        </a:rPr>
                        <a:t>মৌলিক উপাদান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75" b="0" i="0" u="none" strike="noStrike" cap="none">
                          <a:solidFill>
                            <a:srgbClr val="FFFFFF"/>
                          </a:solidFill>
                          <a:latin typeface="Hind Siliguri SemiBold"/>
                          <a:ea typeface="Hind Siliguri SemiBold"/>
                          <a:cs typeface="Hind Siliguri SemiBold"/>
                          <a:sym typeface="Hind Siliguri SemiBold"/>
                        </a:rPr>
                        <a:t>শতকরা হার (%)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76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5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অক্সিজেন (O)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62.00%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5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কার্বন (C)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20.00%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5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হাইড্রোজেন (H)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10.00%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5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নাইট্রোজেন (N)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3.00%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5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ক্যালসিয়াম (Ca)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2.50%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5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ফসফরাস (P)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1.14%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5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অন্যান্য (Na, K, Cl, S, Mg, Fe)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1.36%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95" name="Google Shape;195;p19"/>
          <p:cNvSpPr/>
          <p:nvPr/>
        </p:nvSpPr>
        <p:spPr>
          <a:xfrm>
            <a:off x="528637" y="3217068"/>
            <a:ext cx="3307407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9"/>
          <p:cNvSpPr/>
          <p:nvPr/>
        </p:nvSpPr>
        <p:spPr>
          <a:xfrm>
            <a:off x="3836044" y="3217068"/>
            <a:ext cx="2088505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9"/>
          <p:cNvSpPr/>
          <p:nvPr/>
        </p:nvSpPr>
        <p:spPr>
          <a:xfrm>
            <a:off x="528637" y="3645693"/>
            <a:ext cx="3307407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9"/>
          <p:cNvSpPr/>
          <p:nvPr/>
        </p:nvSpPr>
        <p:spPr>
          <a:xfrm>
            <a:off x="3836044" y="3645693"/>
            <a:ext cx="2088505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9"/>
          <p:cNvSpPr/>
          <p:nvPr/>
        </p:nvSpPr>
        <p:spPr>
          <a:xfrm>
            <a:off x="528637" y="4074318"/>
            <a:ext cx="3307407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9"/>
          <p:cNvSpPr/>
          <p:nvPr/>
        </p:nvSpPr>
        <p:spPr>
          <a:xfrm>
            <a:off x="3836044" y="4074318"/>
            <a:ext cx="2088505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9"/>
          <p:cNvSpPr/>
          <p:nvPr/>
        </p:nvSpPr>
        <p:spPr>
          <a:xfrm>
            <a:off x="528637" y="4502943"/>
            <a:ext cx="3307407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9"/>
          <p:cNvSpPr/>
          <p:nvPr/>
        </p:nvSpPr>
        <p:spPr>
          <a:xfrm>
            <a:off x="3836044" y="4502943"/>
            <a:ext cx="2088505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9"/>
          <p:cNvSpPr/>
          <p:nvPr/>
        </p:nvSpPr>
        <p:spPr>
          <a:xfrm>
            <a:off x="528637" y="4931568"/>
            <a:ext cx="3307407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9"/>
          <p:cNvSpPr/>
          <p:nvPr/>
        </p:nvSpPr>
        <p:spPr>
          <a:xfrm>
            <a:off x="3836044" y="4931568"/>
            <a:ext cx="2088505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19"/>
          <p:cNvSpPr/>
          <p:nvPr/>
        </p:nvSpPr>
        <p:spPr>
          <a:xfrm>
            <a:off x="528637" y="5360193"/>
            <a:ext cx="3307407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19"/>
          <p:cNvSpPr/>
          <p:nvPr/>
        </p:nvSpPr>
        <p:spPr>
          <a:xfrm>
            <a:off x="3836044" y="5360193"/>
            <a:ext cx="2088505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19"/>
          <p:cNvSpPr/>
          <p:nvPr/>
        </p:nvSpPr>
        <p:spPr>
          <a:xfrm>
            <a:off x="528637" y="5788818"/>
            <a:ext cx="3307407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19"/>
          <p:cNvSpPr/>
          <p:nvPr/>
        </p:nvSpPr>
        <p:spPr>
          <a:xfrm>
            <a:off x="3836044" y="5788818"/>
            <a:ext cx="2088505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19"/>
          <p:cNvSpPr/>
          <p:nvPr/>
        </p:nvSpPr>
        <p:spPr>
          <a:xfrm>
            <a:off x="6267450" y="3217068"/>
            <a:ext cx="3301603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9"/>
          <p:cNvSpPr/>
          <p:nvPr/>
        </p:nvSpPr>
        <p:spPr>
          <a:xfrm>
            <a:off x="9569053" y="3217068"/>
            <a:ext cx="2094309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9"/>
          <p:cNvSpPr/>
          <p:nvPr/>
        </p:nvSpPr>
        <p:spPr>
          <a:xfrm>
            <a:off x="6267450" y="3645693"/>
            <a:ext cx="3301603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9"/>
          <p:cNvSpPr/>
          <p:nvPr/>
        </p:nvSpPr>
        <p:spPr>
          <a:xfrm>
            <a:off x="9569053" y="3645693"/>
            <a:ext cx="2094309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9"/>
          <p:cNvSpPr/>
          <p:nvPr/>
        </p:nvSpPr>
        <p:spPr>
          <a:xfrm>
            <a:off x="6267450" y="4074318"/>
            <a:ext cx="3301603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9"/>
          <p:cNvSpPr/>
          <p:nvPr/>
        </p:nvSpPr>
        <p:spPr>
          <a:xfrm>
            <a:off x="9569053" y="4074318"/>
            <a:ext cx="2094309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19"/>
          <p:cNvSpPr/>
          <p:nvPr/>
        </p:nvSpPr>
        <p:spPr>
          <a:xfrm>
            <a:off x="6267450" y="4502943"/>
            <a:ext cx="3301603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19"/>
          <p:cNvSpPr/>
          <p:nvPr/>
        </p:nvSpPr>
        <p:spPr>
          <a:xfrm>
            <a:off x="9569053" y="4502943"/>
            <a:ext cx="2094309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9"/>
          <p:cNvSpPr/>
          <p:nvPr/>
        </p:nvSpPr>
        <p:spPr>
          <a:xfrm>
            <a:off x="6267450" y="4931568"/>
            <a:ext cx="3301603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9"/>
          <p:cNvSpPr/>
          <p:nvPr/>
        </p:nvSpPr>
        <p:spPr>
          <a:xfrm>
            <a:off x="9569053" y="4931568"/>
            <a:ext cx="2094309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9"/>
          <p:cNvSpPr/>
          <p:nvPr/>
        </p:nvSpPr>
        <p:spPr>
          <a:xfrm>
            <a:off x="6267450" y="5360193"/>
            <a:ext cx="3301603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9"/>
          <p:cNvSpPr/>
          <p:nvPr/>
        </p:nvSpPr>
        <p:spPr>
          <a:xfrm>
            <a:off x="9569053" y="5360193"/>
            <a:ext cx="2094309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9"/>
          <p:cNvSpPr/>
          <p:nvPr/>
        </p:nvSpPr>
        <p:spPr>
          <a:xfrm>
            <a:off x="6267450" y="5788818"/>
            <a:ext cx="3301603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9"/>
          <p:cNvSpPr/>
          <p:nvPr/>
        </p:nvSpPr>
        <p:spPr>
          <a:xfrm>
            <a:off x="9569053" y="5788818"/>
            <a:ext cx="2094309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2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7250" y="2039540"/>
            <a:ext cx="10810875" cy="113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7250" y="3344465"/>
            <a:ext cx="10810875" cy="113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2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7250" y="4649390"/>
            <a:ext cx="10810875" cy="892968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21"/>
          <p:cNvSpPr txBox="1"/>
          <p:nvPr/>
        </p:nvSpPr>
        <p:spPr>
          <a:xfrm>
            <a:off x="523875" y="428625"/>
            <a:ext cx="11668125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রাসায়নিক মৌল, পরমাণু ও যৌগ</a:t>
            </a:r>
            <a:endParaRPr/>
          </a:p>
        </p:txBody>
      </p:sp>
      <p:sp>
        <p:nvSpPr>
          <p:cNvPr id="240" name="Google Shape;240;p21"/>
          <p:cNvSpPr/>
          <p:nvPr/>
        </p:nvSpPr>
        <p:spPr>
          <a:xfrm>
            <a:off x="523875" y="1057275"/>
            <a:ext cx="11144250" cy="28575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21"/>
          <p:cNvSpPr txBox="1"/>
          <p:nvPr/>
        </p:nvSpPr>
        <p:spPr>
          <a:xfrm>
            <a:off x="1381125" y="2191940"/>
            <a:ext cx="10581322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047857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রাসায়নিক মৌল (Chemical Element)</a:t>
            </a:r>
            <a:endParaRPr/>
          </a:p>
        </p:txBody>
      </p:sp>
      <p:sp>
        <p:nvSpPr>
          <p:cNvPr id="242" name="Google Shape;242;p21"/>
          <p:cNvSpPr txBox="1"/>
          <p:nvPr/>
        </p:nvSpPr>
        <p:spPr>
          <a:xfrm>
            <a:off x="1114425" y="2520553"/>
            <a:ext cx="10344150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0" i="0" u="none" strike="noStrike" cap="none">
                <a:solidFill>
                  <a:srgbClr val="1E293B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যেসব বস্তুকে রাসায়নিকভাবে আর কোনো সহজ বস্তুতে পাওয়া যায় না, তাদেরকে রাসায়নিক মৌল বলে। জীবদেহে ৯২টি স্বাভাবিক মৌল পাওয়া যায়, যার ৯৬% হলো O, C, H ও N।</a:t>
            </a:r>
            <a:endParaRPr/>
          </a:p>
        </p:txBody>
      </p:sp>
      <p:sp>
        <p:nvSpPr>
          <p:cNvPr id="243" name="Google Shape;243;p21"/>
          <p:cNvSpPr txBox="1"/>
          <p:nvPr/>
        </p:nvSpPr>
        <p:spPr>
          <a:xfrm>
            <a:off x="1381125" y="3496865"/>
            <a:ext cx="10581322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047857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পরমাণু (Atom)</a:t>
            </a:r>
            <a:endParaRPr/>
          </a:p>
        </p:txBody>
      </p:sp>
      <p:sp>
        <p:nvSpPr>
          <p:cNvPr id="244" name="Google Shape;244;p21"/>
          <p:cNvSpPr txBox="1"/>
          <p:nvPr/>
        </p:nvSpPr>
        <p:spPr>
          <a:xfrm>
            <a:off x="1114425" y="3825478"/>
            <a:ext cx="10344150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0" i="0" u="none" strike="noStrike" cap="none">
                <a:solidFill>
                  <a:srgbClr val="1E293B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মৌলিক উপাদানের যে ক্ষুদ্রতম অংশ তার গুণাবলি বজায় রাখতে পারে, তাকে atom বা পরমাণু বলে। এর কেন্দ্রে প্রোটন (+) ও নিউট্রন (০) এবং বাইরে ইলেকট্রন (-) অবস্থান করে।</a:t>
            </a:r>
            <a:endParaRPr/>
          </a:p>
        </p:txBody>
      </p:sp>
      <p:sp>
        <p:nvSpPr>
          <p:cNvPr id="245" name="Google Shape;245;p21"/>
          <p:cNvSpPr txBox="1"/>
          <p:nvPr/>
        </p:nvSpPr>
        <p:spPr>
          <a:xfrm>
            <a:off x="1409700" y="4801790"/>
            <a:ext cx="10551318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047857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রাসায়নিক যৌগ (Chemical Compound)</a:t>
            </a:r>
            <a:endParaRPr/>
          </a:p>
        </p:txBody>
      </p:sp>
      <p:sp>
        <p:nvSpPr>
          <p:cNvPr id="246" name="Google Shape;246;p21"/>
          <p:cNvSpPr txBox="1"/>
          <p:nvPr/>
        </p:nvSpPr>
        <p:spPr>
          <a:xfrm>
            <a:off x="1114425" y="5130403"/>
            <a:ext cx="10344150" cy="259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0" i="0" u="none" strike="noStrike" cap="none">
                <a:solidFill>
                  <a:srgbClr val="1E293B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দুই বা তার অধিক এলিমেন্ট সুনির্দিষ্ট অনুপাতে সংযুক্ত হয়ে একটি রাসায়নিক কম্পাউন্ড গঠন করে। যেমন:</a:t>
            </a:r>
            <a:endParaRPr/>
          </a:p>
        </p:txBody>
      </p:sp>
      <p:pic>
        <p:nvPicPr>
          <p:cNvPr id="247" name="Google Shape;247;p21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62037" y="2272902"/>
            <a:ext cx="19050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1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62037" y="3577827"/>
            <a:ext cx="19050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21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62037" y="4882752"/>
            <a:ext cx="219075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21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410450" y="5016103"/>
            <a:ext cx="1681013" cy="48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21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591425" y="5187553"/>
            <a:ext cx="1319063" cy="1631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2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3875" y="2158603"/>
            <a:ext cx="11144250" cy="907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2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3875" y="3208734"/>
            <a:ext cx="3562350" cy="23860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22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14825" y="3208734"/>
            <a:ext cx="3562350" cy="23860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22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05775" y="3208734"/>
            <a:ext cx="3562350" cy="2386012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2"/>
          <p:cNvSpPr txBox="1"/>
          <p:nvPr/>
        </p:nvSpPr>
        <p:spPr>
          <a:xfrm>
            <a:off x="523875" y="428625"/>
            <a:ext cx="11668125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রাসায়নিক বন্ধন (Chemical Bonds)</a:t>
            </a:r>
            <a:endParaRPr/>
          </a:p>
        </p:txBody>
      </p:sp>
      <p:sp>
        <p:nvSpPr>
          <p:cNvPr id="262" name="Google Shape;262;p22"/>
          <p:cNvSpPr/>
          <p:nvPr/>
        </p:nvSpPr>
        <p:spPr>
          <a:xfrm>
            <a:off x="523875" y="1057275"/>
            <a:ext cx="11144250" cy="28575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22"/>
          <p:cNvSpPr txBox="1"/>
          <p:nvPr/>
        </p:nvSpPr>
        <p:spPr>
          <a:xfrm>
            <a:off x="1085850" y="2311003"/>
            <a:ext cx="10891361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047857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রাসায়নিক বন্ধন</a:t>
            </a:r>
            <a:endParaRPr/>
          </a:p>
        </p:txBody>
      </p:sp>
      <p:sp>
        <p:nvSpPr>
          <p:cNvPr id="264" name="Google Shape;264;p22"/>
          <p:cNvSpPr txBox="1"/>
          <p:nvPr/>
        </p:nvSpPr>
        <p:spPr>
          <a:xfrm>
            <a:off x="781050" y="2663428"/>
            <a:ext cx="10677525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0" i="0" u="none" strike="noStrike" cap="none">
                <a:solidFill>
                  <a:srgbClr val="1E293B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একটি যৌগের এটমসমূহ যে আকর্ষণ বলের মাধ্যমে যুক্ত থাকে, তাকে রাসায়নিক বন্ধন বলে।</a:t>
            </a:r>
            <a:endParaRPr/>
          </a:p>
        </p:txBody>
      </p:sp>
      <p:pic>
        <p:nvPicPr>
          <p:cNvPr id="265" name="Google Shape;265;p22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81050" y="2368153"/>
            <a:ext cx="22860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22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62000" y="3446859"/>
            <a:ext cx="619125" cy="619125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2"/>
          <p:cNvSpPr txBox="1"/>
          <p:nvPr/>
        </p:nvSpPr>
        <p:spPr>
          <a:xfrm>
            <a:off x="762000" y="4208859"/>
            <a:ext cx="1800225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75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আয়নিক বন্ধন (Ionic)</a:t>
            </a:r>
            <a:endParaRPr/>
          </a:p>
        </p:txBody>
      </p:sp>
      <p:sp>
        <p:nvSpPr>
          <p:cNvPr id="268" name="Google Shape;268;p22"/>
          <p:cNvSpPr txBox="1"/>
          <p:nvPr/>
        </p:nvSpPr>
        <p:spPr>
          <a:xfrm>
            <a:off x="762000" y="4627959"/>
            <a:ext cx="3086100" cy="728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একটি পরমাণু থেকে ইলেকট্রন অন্য পরমাণুতে স্থানান্তরিত হওয়ার মাধ্যমে গঠিত বন্ধন। এতে (+) ও (-) চার্জযুক্ত আয়ন সৃষ্টি হয়।</a:t>
            </a:r>
            <a:endParaRPr/>
          </a:p>
        </p:txBody>
      </p:sp>
      <p:pic>
        <p:nvPicPr>
          <p:cNvPr id="269" name="Google Shape;269;p22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552950" y="3446859"/>
            <a:ext cx="619125" cy="619125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22"/>
          <p:cNvSpPr txBox="1"/>
          <p:nvPr/>
        </p:nvSpPr>
        <p:spPr>
          <a:xfrm>
            <a:off x="4552950" y="4208859"/>
            <a:ext cx="2220277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75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সমযোজী বন্ধন (Covalent)</a:t>
            </a:r>
            <a:endParaRPr/>
          </a:p>
        </p:txBody>
      </p:sp>
      <p:sp>
        <p:nvSpPr>
          <p:cNvPr id="271" name="Google Shape;271;p22"/>
          <p:cNvSpPr txBox="1"/>
          <p:nvPr/>
        </p:nvSpPr>
        <p:spPr>
          <a:xfrm>
            <a:off x="4552950" y="4627959"/>
            <a:ext cx="3086100" cy="728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দুইটি এটমের মধ্যে ইলেকট্রন শেয়ার বা ভাগাভাগি হয়ে তৈরি বন্ধন। এটি সমভাবে (Nonpolar) বা অসমভাবে (Polar) হতে পারে।</a:t>
            </a:r>
            <a:endParaRPr/>
          </a:p>
        </p:txBody>
      </p:sp>
      <p:pic>
        <p:nvPicPr>
          <p:cNvPr id="272" name="Google Shape;272;p22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343900" y="3446859"/>
            <a:ext cx="619125" cy="619125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22"/>
          <p:cNvSpPr txBox="1"/>
          <p:nvPr/>
        </p:nvSpPr>
        <p:spPr>
          <a:xfrm>
            <a:off x="8343900" y="4208859"/>
            <a:ext cx="2240280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75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হাইড্রোজেন বন্ধন (H-Bond)</a:t>
            </a:r>
            <a:endParaRPr/>
          </a:p>
        </p:txBody>
      </p:sp>
      <p:sp>
        <p:nvSpPr>
          <p:cNvPr id="274" name="Google Shape;274;p22"/>
          <p:cNvSpPr txBox="1"/>
          <p:nvPr/>
        </p:nvSpPr>
        <p:spPr>
          <a:xfrm>
            <a:off x="8343900" y="4627959"/>
            <a:ext cx="3086100" cy="728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এক অণুর আংশিক পজিটিভ H atom এবং অপর অণুর আংশিক নেগেটিভ atom-এর মধ্যকার আকর্ষণ বলের মাধ্যমে সৃষ্ট বন্ধন।</a:t>
            </a:r>
            <a:endParaRPr/>
          </a:p>
        </p:txBody>
      </p:sp>
      <p:pic>
        <p:nvPicPr>
          <p:cNvPr id="275" name="Google Shape;275;p22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919162" y="3584971"/>
            <a:ext cx="3048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2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648200" y="3584971"/>
            <a:ext cx="428625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2" descr="image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8501062" y="3584971"/>
            <a:ext cx="304800" cy="34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Google Shape;283;p2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3875" y="2515790"/>
            <a:ext cx="5405437" cy="2721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2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62687" y="2515790"/>
            <a:ext cx="5405437" cy="2721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23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2000" y="3287315"/>
            <a:ext cx="4929187" cy="10548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3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00812" y="3287315"/>
            <a:ext cx="4929187" cy="804862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23"/>
          <p:cNvSpPr txBox="1"/>
          <p:nvPr/>
        </p:nvSpPr>
        <p:spPr>
          <a:xfrm>
            <a:off x="523875" y="428625"/>
            <a:ext cx="11668125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জৈবিক বিশেষ রাসায়নিক বন্ধন</a:t>
            </a:r>
            <a:endParaRPr/>
          </a:p>
        </p:txBody>
      </p:sp>
      <p:sp>
        <p:nvSpPr>
          <p:cNvPr id="288" name="Google Shape;288;p23"/>
          <p:cNvSpPr/>
          <p:nvPr/>
        </p:nvSpPr>
        <p:spPr>
          <a:xfrm>
            <a:off x="523875" y="1057275"/>
            <a:ext cx="11144250" cy="28575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23"/>
          <p:cNvSpPr txBox="1"/>
          <p:nvPr/>
        </p:nvSpPr>
        <p:spPr>
          <a:xfrm>
            <a:off x="762000" y="2753915"/>
            <a:ext cx="5175646" cy="36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975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পেপটাইড বন্ধন (Peptide Bond)</a:t>
            </a:r>
            <a:endParaRPr/>
          </a:p>
        </p:txBody>
      </p:sp>
      <p:sp>
        <p:nvSpPr>
          <p:cNvPr id="290" name="Google Shape;290;p23"/>
          <p:cNvSpPr/>
          <p:nvPr/>
        </p:nvSpPr>
        <p:spPr>
          <a:xfrm>
            <a:off x="762000" y="3153965"/>
            <a:ext cx="4929187" cy="19050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23"/>
          <p:cNvSpPr txBox="1"/>
          <p:nvPr/>
        </p:nvSpPr>
        <p:spPr>
          <a:xfrm>
            <a:off x="762000" y="4513659"/>
            <a:ext cx="4929187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0F766E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গুরুত্ব:</a:t>
            </a: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এই বন্ধনের মাধ্যমে একাধিক অ্যামিনো এসিড যুক্ত হয়ে পলিপেপটাইড বা প্রোটিন শৃঙ্খল গঠন করে।</a:t>
            </a:r>
            <a:endParaRPr/>
          </a:p>
        </p:txBody>
      </p:sp>
      <p:sp>
        <p:nvSpPr>
          <p:cNvPr id="292" name="Google Shape;292;p23"/>
          <p:cNvSpPr txBox="1"/>
          <p:nvPr/>
        </p:nvSpPr>
        <p:spPr>
          <a:xfrm>
            <a:off x="6500812" y="2753915"/>
            <a:ext cx="5175646" cy="36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8125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গ্লাইকোসাইডিক বন্ধন (Glycosidic Bond)</a:t>
            </a:r>
            <a:endParaRPr/>
          </a:p>
        </p:txBody>
      </p:sp>
      <p:sp>
        <p:nvSpPr>
          <p:cNvPr id="293" name="Google Shape;293;p23"/>
          <p:cNvSpPr/>
          <p:nvPr/>
        </p:nvSpPr>
        <p:spPr>
          <a:xfrm>
            <a:off x="6500812" y="3153965"/>
            <a:ext cx="4929187" cy="19050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23"/>
          <p:cNvSpPr txBox="1"/>
          <p:nvPr/>
        </p:nvSpPr>
        <p:spPr>
          <a:xfrm>
            <a:off x="6500812" y="4263628"/>
            <a:ext cx="4929187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0F766E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গুরুত্ব:</a:t>
            </a: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এর মাধ্যমে ডাইস্যাকারাইড, অলিগোস্যাকারাইড এবং পলিস্যাকারাইড (যেমন স্টারচ, সেলুলোজ) তৈরি হয়।</a:t>
            </a:r>
            <a:endParaRPr/>
          </a:p>
        </p:txBody>
      </p:sp>
      <p:pic>
        <p:nvPicPr>
          <p:cNvPr id="295" name="Google Shape;295;p23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2000" y="2811065"/>
            <a:ext cx="180975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23"/>
          <p:cNvSpPr txBox="1"/>
          <p:nvPr/>
        </p:nvSpPr>
        <p:spPr>
          <a:xfrm>
            <a:off x="1019175" y="3439715"/>
            <a:ext cx="4462462" cy="750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0" i="0" u="none" strike="noStrike" cap="none">
                <a:solidFill>
                  <a:srgbClr val="1E293B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একটি অ্যাটমের অ্যামিনো অ্যাসিডের কার্বক্সিল মূলকের সাথে অপর অ্যাটমের অ্যামিনো মূলকের সংযোগে যে বন্ধন গঠিত হয়, তাকে পেপটাইড বন্ধন বলে।</a:t>
            </a:r>
            <a:endParaRPr/>
          </a:p>
        </p:txBody>
      </p:sp>
      <p:pic>
        <p:nvPicPr>
          <p:cNvPr id="297" name="Google Shape;297;p23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500812" y="2811065"/>
            <a:ext cx="238125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23"/>
          <p:cNvSpPr txBox="1"/>
          <p:nvPr/>
        </p:nvSpPr>
        <p:spPr>
          <a:xfrm>
            <a:off x="6757987" y="3439715"/>
            <a:ext cx="4462462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0" i="0" u="none" strike="noStrike" cap="none">
                <a:solidFill>
                  <a:srgbClr val="1E293B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দুইটি মনোস্যাকারাইডের হাইড্রক্সিল মূলকের মধ্যে এক অণু পানি অপসারণের মাধ্যমে গঠিত বন্ধন হলো গ্লাইকোসাইডিক বন্ধন।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2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3875" y="1839515"/>
            <a:ext cx="11144250" cy="907256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24"/>
          <p:cNvSpPr txBox="1"/>
          <p:nvPr/>
        </p:nvSpPr>
        <p:spPr>
          <a:xfrm>
            <a:off x="523875" y="428625"/>
            <a:ext cx="11668125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কার্যকারী মূলক (Functional Group)</a:t>
            </a:r>
            <a:endParaRPr/>
          </a:p>
        </p:txBody>
      </p:sp>
      <p:sp>
        <p:nvSpPr>
          <p:cNvPr id="306" name="Google Shape;306;p24"/>
          <p:cNvSpPr/>
          <p:nvPr/>
        </p:nvSpPr>
        <p:spPr>
          <a:xfrm>
            <a:off x="523875" y="1057275"/>
            <a:ext cx="11144250" cy="28575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24"/>
          <p:cNvSpPr txBox="1"/>
          <p:nvPr/>
        </p:nvSpPr>
        <p:spPr>
          <a:xfrm>
            <a:off x="1038225" y="1991915"/>
            <a:ext cx="10941367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047857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কার্যকারী মূলকের সংজ্ঞা</a:t>
            </a:r>
            <a:endParaRPr/>
          </a:p>
        </p:txBody>
      </p:sp>
      <p:sp>
        <p:nvSpPr>
          <p:cNvPr id="308" name="Google Shape;308;p24"/>
          <p:cNvSpPr txBox="1"/>
          <p:nvPr/>
        </p:nvSpPr>
        <p:spPr>
          <a:xfrm>
            <a:off x="781050" y="2344340"/>
            <a:ext cx="10677525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0" i="0" u="none" strike="noStrike" cap="none">
                <a:solidFill>
                  <a:srgbClr val="1E293B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জৈব অণুর ক্রিয়াশীল (reactive) মূলককে Functional group বলা হয়। এরা সাধারণত আয়নিক বা পোলার হয়ে থাকে।</a:t>
            </a:r>
            <a:endParaRPr/>
          </a:p>
        </p:txBody>
      </p:sp>
      <p:sp>
        <p:nvSpPr>
          <p:cNvPr id="309" name="Google Shape;309;p24"/>
          <p:cNvSpPr/>
          <p:nvPr/>
        </p:nvSpPr>
        <p:spPr>
          <a:xfrm>
            <a:off x="523875" y="2861071"/>
            <a:ext cx="11144250" cy="3052762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10" name="Google Shape;310;p24"/>
          <p:cNvGraphicFramePr/>
          <p:nvPr/>
        </p:nvGraphicFramePr>
        <p:xfrm>
          <a:off x="523875" y="2861071"/>
          <a:ext cx="11134700" cy="3052725"/>
        </p:xfrm>
        <a:graphic>
          <a:graphicData uri="http://schemas.openxmlformats.org/drawingml/2006/table">
            <a:tbl>
              <a:tblPr firstRow="1" bandRow="1">
                <a:noFill/>
                <a:tableStyleId>{F521D553-76F7-4BDF-B322-E38E99656C3A}</a:tableStyleId>
              </a:tblPr>
              <a:tblGrid>
                <a:gridCol w="1855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4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73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41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61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75" b="0" i="0" u="none" strike="noStrike" cap="none">
                          <a:solidFill>
                            <a:srgbClr val="FFFFFF"/>
                          </a:solidFill>
                          <a:latin typeface="Hind Siliguri SemiBold"/>
                          <a:ea typeface="Hind Siliguri SemiBold"/>
                          <a:cs typeface="Hind Siliguri SemiBold"/>
                          <a:sym typeface="Hind Siliguri SemiBold"/>
                        </a:rPr>
                        <a:t>নাম (Name)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75" b="0" i="0" u="none" strike="noStrike" cap="none">
                          <a:solidFill>
                            <a:srgbClr val="FFFFFF"/>
                          </a:solidFill>
                          <a:latin typeface="Hind Siliguri SemiBold"/>
                          <a:ea typeface="Hind Siliguri SemiBold"/>
                          <a:cs typeface="Hind Siliguri SemiBold"/>
                          <a:sym typeface="Hind Siliguri SemiBold"/>
                        </a:rPr>
                        <a:t>গঠন (Structure)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75" b="0" i="0" u="none" strike="noStrike" cap="none">
                          <a:solidFill>
                            <a:srgbClr val="FFFFFF"/>
                          </a:solidFill>
                          <a:latin typeface="Hind Siliguri SemiBold"/>
                          <a:ea typeface="Hind Siliguri SemiBold"/>
                          <a:cs typeface="Hind Siliguri SemiBold"/>
                          <a:sym typeface="Hind Siliguri SemiBold"/>
                        </a:rPr>
                        <a:t>অণু শ্রেণী (Class)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75" b="0" i="0" u="none" strike="noStrike" cap="none">
                          <a:solidFill>
                            <a:srgbClr val="FFFFFF"/>
                          </a:solidFill>
                          <a:latin typeface="Hind Siliguri SemiBold"/>
                          <a:ea typeface="Hind Siliguri SemiBold"/>
                          <a:cs typeface="Hind Siliguri SemiBold"/>
                          <a:sym typeface="Hind Siliguri SemiBold"/>
                        </a:rPr>
                        <a:t>উদাহরণ (Example)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76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61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Hydroxyl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-C-OH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Alcohol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Ethyl Alcohol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61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Carbonyl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-C-C=O / -C-CHO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Ketone / Aldehyde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Acetone, Acetaldehyde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61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Carboxyl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-C-COOH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Organic Acid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Acetic Acid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61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Amino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-C-NH2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Amino Acid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Glycine, Alanine, Valine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61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Phosphate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-C-PO4^2-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Nucleotide / Nucleic Acid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Glyceraldehyde-3-phosphate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61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Sulfhydryl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-C-SH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Cellular Molecule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Mercaptoethanol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311" name="Google Shape;311;p2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1050" y="2049065"/>
            <a:ext cx="180975" cy="1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24"/>
          <p:cNvSpPr/>
          <p:nvPr/>
        </p:nvSpPr>
        <p:spPr>
          <a:xfrm>
            <a:off x="528637" y="3756421"/>
            <a:ext cx="1855737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24"/>
          <p:cNvSpPr/>
          <p:nvPr/>
        </p:nvSpPr>
        <p:spPr>
          <a:xfrm>
            <a:off x="2384375" y="3756421"/>
            <a:ext cx="2364730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24"/>
          <p:cNvSpPr/>
          <p:nvPr/>
        </p:nvSpPr>
        <p:spPr>
          <a:xfrm>
            <a:off x="4749105" y="3756421"/>
            <a:ext cx="3273028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24"/>
          <p:cNvSpPr/>
          <p:nvPr/>
        </p:nvSpPr>
        <p:spPr>
          <a:xfrm>
            <a:off x="8022133" y="3756421"/>
            <a:ext cx="3641228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24"/>
          <p:cNvSpPr/>
          <p:nvPr/>
        </p:nvSpPr>
        <p:spPr>
          <a:xfrm>
            <a:off x="528637" y="4185046"/>
            <a:ext cx="1855737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24"/>
          <p:cNvSpPr/>
          <p:nvPr/>
        </p:nvSpPr>
        <p:spPr>
          <a:xfrm>
            <a:off x="2384375" y="4185046"/>
            <a:ext cx="2364730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24"/>
          <p:cNvSpPr/>
          <p:nvPr/>
        </p:nvSpPr>
        <p:spPr>
          <a:xfrm>
            <a:off x="4749105" y="4185046"/>
            <a:ext cx="3273028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24"/>
          <p:cNvSpPr/>
          <p:nvPr/>
        </p:nvSpPr>
        <p:spPr>
          <a:xfrm>
            <a:off x="8022133" y="4185046"/>
            <a:ext cx="3641228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24"/>
          <p:cNvSpPr/>
          <p:nvPr/>
        </p:nvSpPr>
        <p:spPr>
          <a:xfrm>
            <a:off x="528637" y="4613671"/>
            <a:ext cx="1855737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24"/>
          <p:cNvSpPr/>
          <p:nvPr/>
        </p:nvSpPr>
        <p:spPr>
          <a:xfrm>
            <a:off x="2384375" y="4613671"/>
            <a:ext cx="2364730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24"/>
          <p:cNvSpPr/>
          <p:nvPr/>
        </p:nvSpPr>
        <p:spPr>
          <a:xfrm>
            <a:off x="4749105" y="4613671"/>
            <a:ext cx="3273028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24"/>
          <p:cNvSpPr/>
          <p:nvPr/>
        </p:nvSpPr>
        <p:spPr>
          <a:xfrm>
            <a:off x="8022133" y="4613671"/>
            <a:ext cx="3641228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24"/>
          <p:cNvSpPr/>
          <p:nvPr/>
        </p:nvSpPr>
        <p:spPr>
          <a:xfrm>
            <a:off x="528637" y="5042296"/>
            <a:ext cx="1855737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24"/>
          <p:cNvSpPr/>
          <p:nvPr/>
        </p:nvSpPr>
        <p:spPr>
          <a:xfrm>
            <a:off x="2384375" y="5042296"/>
            <a:ext cx="2364730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24"/>
          <p:cNvSpPr/>
          <p:nvPr/>
        </p:nvSpPr>
        <p:spPr>
          <a:xfrm>
            <a:off x="4749105" y="5042296"/>
            <a:ext cx="3273028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24"/>
          <p:cNvSpPr/>
          <p:nvPr/>
        </p:nvSpPr>
        <p:spPr>
          <a:xfrm>
            <a:off x="8022133" y="5042296"/>
            <a:ext cx="3641228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24"/>
          <p:cNvSpPr/>
          <p:nvPr/>
        </p:nvSpPr>
        <p:spPr>
          <a:xfrm>
            <a:off x="528637" y="5470921"/>
            <a:ext cx="1855737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24"/>
          <p:cNvSpPr/>
          <p:nvPr/>
        </p:nvSpPr>
        <p:spPr>
          <a:xfrm>
            <a:off x="2384375" y="5470921"/>
            <a:ext cx="2364730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24"/>
          <p:cNvSpPr/>
          <p:nvPr/>
        </p:nvSpPr>
        <p:spPr>
          <a:xfrm>
            <a:off x="4749105" y="5470921"/>
            <a:ext cx="3273028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24"/>
          <p:cNvSpPr/>
          <p:nvPr/>
        </p:nvSpPr>
        <p:spPr>
          <a:xfrm>
            <a:off x="8022133" y="5470921"/>
            <a:ext cx="3641228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24"/>
          <p:cNvSpPr/>
          <p:nvPr/>
        </p:nvSpPr>
        <p:spPr>
          <a:xfrm>
            <a:off x="528637" y="5899546"/>
            <a:ext cx="1855737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24"/>
          <p:cNvSpPr/>
          <p:nvPr/>
        </p:nvSpPr>
        <p:spPr>
          <a:xfrm>
            <a:off x="2384375" y="5899546"/>
            <a:ext cx="2364730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24"/>
          <p:cNvSpPr/>
          <p:nvPr/>
        </p:nvSpPr>
        <p:spPr>
          <a:xfrm>
            <a:off x="4749105" y="5899546"/>
            <a:ext cx="3273028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24"/>
          <p:cNvSpPr/>
          <p:nvPr/>
        </p:nvSpPr>
        <p:spPr>
          <a:xfrm>
            <a:off x="8022133" y="5899546"/>
            <a:ext cx="3641228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5"/>
          <p:cNvSpPr txBox="1"/>
          <p:nvPr/>
        </p:nvSpPr>
        <p:spPr>
          <a:xfrm>
            <a:off x="523875" y="428625"/>
            <a:ext cx="11668125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প্রধান জৈব রাসায়নিক পদার্থ (পর্ব-১)</a:t>
            </a:r>
            <a:endParaRPr/>
          </a:p>
        </p:txBody>
      </p:sp>
      <p:sp>
        <p:nvSpPr>
          <p:cNvPr id="342" name="Google Shape;342;p25"/>
          <p:cNvSpPr/>
          <p:nvPr/>
        </p:nvSpPr>
        <p:spPr>
          <a:xfrm>
            <a:off x="523875" y="1057275"/>
            <a:ext cx="11144250" cy="28575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25"/>
          <p:cNvSpPr/>
          <p:nvPr/>
        </p:nvSpPr>
        <p:spPr>
          <a:xfrm>
            <a:off x="523875" y="2135981"/>
            <a:ext cx="11144250" cy="34813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44" name="Google Shape;344;p25"/>
          <p:cNvGraphicFramePr/>
          <p:nvPr/>
        </p:nvGraphicFramePr>
        <p:xfrm>
          <a:off x="523875" y="2135981"/>
          <a:ext cx="11134750" cy="3481400"/>
        </p:xfrm>
        <a:graphic>
          <a:graphicData uri="http://schemas.openxmlformats.org/drawingml/2006/table">
            <a:tbl>
              <a:tblPr firstRow="1" bandRow="1">
                <a:noFill/>
                <a:tableStyleId>{F521D553-76F7-4BDF-B322-E38E99656C3A}</a:tableStyleId>
              </a:tblPr>
              <a:tblGrid>
                <a:gridCol w="2852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76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5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75" b="0" i="0" u="none" strike="noStrike" cap="none">
                          <a:solidFill>
                            <a:srgbClr val="FFFFFF"/>
                          </a:solidFill>
                          <a:latin typeface="Hind Siliguri SemiBold"/>
                          <a:ea typeface="Hind Siliguri SemiBold"/>
                          <a:cs typeface="Hind Siliguri SemiBold"/>
                          <a:sym typeface="Hind Siliguri SemiBold"/>
                        </a:rPr>
                        <a:t>পদার্থের শ্রেণী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75" b="0" i="0" u="none" strike="noStrike" cap="none">
                          <a:solidFill>
                            <a:srgbClr val="FFFFFF"/>
                          </a:solidFill>
                          <a:latin typeface="Hind Siliguri SemiBold"/>
                          <a:ea typeface="Hind Siliguri SemiBold"/>
                          <a:cs typeface="Hind Siliguri SemiBold"/>
                          <a:sym typeface="Hind Siliguri SemiBold"/>
                        </a:rPr>
                        <a:t>প্রধান উদাহরণসমূহ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75" b="0" i="0" u="none" strike="noStrike" cap="none">
                          <a:solidFill>
                            <a:srgbClr val="FFFFFF"/>
                          </a:solidFill>
                          <a:latin typeface="Hind Siliguri SemiBold"/>
                          <a:ea typeface="Hind Siliguri SemiBold"/>
                          <a:cs typeface="Hind Siliguri SemiBold"/>
                          <a:sym typeface="Hind Siliguri SemiBold"/>
                        </a:rPr>
                        <a:t>প্রধান কার্যকারিতা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76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5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কার্বোহাইড্রেট (Carbohydrate)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গ্লুকোজ, ফ্রুক্টোজ, সুক্রোজ, সেলুলোজ, স্টারচ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প্রধান শক্তি উৎপাদনকারী ও গঠনকারী উপাদান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5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প্রোটিন (Protein)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অ্যালবুমিন, হিমোগ্লোবিন, অ্যারাজিনিন, কেরাটিন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কোষ অঙ্গাণু গঠন, পরিবহন ও এনজাইম সৃষ্টি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5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লিপিড (Lipid)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তেল, চর্বি, লেসিথিন, পালমিটিক এসিড, মোম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শক্তি সঞ্চয় ও প্লাজমা মেমব্রেন গঠন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5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অ্যামিনো এসিড (Amino Acid)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গ্লাইসিন, ভ্যালিন, আর্জিনিন, হিস্টিডিন, প্রোলিন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প্রোটিনের মৌলিক গঠনগত একক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5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এনজাইম (Enzyme)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জাইমেজ, হেক্সোকাইনেজ, ট্রিপসিন, লাইগেজ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জৈব অনুঘটক হিসেবে জৈব বিক্রিয়া ত্বরাণ্বিত করা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5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কো-এনজাইম (Co-Enzyme)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NAD, NADP, ATP, GTP, FAD, FADH2, CoA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এনজাইমের বিক্রিয়ায় ইলেকট্রন/শক্তি বাহক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5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নিউক্লিক এসিড (Nucleic Acid)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DNA, RNA (mRNA, tRNA, rRNA, gRNA, hnRNA)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বংশগত তথ্য সংরক্ষণ ও প্রোটিন সংশ্লেষণ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45" name="Google Shape;345;p25"/>
          <p:cNvSpPr/>
          <p:nvPr/>
        </p:nvSpPr>
        <p:spPr>
          <a:xfrm>
            <a:off x="528637" y="3031331"/>
            <a:ext cx="2852588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25"/>
          <p:cNvSpPr/>
          <p:nvPr/>
        </p:nvSpPr>
        <p:spPr>
          <a:xfrm>
            <a:off x="3381226" y="3031331"/>
            <a:ext cx="4376142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25"/>
          <p:cNvSpPr/>
          <p:nvPr/>
        </p:nvSpPr>
        <p:spPr>
          <a:xfrm>
            <a:off x="7757368" y="3031331"/>
            <a:ext cx="3905994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25"/>
          <p:cNvSpPr/>
          <p:nvPr/>
        </p:nvSpPr>
        <p:spPr>
          <a:xfrm>
            <a:off x="528637" y="3459956"/>
            <a:ext cx="2852588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25"/>
          <p:cNvSpPr/>
          <p:nvPr/>
        </p:nvSpPr>
        <p:spPr>
          <a:xfrm>
            <a:off x="3381226" y="3459956"/>
            <a:ext cx="4376142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25"/>
          <p:cNvSpPr/>
          <p:nvPr/>
        </p:nvSpPr>
        <p:spPr>
          <a:xfrm>
            <a:off x="7757368" y="3459956"/>
            <a:ext cx="3905994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25"/>
          <p:cNvSpPr/>
          <p:nvPr/>
        </p:nvSpPr>
        <p:spPr>
          <a:xfrm>
            <a:off x="528637" y="3888581"/>
            <a:ext cx="2852588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25"/>
          <p:cNvSpPr/>
          <p:nvPr/>
        </p:nvSpPr>
        <p:spPr>
          <a:xfrm>
            <a:off x="3381226" y="3888581"/>
            <a:ext cx="4376142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25"/>
          <p:cNvSpPr/>
          <p:nvPr/>
        </p:nvSpPr>
        <p:spPr>
          <a:xfrm>
            <a:off x="7757368" y="3888581"/>
            <a:ext cx="3905994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25"/>
          <p:cNvSpPr/>
          <p:nvPr/>
        </p:nvSpPr>
        <p:spPr>
          <a:xfrm>
            <a:off x="528637" y="4317206"/>
            <a:ext cx="2852588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25"/>
          <p:cNvSpPr/>
          <p:nvPr/>
        </p:nvSpPr>
        <p:spPr>
          <a:xfrm>
            <a:off x="3381226" y="4317206"/>
            <a:ext cx="4376142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25"/>
          <p:cNvSpPr/>
          <p:nvPr/>
        </p:nvSpPr>
        <p:spPr>
          <a:xfrm>
            <a:off x="7757368" y="4317206"/>
            <a:ext cx="3905994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25"/>
          <p:cNvSpPr/>
          <p:nvPr/>
        </p:nvSpPr>
        <p:spPr>
          <a:xfrm>
            <a:off x="528637" y="4745831"/>
            <a:ext cx="2852588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25"/>
          <p:cNvSpPr/>
          <p:nvPr/>
        </p:nvSpPr>
        <p:spPr>
          <a:xfrm>
            <a:off x="3381226" y="4745831"/>
            <a:ext cx="4376142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25"/>
          <p:cNvSpPr/>
          <p:nvPr/>
        </p:nvSpPr>
        <p:spPr>
          <a:xfrm>
            <a:off x="7757368" y="4745831"/>
            <a:ext cx="3905994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25"/>
          <p:cNvSpPr/>
          <p:nvPr/>
        </p:nvSpPr>
        <p:spPr>
          <a:xfrm>
            <a:off x="528637" y="5174456"/>
            <a:ext cx="2852588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25"/>
          <p:cNvSpPr/>
          <p:nvPr/>
        </p:nvSpPr>
        <p:spPr>
          <a:xfrm>
            <a:off x="3381226" y="5174456"/>
            <a:ext cx="4376142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25"/>
          <p:cNvSpPr/>
          <p:nvPr/>
        </p:nvSpPr>
        <p:spPr>
          <a:xfrm>
            <a:off x="7757368" y="5174456"/>
            <a:ext cx="3905994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25"/>
          <p:cNvSpPr/>
          <p:nvPr/>
        </p:nvSpPr>
        <p:spPr>
          <a:xfrm>
            <a:off x="528637" y="5603081"/>
            <a:ext cx="2852588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25"/>
          <p:cNvSpPr/>
          <p:nvPr/>
        </p:nvSpPr>
        <p:spPr>
          <a:xfrm>
            <a:off x="3381226" y="5603081"/>
            <a:ext cx="4376142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25"/>
          <p:cNvSpPr/>
          <p:nvPr/>
        </p:nvSpPr>
        <p:spPr>
          <a:xfrm>
            <a:off x="7757368" y="5603081"/>
            <a:ext cx="3905994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26"/>
          <p:cNvSpPr txBox="1"/>
          <p:nvPr/>
        </p:nvSpPr>
        <p:spPr>
          <a:xfrm>
            <a:off x="523875" y="428625"/>
            <a:ext cx="11668125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প্রধান জৈব রাসায়নিক পদার্থ (পর্ব-২)</a:t>
            </a:r>
            <a:endParaRPr/>
          </a:p>
        </p:txBody>
      </p:sp>
      <p:sp>
        <p:nvSpPr>
          <p:cNvPr id="372" name="Google Shape;372;p26"/>
          <p:cNvSpPr/>
          <p:nvPr/>
        </p:nvSpPr>
        <p:spPr>
          <a:xfrm>
            <a:off x="523875" y="1057275"/>
            <a:ext cx="11144250" cy="28575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26"/>
          <p:cNvSpPr/>
          <p:nvPr/>
        </p:nvSpPr>
        <p:spPr>
          <a:xfrm>
            <a:off x="523875" y="2135981"/>
            <a:ext cx="11144250" cy="34813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74" name="Google Shape;374;p26"/>
          <p:cNvGraphicFramePr/>
          <p:nvPr/>
        </p:nvGraphicFramePr>
        <p:xfrm>
          <a:off x="523875" y="2135981"/>
          <a:ext cx="11134700" cy="3481400"/>
        </p:xfrm>
        <a:graphic>
          <a:graphicData uri="http://schemas.openxmlformats.org/drawingml/2006/table">
            <a:tbl>
              <a:tblPr firstRow="1" bandRow="1">
                <a:noFill/>
                <a:tableStyleId>{F521D553-76F7-4BDF-B322-E38E99656C3A}</a:tableStyleId>
              </a:tblPr>
              <a:tblGrid>
                <a:gridCol w="2952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24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8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5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75" b="0" i="0" u="none" strike="noStrike" cap="none">
                          <a:solidFill>
                            <a:srgbClr val="FFFFFF"/>
                          </a:solidFill>
                          <a:latin typeface="Hind Siliguri SemiBold"/>
                          <a:ea typeface="Hind Siliguri SemiBold"/>
                          <a:cs typeface="Hind Siliguri SemiBold"/>
                          <a:sym typeface="Hind Siliguri SemiBold"/>
                        </a:rPr>
                        <a:t>পদার্থের শ্রেণী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75" b="0" i="0" u="none" strike="noStrike" cap="none">
                          <a:solidFill>
                            <a:srgbClr val="FFFFFF"/>
                          </a:solidFill>
                          <a:latin typeface="Hind Siliguri SemiBold"/>
                          <a:ea typeface="Hind Siliguri SemiBold"/>
                          <a:cs typeface="Hind Siliguri SemiBold"/>
                          <a:sym typeface="Hind Siliguri SemiBold"/>
                        </a:rPr>
                        <a:t>প্রধান উদাহরণসমূহ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75" b="0" i="0" u="none" strike="noStrike" cap="none">
                          <a:solidFill>
                            <a:srgbClr val="FFFFFF"/>
                          </a:solidFill>
                          <a:latin typeface="Hind Siliguri SemiBold"/>
                          <a:ea typeface="Hind Siliguri SemiBold"/>
                          <a:cs typeface="Hind Siliguri SemiBold"/>
                          <a:sym typeface="Hind Siliguri SemiBold"/>
                        </a:rPr>
                        <a:t>জৈবিক ভূমিকা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76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5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রঞ্জক (Pigment)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ক্লোরোফিল, ক্যারোটিন, হিমোগ্লোবিন, ফাইকোবিলিন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শালোকসংশ্লেষণ ও অক্সিজেন পরিবহন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5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ভিটামিন (Vitamin)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ভিটামিন A, B, C, বায়োটিন, থায়ামিন, রিবোফ্লাভিন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শারীরবৃত্তীয় নিয়ন্ত্রণ ও রোগ প্রতিরোধ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5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হরমোন (Hormone)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ইথিলিন, জিয়াটিন, অ্যাবসিসিক এসিড, ইনসুলিন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বৃদ্ধি ও বিপাকীয় সমন্বয় সাধন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5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জৈব এসিড (Organic Acid)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সাইট্রিক এসিড, ম্যালিক এসিড, এসিটিক এসিড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ক্রেবস চক্র ও বিপাকীয় মধ্যবর্তী পদার্থ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5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অ্যালকালয়েড (Alkaloid)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মরফিন, ক্যাফেইন, কুইনাইন, নিকোটিন, কোকেইন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উদ্ভিদের প্রতিরক্ষামূলক পদার্থ/ঔষধ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5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টারপিনয়েড (Terpenoid)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কর্পূর, মেন্টল, রাবার, ফাইটল, জিব্যারেলিন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সুগন্ধি, রাবার উৎপাদন ও বৃদ্ধি হরমোন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5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অ্যান্টিবায়োটিক (Antibiotic)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পেনিসিলিন, স্ট্রিপটোমাইসিন, পলিমিক্সিন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জীবাণু ধ্বংস ও প্রতিরক্ষা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75" name="Google Shape;375;p26"/>
          <p:cNvSpPr/>
          <p:nvPr/>
        </p:nvSpPr>
        <p:spPr>
          <a:xfrm>
            <a:off x="528637" y="3031331"/>
            <a:ext cx="2952154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26"/>
          <p:cNvSpPr/>
          <p:nvPr/>
        </p:nvSpPr>
        <p:spPr>
          <a:xfrm>
            <a:off x="3480792" y="3031331"/>
            <a:ext cx="4624536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26"/>
          <p:cNvSpPr/>
          <p:nvPr/>
        </p:nvSpPr>
        <p:spPr>
          <a:xfrm>
            <a:off x="8105328" y="3031331"/>
            <a:ext cx="3558033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26"/>
          <p:cNvSpPr/>
          <p:nvPr/>
        </p:nvSpPr>
        <p:spPr>
          <a:xfrm>
            <a:off x="528637" y="3459956"/>
            <a:ext cx="2952154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26"/>
          <p:cNvSpPr/>
          <p:nvPr/>
        </p:nvSpPr>
        <p:spPr>
          <a:xfrm>
            <a:off x="3480792" y="3459956"/>
            <a:ext cx="4624536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26"/>
          <p:cNvSpPr/>
          <p:nvPr/>
        </p:nvSpPr>
        <p:spPr>
          <a:xfrm>
            <a:off x="8105328" y="3459956"/>
            <a:ext cx="3558033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26"/>
          <p:cNvSpPr/>
          <p:nvPr/>
        </p:nvSpPr>
        <p:spPr>
          <a:xfrm>
            <a:off x="528637" y="3888581"/>
            <a:ext cx="2952154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26"/>
          <p:cNvSpPr/>
          <p:nvPr/>
        </p:nvSpPr>
        <p:spPr>
          <a:xfrm>
            <a:off x="3480792" y="3888581"/>
            <a:ext cx="4624536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26"/>
          <p:cNvSpPr/>
          <p:nvPr/>
        </p:nvSpPr>
        <p:spPr>
          <a:xfrm>
            <a:off x="8105328" y="3888581"/>
            <a:ext cx="3558033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p26"/>
          <p:cNvSpPr/>
          <p:nvPr/>
        </p:nvSpPr>
        <p:spPr>
          <a:xfrm>
            <a:off x="528637" y="4317206"/>
            <a:ext cx="2952154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26"/>
          <p:cNvSpPr/>
          <p:nvPr/>
        </p:nvSpPr>
        <p:spPr>
          <a:xfrm>
            <a:off x="3480792" y="4317206"/>
            <a:ext cx="4624536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26"/>
          <p:cNvSpPr/>
          <p:nvPr/>
        </p:nvSpPr>
        <p:spPr>
          <a:xfrm>
            <a:off x="8105328" y="4317206"/>
            <a:ext cx="3558033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26"/>
          <p:cNvSpPr/>
          <p:nvPr/>
        </p:nvSpPr>
        <p:spPr>
          <a:xfrm>
            <a:off x="528637" y="4745831"/>
            <a:ext cx="2952154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26"/>
          <p:cNvSpPr/>
          <p:nvPr/>
        </p:nvSpPr>
        <p:spPr>
          <a:xfrm>
            <a:off x="3480792" y="4745831"/>
            <a:ext cx="4624536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26"/>
          <p:cNvSpPr/>
          <p:nvPr/>
        </p:nvSpPr>
        <p:spPr>
          <a:xfrm>
            <a:off x="8105328" y="4745831"/>
            <a:ext cx="3558033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26"/>
          <p:cNvSpPr/>
          <p:nvPr/>
        </p:nvSpPr>
        <p:spPr>
          <a:xfrm>
            <a:off x="528637" y="5174456"/>
            <a:ext cx="2952154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26"/>
          <p:cNvSpPr/>
          <p:nvPr/>
        </p:nvSpPr>
        <p:spPr>
          <a:xfrm>
            <a:off x="3480792" y="5174456"/>
            <a:ext cx="4624536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p26"/>
          <p:cNvSpPr/>
          <p:nvPr/>
        </p:nvSpPr>
        <p:spPr>
          <a:xfrm>
            <a:off x="8105328" y="5174456"/>
            <a:ext cx="3558033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26"/>
          <p:cNvSpPr/>
          <p:nvPr/>
        </p:nvSpPr>
        <p:spPr>
          <a:xfrm>
            <a:off x="528637" y="5603081"/>
            <a:ext cx="2952154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26"/>
          <p:cNvSpPr/>
          <p:nvPr/>
        </p:nvSpPr>
        <p:spPr>
          <a:xfrm>
            <a:off x="3480792" y="5603081"/>
            <a:ext cx="4624536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26"/>
          <p:cNvSpPr/>
          <p:nvPr/>
        </p:nvSpPr>
        <p:spPr>
          <a:xfrm>
            <a:off x="8105328" y="5603081"/>
            <a:ext cx="3558033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" name="Google Shape;409;p2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3875" y="1219200"/>
            <a:ext cx="5191125" cy="1157287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p28"/>
          <p:cNvSpPr txBox="1"/>
          <p:nvPr/>
        </p:nvSpPr>
        <p:spPr>
          <a:xfrm>
            <a:off x="523875" y="428625"/>
            <a:ext cx="5450681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কার্বোহাইড্রেটের পরিচিতি</a:t>
            </a:r>
            <a:endParaRPr/>
          </a:p>
        </p:txBody>
      </p:sp>
      <p:pic>
        <p:nvPicPr>
          <p:cNvPr id="411" name="Google Shape;411;p2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6000" y="981075"/>
            <a:ext cx="6096000" cy="4615963"/>
          </a:xfrm>
          <a:prstGeom prst="rect">
            <a:avLst/>
          </a:prstGeom>
          <a:noFill/>
          <a:ln>
            <a:noFill/>
          </a:ln>
        </p:spPr>
      </p:pic>
      <p:sp>
        <p:nvSpPr>
          <p:cNvPr id="412" name="Google Shape;412;p28"/>
          <p:cNvSpPr txBox="1"/>
          <p:nvPr/>
        </p:nvSpPr>
        <p:spPr>
          <a:xfrm>
            <a:off x="1038225" y="1371600"/>
            <a:ext cx="4690586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047857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কার্বোহাইড্রেটের রাসায়নিক সংজ্ঞা</a:t>
            </a:r>
            <a:endParaRPr/>
          </a:p>
        </p:txBody>
      </p:sp>
      <p:sp>
        <p:nvSpPr>
          <p:cNvPr id="413" name="Google Shape;413;p28"/>
          <p:cNvSpPr txBox="1"/>
          <p:nvPr/>
        </p:nvSpPr>
        <p:spPr>
          <a:xfrm>
            <a:off x="781050" y="1724025"/>
            <a:ext cx="4724400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0" i="0" u="none" strike="noStrike" cap="none">
                <a:solidFill>
                  <a:srgbClr val="1E293B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যে সমস্ত জৈব রাসায়নিক পদার্থ পলিহাইড্রক্সি অ্যালডিহাইড বা পলিহাইড্রক্সি কিটোন বা তাদের উদ্ভূত পদার্থ নিয়ে গঠিত, তাদেরকে কার্বোহাইড্রেট বলে।</a:t>
            </a:r>
            <a:endParaRPr/>
          </a:p>
        </p:txBody>
      </p:sp>
      <p:pic>
        <p:nvPicPr>
          <p:cNvPr id="414" name="Google Shape;414;p2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1050" y="1428750"/>
            <a:ext cx="180975" cy="1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p28"/>
          <p:cNvSpPr txBox="1"/>
          <p:nvPr/>
        </p:nvSpPr>
        <p:spPr>
          <a:xfrm>
            <a:off x="857250" y="2643187"/>
            <a:ext cx="4857750" cy="767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0" i="0" u="none" strike="noStrike" cap="none">
                <a:solidFill>
                  <a:srgbClr val="0F766E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উৎপত্তি ও সাধারণ সংকেত:</a:t>
            </a:r>
            <a:r>
              <a:rPr lang="en-US" sz="1312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এরা কার্বন, হাইড্রোজেন ও অক্সিজেনের সমন্বয়ে গঠিত। সাধারণ সংকেত । C, H, O-এর অনুপাত সাধারণত ১ : ২ : ১।</a:t>
            </a:r>
            <a:endParaRPr/>
          </a:p>
        </p:txBody>
      </p:sp>
      <p:sp>
        <p:nvSpPr>
          <p:cNvPr id="416" name="Google Shape;416;p28"/>
          <p:cNvSpPr txBox="1"/>
          <p:nvPr/>
        </p:nvSpPr>
        <p:spPr>
          <a:xfrm>
            <a:off x="857250" y="3544490"/>
            <a:ext cx="4857750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0" i="0" u="none" strike="noStrike" cap="none">
                <a:solidFill>
                  <a:srgbClr val="0F766E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উদ্ভিজ্জ উৎস:</a:t>
            </a:r>
            <a:r>
              <a:rPr lang="en-US" sz="1312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শালোকসংশ্লেষণ প্রক্রিয়ায় উদ্ভিদ কার্বোহাইড্রেট তৈরি করে। কান্ড, ফল, মূল, চাল, গম, ভুট্টা ইত্যাদি প্রধান উৎস।</a:t>
            </a:r>
            <a:endParaRPr/>
          </a:p>
        </p:txBody>
      </p:sp>
      <p:sp>
        <p:nvSpPr>
          <p:cNvPr id="417" name="Google Shape;417;p28"/>
          <p:cNvSpPr txBox="1"/>
          <p:nvPr/>
        </p:nvSpPr>
        <p:spPr>
          <a:xfrm>
            <a:off x="857250" y="4177903"/>
            <a:ext cx="4857750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0" i="0" u="none" strike="noStrike" cap="none">
                <a:solidFill>
                  <a:srgbClr val="0F766E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প্রাণিজ উৎস:</a:t>
            </a:r>
            <a:r>
              <a:rPr lang="en-US" sz="1312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যকৃৎ ও পেশীতে গ্লাইকোজেন হিসেবে জমা থাকে।</a:t>
            </a:r>
            <a:endParaRPr/>
          </a:p>
        </p:txBody>
      </p:sp>
      <p:pic>
        <p:nvPicPr>
          <p:cNvPr id="418" name="Google Shape;418;p28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23875" y="2676525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28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466975" y="2940843"/>
            <a:ext cx="935235" cy="220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28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23875" y="3577828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28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23875" y="4211240"/>
            <a:ext cx="190500" cy="20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7" name="Google Shape;427;p2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3875" y="2230040"/>
            <a:ext cx="5405437" cy="3293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2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62687" y="2230040"/>
            <a:ext cx="5405437" cy="3293268"/>
          </a:xfrm>
          <a:prstGeom prst="rect">
            <a:avLst/>
          </a:prstGeom>
          <a:noFill/>
          <a:ln>
            <a:noFill/>
          </a:ln>
        </p:spPr>
      </p:pic>
      <p:sp>
        <p:nvSpPr>
          <p:cNvPr id="429" name="Google Shape;429;p29"/>
          <p:cNvSpPr txBox="1"/>
          <p:nvPr/>
        </p:nvSpPr>
        <p:spPr>
          <a:xfrm>
            <a:off x="523875" y="428625"/>
            <a:ext cx="11668125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কার্বোহাইড্রেটের বৈশিষ্ট্য ও কাজ</a:t>
            </a:r>
            <a:endParaRPr/>
          </a:p>
        </p:txBody>
      </p:sp>
      <p:sp>
        <p:nvSpPr>
          <p:cNvPr id="430" name="Google Shape;430;p29"/>
          <p:cNvSpPr/>
          <p:nvPr/>
        </p:nvSpPr>
        <p:spPr>
          <a:xfrm>
            <a:off x="523875" y="1057275"/>
            <a:ext cx="11144250" cy="28575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29"/>
          <p:cNvSpPr txBox="1"/>
          <p:nvPr/>
        </p:nvSpPr>
        <p:spPr>
          <a:xfrm>
            <a:off x="762000" y="2468165"/>
            <a:ext cx="5175646" cy="36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955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প্রধান বৈশিষ্ট্যসমূহ</a:t>
            </a:r>
            <a:endParaRPr/>
          </a:p>
        </p:txBody>
      </p:sp>
      <p:sp>
        <p:nvSpPr>
          <p:cNvPr id="432" name="Google Shape;432;p29"/>
          <p:cNvSpPr/>
          <p:nvPr/>
        </p:nvSpPr>
        <p:spPr>
          <a:xfrm>
            <a:off x="762000" y="2868215"/>
            <a:ext cx="4929187" cy="19050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29"/>
          <p:cNvSpPr txBox="1"/>
          <p:nvPr/>
        </p:nvSpPr>
        <p:spPr>
          <a:xfrm>
            <a:off x="6500812" y="2468165"/>
            <a:ext cx="5175646" cy="36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6670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প্রধান কাজসমূহ</a:t>
            </a:r>
            <a:endParaRPr/>
          </a:p>
        </p:txBody>
      </p:sp>
      <p:sp>
        <p:nvSpPr>
          <p:cNvPr id="434" name="Google Shape;434;p29"/>
          <p:cNvSpPr/>
          <p:nvPr/>
        </p:nvSpPr>
        <p:spPr>
          <a:xfrm>
            <a:off x="6500812" y="2868215"/>
            <a:ext cx="4929187" cy="19050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5" name="Google Shape;435;p2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2000" y="2525315"/>
            <a:ext cx="20955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p29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00812" y="2525315"/>
            <a:ext cx="266700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29"/>
          <p:cNvSpPr txBox="1"/>
          <p:nvPr/>
        </p:nvSpPr>
        <p:spPr>
          <a:xfrm>
            <a:off x="1095375" y="3001565"/>
            <a:ext cx="4595812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এরা দানাদার (মিষ্টি সুগার) বা অদানাদার স্বাদহীন (যেমন সেলুলোজ, স্টারচ) হতে পারে।</a:t>
            </a:r>
            <a:endParaRPr/>
          </a:p>
        </p:txBody>
      </p:sp>
      <p:sp>
        <p:nvSpPr>
          <p:cNvPr id="438" name="Google Shape;438;p29"/>
          <p:cNvSpPr txBox="1"/>
          <p:nvPr/>
        </p:nvSpPr>
        <p:spPr>
          <a:xfrm>
            <a:off x="1095375" y="3634978"/>
            <a:ext cx="4595812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মনোস্যাকারাইড পানিতে দ্রবণীয়, কিন্তু উচ্চ পলিস্যাকারাইড পানিতে অদ্রবণীয়।</a:t>
            </a:r>
            <a:endParaRPr/>
          </a:p>
        </p:txBody>
      </p:sp>
      <p:sp>
        <p:nvSpPr>
          <p:cNvPr id="439" name="Google Shape;439;p29"/>
          <p:cNvSpPr txBox="1"/>
          <p:nvPr/>
        </p:nvSpPr>
        <p:spPr>
          <a:xfrm>
            <a:off x="1095375" y="4268390"/>
            <a:ext cx="4595812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এরা বিজারক (Reducing) বা অবিজারক (Non-reducing) ধর্ম প্রদর্শন করে।</a:t>
            </a:r>
            <a:endParaRPr/>
          </a:p>
        </p:txBody>
      </p:sp>
      <p:sp>
        <p:nvSpPr>
          <p:cNvPr id="440" name="Google Shape;440;p29"/>
          <p:cNvSpPr txBox="1"/>
          <p:nvPr/>
        </p:nvSpPr>
        <p:spPr>
          <a:xfrm>
            <a:off x="1095375" y="4901803"/>
            <a:ext cx="4595812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অণুজীবীয় গাজন (Fermentation) প্রক্রিয়ায় অ্যালকোহলে পরিণত হয়।</a:t>
            </a:r>
            <a:endParaRPr/>
          </a:p>
        </p:txBody>
      </p:sp>
      <p:sp>
        <p:nvSpPr>
          <p:cNvPr id="441" name="Google Shape;441;p29"/>
          <p:cNvSpPr txBox="1"/>
          <p:nvPr/>
        </p:nvSpPr>
        <p:spPr>
          <a:xfrm>
            <a:off x="6834187" y="3001565"/>
            <a:ext cx="4595812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0" i="0" u="none" strike="noStrike" cap="none">
                <a:solidFill>
                  <a:srgbClr val="0F766E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শক্তির উৎস:</a:t>
            </a:r>
            <a:r>
              <a:rPr lang="en-US" sz="1312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জীবদেহের প্রাথমিক শক্তির উৎস হিসেবে কাজ করে।</a:t>
            </a:r>
            <a:endParaRPr/>
          </a:p>
        </p:txBody>
      </p:sp>
      <p:sp>
        <p:nvSpPr>
          <p:cNvPr id="442" name="Google Shape;442;p29"/>
          <p:cNvSpPr txBox="1"/>
          <p:nvPr/>
        </p:nvSpPr>
        <p:spPr>
          <a:xfrm>
            <a:off x="6834187" y="3384946"/>
            <a:ext cx="4595812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0" i="0" u="none" strike="noStrike" cap="none">
                <a:solidFill>
                  <a:srgbClr val="0F766E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কোষ প্রাচীর গঠন:</a:t>
            </a:r>
            <a:r>
              <a:rPr lang="en-US" sz="1312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উদ্ভিদ কোষের প্রাচীর (সেলুলোজ, পেকটিন) ও ছত্রাকের প্রাচীর (কাইটিন) গঠন করে।</a:t>
            </a:r>
            <a:endParaRPr/>
          </a:p>
        </p:txBody>
      </p:sp>
      <p:sp>
        <p:nvSpPr>
          <p:cNvPr id="443" name="Google Shape;443;p29"/>
          <p:cNvSpPr txBox="1"/>
          <p:nvPr/>
        </p:nvSpPr>
        <p:spPr>
          <a:xfrm>
            <a:off x="6834187" y="4018359"/>
            <a:ext cx="4595812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0" i="0" u="none" strike="noStrike" cap="none">
                <a:solidFill>
                  <a:srgbClr val="0F766E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নিউক্লিক এসিডের উপাদান:</a:t>
            </a:r>
            <a:r>
              <a:rPr lang="en-US" sz="1312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ডিএনএ ও আরএনএ-এর পেন্টোজ শর্করা গঠন করে।</a:t>
            </a:r>
            <a:endParaRPr/>
          </a:p>
        </p:txBody>
      </p:sp>
      <p:sp>
        <p:nvSpPr>
          <p:cNvPr id="444" name="Google Shape;444;p29"/>
          <p:cNvSpPr txBox="1"/>
          <p:nvPr/>
        </p:nvSpPr>
        <p:spPr>
          <a:xfrm>
            <a:off x="6834187" y="4651771"/>
            <a:ext cx="4595812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0" i="0" u="none" strike="noStrike" cap="none">
                <a:solidFill>
                  <a:srgbClr val="0F766E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উপাদান সংশ্লেষ:</a:t>
            </a:r>
            <a:r>
              <a:rPr lang="en-US" sz="1312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ফ্যাটি এসিড ও অ্যামিনো এসিডের বিপাকে অংশগ্রহণ করে।</a:t>
            </a:r>
            <a:endParaRPr/>
          </a:p>
        </p:txBody>
      </p:sp>
      <p:pic>
        <p:nvPicPr>
          <p:cNvPr id="445" name="Google Shape;445;p29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2000" y="3034903"/>
            <a:ext cx="17145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p29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2000" y="3668315"/>
            <a:ext cx="17145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p29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2000" y="4301728"/>
            <a:ext cx="17145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29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2000" y="4935140"/>
            <a:ext cx="17145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29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500812" y="3034903"/>
            <a:ext cx="219075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29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500812" y="3418284"/>
            <a:ext cx="219075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29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500812" y="4051696"/>
            <a:ext cx="219075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29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500812" y="4685109"/>
            <a:ext cx="219075" cy="20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8" name="Google Shape;458;p3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3875" y="2402681"/>
            <a:ext cx="2614612" cy="2947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3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67087" y="2402681"/>
            <a:ext cx="2614612" cy="2947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30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10300" y="2402681"/>
            <a:ext cx="2614612" cy="2947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30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053512" y="2402681"/>
            <a:ext cx="2614612" cy="2947987"/>
          </a:xfrm>
          <a:prstGeom prst="rect">
            <a:avLst/>
          </a:prstGeom>
          <a:noFill/>
          <a:ln>
            <a:noFill/>
          </a:ln>
        </p:spPr>
      </p:pic>
      <p:sp>
        <p:nvSpPr>
          <p:cNvPr id="462" name="Google Shape;462;p30"/>
          <p:cNvSpPr txBox="1"/>
          <p:nvPr/>
        </p:nvSpPr>
        <p:spPr>
          <a:xfrm>
            <a:off x="523875" y="428625"/>
            <a:ext cx="11668125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কার্বোহাইড্রেটের শ্রেণীবিন্যাস</a:t>
            </a:r>
            <a:endParaRPr/>
          </a:p>
        </p:txBody>
      </p:sp>
      <p:sp>
        <p:nvSpPr>
          <p:cNvPr id="463" name="Google Shape;463;p30"/>
          <p:cNvSpPr/>
          <p:nvPr/>
        </p:nvSpPr>
        <p:spPr>
          <a:xfrm>
            <a:off x="523875" y="1057275"/>
            <a:ext cx="11144250" cy="28575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4" name="Google Shape;464;p30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2000" y="2640806"/>
            <a:ext cx="619125" cy="619125"/>
          </a:xfrm>
          <a:prstGeom prst="rect">
            <a:avLst/>
          </a:prstGeom>
          <a:noFill/>
          <a:ln>
            <a:noFill/>
          </a:ln>
        </p:spPr>
      </p:pic>
      <p:sp>
        <p:nvSpPr>
          <p:cNvPr id="465" name="Google Shape;465;p30"/>
          <p:cNvSpPr txBox="1"/>
          <p:nvPr/>
        </p:nvSpPr>
        <p:spPr>
          <a:xfrm>
            <a:off x="762000" y="3402806"/>
            <a:ext cx="1250156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75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মনোস্যাকারাইড</a:t>
            </a:r>
            <a:endParaRPr/>
          </a:p>
        </p:txBody>
      </p:sp>
      <p:sp>
        <p:nvSpPr>
          <p:cNvPr id="466" name="Google Shape;466;p30"/>
          <p:cNvSpPr txBox="1"/>
          <p:nvPr/>
        </p:nvSpPr>
        <p:spPr>
          <a:xfrm>
            <a:off x="762000" y="3821906"/>
            <a:ext cx="2138362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যাদের হাইড্রোলাইসিস করলে আর কোনো সরল শর্করা পাওয়া যায় না।</a:t>
            </a:r>
            <a:endParaRPr/>
          </a:p>
        </p:txBody>
      </p:sp>
      <p:sp>
        <p:nvSpPr>
          <p:cNvPr id="467" name="Google Shape;467;p30"/>
          <p:cNvSpPr txBox="1"/>
          <p:nvPr/>
        </p:nvSpPr>
        <p:spPr>
          <a:xfrm>
            <a:off x="762000" y="4383881"/>
            <a:ext cx="2138362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0F766E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উদাহরণ:</a:t>
            </a: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গ্লুকোজ, ফ্রুক্টোজ, রাইবোজ (৩-৭ কার্বনবিশিষ্ট)।</a:t>
            </a:r>
            <a:endParaRPr/>
          </a:p>
        </p:txBody>
      </p:sp>
      <p:pic>
        <p:nvPicPr>
          <p:cNvPr id="468" name="Google Shape;468;p30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605212" y="2640806"/>
            <a:ext cx="619125" cy="619125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Google Shape;469;p30"/>
          <p:cNvSpPr txBox="1"/>
          <p:nvPr/>
        </p:nvSpPr>
        <p:spPr>
          <a:xfrm>
            <a:off x="3605212" y="3402806"/>
            <a:ext cx="1180147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75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ডাইস্যাকারাইড</a:t>
            </a:r>
            <a:endParaRPr/>
          </a:p>
        </p:txBody>
      </p:sp>
      <p:sp>
        <p:nvSpPr>
          <p:cNvPr id="470" name="Google Shape;470;p30"/>
          <p:cNvSpPr txBox="1"/>
          <p:nvPr/>
        </p:nvSpPr>
        <p:spPr>
          <a:xfrm>
            <a:off x="3605212" y="3821906"/>
            <a:ext cx="2138362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আর্দ্রবিশ্লেষিত হয়ে দুই অণু মনোস্যাকারাইড প্রদান করে।</a:t>
            </a:r>
            <a:endParaRPr/>
          </a:p>
        </p:txBody>
      </p:sp>
      <p:sp>
        <p:nvSpPr>
          <p:cNvPr id="471" name="Google Shape;471;p30"/>
          <p:cNvSpPr txBox="1"/>
          <p:nvPr/>
        </p:nvSpPr>
        <p:spPr>
          <a:xfrm>
            <a:off x="3605212" y="4383881"/>
            <a:ext cx="2138362" cy="728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0F766E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উদাহরণ:</a:t>
            </a: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সুক্রোজ (গ্লুকোজ+ফ্রুক্টোজ), মালটোজ, ল্যাকটোজ।</a:t>
            </a:r>
            <a:endParaRPr/>
          </a:p>
        </p:txBody>
      </p:sp>
      <p:pic>
        <p:nvPicPr>
          <p:cNvPr id="472" name="Google Shape;472;p30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448425" y="2640806"/>
            <a:ext cx="619125" cy="619125"/>
          </a:xfrm>
          <a:prstGeom prst="rect">
            <a:avLst/>
          </a:prstGeom>
          <a:noFill/>
          <a:ln>
            <a:noFill/>
          </a:ln>
        </p:spPr>
      </p:pic>
      <p:sp>
        <p:nvSpPr>
          <p:cNvPr id="473" name="Google Shape;473;p30"/>
          <p:cNvSpPr txBox="1"/>
          <p:nvPr/>
        </p:nvSpPr>
        <p:spPr>
          <a:xfrm>
            <a:off x="6448425" y="3402806"/>
            <a:ext cx="1540192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75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অলিগোস্যাকারাইড</a:t>
            </a:r>
            <a:endParaRPr/>
          </a:p>
        </p:txBody>
      </p:sp>
      <p:sp>
        <p:nvSpPr>
          <p:cNvPr id="474" name="Google Shape;474;p30"/>
          <p:cNvSpPr txBox="1"/>
          <p:nvPr/>
        </p:nvSpPr>
        <p:spPr>
          <a:xfrm>
            <a:off x="6448425" y="3821906"/>
            <a:ext cx="2138362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আর্দ্রবিশ্লেষণে ৩ থেকে ১০ অণু মনোস্যাকারাইড প্রদান করে।</a:t>
            </a:r>
            <a:endParaRPr/>
          </a:p>
        </p:txBody>
      </p:sp>
      <p:sp>
        <p:nvSpPr>
          <p:cNvPr id="475" name="Google Shape;475;p30"/>
          <p:cNvSpPr txBox="1"/>
          <p:nvPr/>
        </p:nvSpPr>
        <p:spPr>
          <a:xfrm>
            <a:off x="6448425" y="4383881"/>
            <a:ext cx="2138362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0F766E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উদাহরণ:</a:t>
            </a: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র‍্যাফিনোজ (ট্রাইস্যাকারাইড), স্ট্যাকিওজ।</a:t>
            </a:r>
            <a:endParaRPr/>
          </a:p>
        </p:txBody>
      </p:sp>
      <p:pic>
        <p:nvPicPr>
          <p:cNvPr id="476" name="Google Shape;476;p30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291637" y="2640806"/>
            <a:ext cx="619125" cy="619125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30"/>
          <p:cNvSpPr txBox="1"/>
          <p:nvPr/>
        </p:nvSpPr>
        <p:spPr>
          <a:xfrm>
            <a:off x="9291637" y="3402806"/>
            <a:ext cx="1230153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75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পলিস্যাকারাইড</a:t>
            </a:r>
            <a:endParaRPr/>
          </a:p>
        </p:txBody>
      </p:sp>
      <p:sp>
        <p:nvSpPr>
          <p:cNvPr id="478" name="Google Shape;478;p30"/>
          <p:cNvSpPr txBox="1"/>
          <p:nvPr/>
        </p:nvSpPr>
        <p:spPr>
          <a:xfrm>
            <a:off x="9291637" y="3821906"/>
            <a:ext cx="2138362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আর্দ্রবিশ্লেষণে ১০-এর অধিক (শত শত) মনোস্যাকারাইড উৎপন্ন হয়।</a:t>
            </a:r>
            <a:endParaRPr/>
          </a:p>
        </p:txBody>
      </p:sp>
      <p:sp>
        <p:nvSpPr>
          <p:cNvPr id="479" name="Google Shape;479;p30"/>
          <p:cNvSpPr txBox="1"/>
          <p:nvPr/>
        </p:nvSpPr>
        <p:spPr>
          <a:xfrm>
            <a:off x="9291637" y="4383881"/>
            <a:ext cx="2138362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0F766E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উদাহরণ:</a:t>
            </a: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স্টারচ, সেলুলোজ, গ্লাইকোজেন।</a:t>
            </a:r>
            <a:endParaRPr/>
          </a:p>
        </p:txBody>
      </p:sp>
      <p:pic>
        <p:nvPicPr>
          <p:cNvPr id="480" name="Google Shape;480;p30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19162" y="2778918"/>
            <a:ext cx="3048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p30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762375" y="2778918"/>
            <a:ext cx="3048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p30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543675" y="2778918"/>
            <a:ext cx="428625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3" name="Google Shape;483;p30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9386887" y="2778918"/>
            <a:ext cx="428625" cy="34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9" name="Google Shape;489;p3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3875" y="2066925"/>
            <a:ext cx="5405437" cy="1166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90" name="Google Shape;490;p3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3875" y="3405187"/>
            <a:ext cx="5405437" cy="1407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1" name="Google Shape;491;p31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62687" y="2066925"/>
            <a:ext cx="5405437" cy="3619500"/>
          </a:xfrm>
          <a:prstGeom prst="rect">
            <a:avLst/>
          </a:prstGeom>
          <a:noFill/>
          <a:ln>
            <a:noFill/>
          </a:ln>
        </p:spPr>
      </p:pic>
      <p:sp>
        <p:nvSpPr>
          <p:cNvPr id="492" name="Google Shape;492;p31"/>
          <p:cNvSpPr txBox="1"/>
          <p:nvPr/>
        </p:nvSpPr>
        <p:spPr>
          <a:xfrm>
            <a:off x="523875" y="428625"/>
            <a:ext cx="11668125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মনোস্যাকারাইড ও বিজারক শর্করা</a:t>
            </a:r>
            <a:endParaRPr/>
          </a:p>
        </p:txBody>
      </p:sp>
      <p:sp>
        <p:nvSpPr>
          <p:cNvPr id="493" name="Google Shape;493;p31"/>
          <p:cNvSpPr/>
          <p:nvPr/>
        </p:nvSpPr>
        <p:spPr>
          <a:xfrm>
            <a:off x="523875" y="1057275"/>
            <a:ext cx="11144250" cy="28575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p31"/>
          <p:cNvSpPr txBox="1"/>
          <p:nvPr/>
        </p:nvSpPr>
        <p:spPr>
          <a:xfrm>
            <a:off x="1038225" y="2219325"/>
            <a:ext cx="4915614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047857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মনোস্যাকারাইড (Monosaccharide)</a:t>
            </a:r>
            <a:endParaRPr/>
          </a:p>
        </p:txBody>
      </p:sp>
      <p:sp>
        <p:nvSpPr>
          <p:cNvPr id="495" name="Google Shape;495;p31"/>
          <p:cNvSpPr txBox="1"/>
          <p:nvPr/>
        </p:nvSpPr>
        <p:spPr>
          <a:xfrm>
            <a:off x="781050" y="2571750"/>
            <a:ext cx="4938712" cy="509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0" i="0" u="none" strike="noStrike" cap="none">
                <a:solidFill>
                  <a:srgbClr val="1E293B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যে শর্করাকে হাইড্রোলাইসিস বা আর্দ্রবিশ্লেষণ করলে আর কোনো সরল শর্করা পাওয়া যায় না, তাকে মনোস্যাকারাইড বলে। সাধারণ সংকেত ।</a:t>
            </a:r>
            <a:endParaRPr/>
          </a:p>
        </p:txBody>
      </p:sp>
      <p:sp>
        <p:nvSpPr>
          <p:cNvPr id="496" name="Google Shape;496;p31"/>
          <p:cNvSpPr txBox="1"/>
          <p:nvPr/>
        </p:nvSpPr>
        <p:spPr>
          <a:xfrm>
            <a:off x="1085850" y="3557587"/>
            <a:ext cx="4865608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বিজারক শর্করা (Reducing Sugar)</a:t>
            </a:r>
            <a:endParaRPr/>
          </a:p>
        </p:txBody>
      </p:sp>
      <p:sp>
        <p:nvSpPr>
          <p:cNvPr id="497" name="Google Shape;497;p31"/>
          <p:cNvSpPr txBox="1"/>
          <p:nvPr/>
        </p:nvSpPr>
        <p:spPr>
          <a:xfrm>
            <a:off x="781050" y="3910012"/>
            <a:ext cx="4938712" cy="750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0" i="0" u="none" strike="noStrike" cap="none">
                <a:solidFill>
                  <a:srgbClr val="1E293B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যেসব শর্করায় মুক্ত অ্যালডিহাইড (-CHO) বা কিটোন (&gt;C=O) মূলক থাকে এবং অন্য পদার্থকে বিজারিত করতে পারে, তাদেরকে বিজারক শর্করা বলে। (যেমন: গ্লুকোজ, ফ্রুক্টোজ)।</a:t>
            </a:r>
            <a:endParaRPr/>
          </a:p>
        </p:txBody>
      </p:sp>
      <p:pic>
        <p:nvPicPr>
          <p:cNvPr id="498" name="Google Shape;498;p31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72212" y="2076450"/>
            <a:ext cx="5386387" cy="360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" name="Google Shape;499;p31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81050" y="2276475"/>
            <a:ext cx="180975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p31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81050" y="3614737"/>
            <a:ext cx="22860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1" name="Google Shape;501;p31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610100" y="2878931"/>
            <a:ext cx="630435" cy="1631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32"/>
          <p:cNvSpPr txBox="1"/>
          <p:nvPr/>
        </p:nvSpPr>
        <p:spPr>
          <a:xfrm>
            <a:off x="523875" y="428625"/>
            <a:ext cx="11668125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কার্বন সংখ্যার ভিত্তিতে মনোস্যাকারাইড</a:t>
            </a:r>
            <a:endParaRPr/>
          </a:p>
        </p:txBody>
      </p:sp>
      <p:sp>
        <p:nvSpPr>
          <p:cNvPr id="508" name="Google Shape;508;p32"/>
          <p:cNvSpPr/>
          <p:nvPr/>
        </p:nvSpPr>
        <p:spPr>
          <a:xfrm>
            <a:off x="523875" y="1057275"/>
            <a:ext cx="11144250" cy="28575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9" name="Google Shape;509;p32"/>
          <p:cNvSpPr/>
          <p:nvPr/>
        </p:nvSpPr>
        <p:spPr>
          <a:xfrm>
            <a:off x="523875" y="2564606"/>
            <a:ext cx="11144250" cy="262413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10" name="Google Shape;510;p32"/>
          <p:cNvGraphicFramePr/>
          <p:nvPr/>
        </p:nvGraphicFramePr>
        <p:xfrm>
          <a:off x="523875" y="2564606"/>
          <a:ext cx="11134700" cy="2624100"/>
        </p:xfrm>
        <a:graphic>
          <a:graphicData uri="http://schemas.openxmlformats.org/drawingml/2006/table">
            <a:tbl>
              <a:tblPr firstRow="1" bandRow="1">
                <a:noFill/>
                <a:tableStyleId>{F521D553-76F7-4BDF-B322-E38E99656C3A}</a:tableStyleId>
              </a:tblPr>
              <a:tblGrid>
                <a:gridCol w="1970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3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97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164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73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75" b="0" i="0" u="none" strike="noStrike" cap="none">
                          <a:solidFill>
                            <a:srgbClr val="FFFFFF"/>
                          </a:solidFill>
                          <a:latin typeface="Hind Siliguri SemiBold"/>
                          <a:ea typeface="Hind Siliguri SemiBold"/>
                          <a:cs typeface="Hind Siliguri SemiBold"/>
                          <a:sym typeface="Hind Siliguri SemiBold"/>
                        </a:rPr>
                        <a:t>শ্রেণী (কার্বন সংখ্যা)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75" b="0" i="0" u="none" strike="noStrike" cap="none">
                          <a:solidFill>
                            <a:srgbClr val="FFFFFF"/>
                          </a:solidFill>
                          <a:latin typeface="Hind Siliguri SemiBold"/>
                          <a:ea typeface="Hind Siliguri SemiBold"/>
                          <a:cs typeface="Hind Siliguri SemiBold"/>
                          <a:sym typeface="Hind Siliguri SemiBold"/>
                        </a:rPr>
                        <a:t>সাধারণ সংকেত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75" b="0" i="0" u="none" strike="noStrike" cap="none">
                          <a:solidFill>
                            <a:srgbClr val="FFFFFF"/>
                          </a:solidFill>
                          <a:latin typeface="Hind Siliguri SemiBold"/>
                          <a:ea typeface="Hind Siliguri SemiBold"/>
                          <a:cs typeface="Hind Siliguri SemiBold"/>
                          <a:sym typeface="Hind Siliguri SemiBold"/>
                        </a:rPr>
                        <a:t>অ্যালডোজ (Aldose) উদাহরণ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75" b="0" i="0" u="none" strike="noStrike" cap="none">
                          <a:solidFill>
                            <a:srgbClr val="FFFFFF"/>
                          </a:solidFill>
                          <a:latin typeface="Hind Siliguri SemiBold"/>
                          <a:ea typeface="Hind Siliguri SemiBold"/>
                          <a:cs typeface="Hind Siliguri SemiBold"/>
                          <a:sym typeface="Hind Siliguri SemiBold"/>
                        </a:rPr>
                        <a:t>কিটোজ (Ketose) উদাহরণ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75" b="0" i="0" u="none" strike="noStrike" cap="none">
                          <a:solidFill>
                            <a:srgbClr val="FFFFFF"/>
                          </a:solidFill>
                          <a:latin typeface="Hind Siliguri SemiBold"/>
                          <a:ea typeface="Hind Siliguri SemiBold"/>
                          <a:cs typeface="Hind Siliguri SemiBold"/>
                          <a:sym typeface="Hind Siliguri SemiBold"/>
                        </a:rPr>
                        <a:t>জৈবিক ভূমিকা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76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73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ট্রায়োজ (Triose - 3C)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C3H6O3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Glyceraldehyde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Dihydroxyacetone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কোষীয় শসনে গ্লাইকোলাইসিসের মধ্যবর্তী যৌগ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73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টেট্রোজ (Tetrose - 4C)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C4H8O4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Erythrose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Erythrulose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শালোকসংশ্লেষণের কেলভিন চক্রে ব্যবহৃত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73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পেন্টোজ (Pentose - 5C)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C5H10O5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Ribose, Deoxyribose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Ribulose, Xylulose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DNA, RNA, ATP ও NAD গঠনকারী উপাদান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73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হেক্সোজ (Hexose - 6C)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C6H12O6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Glucose, Galactose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Fructose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জীবদেহের প্রধান শ্বসনিক বস্তু ও শক্তি সঞ্চয়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73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হেপ্টোজ (Heptose - 7C)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C7H14O7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Glucoheptose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Sedoheptulose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কেলভিন চক্রে ভূমিকা পালন করে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11" name="Google Shape;511;p32"/>
          <p:cNvSpPr/>
          <p:nvPr/>
        </p:nvSpPr>
        <p:spPr>
          <a:xfrm>
            <a:off x="528637" y="3459956"/>
            <a:ext cx="1970186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2" name="Google Shape;512;p32"/>
          <p:cNvSpPr/>
          <p:nvPr/>
        </p:nvSpPr>
        <p:spPr>
          <a:xfrm>
            <a:off x="2498824" y="3459956"/>
            <a:ext cx="1383803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3" name="Google Shape;513;p32"/>
          <p:cNvSpPr/>
          <p:nvPr/>
        </p:nvSpPr>
        <p:spPr>
          <a:xfrm>
            <a:off x="3882628" y="3459956"/>
            <a:ext cx="2419201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4" name="Google Shape;514;p32"/>
          <p:cNvSpPr/>
          <p:nvPr/>
        </p:nvSpPr>
        <p:spPr>
          <a:xfrm>
            <a:off x="6301829" y="3459956"/>
            <a:ext cx="2197298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5" name="Google Shape;515;p32"/>
          <p:cNvSpPr/>
          <p:nvPr/>
        </p:nvSpPr>
        <p:spPr>
          <a:xfrm>
            <a:off x="8499127" y="3459956"/>
            <a:ext cx="3164234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6" name="Google Shape;516;p32"/>
          <p:cNvSpPr/>
          <p:nvPr/>
        </p:nvSpPr>
        <p:spPr>
          <a:xfrm>
            <a:off x="528637" y="3888581"/>
            <a:ext cx="1970186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7" name="Google Shape;517;p32"/>
          <p:cNvSpPr/>
          <p:nvPr/>
        </p:nvSpPr>
        <p:spPr>
          <a:xfrm>
            <a:off x="2498824" y="3888581"/>
            <a:ext cx="1383803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8" name="Google Shape;518;p32"/>
          <p:cNvSpPr/>
          <p:nvPr/>
        </p:nvSpPr>
        <p:spPr>
          <a:xfrm>
            <a:off x="3882628" y="3888581"/>
            <a:ext cx="2419201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9" name="Google Shape;519;p32"/>
          <p:cNvSpPr/>
          <p:nvPr/>
        </p:nvSpPr>
        <p:spPr>
          <a:xfrm>
            <a:off x="6301829" y="3888581"/>
            <a:ext cx="2197298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0" name="Google Shape;520;p32"/>
          <p:cNvSpPr/>
          <p:nvPr/>
        </p:nvSpPr>
        <p:spPr>
          <a:xfrm>
            <a:off x="8499127" y="3888581"/>
            <a:ext cx="3164234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1" name="Google Shape;521;p32"/>
          <p:cNvSpPr/>
          <p:nvPr/>
        </p:nvSpPr>
        <p:spPr>
          <a:xfrm>
            <a:off x="528637" y="4317206"/>
            <a:ext cx="1970186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2" name="Google Shape;522;p32"/>
          <p:cNvSpPr/>
          <p:nvPr/>
        </p:nvSpPr>
        <p:spPr>
          <a:xfrm>
            <a:off x="2498824" y="4317206"/>
            <a:ext cx="1383803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3" name="Google Shape;523;p32"/>
          <p:cNvSpPr/>
          <p:nvPr/>
        </p:nvSpPr>
        <p:spPr>
          <a:xfrm>
            <a:off x="3882628" y="4317206"/>
            <a:ext cx="2419201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4" name="Google Shape;524;p32"/>
          <p:cNvSpPr/>
          <p:nvPr/>
        </p:nvSpPr>
        <p:spPr>
          <a:xfrm>
            <a:off x="6301829" y="4317206"/>
            <a:ext cx="2197298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5" name="Google Shape;525;p32"/>
          <p:cNvSpPr/>
          <p:nvPr/>
        </p:nvSpPr>
        <p:spPr>
          <a:xfrm>
            <a:off x="8499127" y="4317206"/>
            <a:ext cx="3164234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6" name="Google Shape;526;p32"/>
          <p:cNvSpPr/>
          <p:nvPr/>
        </p:nvSpPr>
        <p:spPr>
          <a:xfrm>
            <a:off x="528637" y="4745831"/>
            <a:ext cx="1970186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7" name="Google Shape;527;p32"/>
          <p:cNvSpPr/>
          <p:nvPr/>
        </p:nvSpPr>
        <p:spPr>
          <a:xfrm>
            <a:off x="2498824" y="4745831"/>
            <a:ext cx="1383803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8" name="Google Shape;528;p32"/>
          <p:cNvSpPr/>
          <p:nvPr/>
        </p:nvSpPr>
        <p:spPr>
          <a:xfrm>
            <a:off x="3882628" y="4745831"/>
            <a:ext cx="2419201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9" name="Google Shape;529;p32"/>
          <p:cNvSpPr/>
          <p:nvPr/>
        </p:nvSpPr>
        <p:spPr>
          <a:xfrm>
            <a:off x="6301829" y="4745831"/>
            <a:ext cx="2197298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0" name="Google Shape;530;p32"/>
          <p:cNvSpPr/>
          <p:nvPr/>
        </p:nvSpPr>
        <p:spPr>
          <a:xfrm>
            <a:off x="8499127" y="4745831"/>
            <a:ext cx="3164234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1" name="Google Shape;531;p32"/>
          <p:cNvSpPr/>
          <p:nvPr/>
        </p:nvSpPr>
        <p:spPr>
          <a:xfrm>
            <a:off x="528637" y="5174456"/>
            <a:ext cx="1970186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2" name="Google Shape;532;p32"/>
          <p:cNvSpPr/>
          <p:nvPr/>
        </p:nvSpPr>
        <p:spPr>
          <a:xfrm>
            <a:off x="2498824" y="5174456"/>
            <a:ext cx="1383803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3" name="Google Shape;533;p32"/>
          <p:cNvSpPr/>
          <p:nvPr/>
        </p:nvSpPr>
        <p:spPr>
          <a:xfrm>
            <a:off x="3882628" y="5174456"/>
            <a:ext cx="2419201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4" name="Google Shape;534;p32"/>
          <p:cNvSpPr/>
          <p:nvPr/>
        </p:nvSpPr>
        <p:spPr>
          <a:xfrm>
            <a:off x="6301829" y="5174456"/>
            <a:ext cx="2197298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5" name="Google Shape;535;p32"/>
          <p:cNvSpPr/>
          <p:nvPr/>
        </p:nvSpPr>
        <p:spPr>
          <a:xfrm>
            <a:off x="8499127" y="5174456"/>
            <a:ext cx="3164234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1" name="Google Shape;541;p3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3875" y="2426493"/>
            <a:ext cx="5405437" cy="2900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2" name="Google Shape;542;p3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62687" y="2426493"/>
            <a:ext cx="5405437" cy="2900362"/>
          </a:xfrm>
          <a:prstGeom prst="rect">
            <a:avLst/>
          </a:prstGeom>
          <a:noFill/>
          <a:ln>
            <a:noFill/>
          </a:ln>
        </p:spPr>
      </p:pic>
      <p:sp>
        <p:nvSpPr>
          <p:cNvPr id="543" name="Google Shape;543;p33"/>
          <p:cNvSpPr txBox="1"/>
          <p:nvPr/>
        </p:nvSpPr>
        <p:spPr>
          <a:xfrm>
            <a:off x="523875" y="428625"/>
            <a:ext cx="11668125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পেন্টোজ শর্করা: রাইবোজ ও ডিঅক্সিরাইবোজ</a:t>
            </a:r>
            <a:endParaRPr/>
          </a:p>
        </p:txBody>
      </p:sp>
      <p:sp>
        <p:nvSpPr>
          <p:cNvPr id="544" name="Google Shape;544;p33"/>
          <p:cNvSpPr/>
          <p:nvPr/>
        </p:nvSpPr>
        <p:spPr>
          <a:xfrm>
            <a:off x="523875" y="1057275"/>
            <a:ext cx="11144250" cy="28575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5" name="Google Shape;545;p33"/>
          <p:cNvSpPr txBox="1"/>
          <p:nvPr/>
        </p:nvSpPr>
        <p:spPr>
          <a:xfrm>
            <a:off x="762000" y="2664618"/>
            <a:ext cx="5175646" cy="36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975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রাইবোজ (Ribose)</a:t>
            </a:r>
            <a:endParaRPr/>
          </a:p>
        </p:txBody>
      </p:sp>
      <p:sp>
        <p:nvSpPr>
          <p:cNvPr id="546" name="Google Shape;546;p33"/>
          <p:cNvSpPr/>
          <p:nvPr/>
        </p:nvSpPr>
        <p:spPr>
          <a:xfrm>
            <a:off x="762000" y="3064668"/>
            <a:ext cx="4929187" cy="19050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7" name="Google Shape;547;p33"/>
          <p:cNvSpPr txBox="1"/>
          <p:nvPr/>
        </p:nvSpPr>
        <p:spPr>
          <a:xfrm>
            <a:off x="762000" y="3198018"/>
            <a:ext cx="4929187" cy="261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0F766E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সংকেত:</a:t>
            </a: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(অ্যালডোপেন্টোজ)</a:t>
            </a:r>
            <a:endParaRPr/>
          </a:p>
        </p:txBody>
      </p:sp>
      <p:sp>
        <p:nvSpPr>
          <p:cNvPr id="548" name="Google Shape;548;p33"/>
          <p:cNvSpPr txBox="1"/>
          <p:nvPr/>
        </p:nvSpPr>
        <p:spPr>
          <a:xfrm>
            <a:off x="6500812" y="2664618"/>
            <a:ext cx="5175646" cy="36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975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ডিঅক্সিরাইবোজ (Deoxyribose)</a:t>
            </a:r>
            <a:endParaRPr/>
          </a:p>
        </p:txBody>
      </p:sp>
      <p:sp>
        <p:nvSpPr>
          <p:cNvPr id="549" name="Google Shape;549;p33"/>
          <p:cNvSpPr/>
          <p:nvPr/>
        </p:nvSpPr>
        <p:spPr>
          <a:xfrm>
            <a:off x="6500812" y="3064668"/>
            <a:ext cx="4929187" cy="19050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0" name="Google Shape;550;p33"/>
          <p:cNvSpPr txBox="1"/>
          <p:nvPr/>
        </p:nvSpPr>
        <p:spPr>
          <a:xfrm>
            <a:off x="6500812" y="3198018"/>
            <a:ext cx="4929187" cy="261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0F766E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সংকেত:</a:t>
            </a: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(ডিঅক্সি-অ্যালডোপেন্টোজ)</a:t>
            </a:r>
            <a:endParaRPr/>
          </a:p>
        </p:txBody>
      </p:sp>
      <p:pic>
        <p:nvPicPr>
          <p:cNvPr id="551" name="Google Shape;551;p33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2000" y="2721768"/>
            <a:ext cx="180975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2" name="Google Shape;552;p33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00812" y="2721768"/>
            <a:ext cx="180975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3" name="Google Shape;553;p33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466850" y="3255168"/>
            <a:ext cx="691157" cy="163115"/>
          </a:xfrm>
          <a:prstGeom prst="rect">
            <a:avLst/>
          </a:prstGeom>
          <a:noFill/>
          <a:ln>
            <a:noFill/>
          </a:ln>
        </p:spPr>
      </p:pic>
      <p:sp>
        <p:nvSpPr>
          <p:cNvPr id="554" name="Google Shape;554;p33"/>
          <p:cNvSpPr txBox="1"/>
          <p:nvPr/>
        </p:nvSpPr>
        <p:spPr>
          <a:xfrm>
            <a:off x="1095375" y="3555206"/>
            <a:ext cx="4595812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১৮৯১ সালে এমিল ফিশার এটি আবিষ্কার করেন।</a:t>
            </a:r>
            <a:endParaRPr/>
          </a:p>
        </p:txBody>
      </p:sp>
      <p:sp>
        <p:nvSpPr>
          <p:cNvPr id="555" name="Google Shape;555;p33"/>
          <p:cNvSpPr txBox="1"/>
          <p:nvPr/>
        </p:nvSpPr>
        <p:spPr>
          <a:xfrm>
            <a:off x="1095375" y="3938587"/>
            <a:ext cx="4595812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এর গলনাঙ্ক ৯৫° সেলসিয়াস।</a:t>
            </a:r>
            <a:endParaRPr/>
          </a:p>
        </p:txBody>
      </p:sp>
      <p:sp>
        <p:nvSpPr>
          <p:cNvPr id="556" name="Google Shape;556;p33"/>
          <p:cNvSpPr txBox="1"/>
          <p:nvPr/>
        </p:nvSpPr>
        <p:spPr>
          <a:xfrm>
            <a:off x="1095375" y="4321968"/>
            <a:ext cx="4595812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গাঢ় HCl-এর সাথে বিক্রিয়ায় ফারফিউরাল এসিড তৈরি করে।</a:t>
            </a:r>
            <a:endParaRPr/>
          </a:p>
        </p:txBody>
      </p:sp>
      <p:sp>
        <p:nvSpPr>
          <p:cNvPr id="557" name="Google Shape;557;p33"/>
          <p:cNvSpPr txBox="1"/>
          <p:nvPr/>
        </p:nvSpPr>
        <p:spPr>
          <a:xfrm>
            <a:off x="1095375" y="4705350"/>
            <a:ext cx="4595812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0" i="0" u="none" strike="noStrike" cap="none">
                <a:solidFill>
                  <a:srgbClr val="0F766E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কাজ:</a:t>
            </a:r>
            <a:r>
              <a:rPr lang="en-US" sz="1312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RNA, ATP, NAD, FAD ইত্যাদির গঠনগত উপাদান।</a:t>
            </a:r>
            <a:endParaRPr/>
          </a:p>
        </p:txBody>
      </p:sp>
      <p:pic>
        <p:nvPicPr>
          <p:cNvPr id="558" name="Google Shape;558;p33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205662" y="3255168"/>
            <a:ext cx="691157" cy="163115"/>
          </a:xfrm>
          <a:prstGeom prst="rect">
            <a:avLst/>
          </a:prstGeom>
          <a:noFill/>
          <a:ln>
            <a:noFill/>
          </a:ln>
        </p:spPr>
      </p:pic>
      <p:sp>
        <p:nvSpPr>
          <p:cNvPr id="559" name="Google Shape;559;p33"/>
          <p:cNvSpPr txBox="1"/>
          <p:nvPr/>
        </p:nvSpPr>
        <p:spPr>
          <a:xfrm>
            <a:off x="6834187" y="3555206"/>
            <a:ext cx="4595812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১৯২৯ সালে ফোবাস লিভিন এটি আবিষ্কার করেন।</a:t>
            </a:r>
            <a:endParaRPr/>
          </a:p>
        </p:txBody>
      </p:sp>
      <p:sp>
        <p:nvSpPr>
          <p:cNvPr id="560" name="Google Shape;560;p33"/>
          <p:cNvSpPr txBox="1"/>
          <p:nvPr/>
        </p:nvSpPr>
        <p:spPr>
          <a:xfrm>
            <a:off x="6834187" y="3938587"/>
            <a:ext cx="4595812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২ নম্বর কার্বনে একটি অক্সিজেন পরমাণু কম থাকে।</a:t>
            </a:r>
            <a:endParaRPr/>
          </a:p>
        </p:txBody>
      </p:sp>
      <p:sp>
        <p:nvSpPr>
          <p:cNvPr id="561" name="Google Shape;561;p33"/>
          <p:cNvSpPr txBox="1"/>
          <p:nvPr/>
        </p:nvSpPr>
        <p:spPr>
          <a:xfrm>
            <a:off x="6834187" y="4321968"/>
            <a:ext cx="4595812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গাঢ় HCl-এর সাথে বিক্রিয়ায় লেভুলিনিক এসিড উৎপন্ন করে।</a:t>
            </a:r>
            <a:endParaRPr/>
          </a:p>
        </p:txBody>
      </p:sp>
      <p:sp>
        <p:nvSpPr>
          <p:cNvPr id="562" name="Google Shape;562;p33"/>
          <p:cNvSpPr txBox="1"/>
          <p:nvPr/>
        </p:nvSpPr>
        <p:spPr>
          <a:xfrm>
            <a:off x="6834187" y="4705350"/>
            <a:ext cx="4595812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0" i="0" u="none" strike="noStrike" cap="none">
                <a:solidFill>
                  <a:srgbClr val="0F766E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কাজ:</a:t>
            </a:r>
            <a:r>
              <a:rPr lang="en-US" sz="1312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মাস্টার মলিকিউল ডিএনএ (DNA) গঠন করে।</a:t>
            </a:r>
            <a:endParaRPr/>
          </a:p>
        </p:txBody>
      </p:sp>
      <p:pic>
        <p:nvPicPr>
          <p:cNvPr id="563" name="Google Shape;563;p33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62000" y="3588543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4" name="Google Shape;564;p33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62000" y="3971925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5" name="Google Shape;565;p33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62000" y="4355306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6" name="Google Shape;566;p33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62000" y="4738687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7" name="Google Shape;567;p33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500812" y="3588543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8" name="Google Shape;568;p33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500812" y="3971925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9" name="Google Shape;569;p33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500812" y="4355306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0" name="Google Shape;570;p33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500812" y="4738687"/>
            <a:ext cx="190500" cy="20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34"/>
          <p:cNvSpPr txBox="1"/>
          <p:nvPr/>
        </p:nvSpPr>
        <p:spPr>
          <a:xfrm>
            <a:off x="523875" y="428625"/>
            <a:ext cx="11668125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রাইবোজ ও ডিঅক্সিরাইবোজের তুলনা</a:t>
            </a:r>
            <a:endParaRPr/>
          </a:p>
        </p:txBody>
      </p:sp>
      <p:sp>
        <p:nvSpPr>
          <p:cNvPr id="577" name="Google Shape;577;p34"/>
          <p:cNvSpPr/>
          <p:nvPr/>
        </p:nvSpPr>
        <p:spPr>
          <a:xfrm>
            <a:off x="523875" y="1057275"/>
            <a:ext cx="11144250" cy="28575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8" name="Google Shape;578;p34"/>
          <p:cNvSpPr/>
          <p:nvPr/>
        </p:nvSpPr>
        <p:spPr>
          <a:xfrm>
            <a:off x="523875" y="2350293"/>
            <a:ext cx="11144250" cy="3052762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79" name="Google Shape;579;p34"/>
          <p:cNvGraphicFramePr/>
          <p:nvPr/>
        </p:nvGraphicFramePr>
        <p:xfrm>
          <a:off x="523875" y="2350293"/>
          <a:ext cx="11134725" cy="3052725"/>
        </p:xfrm>
        <a:graphic>
          <a:graphicData uri="http://schemas.openxmlformats.org/drawingml/2006/table">
            <a:tbl>
              <a:tblPr firstRow="1" bandRow="1">
                <a:noFill/>
                <a:tableStyleId>{F521D553-76F7-4BDF-B322-E38E99656C3A}</a:tableStyleId>
              </a:tblPr>
              <a:tblGrid>
                <a:gridCol w="2466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93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4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61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75" b="0" i="0" u="none" strike="noStrike" cap="none">
                          <a:solidFill>
                            <a:srgbClr val="FFFFFF"/>
                          </a:solidFill>
                          <a:latin typeface="Hind Siliguri SemiBold"/>
                          <a:ea typeface="Hind Siliguri SemiBold"/>
                          <a:cs typeface="Hind Siliguri SemiBold"/>
                          <a:sym typeface="Hind Siliguri SemiBold"/>
                        </a:rPr>
                        <a:t>তুলনার বিষয়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75" b="0" i="0" u="none" strike="noStrike" cap="none">
                          <a:solidFill>
                            <a:srgbClr val="FFFFFF"/>
                          </a:solidFill>
                          <a:latin typeface="Hind Siliguri SemiBold"/>
                          <a:ea typeface="Hind Siliguri SemiBold"/>
                          <a:cs typeface="Hind Siliguri SemiBold"/>
                          <a:sym typeface="Hind Siliguri SemiBold"/>
                        </a:rPr>
                        <a:t>রাইবোজ (Ribose)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75" b="0" i="0" u="none" strike="noStrike" cap="none">
                          <a:solidFill>
                            <a:srgbClr val="FFFFFF"/>
                          </a:solidFill>
                          <a:latin typeface="Hind Siliguri SemiBold"/>
                          <a:ea typeface="Hind Siliguri SemiBold"/>
                          <a:cs typeface="Hind Siliguri SemiBold"/>
                          <a:sym typeface="Hind Siliguri SemiBold"/>
                        </a:rPr>
                        <a:t>ডিঅক্সিরাইবোজ (Deoxyribose)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76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61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আণবিক সংকেত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C5H10O5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C5H10O4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61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অক্সিজেন সংখ্যা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৫টি অক্সিজেন পরমাণু বিদ্যমান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৪টি অক্সিজেন পরমাণু বিদ্যমান (১টি কম)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61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C-2 অবস্থান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২ নং কার্বনে -OH মূলক যুক্ত থাকে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২ নং কার্বনে -OH-এর বদলে -H যুক্ত থাকে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61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HCl এর সাথে বিক্রিয়া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ফারফিউরাল এসিড তৈরি করে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লেভুলিনিক এসিড তৈরি করে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61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প্রধান অবস্থান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RNA, ATP, NAD, NADP-এ পাওয়া যায়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কেবল DNA-এর অনুগঠনে পাওয়া যায়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61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রাসায়নিক স্থায়িত্ব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ডিঅক্সিরাইবোজের তুলনায় কম স্থায়ী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অক্সিজেন কম থাকায় অধিক রাসায়নিক স্থায়ী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80" name="Google Shape;580;p34"/>
          <p:cNvSpPr/>
          <p:nvPr/>
        </p:nvSpPr>
        <p:spPr>
          <a:xfrm>
            <a:off x="528637" y="3245643"/>
            <a:ext cx="2466677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1" name="Google Shape;581;p34"/>
          <p:cNvSpPr/>
          <p:nvPr/>
        </p:nvSpPr>
        <p:spPr>
          <a:xfrm>
            <a:off x="2995314" y="3245643"/>
            <a:ext cx="4093368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2" name="Google Shape;582;p34"/>
          <p:cNvSpPr/>
          <p:nvPr/>
        </p:nvSpPr>
        <p:spPr>
          <a:xfrm>
            <a:off x="7088683" y="3245643"/>
            <a:ext cx="4574678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3" name="Google Shape;583;p34"/>
          <p:cNvSpPr/>
          <p:nvPr/>
        </p:nvSpPr>
        <p:spPr>
          <a:xfrm>
            <a:off x="528637" y="3674268"/>
            <a:ext cx="2466677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4" name="Google Shape;584;p34"/>
          <p:cNvSpPr/>
          <p:nvPr/>
        </p:nvSpPr>
        <p:spPr>
          <a:xfrm>
            <a:off x="2995314" y="3674268"/>
            <a:ext cx="4093368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5" name="Google Shape;585;p34"/>
          <p:cNvSpPr/>
          <p:nvPr/>
        </p:nvSpPr>
        <p:spPr>
          <a:xfrm>
            <a:off x="7088683" y="3674268"/>
            <a:ext cx="4574678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6" name="Google Shape;586;p34"/>
          <p:cNvSpPr/>
          <p:nvPr/>
        </p:nvSpPr>
        <p:spPr>
          <a:xfrm>
            <a:off x="528637" y="4102893"/>
            <a:ext cx="2466677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7" name="Google Shape;587;p34"/>
          <p:cNvSpPr/>
          <p:nvPr/>
        </p:nvSpPr>
        <p:spPr>
          <a:xfrm>
            <a:off x="2995314" y="4102893"/>
            <a:ext cx="4093368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8" name="Google Shape;588;p34"/>
          <p:cNvSpPr/>
          <p:nvPr/>
        </p:nvSpPr>
        <p:spPr>
          <a:xfrm>
            <a:off x="7088683" y="4102893"/>
            <a:ext cx="4574678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9" name="Google Shape;589;p34"/>
          <p:cNvSpPr/>
          <p:nvPr/>
        </p:nvSpPr>
        <p:spPr>
          <a:xfrm>
            <a:off x="528637" y="4531518"/>
            <a:ext cx="2466677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0" name="Google Shape;590;p34"/>
          <p:cNvSpPr/>
          <p:nvPr/>
        </p:nvSpPr>
        <p:spPr>
          <a:xfrm>
            <a:off x="2995314" y="4531518"/>
            <a:ext cx="4093368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1" name="Google Shape;591;p34"/>
          <p:cNvSpPr/>
          <p:nvPr/>
        </p:nvSpPr>
        <p:spPr>
          <a:xfrm>
            <a:off x="7088683" y="4531518"/>
            <a:ext cx="4574678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2" name="Google Shape;592;p34"/>
          <p:cNvSpPr/>
          <p:nvPr/>
        </p:nvSpPr>
        <p:spPr>
          <a:xfrm>
            <a:off x="528637" y="4960143"/>
            <a:ext cx="2466677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3" name="Google Shape;593;p34"/>
          <p:cNvSpPr/>
          <p:nvPr/>
        </p:nvSpPr>
        <p:spPr>
          <a:xfrm>
            <a:off x="2995314" y="4960143"/>
            <a:ext cx="4093368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4" name="Google Shape;594;p34"/>
          <p:cNvSpPr/>
          <p:nvPr/>
        </p:nvSpPr>
        <p:spPr>
          <a:xfrm>
            <a:off x="7088683" y="4960143"/>
            <a:ext cx="4574678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5" name="Google Shape;595;p34"/>
          <p:cNvSpPr/>
          <p:nvPr/>
        </p:nvSpPr>
        <p:spPr>
          <a:xfrm>
            <a:off x="528637" y="5388768"/>
            <a:ext cx="2466677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6" name="Google Shape;596;p34"/>
          <p:cNvSpPr/>
          <p:nvPr/>
        </p:nvSpPr>
        <p:spPr>
          <a:xfrm>
            <a:off x="2995314" y="5388768"/>
            <a:ext cx="4093368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7" name="Google Shape;597;p34"/>
          <p:cNvSpPr/>
          <p:nvPr/>
        </p:nvSpPr>
        <p:spPr>
          <a:xfrm>
            <a:off x="7088683" y="5388768"/>
            <a:ext cx="4574678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3" name="Google Shape;603;p3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3875" y="2066925"/>
            <a:ext cx="5405437" cy="1407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04" name="Google Shape;604;p3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62687" y="2066925"/>
            <a:ext cx="5405437" cy="3619500"/>
          </a:xfrm>
          <a:prstGeom prst="rect">
            <a:avLst/>
          </a:prstGeom>
          <a:noFill/>
          <a:ln>
            <a:noFill/>
          </a:ln>
        </p:spPr>
      </p:pic>
      <p:sp>
        <p:nvSpPr>
          <p:cNvPr id="605" name="Google Shape;605;p35"/>
          <p:cNvSpPr txBox="1"/>
          <p:nvPr/>
        </p:nvSpPr>
        <p:spPr>
          <a:xfrm>
            <a:off x="523875" y="428625"/>
            <a:ext cx="11668125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হেক্সোজ শর্করা: গ্লুকোজ ও ফ্রুক্টোজ</a:t>
            </a:r>
            <a:endParaRPr/>
          </a:p>
        </p:txBody>
      </p:sp>
      <p:sp>
        <p:nvSpPr>
          <p:cNvPr id="606" name="Google Shape;606;p35"/>
          <p:cNvSpPr/>
          <p:nvPr/>
        </p:nvSpPr>
        <p:spPr>
          <a:xfrm>
            <a:off x="523875" y="1057275"/>
            <a:ext cx="11144250" cy="28575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7" name="Google Shape;607;p35"/>
          <p:cNvSpPr txBox="1"/>
          <p:nvPr/>
        </p:nvSpPr>
        <p:spPr>
          <a:xfrm>
            <a:off x="1019175" y="2219325"/>
            <a:ext cx="4935616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047857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গ্লুকোজ (Glucose - C6H12O6)</a:t>
            </a:r>
            <a:endParaRPr/>
          </a:p>
        </p:txBody>
      </p:sp>
      <p:sp>
        <p:nvSpPr>
          <p:cNvPr id="608" name="Google Shape;608;p35"/>
          <p:cNvSpPr txBox="1"/>
          <p:nvPr/>
        </p:nvSpPr>
        <p:spPr>
          <a:xfrm>
            <a:off x="781050" y="2571750"/>
            <a:ext cx="4938712" cy="750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0" i="0" u="none" strike="noStrike" cap="none">
                <a:solidFill>
                  <a:srgbClr val="1E293B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গ্লুকোজ হলো একটি অ্যালডোপ্রাইমারি হেক্সোজ শর্করা। একে Grape sugar, Corn sugar বা Blood sugar-ও বলা হয়। এটি আলোক সক্রিয় এবং মিষ্টি স্বাদযুক্ত।</a:t>
            </a:r>
            <a:endParaRPr/>
          </a:p>
        </p:txBody>
      </p:sp>
      <p:pic>
        <p:nvPicPr>
          <p:cNvPr id="609" name="Google Shape;609;p3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72212" y="2076450"/>
            <a:ext cx="5386387" cy="360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0" name="Google Shape;610;p3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1050" y="2276475"/>
            <a:ext cx="161925" cy="1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611" name="Google Shape;611;p35"/>
          <p:cNvSpPr txBox="1"/>
          <p:nvPr/>
        </p:nvSpPr>
        <p:spPr>
          <a:xfrm>
            <a:off x="857250" y="3645693"/>
            <a:ext cx="5072062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0" i="0" u="none" strike="noStrike" cap="none">
                <a:solidFill>
                  <a:srgbClr val="0F766E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প্রাথমিক উপাদান:</a:t>
            </a:r>
            <a:r>
              <a:rPr lang="en-US" sz="1312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শালোকসংশ্লেষণের প্রথম স্থায়ী শর্করা এবং কোষীয় শসনের প্রধান সাবস্ট্রেট।</a:t>
            </a:r>
            <a:endParaRPr/>
          </a:p>
        </p:txBody>
      </p:sp>
      <p:sp>
        <p:nvSpPr>
          <p:cNvPr id="612" name="Google Shape;612;p35"/>
          <p:cNvSpPr txBox="1"/>
          <p:nvPr/>
        </p:nvSpPr>
        <p:spPr>
          <a:xfrm>
            <a:off x="857250" y="4279106"/>
            <a:ext cx="5072062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0" i="0" u="none" strike="noStrike" cap="none">
                <a:solidFill>
                  <a:srgbClr val="0F766E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ফ্রুক্টোজ (Fructose):</a:t>
            </a:r>
            <a:r>
              <a:rPr lang="en-US" sz="1312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এটি কিটো-হেক্সোজ শর্করা, যা পাকা মিষ্টি ফলে পাওয়া যায় বলে একে Fruit sugar বলা হয়।</a:t>
            </a:r>
            <a:endParaRPr/>
          </a:p>
        </p:txBody>
      </p:sp>
      <p:pic>
        <p:nvPicPr>
          <p:cNvPr id="613" name="Google Shape;613;p35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23875" y="3679031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" name="Google Shape;614;p35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23875" y="4312443"/>
            <a:ext cx="190500" cy="20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1838</Words>
  <Application>Microsoft Office PowerPoint</Application>
  <PresentationFormat>Widescreen</PresentationFormat>
  <Paragraphs>269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Calibri</vt:lpstr>
      <vt:lpstr>Arial</vt:lpstr>
      <vt:lpstr>Hind Siliguri Medium</vt:lpstr>
      <vt:lpstr>Hind Siliguri SemiBold</vt:lpstr>
      <vt:lpstr>Hind Siliguri</vt:lpstr>
      <vt:lpstr>Poppins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Anik Shahrier Oishik</cp:lastModifiedBy>
  <cp:revision>3</cp:revision>
  <dcterms:modified xsi:type="dcterms:W3CDTF">2026-08-27T12:00:04Z</dcterms:modified>
</cp:coreProperties>
</file>