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9" r:id="rId4"/>
    <p:sldId id="260" r:id="rId5"/>
    <p:sldId id="262" r:id="rId6"/>
    <p:sldId id="264" r:id="rId7"/>
    <p:sldId id="266" r:id="rId8"/>
    <p:sldId id="267" r:id="rId9"/>
    <p:sldId id="269" r:id="rId10"/>
    <p:sldId id="280" r:id="rId11"/>
    <p:sldId id="281" r:id="rId12"/>
    <p:sldId id="258" r:id="rId13"/>
    <p:sldId id="282" r:id="rId14"/>
    <p:sldId id="283" r:id="rId15"/>
    <p:sldId id="261" r:id="rId16"/>
    <p:sldId id="275" r:id="rId17"/>
    <p:sldId id="276" r:id="rId18"/>
    <p:sldId id="277" r:id="rId19"/>
    <p:sldId id="278" r:id="rId20"/>
    <p:sldId id="279" r:id="rId21"/>
  </p:sldIdLst>
  <p:sldSz cx="12192000" cy="6858000"/>
  <p:notesSz cx="6858000" cy="9144000"/>
  <p:embeddedFontLst>
    <p:embeddedFont>
      <p:font typeface="Cambria Math" panose="02040503050406030204" pitchFamily="18" charset="0"/>
      <p:regular r:id="rId23"/>
    </p:embeddedFont>
    <p:embeddedFont>
      <p:font typeface="Hind Siliguri" panose="02000000000000000000" pitchFamily="2" charset="0"/>
      <p:regular r:id="rId24"/>
      <p:bold r:id="rId25"/>
    </p:embeddedFont>
    <p:embeddedFont>
      <p:font typeface="Hind Siliguri Medium" panose="02000000000000000000" pitchFamily="2" charset="0"/>
      <p:regular r:id="rId26"/>
      <p:bold r:id="rId27"/>
    </p:embeddedFont>
    <p:embeddedFont>
      <p:font typeface="Hind Siliguri SemiBold" panose="02000000000000000000" pitchFamily="2" charset="0"/>
      <p:regular r:id="rId28"/>
      <p:bold r:id="rId29"/>
    </p:embeddedFont>
    <p:embeddedFont>
      <p:font typeface="Noto Serif Bengali" panose="020B0604020202020204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AFC"/>
    <a:srgbClr val="FFFFFF"/>
    <a:srgbClr val="FAFAF0"/>
    <a:srgbClr val="FEFEFE"/>
    <a:srgbClr val="EBF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74DDEE-29BF-4827-A2AA-11EC35C2F43B}">
  <a:tblStyle styleId="{2E74DDEE-29BF-4827-A2AA-11EC35C2F43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9" name="Google Shape;57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5FABCB-8CD5-2057-137F-5F544344D62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30235" y="0"/>
            <a:ext cx="1161765" cy="36512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15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89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0" Type="http://schemas.openxmlformats.org/officeDocument/2006/relationships/image" Target="../media/image87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7.png"/><Relationship Id="rId5" Type="http://schemas.openxmlformats.org/officeDocument/2006/relationships/image" Target="../media/image92.png"/><Relationship Id="rId10" Type="http://schemas.openxmlformats.org/officeDocument/2006/relationships/image" Target="../media/image78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13" Type="http://schemas.openxmlformats.org/officeDocument/2006/relationships/image" Target="../media/image109.png"/><Relationship Id="rId18" Type="http://schemas.openxmlformats.org/officeDocument/2006/relationships/image" Target="../media/image114.png"/><Relationship Id="rId3" Type="http://schemas.openxmlformats.org/officeDocument/2006/relationships/image" Target="../media/image99.png"/><Relationship Id="rId21" Type="http://schemas.openxmlformats.org/officeDocument/2006/relationships/image" Target="../media/image117.jpg"/><Relationship Id="rId7" Type="http://schemas.openxmlformats.org/officeDocument/2006/relationships/image" Target="../media/image103.png"/><Relationship Id="rId12" Type="http://schemas.openxmlformats.org/officeDocument/2006/relationships/image" Target="../media/image108.png"/><Relationship Id="rId17" Type="http://schemas.openxmlformats.org/officeDocument/2006/relationships/image" Target="../media/image113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12.png"/><Relationship Id="rId20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5" Type="http://schemas.openxmlformats.org/officeDocument/2006/relationships/image" Target="../media/image111.png"/><Relationship Id="rId10" Type="http://schemas.openxmlformats.org/officeDocument/2006/relationships/image" Target="../media/image106.png"/><Relationship Id="rId19" Type="http://schemas.openxmlformats.org/officeDocument/2006/relationships/image" Target="../media/image115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Relationship Id="rId14" Type="http://schemas.openxmlformats.org/officeDocument/2006/relationships/image" Target="../media/image1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png"/><Relationship Id="rId11" Type="http://schemas.openxmlformats.org/officeDocument/2006/relationships/image" Target="../media/image126.jpg"/><Relationship Id="rId5" Type="http://schemas.openxmlformats.org/officeDocument/2006/relationships/image" Target="../media/image120.png"/><Relationship Id="rId15" Type="http://schemas.openxmlformats.org/officeDocument/2006/relationships/image" Target="../media/image130.pn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Relationship Id="rId14" Type="http://schemas.openxmlformats.org/officeDocument/2006/relationships/image" Target="../media/image7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39.png"/><Relationship Id="rId5" Type="http://schemas.openxmlformats.org/officeDocument/2006/relationships/image" Target="../media/image133.png"/><Relationship Id="rId10" Type="http://schemas.openxmlformats.org/officeDocument/2006/relationships/image" Target="../media/image138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3.png"/><Relationship Id="rId5" Type="http://schemas.openxmlformats.org/officeDocument/2006/relationships/image" Target="../media/image15.png"/><Relationship Id="rId4" Type="http://schemas.openxmlformats.org/officeDocument/2006/relationships/image" Target="../media/image1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52.png"/><Relationship Id="rId7" Type="http://schemas.openxmlformats.org/officeDocument/2006/relationships/image" Target="../media/image15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97;p14" descr="image.png">
            <a:extLst>
              <a:ext uri="{FF2B5EF4-FFF2-40B4-BE49-F238E27FC236}">
                <a16:creationId xmlns:a16="http://schemas.microsoft.com/office/drawing/2014/main" id="{9830E47B-6CE6-B49A-DFBC-B21ABD70AA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440" y="4806093"/>
            <a:ext cx="5500687" cy="19716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6" name="Google Shape;96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1128712"/>
            <a:ext cx="11239500" cy="10715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7" name="Google Shape;9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365134"/>
            <a:ext cx="5500687" cy="12573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8" name="Google Shape;98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5062" y="2365134"/>
            <a:ext cx="5500687" cy="12573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9" name="Google Shape;99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4"/>
          <p:cNvSpPr txBox="1"/>
          <p:nvPr/>
        </p:nvSpPr>
        <p:spPr>
          <a:xfrm>
            <a:off x="733425" y="1300162"/>
            <a:ext cx="1131141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2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অণুজীবের মূল সংজ্ঞা (যথাযথভাবে)</a:t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733425" y="1571625"/>
            <a:ext cx="10772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"অণুজীব (Microorganism) হলো এমন সব জীব যা খালি চোখে দেখা যায় না, শুধুমাত্র অণুবীক্ষণ যন্ত্রের সাহায্যে দেখা যায়। এদের মধ্যে ব্যাকটেরিয়া, ভাইরাস, ছত্রাক, প্রোটোজোয়া ও শৈবাল অন্তর্ভুক্ত।"</a:t>
            </a:r>
            <a:endParaRPr/>
          </a:p>
        </p:txBody>
      </p:sp>
      <p:pic>
        <p:nvPicPr>
          <p:cNvPr id="102" name="Google Shape;102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3425" y="1309687"/>
            <a:ext cx="15240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 txBox="1"/>
          <p:nvPr/>
        </p:nvSpPr>
        <p:spPr>
          <a:xfrm>
            <a:off x="962025" y="2612784"/>
            <a:ext cx="5035629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বিস্তার ও বাসস্থান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695325" y="2946159"/>
            <a:ext cx="50625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 পৃথিবীর প্রাচীনতম জীব। এরা বিভিন্ন পরিবেশে টিকে থাকতে পারে, যেমন: মাটি, পানি, বায়ু এবং চরম উষ্ণ প্রস্রবণেও এদের উপস্থিতি দেখা যায়।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6729412" y="2612784"/>
            <a:ext cx="500562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কোষীয় সংগঠন</a:t>
            </a: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6434137" y="2946159"/>
            <a:ext cx="50625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অধিকাংশ অণুজীব এককোষী। এরা সরল প্রকৃতির জীব, যা উদ্ভিদ ও প্রাণী জগতের মতো জটিল সংগঠনের জীব থেকে সম্পূর্ণ পৃথক।</a:t>
            </a:r>
            <a:endParaRPr/>
          </a:p>
        </p:txBody>
      </p:sp>
      <p:pic>
        <p:nvPicPr>
          <p:cNvPr id="107" name="Google Shape;107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5325" y="2636596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2636596"/>
            <a:ext cx="2190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অণুজীবের ধারণ ও পরিচিতি</a:t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" name="Google Shape;116;p15" descr="image.png">
            <a:extLst>
              <a:ext uri="{FF2B5EF4-FFF2-40B4-BE49-F238E27FC236}">
                <a16:creationId xmlns:a16="http://schemas.microsoft.com/office/drawing/2014/main" id="{6FC5D2E4-42DD-5023-86E8-DD721F7A630F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76250" y="3783988"/>
            <a:ext cx="11239500" cy="8429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Google Shape;117;p15" descr="image.png">
            <a:extLst>
              <a:ext uri="{FF2B5EF4-FFF2-40B4-BE49-F238E27FC236}">
                <a16:creationId xmlns:a16="http://schemas.microsoft.com/office/drawing/2014/main" id="{19744A3D-7D90-BDF1-6BF9-83A1D4795391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238874" y="4797299"/>
            <a:ext cx="5476875" cy="19716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0" name="Google Shape;119;p15">
            <a:extLst>
              <a:ext uri="{FF2B5EF4-FFF2-40B4-BE49-F238E27FC236}">
                <a16:creationId xmlns:a16="http://schemas.microsoft.com/office/drawing/2014/main" id="{99B6D642-1A34-D1FA-B7A7-C9C098E32EA9}"/>
              </a:ext>
            </a:extLst>
          </p:cNvPr>
          <p:cNvSpPr txBox="1"/>
          <p:nvPr/>
        </p:nvSpPr>
        <p:spPr>
          <a:xfrm>
            <a:off x="733425" y="3955438"/>
            <a:ext cx="1131141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2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অণুজীববিজ্ঞান (Microbiology)</a:t>
            </a:r>
            <a:endParaRPr/>
          </a:p>
        </p:txBody>
      </p:sp>
      <p:sp>
        <p:nvSpPr>
          <p:cNvPr id="21" name="Google Shape;120;p15">
            <a:extLst>
              <a:ext uri="{FF2B5EF4-FFF2-40B4-BE49-F238E27FC236}">
                <a16:creationId xmlns:a16="http://schemas.microsoft.com/office/drawing/2014/main" id="{6417BAEB-E53F-82C3-1043-BE96A3A63723}"/>
              </a:ext>
            </a:extLst>
          </p:cNvPr>
          <p:cNvSpPr txBox="1"/>
          <p:nvPr/>
        </p:nvSpPr>
        <p:spPr>
          <a:xfrm>
            <a:off x="733425" y="4226901"/>
            <a:ext cx="107727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"জীববিজ্ঞানের যে শাখায় অণুজীব সম্পর্কে বিস্তারিত আলোচনা করা হয়, তাকে অণুজীববিজ্ঞান বা মাইক্রোবায়োলজি (Microbiology) বলে।"</a:t>
            </a:r>
            <a:endParaRPr/>
          </a:p>
        </p:txBody>
      </p:sp>
      <p:pic>
        <p:nvPicPr>
          <p:cNvPr id="22" name="Google Shape;121;p15" descr="image.png">
            <a:extLst>
              <a:ext uri="{FF2B5EF4-FFF2-40B4-BE49-F238E27FC236}">
                <a16:creationId xmlns:a16="http://schemas.microsoft.com/office/drawing/2014/main" id="{32131379-5572-70B4-1B7F-1D85649E3B5A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9465" y="3991339"/>
            <a:ext cx="1524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2;p15" descr="image.png">
            <a:extLst>
              <a:ext uri="{FF2B5EF4-FFF2-40B4-BE49-F238E27FC236}">
                <a16:creationId xmlns:a16="http://schemas.microsoft.com/office/drawing/2014/main" id="{D19B6543-24B1-2365-8A4E-63BB0667BB5B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710611" y="5092574"/>
            <a:ext cx="533400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123;p15">
            <a:extLst>
              <a:ext uri="{FF2B5EF4-FFF2-40B4-BE49-F238E27FC236}">
                <a16:creationId xmlns:a16="http://schemas.microsoft.com/office/drawing/2014/main" id="{AE811638-C1E3-8574-B307-106BCE291BF5}"/>
              </a:ext>
            </a:extLst>
          </p:cNvPr>
          <p:cNvSpPr txBox="1"/>
          <p:nvPr/>
        </p:nvSpPr>
        <p:spPr>
          <a:xfrm>
            <a:off x="6534149" y="5616449"/>
            <a:ext cx="488632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অ্যান্টনি ভ্যান লিউয়েনহুক</a:t>
            </a:r>
            <a:endParaRPr/>
          </a:p>
        </p:txBody>
      </p:sp>
      <p:sp>
        <p:nvSpPr>
          <p:cNvPr id="25" name="Google Shape;124;p15">
            <a:extLst>
              <a:ext uri="{FF2B5EF4-FFF2-40B4-BE49-F238E27FC236}">
                <a16:creationId xmlns:a16="http://schemas.microsoft.com/office/drawing/2014/main" id="{64ACF7D0-B3FE-3E25-E4FA-CB4AFB8EAB11}"/>
              </a:ext>
            </a:extLst>
          </p:cNvPr>
          <p:cNvSpPr txBox="1"/>
          <p:nvPr/>
        </p:nvSpPr>
        <p:spPr>
          <a:xfrm>
            <a:off x="6534149" y="5949824"/>
            <a:ext cx="48863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(1632 - 1723)</a:t>
            </a:r>
            <a:endParaRPr/>
          </a:p>
        </p:txBody>
      </p:sp>
      <p:sp>
        <p:nvSpPr>
          <p:cNvPr id="26" name="Google Shape;125;p15">
            <a:extLst>
              <a:ext uri="{FF2B5EF4-FFF2-40B4-BE49-F238E27FC236}">
                <a16:creationId xmlns:a16="http://schemas.microsoft.com/office/drawing/2014/main" id="{70A5E0E1-1BD1-01AF-9FA0-3388707243C7}"/>
              </a:ext>
            </a:extLst>
          </p:cNvPr>
          <p:cNvSpPr txBox="1"/>
          <p:nvPr/>
        </p:nvSpPr>
        <p:spPr>
          <a:xfrm>
            <a:off x="6534149" y="6259386"/>
            <a:ext cx="488632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0369A1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অণুজীববিজ্ঞানের প্রতিষ্ঠাতা সুপরিচিত ব্যক্তিত্ব</a:t>
            </a:r>
            <a:endParaRPr/>
          </a:p>
        </p:txBody>
      </p:sp>
      <p:sp>
        <p:nvSpPr>
          <p:cNvPr id="27" name="Google Shape;126;p15">
            <a:extLst>
              <a:ext uri="{FF2B5EF4-FFF2-40B4-BE49-F238E27FC236}">
                <a16:creationId xmlns:a16="http://schemas.microsoft.com/office/drawing/2014/main" id="{31DB6E16-CB4A-62ED-B225-FA70E7FC5B60}"/>
              </a:ext>
            </a:extLst>
          </p:cNvPr>
          <p:cNvSpPr txBox="1"/>
          <p:nvPr/>
        </p:nvSpPr>
        <p:spPr>
          <a:xfrm>
            <a:off x="798272" y="4940175"/>
            <a:ext cx="52101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অণুজীববিজ্ঞানের জনক: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বিজ্ঞানী অ্যান্টনি ভ্যান লিউয়েনহুক (Antony Van Leeuwenhoek; 1632-1723) কে অণুজীববিজ্ঞানের জনক বলা হয়।</a:t>
            </a:r>
            <a:endParaRPr/>
          </a:p>
        </p:txBody>
      </p:sp>
      <p:sp>
        <p:nvSpPr>
          <p:cNvPr id="28" name="Google Shape;127;p15">
            <a:extLst>
              <a:ext uri="{FF2B5EF4-FFF2-40B4-BE49-F238E27FC236}">
                <a16:creationId xmlns:a16="http://schemas.microsoft.com/office/drawing/2014/main" id="{B3687760-1EBD-46F5-482B-D2C1C2AB769D}"/>
              </a:ext>
            </a:extLst>
          </p:cNvPr>
          <p:cNvSpPr txBox="1"/>
          <p:nvPr/>
        </p:nvSpPr>
        <p:spPr>
          <a:xfrm>
            <a:off x="798272" y="5511675"/>
            <a:ext cx="52101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প্রথম পর্যবেক্ষণ: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তিনি ১৭ শতকে সরল অণুবীক্ষণ যন্ত্র আবিষ্কার করে প্রথম পানির ফোঁটায় ও দাঁতের ময়লায় অণুজীব দেখতে পান।</a:t>
            </a:r>
            <a:endParaRPr/>
          </a:p>
        </p:txBody>
      </p:sp>
      <p:sp>
        <p:nvSpPr>
          <p:cNvPr id="29" name="Google Shape;128;p15">
            <a:extLst>
              <a:ext uri="{FF2B5EF4-FFF2-40B4-BE49-F238E27FC236}">
                <a16:creationId xmlns:a16="http://schemas.microsoft.com/office/drawing/2014/main" id="{8A8FFA70-C212-B40B-F7A6-68B6211784B0}"/>
              </a:ext>
            </a:extLst>
          </p:cNvPr>
          <p:cNvSpPr txBox="1"/>
          <p:nvPr/>
        </p:nvSpPr>
        <p:spPr>
          <a:xfrm>
            <a:off x="798272" y="6083175"/>
            <a:ext cx="52101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জীবজগতের উৎপত্তি: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ধারণা করা হয়, বিবর্তনের মাধ্যমে উদ্ভিদ ও প্রাণী জগতের উৎপত্তি এসব অণুজীব থেকেই হয়েছে।</a:t>
            </a:r>
            <a:endParaRPr/>
          </a:p>
        </p:txBody>
      </p:sp>
      <p:pic>
        <p:nvPicPr>
          <p:cNvPr id="30" name="Google Shape;131;p15" descr="image.png">
            <a:extLst>
              <a:ext uri="{FF2B5EF4-FFF2-40B4-BE49-F238E27FC236}">
                <a16:creationId xmlns:a16="http://schemas.microsoft.com/office/drawing/2014/main" id="{E36CEA9D-CF46-BA4B-AE42-D5B90F04FD45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31572" y="5003185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32;p15" descr="image.png">
            <a:extLst>
              <a:ext uri="{FF2B5EF4-FFF2-40B4-BE49-F238E27FC236}">
                <a16:creationId xmlns:a16="http://schemas.microsoft.com/office/drawing/2014/main" id="{0A5657B0-012E-F5BD-F7EC-76E5554783F5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31572" y="5574685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133;p15" descr="image.png">
            <a:extLst>
              <a:ext uri="{FF2B5EF4-FFF2-40B4-BE49-F238E27FC236}">
                <a16:creationId xmlns:a16="http://schemas.microsoft.com/office/drawing/2014/main" id="{F32BCE20-4B31-028F-AD6A-9BBA00F709D1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31572" y="6146185"/>
            <a:ext cx="123825" cy="1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709004"/>
            <a:ext cx="5524500" cy="36015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0" name="Google Shape;14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0" y="1709004"/>
            <a:ext cx="5524500" cy="36015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1" name="Google Shape;141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50056"/>
            <a:ext cx="33337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 txBox="1"/>
          <p:nvPr/>
        </p:nvSpPr>
        <p:spPr>
          <a:xfrm>
            <a:off x="962025" y="1956654"/>
            <a:ext cx="5060632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15803D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উপকারী ভূমিকা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6677025" y="1956654"/>
            <a:ext cx="5060632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91C1C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অপকারী ভূমিকা</a:t>
            </a:r>
            <a:endParaRPr/>
          </a:p>
        </p:txBody>
      </p:sp>
      <p:pic>
        <p:nvPicPr>
          <p:cNvPr id="144" name="Google Shape;144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325" y="1980467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6"/>
          <p:cNvSpPr txBox="1"/>
          <p:nvPr/>
        </p:nvSpPr>
        <p:spPr>
          <a:xfrm>
            <a:off x="962025" y="2290029"/>
            <a:ext cx="48196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খাদ্য শিল্প: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দই, পনির ও অ্যালকোহল তৈরিতে ব্যবহৃত হয়।</a:t>
            </a:r>
            <a:endParaRPr sz="1800"/>
          </a:p>
        </p:txBody>
      </p:sp>
      <p:pic>
        <p:nvPicPr>
          <p:cNvPr id="148" name="Google Shape;148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10325" y="1980467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6"/>
          <p:cNvSpPr txBox="1"/>
          <p:nvPr/>
        </p:nvSpPr>
        <p:spPr>
          <a:xfrm>
            <a:off x="6677025" y="2290029"/>
            <a:ext cx="48196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রোগ সৃষ্টি: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মানুষ, পশু ও উদ্ভিদে নানা মারাত্মক রোগ ছড়ায়।</a:t>
            </a:r>
            <a:endParaRPr sz="1800"/>
          </a:p>
        </p:txBody>
      </p:sp>
      <p:sp>
        <p:nvSpPr>
          <p:cNvPr id="152" name="Google Shape;152;p16"/>
          <p:cNvSpPr txBox="1"/>
          <p:nvPr/>
        </p:nvSpPr>
        <p:spPr>
          <a:xfrm>
            <a:off x="923925" y="381000"/>
            <a:ext cx="11268075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মানবজীবনে অণুজীবের ভূমিকা</a:t>
            </a:r>
            <a:endParaRPr/>
          </a:p>
        </p:txBody>
      </p:sp>
      <p:sp>
        <p:nvSpPr>
          <p:cNvPr id="153" name="Google Shape;153;p16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4" name="Google Shape;154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5325" y="2309079"/>
            <a:ext cx="123825" cy="142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D9B8D27-1B44-1534-4C88-83569D0E7191}"/>
              </a:ext>
            </a:extLst>
          </p:cNvPr>
          <p:cNvGrpSpPr/>
          <p:nvPr/>
        </p:nvGrpSpPr>
        <p:grpSpPr>
          <a:xfrm>
            <a:off x="695325" y="2860943"/>
            <a:ext cx="5086350" cy="738664"/>
            <a:chOff x="695325" y="2052637"/>
            <a:chExt cx="5086350" cy="738664"/>
          </a:xfrm>
        </p:grpSpPr>
        <p:sp>
          <p:nvSpPr>
            <p:cNvPr id="146" name="Google Shape;146;p16"/>
            <p:cNvSpPr txBox="1"/>
            <p:nvPr/>
          </p:nvSpPr>
          <p:spPr>
            <a:xfrm>
              <a:off x="962025" y="2052637"/>
              <a:ext cx="481965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ঔষধ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শিল্প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: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অ্যান্টিবায়োটিক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(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যেমন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-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পেনিসিলিন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) ও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ভ্যাকসিন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উৎপাদনে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155" name="Google Shape;155;p16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95325" y="2071687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A974E1E6-399B-495C-56C6-0F89243A6CC2}"/>
              </a:ext>
            </a:extLst>
          </p:cNvPr>
          <p:cNvGrpSpPr/>
          <p:nvPr/>
        </p:nvGrpSpPr>
        <p:grpSpPr>
          <a:xfrm>
            <a:off x="695325" y="3807014"/>
            <a:ext cx="5102836" cy="738664"/>
            <a:chOff x="678839" y="3059668"/>
            <a:chExt cx="5102836" cy="738664"/>
          </a:xfrm>
        </p:grpSpPr>
        <p:sp>
          <p:nvSpPr>
            <p:cNvPr id="147" name="Google Shape;147;p16"/>
            <p:cNvSpPr txBox="1"/>
            <p:nvPr/>
          </p:nvSpPr>
          <p:spPr>
            <a:xfrm>
              <a:off x="962025" y="3059668"/>
              <a:ext cx="481965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পরিবেশ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সুরক্ষা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: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বর্জ্য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ব্যবস্থাপনা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ও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নাইট্রোজেন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সংবন্ধনে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সহায়তা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করে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156" name="Google Shape;156;p16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78839" y="3134201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7" name="Google Shape;157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10325" y="2309079"/>
            <a:ext cx="123825" cy="142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1A9CE69-2739-B95C-2397-C8F452412BBF}"/>
              </a:ext>
            </a:extLst>
          </p:cNvPr>
          <p:cNvGrpSpPr/>
          <p:nvPr/>
        </p:nvGrpSpPr>
        <p:grpSpPr>
          <a:xfrm>
            <a:off x="6410325" y="2913990"/>
            <a:ext cx="5086350" cy="369332"/>
            <a:chOff x="6410325" y="2052637"/>
            <a:chExt cx="5086350" cy="369332"/>
          </a:xfrm>
        </p:grpSpPr>
        <p:sp>
          <p:nvSpPr>
            <p:cNvPr id="150" name="Google Shape;150;p16"/>
            <p:cNvSpPr txBox="1"/>
            <p:nvPr/>
          </p:nvSpPr>
          <p:spPr>
            <a:xfrm>
              <a:off x="6677025" y="2052637"/>
              <a:ext cx="48196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খাদ্য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পচন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: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সঞ্চিত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খাদ্য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ও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শস্য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নষ্ট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করে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158" name="Google Shape;158;p16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410325" y="2071687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ADDB827-35D1-25A8-9676-128C07A0FBC6}"/>
              </a:ext>
            </a:extLst>
          </p:cNvPr>
          <p:cNvGrpSpPr/>
          <p:nvPr/>
        </p:nvGrpSpPr>
        <p:grpSpPr>
          <a:xfrm>
            <a:off x="6410325" y="3521447"/>
            <a:ext cx="5086350" cy="738664"/>
            <a:chOff x="6410325" y="2395537"/>
            <a:chExt cx="5086350" cy="738664"/>
          </a:xfrm>
        </p:grpSpPr>
        <p:sp>
          <p:nvSpPr>
            <p:cNvPr id="151" name="Google Shape;151;p16"/>
            <p:cNvSpPr txBox="1"/>
            <p:nvPr/>
          </p:nvSpPr>
          <p:spPr>
            <a:xfrm>
              <a:off x="6677025" y="2395537"/>
              <a:ext cx="4819650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ক্ষয়সাধন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: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কাঠ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,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কাঠের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আসবাবপত্র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ও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লোহার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পাইপের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অবনতি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ঘটায়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159" name="Google Shape;159;p16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410325" y="2414587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128712"/>
            <a:ext cx="11239500" cy="8429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6" name="Google Shape;166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2143125"/>
            <a:ext cx="11239500" cy="8429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67" name="Google Shape;167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7"/>
          <p:cNvSpPr txBox="1"/>
          <p:nvPr/>
        </p:nvSpPr>
        <p:spPr>
          <a:xfrm>
            <a:off x="476250" y="3252787"/>
            <a:ext cx="112395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শব্দগত অর্থ: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ভাইরাস (Virus) একটি লাতিন শব্দ, যার অর্থ হলো 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Poison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বা </a:t>
            </a: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বিষ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733425" y="1300162"/>
            <a:ext cx="1131141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2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ভাইরাসের সংজ্ঞা (Pleczar, 1993 অনুযায়ী)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733425" y="1571625"/>
            <a:ext cx="107727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"যেসকল অকোষীয়, অতি-আণুবীক্ষণিক, সংক্রামক প্রোটিন ও নিউক্লিক এসিড (DNA অথবা RNA) দ্বারা গঠিত এবং শুধুমাত্র জীবন্ত পোষক কোষে বংশবৃদ্ধি করতে পারে, তাকে ভাইরাস বলে।"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733425" y="2314575"/>
            <a:ext cx="1131141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2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জীববিজ্ঞান অনলাইন (biology-online.org) অনুযায়ী</a:t>
            </a:r>
            <a:endParaRPr/>
          </a:p>
        </p:txBody>
      </p:sp>
      <p:sp>
        <p:nvSpPr>
          <p:cNvPr id="172" name="Google Shape;172;p17"/>
          <p:cNvSpPr txBox="1"/>
          <p:nvPr/>
        </p:nvSpPr>
        <p:spPr>
          <a:xfrm>
            <a:off x="733425" y="2586037"/>
            <a:ext cx="107727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"ভাইরাস হলো অকোষীয় প্রকৃতির আকোষীয় বাধ্যতামূলক পরজীবী, যারা DNA এবং RNA এবং প্রোটিনআবরণীর সমন্বয়ে গঠিত।"</a:t>
            </a:r>
            <a:endParaRPr/>
          </a:p>
        </p:txBody>
      </p:sp>
      <p:pic>
        <p:nvPicPr>
          <p:cNvPr id="173" name="Google Shape;173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3425" y="1309687"/>
            <a:ext cx="1524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3425" y="2324100"/>
            <a:ext cx="15240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7"/>
          <p:cNvSpPr txBox="1"/>
          <p:nvPr/>
        </p:nvSpPr>
        <p:spPr>
          <a:xfrm>
            <a:off x="857250" y="352434"/>
            <a:ext cx="11334750" cy="490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endParaRPr dirty="0"/>
          </a:p>
        </p:txBody>
      </p:sp>
      <p:sp>
        <p:nvSpPr>
          <p:cNvPr id="176" name="Google Shape;176;p17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82;p18" descr="image.png">
            <a:extLst>
              <a:ext uri="{FF2B5EF4-FFF2-40B4-BE49-F238E27FC236}">
                <a16:creationId xmlns:a16="http://schemas.microsoft.com/office/drawing/2014/main" id="{5AE79744-BAD1-01FE-B7E3-A9708DAA3314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6251" y="3748087"/>
            <a:ext cx="2702718" cy="124569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Google Shape;183;p18" descr="image.png">
            <a:extLst>
              <a:ext uri="{FF2B5EF4-FFF2-40B4-BE49-F238E27FC236}">
                <a16:creationId xmlns:a16="http://schemas.microsoft.com/office/drawing/2014/main" id="{A4985138-BBFA-8E3A-4606-6797141820D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21844" y="3748087"/>
            <a:ext cx="2702718" cy="124569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Google Shape;184;p18" descr="image.png">
            <a:extLst>
              <a:ext uri="{FF2B5EF4-FFF2-40B4-BE49-F238E27FC236}">
                <a16:creationId xmlns:a16="http://schemas.microsoft.com/office/drawing/2014/main" id="{89D1C3EB-69EA-6D5C-8F19-895665DE6FB4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67438" y="3748087"/>
            <a:ext cx="2702718" cy="124569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Google Shape;185;p18" descr="image.png">
            <a:extLst>
              <a:ext uri="{FF2B5EF4-FFF2-40B4-BE49-F238E27FC236}">
                <a16:creationId xmlns:a16="http://schemas.microsoft.com/office/drawing/2014/main" id="{2D30A421-CBD1-6179-D552-6ECD2F95C0E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13032" y="3748087"/>
            <a:ext cx="2702718" cy="124569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Google Shape;186;p18" descr="image.png">
            <a:extLst>
              <a:ext uri="{FF2B5EF4-FFF2-40B4-BE49-F238E27FC236}">
                <a16:creationId xmlns:a16="http://schemas.microsoft.com/office/drawing/2014/main" id="{DF8D7BA7-4243-71E2-E1C3-33F81D9509A7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6251" y="5136653"/>
            <a:ext cx="2702718" cy="10590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Google Shape;187;p18" descr="image.png">
            <a:extLst>
              <a:ext uri="{FF2B5EF4-FFF2-40B4-BE49-F238E27FC236}">
                <a16:creationId xmlns:a16="http://schemas.microsoft.com/office/drawing/2014/main" id="{6F8D14F3-1D91-0278-D02E-3FACA79CB16E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321844" y="5136653"/>
            <a:ext cx="2702718" cy="10590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Google Shape;188;p18" descr="image.png">
            <a:extLst>
              <a:ext uri="{FF2B5EF4-FFF2-40B4-BE49-F238E27FC236}">
                <a16:creationId xmlns:a16="http://schemas.microsoft.com/office/drawing/2014/main" id="{030B1A24-2E2B-445B-7305-A9C85BF6C0F2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167438" y="5136653"/>
            <a:ext cx="2702718" cy="10590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Google Shape;189;p18" descr="image.png">
            <a:extLst>
              <a:ext uri="{FF2B5EF4-FFF2-40B4-BE49-F238E27FC236}">
                <a16:creationId xmlns:a16="http://schemas.microsoft.com/office/drawing/2014/main" id="{4B2F1038-798F-7E01-493A-845D06C4B6CC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013032" y="5136653"/>
            <a:ext cx="2702718" cy="10590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Google Shape;191;p18">
            <a:extLst>
              <a:ext uri="{FF2B5EF4-FFF2-40B4-BE49-F238E27FC236}">
                <a16:creationId xmlns:a16="http://schemas.microsoft.com/office/drawing/2014/main" id="{D73154CE-418B-6B17-BA73-4C9C06054050}"/>
              </a:ext>
            </a:extLst>
          </p:cNvPr>
          <p:cNvSpPr txBox="1"/>
          <p:nvPr/>
        </p:nvSpPr>
        <p:spPr>
          <a:xfrm>
            <a:off x="628651" y="3929062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1796</a:t>
            </a:r>
            <a:endParaRPr/>
          </a:p>
        </p:txBody>
      </p:sp>
      <p:sp>
        <p:nvSpPr>
          <p:cNvPr id="11" name="Google Shape;192;p18">
            <a:extLst>
              <a:ext uri="{FF2B5EF4-FFF2-40B4-BE49-F238E27FC236}">
                <a16:creationId xmlns:a16="http://schemas.microsoft.com/office/drawing/2014/main" id="{0F13F761-3B8A-C694-64DA-6425DB5A31B4}"/>
              </a:ext>
            </a:extLst>
          </p:cNvPr>
          <p:cNvSpPr txBox="1"/>
          <p:nvPr/>
        </p:nvSpPr>
        <p:spPr>
          <a:xfrm>
            <a:off x="628651" y="4281487"/>
            <a:ext cx="2397918" cy="37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এডওয়ার্ড জেনার: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প্রথম ভাইরাসঘটিত গুটিবসন্তের টীকা আবিষ্কারের কথা উল্লেখ করেন।</a:t>
            </a:r>
            <a:endParaRPr/>
          </a:p>
        </p:txBody>
      </p:sp>
      <p:sp>
        <p:nvSpPr>
          <p:cNvPr id="12" name="Google Shape;193;p18">
            <a:extLst>
              <a:ext uri="{FF2B5EF4-FFF2-40B4-BE49-F238E27FC236}">
                <a16:creationId xmlns:a16="http://schemas.microsoft.com/office/drawing/2014/main" id="{415C2065-B6C8-6CED-C404-8FA3E97B7D71}"/>
              </a:ext>
            </a:extLst>
          </p:cNvPr>
          <p:cNvSpPr txBox="1"/>
          <p:nvPr/>
        </p:nvSpPr>
        <p:spPr>
          <a:xfrm>
            <a:off x="3474244" y="3929062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1892</a:t>
            </a:r>
            <a:endParaRPr/>
          </a:p>
        </p:txBody>
      </p:sp>
      <p:sp>
        <p:nvSpPr>
          <p:cNvPr id="13" name="Google Shape;194;p18">
            <a:extLst>
              <a:ext uri="{FF2B5EF4-FFF2-40B4-BE49-F238E27FC236}">
                <a16:creationId xmlns:a16="http://schemas.microsoft.com/office/drawing/2014/main" id="{19D4D23D-DBB3-3969-A3F0-1AB5DC42E5C9}"/>
              </a:ext>
            </a:extLst>
          </p:cNvPr>
          <p:cNvSpPr txBox="1"/>
          <p:nvPr/>
        </p:nvSpPr>
        <p:spPr>
          <a:xfrm>
            <a:off x="3474244" y="4281487"/>
            <a:ext cx="2397918" cy="37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দিমিত্রি আইভানোভস্কি: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তামাকের মোজাইক রোগ সৃষ্টিকারী তরল জীবাণুর উপস্থিতি প্রমাণ করেন।</a:t>
            </a:r>
            <a:endParaRPr/>
          </a:p>
        </p:txBody>
      </p:sp>
      <p:sp>
        <p:nvSpPr>
          <p:cNvPr id="14" name="Google Shape;195;p18">
            <a:extLst>
              <a:ext uri="{FF2B5EF4-FFF2-40B4-BE49-F238E27FC236}">
                <a16:creationId xmlns:a16="http://schemas.microsoft.com/office/drawing/2014/main" id="{3A5E066C-A99C-3FDB-5E30-01F9CC1C7075}"/>
              </a:ext>
            </a:extLst>
          </p:cNvPr>
          <p:cNvSpPr txBox="1"/>
          <p:nvPr/>
        </p:nvSpPr>
        <p:spPr>
          <a:xfrm>
            <a:off x="6319838" y="3929062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1898</a:t>
            </a:r>
            <a:endParaRPr/>
          </a:p>
        </p:txBody>
      </p:sp>
      <p:sp>
        <p:nvSpPr>
          <p:cNvPr id="15" name="Google Shape;196;p18">
            <a:extLst>
              <a:ext uri="{FF2B5EF4-FFF2-40B4-BE49-F238E27FC236}">
                <a16:creationId xmlns:a16="http://schemas.microsoft.com/office/drawing/2014/main" id="{78FC71E4-2FA8-64A8-6E64-B0EA95DE96F0}"/>
              </a:ext>
            </a:extLst>
          </p:cNvPr>
          <p:cNvSpPr txBox="1"/>
          <p:nvPr/>
        </p:nvSpPr>
        <p:spPr>
          <a:xfrm>
            <a:off x="6319838" y="4281487"/>
            <a:ext cx="2397918" cy="55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মার্টিনাস বেইজেরিঙ্ক: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প্রথম 'ভাইরাস' নামটি প্রবর্তন করেন এবং একে জীবন্ত সংক্রামক তরল বলেন।</a:t>
            </a:r>
            <a:endParaRPr/>
          </a:p>
        </p:txBody>
      </p:sp>
      <p:sp>
        <p:nvSpPr>
          <p:cNvPr id="16" name="Google Shape;197;p18">
            <a:extLst>
              <a:ext uri="{FF2B5EF4-FFF2-40B4-BE49-F238E27FC236}">
                <a16:creationId xmlns:a16="http://schemas.microsoft.com/office/drawing/2014/main" id="{9EC0242B-72B7-DDF7-BA6E-065FBFF4EE8E}"/>
              </a:ext>
            </a:extLst>
          </p:cNvPr>
          <p:cNvSpPr txBox="1"/>
          <p:nvPr/>
        </p:nvSpPr>
        <p:spPr>
          <a:xfrm>
            <a:off x="9165432" y="3929062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1935</a:t>
            </a:r>
            <a:endParaRPr/>
          </a:p>
        </p:txBody>
      </p:sp>
      <p:sp>
        <p:nvSpPr>
          <p:cNvPr id="17" name="Google Shape;198;p18">
            <a:extLst>
              <a:ext uri="{FF2B5EF4-FFF2-40B4-BE49-F238E27FC236}">
                <a16:creationId xmlns:a16="http://schemas.microsoft.com/office/drawing/2014/main" id="{E10D20AE-AC8C-DBE0-7063-6EF80EBB1C9E}"/>
              </a:ext>
            </a:extLst>
          </p:cNvPr>
          <p:cNvSpPr txBox="1"/>
          <p:nvPr/>
        </p:nvSpPr>
        <p:spPr>
          <a:xfrm>
            <a:off x="9165432" y="4281487"/>
            <a:ext cx="2397918" cy="559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ডব্লিউ. এম. স্ট্যানলি: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TMV ভাইরাসকে ক্রিস্টালাইজ বা কেলাসিত করেন (নোবেল পুরস্কার ১৯৪৬)।</a:t>
            </a:r>
            <a:endParaRPr/>
          </a:p>
        </p:txBody>
      </p:sp>
      <p:sp>
        <p:nvSpPr>
          <p:cNvPr id="18" name="Google Shape;199;p18">
            <a:extLst>
              <a:ext uri="{FF2B5EF4-FFF2-40B4-BE49-F238E27FC236}">
                <a16:creationId xmlns:a16="http://schemas.microsoft.com/office/drawing/2014/main" id="{CF6B3B67-6583-A15E-D9CA-BB96F3749388}"/>
              </a:ext>
            </a:extLst>
          </p:cNvPr>
          <p:cNvSpPr txBox="1"/>
          <p:nvPr/>
        </p:nvSpPr>
        <p:spPr>
          <a:xfrm>
            <a:off x="628651" y="5317628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1937</a:t>
            </a:r>
            <a:endParaRPr/>
          </a:p>
        </p:txBody>
      </p:sp>
      <p:sp>
        <p:nvSpPr>
          <p:cNvPr id="19" name="Google Shape;200;p18">
            <a:extLst>
              <a:ext uri="{FF2B5EF4-FFF2-40B4-BE49-F238E27FC236}">
                <a16:creationId xmlns:a16="http://schemas.microsoft.com/office/drawing/2014/main" id="{9206CC7E-27ED-541F-B6E1-0F0AF24B8666}"/>
              </a:ext>
            </a:extLst>
          </p:cNvPr>
          <p:cNvSpPr txBox="1"/>
          <p:nvPr/>
        </p:nvSpPr>
        <p:spPr>
          <a:xfrm>
            <a:off x="628651" y="5670053"/>
            <a:ext cx="2397918" cy="37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বডেন ও পিরি: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প্রমাণ করেন যে ভাইরাস নিউক্লিক এসিড ও প্রোটিনের সমন্বয়ে গঠিত।</a:t>
            </a:r>
            <a:endParaRPr/>
          </a:p>
        </p:txBody>
      </p:sp>
      <p:sp>
        <p:nvSpPr>
          <p:cNvPr id="20" name="Google Shape;201;p18">
            <a:extLst>
              <a:ext uri="{FF2B5EF4-FFF2-40B4-BE49-F238E27FC236}">
                <a16:creationId xmlns:a16="http://schemas.microsoft.com/office/drawing/2014/main" id="{E4E31893-F248-A2FF-B9FE-25DD11EB93C8}"/>
              </a:ext>
            </a:extLst>
          </p:cNvPr>
          <p:cNvSpPr txBox="1"/>
          <p:nvPr/>
        </p:nvSpPr>
        <p:spPr>
          <a:xfrm>
            <a:off x="3474244" y="5317628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1952</a:t>
            </a:r>
            <a:endParaRPr/>
          </a:p>
        </p:txBody>
      </p:sp>
      <p:sp>
        <p:nvSpPr>
          <p:cNvPr id="21" name="Google Shape;202;p18">
            <a:extLst>
              <a:ext uri="{FF2B5EF4-FFF2-40B4-BE49-F238E27FC236}">
                <a16:creationId xmlns:a16="http://schemas.microsoft.com/office/drawing/2014/main" id="{6D86DC07-2ACB-A037-BAA8-161AE774C96B}"/>
              </a:ext>
            </a:extLst>
          </p:cNvPr>
          <p:cNvSpPr txBox="1"/>
          <p:nvPr/>
        </p:nvSpPr>
        <p:spPr>
          <a:xfrm>
            <a:off x="3474244" y="5670053"/>
            <a:ext cx="2397918" cy="37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হার্শে ও চেজ: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প্রমাণ করেন DNA হলো ভাইরাসের জিনগত উপাদান।</a:t>
            </a:r>
            <a:endParaRPr/>
          </a:p>
        </p:txBody>
      </p:sp>
      <p:sp>
        <p:nvSpPr>
          <p:cNvPr id="22" name="Google Shape;203;p18">
            <a:extLst>
              <a:ext uri="{FF2B5EF4-FFF2-40B4-BE49-F238E27FC236}">
                <a16:creationId xmlns:a16="http://schemas.microsoft.com/office/drawing/2014/main" id="{D59DE789-4932-2408-D969-0864F07F77C9}"/>
              </a:ext>
            </a:extLst>
          </p:cNvPr>
          <p:cNvSpPr txBox="1"/>
          <p:nvPr/>
        </p:nvSpPr>
        <p:spPr>
          <a:xfrm>
            <a:off x="6319838" y="5317628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1984</a:t>
            </a:r>
            <a:endParaRPr/>
          </a:p>
        </p:txBody>
      </p:sp>
      <p:sp>
        <p:nvSpPr>
          <p:cNvPr id="23" name="Google Shape;204;p18">
            <a:extLst>
              <a:ext uri="{FF2B5EF4-FFF2-40B4-BE49-F238E27FC236}">
                <a16:creationId xmlns:a16="http://schemas.microsoft.com/office/drawing/2014/main" id="{82068579-908F-F994-137E-55D2568D8B51}"/>
              </a:ext>
            </a:extLst>
          </p:cNvPr>
          <p:cNvSpPr txBox="1"/>
          <p:nvPr/>
        </p:nvSpPr>
        <p:spPr>
          <a:xfrm>
            <a:off x="6319838" y="5670053"/>
            <a:ext cx="2397918" cy="37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রবার্ট গ্যালো: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মানবেদে মরণব্যাধি AIDS-এর জীবাণু HIV ভাইরাস আবিষ্কার করেন।</a:t>
            </a:r>
            <a:endParaRPr/>
          </a:p>
        </p:txBody>
      </p:sp>
      <p:sp>
        <p:nvSpPr>
          <p:cNvPr id="24" name="Google Shape;205;p18">
            <a:extLst>
              <a:ext uri="{FF2B5EF4-FFF2-40B4-BE49-F238E27FC236}">
                <a16:creationId xmlns:a16="http://schemas.microsoft.com/office/drawing/2014/main" id="{42D74372-59FD-A96F-DD75-7B237D34C8DB}"/>
              </a:ext>
            </a:extLst>
          </p:cNvPr>
          <p:cNvSpPr txBox="1"/>
          <p:nvPr/>
        </p:nvSpPr>
        <p:spPr>
          <a:xfrm>
            <a:off x="9165432" y="5317628"/>
            <a:ext cx="2397918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1989</a:t>
            </a:r>
            <a:endParaRPr/>
          </a:p>
        </p:txBody>
      </p:sp>
      <p:sp>
        <p:nvSpPr>
          <p:cNvPr id="25" name="Google Shape;206;p18">
            <a:extLst>
              <a:ext uri="{FF2B5EF4-FFF2-40B4-BE49-F238E27FC236}">
                <a16:creationId xmlns:a16="http://schemas.microsoft.com/office/drawing/2014/main" id="{4FC985A2-61E9-5DA6-DCDC-EA161C1DAE71}"/>
              </a:ext>
            </a:extLst>
          </p:cNvPr>
          <p:cNvSpPr txBox="1"/>
          <p:nvPr/>
        </p:nvSpPr>
        <p:spPr>
          <a:xfrm>
            <a:off x="9165432" y="5670053"/>
            <a:ext cx="2397918" cy="373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হার্ভি জে. অল্টার:</a:t>
            </a:r>
            <a:r>
              <a:rPr lang="en-US" sz="10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নীরব ঘাতক হেপাটাইটিস-সি ভাইরাস আবিষ্কার করেন।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980158"/>
            <a:ext cx="5476875" cy="10953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15" name="Google Shape;215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9"/>
          <p:cNvSpPr txBox="1"/>
          <p:nvPr/>
        </p:nvSpPr>
        <p:spPr>
          <a:xfrm>
            <a:off x="476250" y="1128712"/>
            <a:ext cx="5750718" cy="222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আবাসস্থল</a:t>
            </a:r>
            <a:endParaRPr/>
          </a:p>
        </p:txBody>
      </p:sp>
      <p:sp>
        <p:nvSpPr>
          <p:cNvPr id="217" name="Google Shape;217;p19"/>
          <p:cNvSpPr txBox="1"/>
          <p:nvPr/>
        </p:nvSpPr>
        <p:spPr>
          <a:xfrm>
            <a:off x="476250" y="1351508"/>
            <a:ext cx="5476875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 বাধ্যতামূলক পরজীবী। এরা উদ্ভিদ, প্রাণী, ব্যাকটেরিয়া, ছত্রাক ও সাইয়ানোব্যাকটেরিয়ার জীবন্ত কোষে বাস করে। নিষ্ক্রিয় অবস্থায় বাতাস, পানি ও মাটিতে অবস্থান করে।</a:t>
            </a:r>
            <a:endParaRPr/>
          </a:p>
        </p:txBody>
      </p:sp>
      <p:sp>
        <p:nvSpPr>
          <p:cNvPr id="218" name="Google Shape;218;p19"/>
          <p:cNvSpPr txBox="1"/>
          <p:nvPr/>
        </p:nvSpPr>
        <p:spPr>
          <a:xfrm>
            <a:off x="6238875" y="1038747"/>
            <a:ext cx="5750718" cy="222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বিভিন্ন</a:t>
            </a:r>
            <a:r>
              <a:rPr lang="en-US" sz="1404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04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ভাইরাসের</a:t>
            </a:r>
            <a:r>
              <a:rPr lang="en-US" sz="1404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04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আয়তনের</a:t>
            </a:r>
            <a:r>
              <a:rPr lang="en-US" sz="1404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04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তালিকা</a:t>
            </a:r>
            <a:endParaRPr dirty="0"/>
          </a:p>
        </p:txBody>
      </p:sp>
      <p:graphicFrame>
        <p:nvGraphicFramePr>
          <p:cNvPr id="219" name="Google Shape;219;p19"/>
          <p:cNvGraphicFramePr/>
          <p:nvPr>
            <p:extLst>
              <p:ext uri="{D42A27DB-BD31-4B8C-83A1-F6EECF244321}">
                <p14:modId xmlns:p14="http://schemas.microsoft.com/office/powerpoint/2010/main" val="1476062934"/>
              </p:ext>
            </p:extLst>
          </p:nvPr>
        </p:nvGraphicFramePr>
        <p:xfrm>
          <a:off x="6238875" y="1351508"/>
          <a:ext cx="5476875" cy="2128875"/>
        </p:xfrm>
        <a:graphic>
          <a:graphicData uri="http://schemas.openxmlformats.org/drawingml/2006/table">
            <a:tbl>
              <a:tblPr firstRow="1" bandRow="1">
                <a:noFill/>
                <a:tableStyleId>{2E74DDEE-29BF-4827-A2AA-11EC35C2F43B}</a:tableStyleId>
              </a:tblPr>
              <a:tblGrid>
                <a:gridCol w="208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8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5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ভাইরাসের নাম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প্রকার / রূপ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75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আয়তন (nm)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রাইনোভাইরাস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ক্ষুদ্রতম প্রাণী ভাইরাস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10 - 12 nm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পোলিও ভাইরাস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প্রাণী ভাইরাস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30 nm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TMV (তামাক মোজাইক)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দণ্ডাকার ভাইরাস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300 × 18 nm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7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ভ্যাক্সিনিয়া</a:t>
                      </a:r>
                      <a:r>
                        <a:rPr lang="en-US" sz="1125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/ </a:t>
                      </a:r>
                      <a:r>
                        <a:rPr lang="en-US" sz="1125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ভ্যারিওলা</a:t>
                      </a:r>
                      <a:endParaRPr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বৃহত্তম ভাইরাস</a:t>
                      </a:r>
                      <a:endParaRPr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25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300 - 350 nm</a:t>
                      </a:r>
                      <a:endParaRPr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0" name="Google Shape;220;p19"/>
          <p:cNvSpPr txBox="1"/>
          <p:nvPr/>
        </p:nvSpPr>
        <p:spPr>
          <a:xfrm>
            <a:off x="657225" y="2161133"/>
            <a:ext cx="5114925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8 - 300 nm</a:t>
            </a:r>
            <a:endParaRPr/>
          </a:p>
        </p:txBody>
      </p:sp>
      <p:sp>
        <p:nvSpPr>
          <p:cNvPr id="221" name="Google Shape;221;p19"/>
          <p:cNvSpPr txBox="1"/>
          <p:nvPr/>
        </p:nvSpPr>
        <p:spPr>
          <a:xfrm>
            <a:off x="657225" y="2656433"/>
            <a:ext cx="511492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0369A1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ভাইরাসের সাধারণ আকারের পরিসর</a:t>
            </a:r>
            <a:endParaRPr/>
          </a:p>
        </p:txBody>
      </p:sp>
      <p:sp>
        <p:nvSpPr>
          <p:cNvPr id="222" name="Google Shape;222;p19"/>
          <p:cNvSpPr/>
          <p:nvPr/>
        </p:nvSpPr>
        <p:spPr>
          <a:xfrm>
            <a:off x="6238875" y="2223045"/>
            <a:ext cx="208820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9"/>
          <p:cNvSpPr/>
          <p:nvPr/>
        </p:nvSpPr>
        <p:spPr>
          <a:xfrm>
            <a:off x="8327082" y="2223045"/>
            <a:ext cx="185052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9"/>
          <p:cNvSpPr/>
          <p:nvPr/>
        </p:nvSpPr>
        <p:spPr>
          <a:xfrm>
            <a:off x="10177611" y="2223045"/>
            <a:ext cx="153813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9"/>
          <p:cNvSpPr/>
          <p:nvPr/>
        </p:nvSpPr>
        <p:spPr>
          <a:xfrm>
            <a:off x="6238875" y="2637383"/>
            <a:ext cx="208820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9"/>
          <p:cNvSpPr/>
          <p:nvPr/>
        </p:nvSpPr>
        <p:spPr>
          <a:xfrm>
            <a:off x="8327082" y="2637383"/>
            <a:ext cx="185052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10177611" y="2637383"/>
            <a:ext cx="153813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6238875" y="3051720"/>
            <a:ext cx="208820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8327082" y="3051720"/>
            <a:ext cx="185052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10177611" y="3051720"/>
            <a:ext cx="153813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6238875" y="3466058"/>
            <a:ext cx="2088207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9"/>
          <p:cNvSpPr/>
          <p:nvPr/>
        </p:nvSpPr>
        <p:spPr>
          <a:xfrm>
            <a:off x="8327082" y="3466058"/>
            <a:ext cx="185052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19"/>
          <p:cNvSpPr/>
          <p:nvPr/>
        </p:nvSpPr>
        <p:spPr>
          <a:xfrm>
            <a:off x="10177611" y="3466058"/>
            <a:ext cx="1538138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9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ভাইরাসের বাসস্থান ও আকার</a:t>
            </a:r>
            <a:endParaRPr/>
          </a:p>
        </p:txBody>
      </p:sp>
      <p:sp>
        <p:nvSpPr>
          <p:cNvPr id="235" name="Google Shape;235;p19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241;p20" descr="image.png">
            <a:extLst>
              <a:ext uri="{FF2B5EF4-FFF2-40B4-BE49-F238E27FC236}">
                <a16:creationId xmlns:a16="http://schemas.microsoft.com/office/drawing/2014/main" id="{851B864D-940C-56E2-B7E1-3AF10EA2F71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030638"/>
            <a:ext cx="5500687" cy="21717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" name="Google Shape;242;p20" descr="image.png">
            <a:extLst>
              <a:ext uri="{FF2B5EF4-FFF2-40B4-BE49-F238E27FC236}">
                <a16:creationId xmlns:a16="http://schemas.microsoft.com/office/drawing/2014/main" id="{936FC3A2-4605-22EB-AACB-1D99168094E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15062" y="4030638"/>
            <a:ext cx="5500687" cy="21717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Google Shape;244;p20">
            <a:extLst>
              <a:ext uri="{FF2B5EF4-FFF2-40B4-BE49-F238E27FC236}">
                <a16:creationId xmlns:a16="http://schemas.microsoft.com/office/drawing/2014/main" id="{EA8FAC8D-EF1D-C1BB-58F3-7E2F642C1B5B}"/>
              </a:ext>
            </a:extLst>
          </p:cNvPr>
          <p:cNvSpPr txBox="1"/>
          <p:nvPr/>
        </p:nvSpPr>
        <p:spPr>
          <a:xfrm>
            <a:off x="962025" y="4278288"/>
            <a:ext cx="5035629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জড় বৈশিষ্ট্য (Non-living traits)</a:t>
            </a:r>
            <a:endParaRPr/>
          </a:p>
        </p:txBody>
      </p:sp>
      <p:sp>
        <p:nvSpPr>
          <p:cNvPr id="5" name="Google Shape;245;p20">
            <a:extLst>
              <a:ext uri="{FF2B5EF4-FFF2-40B4-BE49-F238E27FC236}">
                <a16:creationId xmlns:a16="http://schemas.microsoft.com/office/drawing/2014/main" id="{CD2D8F9E-DAD3-48DF-E828-0EEFFB30595A}"/>
              </a:ext>
            </a:extLst>
          </p:cNvPr>
          <p:cNvSpPr txBox="1"/>
          <p:nvPr/>
        </p:nvSpPr>
        <p:spPr>
          <a:xfrm>
            <a:off x="6681787" y="4278288"/>
            <a:ext cx="505563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জীবীয় বৈশিষ্ট্য (Living traits)</a:t>
            </a:r>
            <a:endParaRPr/>
          </a:p>
        </p:txBody>
      </p:sp>
      <p:pic>
        <p:nvPicPr>
          <p:cNvPr id="6" name="Google Shape;246;p20" descr="image.png">
            <a:extLst>
              <a:ext uri="{FF2B5EF4-FFF2-40B4-BE49-F238E27FC236}">
                <a16:creationId xmlns:a16="http://schemas.microsoft.com/office/drawing/2014/main" id="{464CA4E1-D37A-2B56-96D1-CE4390D35C3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5325" y="4302101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47;p20">
            <a:extLst>
              <a:ext uri="{FF2B5EF4-FFF2-40B4-BE49-F238E27FC236}">
                <a16:creationId xmlns:a16="http://schemas.microsoft.com/office/drawing/2014/main" id="{BB4BF56A-6D39-3B0B-00F7-C6CD5FF75741}"/>
              </a:ext>
            </a:extLst>
          </p:cNvPr>
          <p:cNvSpPr txBox="1"/>
          <p:nvPr/>
        </p:nvSpPr>
        <p:spPr>
          <a:xfrm>
            <a:off x="962025" y="46116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 অকোষীয়; এতে সাইটোপ্লাজম, কোষঝিল্লি ও অঙ্গাণু নেই।</a:t>
            </a:r>
            <a:endParaRPr/>
          </a:p>
        </p:txBody>
      </p:sp>
      <p:sp>
        <p:nvSpPr>
          <p:cNvPr id="8" name="Google Shape;248;p20">
            <a:extLst>
              <a:ext uri="{FF2B5EF4-FFF2-40B4-BE49-F238E27FC236}">
                <a16:creationId xmlns:a16="http://schemas.microsoft.com/office/drawing/2014/main" id="{3C2B2418-D788-866F-B3AA-01631C5E64F2}"/>
              </a:ext>
            </a:extLst>
          </p:cNvPr>
          <p:cNvSpPr txBox="1"/>
          <p:nvPr/>
        </p:nvSpPr>
        <p:spPr>
          <a:xfrm>
            <a:off x="962025" y="49545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পোষকদেহের বাইরে এরা সম্পূর্ণ নিষ্ক্রিয় রাসায়নিক পদার্থ।</a:t>
            </a:r>
            <a:endParaRPr/>
          </a:p>
        </p:txBody>
      </p:sp>
      <p:sp>
        <p:nvSpPr>
          <p:cNvPr id="9" name="Google Shape;249;p20">
            <a:extLst>
              <a:ext uri="{FF2B5EF4-FFF2-40B4-BE49-F238E27FC236}">
                <a16:creationId xmlns:a16="http://schemas.microsoft.com/office/drawing/2014/main" id="{0D4A962B-1EE0-0953-9ED4-2B3340169A31}"/>
              </a:ext>
            </a:extLst>
          </p:cNvPr>
          <p:cNvSpPr txBox="1"/>
          <p:nvPr/>
        </p:nvSpPr>
        <p:spPr>
          <a:xfrm>
            <a:off x="962025" y="52974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এদের কেলাসিত (Crystallized) করা যায়।</a:t>
            </a:r>
            <a:endParaRPr/>
          </a:p>
        </p:txBody>
      </p:sp>
      <p:sp>
        <p:nvSpPr>
          <p:cNvPr id="10" name="Google Shape;250;p20">
            <a:extLst>
              <a:ext uri="{FF2B5EF4-FFF2-40B4-BE49-F238E27FC236}">
                <a16:creationId xmlns:a16="http://schemas.microsoft.com/office/drawing/2014/main" id="{39CF3D27-3E72-6D36-08D4-11E18DDCFB37}"/>
              </a:ext>
            </a:extLst>
          </p:cNvPr>
          <p:cNvSpPr txBox="1"/>
          <p:nvPr/>
        </p:nvSpPr>
        <p:spPr>
          <a:xfrm>
            <a:off x="962025" y="56403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এদের নিজস্ব কোনো বিপাকীয় এনজাইম নেই।</a:t>
            </a:r>
            <a:endParaRPr/>
          </a:p>
        </p:txBody>
      </p:sp>
      <p:pic>
        <p:nvPicPr>
          <p:cNvPr id="11" name="Google Shape;251;p20" descr="image.png">
            <a:extLst>
              <a:ext uri="{FF2B5EF4-FFF2-40B4-BE49-F238E27FC236}">
                <a16:creationId xmlns:a16="http://schemas.microsoft.com/office/drawing/2014/main" id="{E9CEB8AA-3A68-F04B-5400-77890A8BA6C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34137" y="4302101"/>
            <a:ext cx="1714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52;p20">
            <a:extLst>
              <a:ext uri="{FF2B5EF4-FFF2-40B4-BE49-F238E27FC236}">
                <a16:creationId xmlns:a16="http://schemas.microsoft.com/office/drawing/2014/main" id="{8BEE2442-BA39-58F3-A0BB-7601D02274F3}"/>
              </a:ext>
            </a:extLst>
          </p:cNvPr>
          <p:cNvSpPr txBox="1"/>
          <p:nvPr/>
        </p:nvSpPr>
        <p:spPr>
          <a:xfrm>
            <a:off x="6700837" y="46116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পোষকদেহের অভ্যন্তরে এরা বংশবৃদ্ধি করতে পারে।</a:t>
            </a:r>
            <a:endParaRPr/>
          </a:p>
        </p:txBody>
      </p:sp>
      <p:sp>
        <p:nvSpPr>
          <p:cNvPr id="13" name="Google Shape;253;p20">
            <a:extLst>
              <a:ext uri="{FF2B5EF4-FFF2-40B4-BE49-F238E27FC236}">
                <a16:creationId xmlns:a16="http://schemas.microsoft.com/office/drawing/2014/main" id="{10EE8DDC-13F7-1976-8089-5ACE5897F6C3}"/>
              </a:ext>
            </a:extLst>
          </p:cNvPr>
          <p:cNvSpPr txBox="1"/>
          <p:nvPr/>
        </p:nvSpPr>
        <p:spPr>
          <a:xfrm>
            <a:off x="6700837" y="49545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এদের দেহে নিউক্লিক এসিড (DNA/RNA) এবং প্রোটিন থাকে।</a:t>
            </a:r>
            <a:endParaRPr/>
          </a:p>
        </p:txBody>
      </p:sp>
      <p:sp>
        <p:nvSpPr>
          <p:cNvPr id="14" name="Google Shape;254;p20">
            <a:extLst>
              <a:ext uri="{FF2B5EF4-FFF2-40B4-BE49-F238E27FC236}">
                <a16:creationId xmlns:a16="http://schemas.microsoft.com/office/drawing/2014/main" id="{C2781377-564C-08BC-E676-269FA5DDB966}"/>
              </a:ext>
            </a:extLst>
          </p:cNvPr>
          <p:cNvSpPr txBox="1"/>
          <p:nvPr/>
        </p:nvSpPr>
        <p:spPr>
          <a:xfrm>
            <a:off x="6700837" y="52974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এদের পরিব্যক্তি (Mutation) ও প্রকরন ঘটার ক্ষমতা আছে।</a:t>
            </a:r>
            <a:endParaRPr/>
          </a:p>
        </p:txBody>
      </p:sp>
      <p:sp>
        <p:nvSpPr>
          <p:cNvPr id="15" name="Google Shape;255;p20">
            <a:extLst>
              <a:ext uri="{FF2B5EF4-FFF2-40B4-BE49-F238E27FC236}">
                <a16:creationId xmlns:a16="http://schemas.microsoft.com/office/drawing/2014/main" id="{2E9A7767-8323-FB4B-2668-184DE5A27244}"/>
              </a:ext>
            </a:extLst>
          </p:cNvPr>
          <p:cNvSpPr txBox="1"/>
          <p:nvPr/>
        </p:nvSpPr>
        <p:spPr>
          <a:xfrm>
            <a:off x="6700837" y="5640363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এদের নির্দিষ্ট জিনগত বৈশিষ্ট্য বংশানুক্রমে সঞ্চারিত হয়।</a:t>
            </a:r>
            <a:endParaRPr/>
          </a:p>
        </p:txBody>
      </p:sp>
      <p:sp>
        <p:nvSpPr>
          <p:cNvPr id="16" name="Google Shape;256;p20">
            <a:extLst>
              <a:ext uri="{FF2B5EF4-FFF2-40B4-BE49-F238E27FC236}">
                <a16:creationId xmlns:a16="http://schemas.microsoft.com/office/drawing/2014/main" id="{7AFE1BCC-BBF1-8626-CCD0-D4324FEF4184}"/>
              </a:ext>
            </a:extLst>
          </p:cNvPr>
          <p:cNvSpPr txBox="1"/>
          <p:nvPr/>
        </p:nvSpPr>
        <p:spPr>
          <a:xfrm>
            <a:off x="476250" y="3412035"/>
            <a:ext cx="8219342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ভাইরাসের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বৈশিষ্ট্য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জড়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জীবীয়</a:t>
            </a:r>
            <a:endParaRPr sz="1100" dirty="0"/>
          </a:p>
        </p:txBody>
      </p:sp>
      <p:pic>
        <p:nvPicPr>
          <p:cNvPr id="17" name="Google Shape;258;p20" descr="image.png">
            <a:extLst>
              <a:ext uri="{FF2B5EF4-FFF2-40B4-BE49-F238E27FC236}">
                <a16:creationId xmlns:a16="http://schemas.microsoft.com/office/drawing/2014/main" id="{16BB5BC3-4111-DEEC-F751-14DE6CE34A6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5325" y="4630713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259;p20" descr="image.png">
            <a:extLst>
              <a:ext uri="{FF2B5EF4-FFF2-40B4-BE49-F238E27FC236}">
                <a16:creationId xmlns:a16="http://schemas.microsoft.com/office/drawing/2014/main" id="{3EE35712-800B-F87E-7FCC-A8776BBFD0C7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5325" y="4973613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260;p20" descr="image.png">
            <a:extLst>
              <a:ext uri="{FF2B5EF4-FFF2-40B4-BE49-F238E27FC236}">
                <a16:creationId xmlns:a16="http://schemas.microsoft.com/office/drawing/2014/main" id="{3C2AA8C3-E87C-C89F-BB78-FD9A7BD33AB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5325" y="5316513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61;p20" descr="image.png">
            <a:extLst>
              <a:ext uri="{FF2B5EF4-FFF2-40B4-BE49-F238E27FC236}">
                <a16:creationId xmlns:a16="http://schemas.microsoft.com/office/drawing/2014/main" id="{7E79BCA0-2EB0-EAC2-0D57-AE27D1D606AD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5325" y="5659413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62;p20" descr="image.png">
            <a:extLst>
              <a:ext uri="{FF2B5EF4-FFF2-40B4-BE49-F238E27FC236}">
                <a16:creationId xmlns:a16="http://schemas.microsoft.com/office/drawing/2014/main" id="{461AAED4-605A-F902-2753-DDE8F0333FC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4630713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63;p20" descr="image.png">
            <a:extLst>
              <a:ext uri="{FF2B5EF4-FFF2-40B4-BE49-F238E27FC236}">
                <a16:creationId xmlns:a16="http://schemas.microsoft.com/office/drawing/2014/main" id="{5363558E-56F6-2A55-6608-A2E9499315C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4973613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64;p20" descr="image.png">
            <a:extLst>
              <a:ext uri="{FF2B5EF4-FFF2-40B4-BE49-F238E27FC236}">
                <a16:creationId xmlns:a16="http://schemas.microsoft.com/office/drawing/2014/main" id="{BCAD97C0-D90C-8838-F1A3-A30C3FC57EA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5316513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65;p20" descr="image.png">
            <a:extLst>
              <a:ext uri="{FF2B5EF4-FFF2-40B4-BE49-F238E27FC236}">
                <a16:creationId xmlns:a16="http://schemas.microsoft.com/office/drawing/2014/main" id="{0D9C09E3-8363-1F28-4E22-AB38C0CE7FF4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5659413"/>
            <a:ext cx="123825" cy="1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393177"/>
            <a:ext cx="3619500" cy="12144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72" name="Google Shape;27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250" y="1393177"/>
            <a:ext cx="3619500" cy="12144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73" name="Google Shape;273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6250" y="1393177"/>
            <a:ext cx="3619500" cy="121443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74" name="Google Shape;274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2721554"/>
            <a:ext cx="3619500" cy="12144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75" name="Google Shape;275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6250" y="2721554"/>
            <a:ext cx="3619500" cy="12144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76" name="Google Shape;276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721554"/>
            <a:ext cx="3619500" cy="121443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77" name="Google Shape;277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1"/>
          <p:cNvSpPr txBox="1"/>
          <p:nvPr/>
        </p:nvSpPr>
        <p:spPr>
          <a:xfrm>
            <a:off x="847725" y="1640827"/>
            <a:ext cx="3180397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দণ্ডাকার (Rod)</a:t>
            </a:r>
            <a:endParaRPr/>
          </a:p>
        </p:txBody>
      </p:sp>
      <p:sp>
        <p:nvSpPr>
          <p:cNvPr id="279" name="Google Shape;279;p21"/>
          <p:cNvSpPr txBox="1"/>
          <p:nvPr/>
        </p:nvSpPr>
        <p:spPr>
          <a:xfrm>
            <a:off x="695325" y="1824738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দেখতে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লম্বাকৃতি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দণ্ডের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মতো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80" name="Google Shape;280;p21"/>
          <p:cNvSpPr txBox="1"/>
          <p:nvPr/>
        </p:nvSpPr>
        <p:spPr>
          <a:xfrm>
            <a:off x="695325" y="2044546"/>
            <a:ext cx="318135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TMV (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টোবাকো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মোজাইক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),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আলফা-আলফা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মোজাইক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81" name="Google Shape;281;p21"/>
          <p:cNvSpPr txBox="1"/>
          <p:nvPr/>
        </p:nvSpPr>
        <p:spPr>
          <a:xfrm>
            <a:off x="4772025" y="1640827"/>
            <a:ext cx="3060382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গোলাকার (Spherical)</a:t>
            </a:r>
            <a:endParaRPr/>
          </a:p>
        </p:txBody>
      </p:sp>
      <p:sp>
        <p:nvSpPr>
          <p:cNvPr id="282" name="Google Shape;282;p21"/>
          <p:cNvSpPr txBox="1"/>
          <p:nvPr/>
        </p:nvSpPr>
        <p:spPr>
          <a:xfrm>
            <a:off x="4505325" y="1824738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দেখতে গোলাকার বা বৃত্তাকার।</a:t>
            </a:r>
            <a:endParaRPr/>
          </a:p>
        </p:txBody>
      </p:sp>
      <p:sp>
        <p:nvSpPr>
          <p:cNvPr id="283" name="Google Shape;283;p21"/>
          <p:cNvSpPr txBox="1"/>
          <p:nvPr/>
        </p:nvSpPr>
        <p:spPr>
          <a:xfrm>
            <a:off x="4505325" y="2044546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পোলিও, ডেঙ্গু, HIV, ইনফ্লুয়েঞ্জা, কোভিড-১৯।</a:t>
            </a:r>
            <a:endParaRPr/>
          </a:p>
        </p:txBody>
      </p:sp>
      <p:sp>
        <p:nvSpPr>
          <p:cNvPr id="284" name="Google Shape;284;p21"/>
          <p:cNvSpPr txBox="1"/>
          <p:nvPr/>
        </p:nvSpPr>
        <p:spPr>
          <a:xfrm>
            <a:off x="8562975" y="1640827"/>
            <a:ext cx="308038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ঘনক্ষেত্রাকার</a:t>
            </a:r>
            <a:endParaRPr/>
          </a:p>
        </p:txBody>
      </p:sp>
      <p:sp>
        <p:nvSpPr>
          <p:cNvPr id="285" name="Google Shape;285;p21"/>
          <p:cNvSpPr txBox="1"/>
          <p:nvPr/>
        </p:nvSpPr>
        <p:spPr>
          <a:xfrm>
            <a:off x="8315325" y="1824738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বহুতলক বা পাউরুটির মতো।</a:t>
            </a:r>
            <a:endParaRPr/>
          </a:p>
        </p:txBody>
      </p:sp>
      <p:sp>
        <p:nvSpPr>
          <p:cNvPr id="286" name="Google Shape;286;p21"/>
          <p:cNvSpPr txBox="1"/>
          <p:nvPr/>
        </p:nvSpPr>
        <p:spPr>
          <a:xfrm>
            <a:off x="8315325" y="2044546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হার্পিস ভাইরাস, ভ্যাক্সিনিয়া ভাইরাস।</a:t>
            </a:r>
            <a:endParaRPr/>
          </a:p>
        </p:txBody>
      </p:sp>
      <p:sp>
        <p:nvSpPr>
          <p:cNvPr id="287" name="Google Shape;287;p21"/>
          <p:cNvSpPr txBox="1"/>
          <p:nvPr/>
        </p:nvSpPr>
        <p:spPr>
          <a:xfrm>
            <a:off x="990600" y="2969204"/>
            <a:ext cx="3030378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ব্যাঙাচি আকার</a:t>
            </a:r>
            <a:endParaRPr/>
          </a:p>
        </p:txBody>
      </p:sp>
      <p:sp>
        <p:nvSpPr>
          <p:cNvPr id="288" name="Google Shape;288;p21"/>
          <p:cNvSpPr txBox="1"/>
          <p:nvPr/>
        </p:nvSpPr>
        <p:spPr>
          <a:xfrm>
            <a:off x="695325" y="3302579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মস্তক ও লেজযুক্ত অবয়ব।</a:t>
            </a:r>
            <a:endParaRPr/>
          </a:p>
        </p:txBody>
      </p:sp>
      <p:sp>
        <p:nvSpPr>
          <p:cNvPr id="289" name="Google Shape;289;p21"/>
          <p:cNvSpPr txBox="1"/>
          <p:nvPr/>
        </p:nvSpPr>
        <p:spPr>
          <a:xfrm>
            <a:off x="695325" y="3531179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T2, T4, T6 ব্যাকটেরিওফাজ।</a:t>
            </a:r>
            <a:endParaRPr/>
          </a:p>
        </p:txBody>
      </p:sp>
      <p:sp>
        <p:nvSpPr>
          <p:cNvPr id="290" name="Google Shape;290;p21"/>
          <p:cNvSpPr txBox="1"/>
          <p:nvPr/>
        </p:nvSpPr>
        <p:spPr>
          <a:xfrm>
            <a:off x="4724400" y="2969204"/>
            <a:ext cx="3110388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সূত্রাকার (Filamentous)</a:t>
            </a:r>
            <a:endParaRPr/>
          </a:p>
        </p:txBody>
      </p:sp>
      <p:sp>
        <p:nvSpPr>
          <p:cNvPr id="291" name="Google Shape;291;p21"/>
          <p:cNvSpPr txBox="1"/>
          <p:nvPr/>
        </p:nvSpPr>
        <p:spPr>
          <a:xfrm>
            <a:off x="4505325" y="3302579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প্যাঁচানো সুতার মতো গঠন।</a:t>
            </a:r>
            <a:endParaRPr/>
          </a:p>
        </p:txBody>
      </p:sp>
      <p:sp>
        <p:nvSpPr>
          <p:cNvPr id="292" name="Google Shape;292;p21"/>
          <p:cNvSpPr txBox="1"/>
          <p:nvPr/>
        </p:nvSpPr>
        <p:spPr>
          <a:xfrm>
            <a:off x="4505325" y="3531179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ইবোলা ভাইরাস, মোটর গাছের উইল্ট।</a:t>
            </a:r>
            <a:endParaRPr/>
          </a:p>
        </p:txBody>
      </p:sp>
      <p:sp>
        <p:nvSpPr>
          <p:cNvPr id="293" name="Google Shape;293;p21"/>
          <p:cNvSpPr txBox="1"/>
          <p:nvPr/>
        </p:nvSpPr>
        <p:spPr>
          <a:xfrm>
            <a:off x="8534400" y="2969204"/>
            <a:ext cx="3110388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ডিম্বাকার (Oval)</a:t>
            </a:r>
            <a:endParaRPr/>
          </a:p>
        </p:txBody>
      </p:sp>
      <p:sp>
        <p:nvSpPr>
          <p:cNvPr id="294" name="Google Shape;294;p21"/>
          <p:cNvSpPr txBox="1"/>
          <p:nvPr/>
        </p:nvSpPr>
        <p:spPr>
          <a:xfrm>
            <a:off x="8315325" y="3302579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ডিম্বাকৃতির গঠন যুক্ত।</a:t>
            </a:r>
            <a:endParaRPr/>
          </a:p>
        </p:txBody>
      </p:sp>
      <p:sp>
        <p:nvSpPr>
          <p:cNvPr id="295" name="Google Shape;295;p21"/>
          <p:cNvSpPr txBox="1"/>
          <p:nvPr/>
        </p:nvSpPr>
        <p:spPr>
          <a:xfrm>
            <a:off x="8315325" y="3531179"/>
            <a:ext cx="31813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উদাহরণ: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ইনফ্লুয়েঞ্জা ভাইরাস।</a:t>
            </a:r>
            <a:endParaRPr/>
          </a:p>
        </p:txBody>
      </p:sp>
      <p:pic>
        <p:nvPicPr>
          <p:cNvPr id="296" name="Google Shape;296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5325" y="1664640"/>
            <a:ext cx="762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05325" y="166464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1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315325" y="1664640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1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95325" y="2993017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1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505325" y="2993017"/>
            <a:ext cx="1428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1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315325" y="2993017"/>
            <a:ext cx="14287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1"/>
          <p:cNvSpPr txBox="1"/>
          <p:nvPr/>
        </p:nvSpPr>
        <p:spPr>
          <a:xfrm>
            <a:off x="857250" y="352434"/>
            <a:ext cx="11334750" cy="490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ভাইরাসের</a:t>
            </a:r>
            <a:r>
              <a:rPr lang="en-US" sz="25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5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শ্রেণীবিন্যাস</a:t>
            </a:r>
            <a:endParaRPr dirty="0"/>
          </a:p>
        </p:txBody>
      </p:sp>
      <p:sp>
        <p:nvSpPr>
          <p:cNvPr id="303" name="Google Shape;303;p21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47FD3F-BB7B-5EFC-B870-35D11A3592ED}"/>
              </a:ext>
            </a:extLst>
          </p:cNvPr>
          <p:cNvSpPr txBox="1"/>
          <p:nvPr/>
        </p:nvSpPr>
        <p:spPr>
          <a:xfrm>
            <a:off x="431107" y="954571"/>
            <a:ext cx="60974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আকৃতি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অনুযায়ী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endParaRPr lang="en-US" sz="2000" dirty="0"/>
          </a:p>
        </p:txBody>
      </p:sp>
      <p:pic>
        <p:nvPicPr>
          <p:cNvPr id="4" name="Google Shape;309;p22" descr="image.png">
            <a:extLst>
              <a:ext uri="{FF2B5EF4-FFF2-40B4-BE49-F238E27FC236}">
                <a16:creationId xmlns:a16="http://schemas.microsoft.com/office/drawing/2014/main" id="{BB0FBBEA-F1C8-79BC-96A1-8C268641ADBA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76251" y="4464844"/>
            <a:ext cx="5500687" cy="19431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Google Shape;310;p22" descr="image.png">
            <a:extLst>
              <a:ext uri="{FF2B5EF4-FFF2-40B4-BE49-F238E27FC236}">
                <a16:creationId xmlns:a16="http://schemas.microsoft.com/office/drawing/2014/main" id="{672160CC-1FF6-3F4D-2117-C2F7C18D5972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215063" y="4464844"/>
            <a:ext cx="5500687" cy="19431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Google Shape;312;p22">
            <a:extLst>
              <a:ext uri="{FF2B5EF4-FFF2-40B4-BE49-F238E27FC236}">
                <a16:creationId xmlns:a16="http://schemas.microsoft.com/office/drawing/2014/main" id="{C9516220-8650-76F6-D39C-6870485EDF55}"/>
              </a:ext>
            </a:extLst>
          </p:cNvPr>
          <p:cNvSpPr txBox="1"/>
          <p:nvPr/>
        </p:nvSpPr>
        <p:spPr>
          <a:xfrm>
            <a:off x="962026" y="4712494"/>
            <a:ext cx="5035629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নিউক্লিক এসিডের ভিত্তিতে</a:t>
            </a:r>
            <a:endParaRPr/>
          </a:p>
        </p:txBody>
      </p:sp>
      <p:sp>
        <p:nvSpPr>
          <p:cNvPr id="7" name="Google Shape;313;p22">
            <a:extLst>
              <a:ext uri="{FF2B5EF4-FFF2-40B4-BE49-F238E27FC236}">
                <a16:creationId xmlns:a16="http://schemas.microsoft.com/office/drawing/2014/main" id="{891EB6F9-AB0E-025E-614B-6F7129703358}"/>
              </a:ext>
            </a:extLst>
          </p:cNvPr>
          <p:cNvSpPr txBox="1"/>
          <p:nvPr/>
        </p:nvSpPr>
        <p:spPr>
          <a:xfrm>
            <a:off x="6700838" y="4712494"/>
            <a:ext cx="5035629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পোষকদেহের ভিত্তিতে</a:t>
            </a:r>
            <a:endParaRPr/>
          </a:p>
        </p:txBody>
      </p:sp>
      <p:pic>
        <p:nvPicPr>
          <p:cNvPr id="8" name="Google Shape;314;p22" descr="image.png">
            <a:extLst>
              <a:ext uri="{FF2B5EF4-FFF2-40B4-BE49-F238E27FC236}">
                <a16:creationId xmlns:a16="http://schemas.microsoft.com/office/drawing/2014/main" id="{0BC8D81A-07EF-1E6B-FA7A-6CB2C0565136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95326" y="4736307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15;p22">
            <a:extLst>
              <a:ext uri="{FF2B5EF4-FFF2-40B4-BE49-F238E27FC236}">
                <a16:creationId xmlns:a16="http://schemas.microsoft.com/office/drawing/2014/main" id="{CD35216C-9158-A05B-204E-E2EFE8CF7BEC}"/>
              </a:ext>
            </a:extLst>
          </p:cNvPr>
          <p:cNvSpPr txBox="1"/>
          <p:nvPr/>
        </p:nvSpPr>
        <p:spPr>
          <a:xfrm>
            <a:off x="962026" y="5045869"/>
            <a:ext cx="47958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DNA ভাইরাস: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যাদের বংশগত উপাদান DNA (যেমন- T2 ফাজ, হেপাটাইটিস-বি, ভ্যাক্সিনিয়া)।</a:t>
            </a:r>
            <a:endParaRPr/>
          </a:p>
        </p:txBody>
      </p:sp>
      <p:sp>
        <p:nvSpPr>
          <p:cNvPr id="10" name="Google Shape;316;p22">
            <a:extLst>
              <a:ext uri="{FF2B5EF4-FFF2-40B4-BE49-F238E27FC236}">
                <a16:creationId xmlns:a16="http://schemas.microsoft.com/office/drawing/2014/main" id="{8288FF9A-196C-5E40-1655-143530177486}"/>
              </a:ext>
            </a:extLst>
          </p:cNvPr>
          <p:cNvSpPr txBox="1"/>
          <p:nvPr/>
        </p:nvSpPr>
        <p:spPr>
          <a:xfrm>
            <a:off x="962026" y="5617369"/>
            <a:ext cx="47958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RNA ভাইরাস: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যাদের বংশগত উপাদান RNA (যেমন- TMV, HIV, পোলিও, ডেঙ্গু, করোনা)।</a:t>
            </a:r>
            <a:endParaRPr/>
          </a:p>
        </p:txBody>
      </p:sp>
      <p:pic>
        <p:nvPicPr>
          <p:cNvPr id="11" name="Google Shape;317;p22" descr="image.png">
            <a:extLst>
              <a:ext uri="{FF2B5EF4-FFF2-40B4-BE49-F238E27FC236}">
                <a16:creationId xmlns:a16="http://schemas.microsoft.com/office/drawing/2014/main" id="{2162E9AB-6BF0-AC4C-F15A-53B8CA5C286F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434138" y="4736307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318;p22">
            <a:extLst>
              <a:ext uri="{FF2B5EF4-FFF2-40B4-BE49-F238E27FC236}">
                <a16:creationId xmlns:a16="http://schemas.microsoft.com/office/drawing/2014/main" id="{3A97956D-FB0C-A879-695B-6FC961C7EE48}"/>
              </a:ext>
            </a:extLst>
          </p:cNvPr>
          <p:cNvSpPr txBox="1"/>
          <p:nvPr/>
        </p:nvSpPr>
        <p:spPr>
          <a:xfrm>
            <a:off x="6700838" y="5045869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 ভাইরাস (Phytophagineae):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উদ্ভিদে রোগ সৃষ্টি করে (TMV, CaMV)।</a:t>
            </a:r>
            <a:endParaRPr/>
          </a:p>
        </p:txBody>
      </p:sp>
      <p:sp>
        <p:nvSpPr>
          <p:cNvPr id="13" name="Google Shape;319;p22">
            <a:extLst>
              <a:ext uri="{FF2B5EF4-FFF2-40B4-BE49-F238E27FC236}">
                <a16:creationId xmlns:a16="http://schemas.microsoft.com/office/drawing/2014/main" id="{EB85AE83-78F6-8802-8B64-B7C3D0076A00}"/>
              </a:ext>
            </a:extLst>
          </p:cNvPr>
          <p:cNvSpPr txBox="1"/>
          <p:nvPr/>
        </p:nvSpPr>
        <p:spPr>
          <a:xfrm>
            <a:off x="6700838" y="5388769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প্রাণী ভাইরাস (Zoophagineae):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প্রাণীতে রোগ সৃষ্টি করে (HIV, ইনফ্লুয়েঞ্জা)।</a:t>
            </a:r>
            <a:endParaRPr/>
          </a:p>
        </p:txBody>
      </p:sp>
      <p:sp>
        <p:nvSpPr>
          <p:cNvPr id="14" name="Google Shape;320;p22">
            <a:extLst>
              <a:ext uri="{FF2B5EF4-FFF2-40B4-BE49-F238E27FC236}">
                <a16:creationId xmlns:a16="http://schemas.microsoft.com/office/drawing/2014/main" id="{EA971479-342E-6D66-96B2-4A9798F8D8C5}"/>
              </a:ext>
            </a:extLst>
          </p:cNvPr>
          <p:cNvSpPr txBox="1"/>
          <p:nvPr/>
        </p:nvSpPr>
        <p:spPr>
          <a:xfrm>
            <a:off x="6700838" y="5731669"/>
            <a:ext cx="47958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ব্যাকটেরিওফাজ (Phagineae):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ব্যাকটেরিয়া ধ্বংসকারী ভাইরাস (T2 ফাজ)।</a:t>
            </a:r>
            <a:endParaRPr/>
          </a:p>
        </p:txBody>
      </p:sp>
      <p:sp>
        <p:nvSpPr>
          <p:cNvPr id="15" name="Google Shape;321;p22">
            <a:extLst>
              <a:ext uri="{FF2B5EF4-FFF2-40B4-BE49-F238E27FC236}">
                <a16:creationId xmlns:a16="http://schemas.microsoft.com/office/drawing/2014/main" id="{79AF2F9A-8ECE-B4D1-AA01-F19F2F893384}"/>
              </a:ext>
            </a:extLst>
          </p:cNvPr>
          <p:cNvSpPr txBox="1"/>
          <p:nvPr/>
        </p:nvSpPr>
        <p:spPr>
          <a:xfrm>
            <a:off x="476250" y="3988379"/>
            <a:ext cx="7858858" cy="3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পোষক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নিউক্লিক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এসিড</a:t>
            </a:r>
            <a:r>
              <a:rPr lang="en-US" sz="20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0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অনুযায়ী</a:t>
            </a:r>
            <a:endParaRPr sz="1100" dirty="0"/>
          </a:p>
        </p:txBody>
      </p:sp>
      <p:pic>
        <p:nvPicPr>
          <p:cNvPr id="16" name="Google Shape;323;p22" descr="image.png">
            <a:extLst>
              <a:ext uri="{FF2B5EF4-FFF2-40B4-BE49-F238E27FC236}">
                <a16:creationId xmlns:a16="http://schemas.microsoft.com/office/drawing/2014/main" id="{F3B17953-E172-1C1C-FD4C-14B7B3924716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95326" y="5064919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24;p22" descr="image.png">
            <a:extLst>
              <a:ext uri="{FF2B5EF4-FFF2-40B4-BE49-F238E27FC236}">
                <a16:creationId xmlns:a16="http://schemas.microsoft.com/office/drawing/2014/main" id="{3FC92222-37DB-8743-E0F5-407EE51CA980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95326" y="5636419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25;p22" descr="image.png">
            <a:extLst>
              <a:ext uri="{FF2B5EF4-FFF2-40B4-BE49-F238E27FC236}">
                <a16:creationId xmlns:a16="http://schemas.microsoft.com/office/drawing/2014/main" id="{86DB9868-3FE1-0ACE-2C88-981823642910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34138" y="5064919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26;p22" descr="image.png">
            <a:extLst>
              <a:ext uri="{FF2B5EF4-FFF2-40B4-BE49-F238E27FC236}">
                <a16:creationId xmlns:a16="http://schemas.microsoft.com/office/drawing/2014/main" id="{39550A29-AB64-78E0-94DA-EE9417B3D0A2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34138" y="5407819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27;p22" descr="image.png">
            <a:extLst>
              <a:ext uri="{FF2B5EF4-FFF2-40B4-BE49-F238E27FC236}">
                <a16:creationId xmlns:a16="http://schemas.microsoft.com/office/drawing/2014/main" id="{8654550E-DB44-0B4A-B008-A0872FA4E886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434138" y="5750719"/>
            <a:ext cx="123825" cy="1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450056"/>
            <a:ext cx="3048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3"/>
          <p:cNvSpPr txBox="1"/>
          <p:nvPr/>
        </p:nvSpPr>
        <p:spPr>
          <a:xfrm>
            <a:off x="895350" y="381000"/>
            <a:ext cx="112966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T2 ব্যাকটেরিওফাজের গঠন</a:t>
            </a:r>
            <a:endParaRPr/>
          </a:p>
        </p:txBody>
      </p:sp>
      <p:sp>
        <p:nvSpPr>
          <p:cNvPr id="341" name="Google Shape;341;p23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1FF102F-74D6-F4FB-5E73-ED4CE1EED603}"/>
              </a:ext>
            </a:extLst>
          </p:cNvPr>
          <p:cNvGrpSpPr/>
          <p:nvPr/>
        </p:nvGrpSpPr>
        <p:grpSpPr>
          <a:xfrm>
            <a:off x="476250" y="1489196"/>
            <a:ext cx="5476875" cy="738664"/>
            <a:chOff x="476250" y="1128712"/>
            <a:chExt cx="5476875" cy="738664"/>
          </a:xfrm>
        </p:grpSpPr>
        <p:sp>
          <p:nvSpPr>
            <p:cNvPr id="335" name="Google Shape;335;p23"/>
            <p:cNvSpPr txBox="1"/>
            <p:nvPr/>
          </p:nvSpPr>
          <p:spPr>
            <a:xfrm>
              <a:off x="742950" y="1128712"/>
              <a:ext cx="5210175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গঠনগত অংশ:</a:t>
              </a:r>
              <a:r>
                <a:rPr lang="en-US" sz="1600" b="0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T2 ফাজ প্রধানত দুটি অংশে বিভক্ত— </a:t>
              </a:r>
              <a:r>
                <a:rPr lang="en-US" sz="1600" b="0" i="1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মস্তক (Head)</a:t>
              </a:r>
              <a:r>
                <a:rPr lang="en-US" sz="1600" b="0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এবং </a:t>
              </a:r>
              <a:r>
                <a:rPr lang="en-US" sz="1600" b="0" i="1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লেজ (Tail)</a:t>
              </a:r>
              <a:r>
                <a:rPr lang="en-US" sz="1600" b="0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/>
            </a:p>
          </p:txBody>
        </p:sp>
        <p:pic>
          <p:nvPicPr>
            <p:cNvPr id="342" name="Google Shape;342;p23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6250" y="1208942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AE15ABA-21D0-119B-59B5-EEBDBA9094C2}"/>
              </a:ext>
            </a:extLst>
          </p:cNvPr>
          <p:cNvGrpSpPr/>
          <p:nvPr/>
        </p:nvGrpSpPr>
        <p:grpSpPr>
          <a:xfrm>
            <a:off x="476250" y="2344559"/>
            <a:ext cx="5476874" cy="738664"/>
            <a:chOff x="476250" y="1984075"/>
            <a:chExt cx="5476874" cy="738664"/>
          </a:xfrm>
        </p:grpSpPr>
        <p:sp>
          <p:nvSpPr>
            <p:cNvPr id="336" name="Google Shape;336;p23"/>
            <p:cNvSpPr txBox="1"/>
            <p:nvPr/>
          </p:nvSpPr>
          <p:spPr>
            <a:xfrm>
              <a:off x="742949" y="1984075"/>
              <a:ext cx="5210175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মস্তক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: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প্রোটিন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নির্মিত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ক্যাপসিড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(Capsid)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দ্বারা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আবৃত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এবং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ভেতরে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দ্বিসূত্রক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পেঁচানো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DNA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অবস্থান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করে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343" name="Google Shape;343;p23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6250" y="2122975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1023B05-D5AF-675F-8346-9A4F8C89165F}"/>
              </a:ext>
            </a:extLst>
          </p:cNvPr>
          <p:cNvGrpSpPr/>
          <p:nvPr/>
        </p:nvGrpSpPr>
        <p:grpSpPr>
          <a:xfrm>
            <a:off x="466724" y="3298946"/>
            <a:ext cx="5486400" cy="738664"/>
            <a:chOff x="476250" y="2824657"/>
            <a:chExt cx="5486400" cy="738664"/>
          </a:xfrm>
        </p:grpSpPr>
        <p:sp>
          <p:nvSpPr>
            <p:cNvPr id="337" name="Google Shape;337;p23"/>
            <p:cNvSpPr txBox="1"/>
            <p:nvPr/>
          </p:nvSpPr>
          <p:spPr>
            <a:xfrm>
              <a:off x="752475" y="2824657"/>
              <a:ext cx="5210175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ক্যালার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ও </a:t>
              </a: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কলার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: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মস্তক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ও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লেজের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সংযোগস্থলে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একটি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সরু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কলার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(Collar)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থাকে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344" name="Google Shape;344;p23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6250" y="2931630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C61AB0F0-88FA-5A0D-44E6-BB5841F45EB8}"/>
              </a:ext>
            </a:extLst>
          </p:cNvPr>
          <p:cNvGrpSpPr/>
          <p:nvPr/>
        </p:nvGrpSpPr>
        <p:grpSpPr>
          <a:xfrm>
            <a:off x="466724" y="4243113"/>
            <a:ext cx="5476874" cy="1107996"/>
            <a:chOff x="476250" y="3968627"/>
            <a:chExt cx="5476874" cy="1107996"/>
          </a:xfrm>
        </p:grpSpPr>
        <p:sp>
          <p:nvSpPr>
            <p:cNvPr id="338" name="Google Shape;338;p23"/>
            <p:cNvSpPr txBox="1"/>
            <p:nvPr/>
          </p:nvSpPr>
          <p:spPr>
            <a:xfrm>
              <a:off x="742949" y="3968627"/>
              <a:ext cx="521017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লেজ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ও </a:t>
              </a:r>
              <a:r>
                <a:rPr lang="en-US" sz="1600" b="1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স্পাইক</a:t>
              </a:r>
              <a:r>
                <a:rPr lang="en-US" sz="1600" b="1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: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লেজের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নিম্নাংশে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বেসপ্লেট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,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স্পর্শক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তন্তু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(Spike fibers)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এবং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কাঁটার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মতো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স্পাইক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থাকে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,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যা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ব্যাকটেরিয়াকে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আঁকড়ে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ধরতে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সাহায্য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করে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345" name="Google Shape;345;p23" descr="image.png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6250" y="4110770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9758DAD-95C1-BC78-6435-E1058D4906C2}"/>
              </a:ext>
            </a:extLst>
          </p:cNvPr>
          <p:cNvGrpSpPr/>
          <p:nvPr/>
        </p:nvGrpSpPr>
        <p:grpSpPr>
          <a:xfrm>
            <a:off x="6505575" y="1374606"/>
            <a:ext cx="4958864" cy="4035944"/>
            <a:chOff x="6505575" y="1374606"/>
            <a:chExt cx="4958864" cy="4035944"/>
          </a:xfrm>
        </p:grpSpPr>
        <p:pic>
          <p:nvPicPr>
            <p:cNvPr id="339" name="Google Shape;339;p23"/>
            <p:cNvPicPr preferRelativeResize="0"/>
            <p:nvPr/>
          </p:nvPicPr>
          <p:blipFill>
            <a:blip r:embed="rId5"/>
            <a:srcRect b="7258"/>
            <a:stretch>
              <a:fillRect/>
            </a:stretch>
          </p:blipFill>
          <p:spPr>
            <a:xfrm>
              <a:off x="6505575" y="1374606"/>
              <a:ext cx="4958864" cy="403594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0C5CC8E-CFB5-D1AE-478F-754A8C6A05C7}"/>
                </a:ext>
              </a:extLst>
            </p:cNvPr>
            <p:cNvSpPr/>
            <p:nvPr/>
          </p:nvSpPr>
          <p:spPr>
            <a:xfrm>
              <a:off x="10075985" y="3650694"/>
              <a:ext cx="659423" cy="2618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514475"/>
            <a:ext cx="3619500" cy="1485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52" name="Google Shape;352;p2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250" y="1514475"/>
            <a:ext cx="3619500" cy="1485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53" name="Google Shape;353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96250" y="1514475"/>
            <a:ext cx="3619500" cy="1485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54" name="Google Shape;354;p2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24"/>
          <p:cNvSpPr txBox="1"/>
          <p:nvPr/>
        </p:nvSpPr>
        <p:spPr>
          <a:xfrm>
            <a:off x="476250" y="1128712"/>
            <a:ext cx="1123950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লাইটিক চক্রের মাধ্যমে ভাইরাস পোষক ব্যাকটেরিয়া কোষকে ধ্বংস করে নতুন ভাইরাস অপত্য সৃষ্টি করে:</a:t>
            </a:r>
            <a:endParaRPr/>
          </a:p>
        </p:txBody>
      </p:sp>
      <p:sp>
        <p:nvSpPr>
          <p:cNvPr id="356" name="Google Shape;356;p24"/>
          <p:cNvSpPr txBox="1"/>
          <p:nvPr/>
        </p:nvSpPr>
        <p:spPr>
          <a:xfrm>
            <a:off x="695325" y="1762125"/>
            <a:ext cx="3340417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ল্যান্ডিং ও প্রবর্তন</a:t>
            </a:r>
            <a:endParaRPr/>
          </a:p>
        </p:txBody>
      </p:sp>
      <p:sp>
        <p:nvSpPr>
          <p:cNvPr id="357" name="Google Shape;357;p24"/>
          <p:cNvSpPr txBox="1"/>
          <p:nvPr/>
        </p:nvSpPr>
        <p:spPr>
          <a:xfrm>
            <a:off x="695325" y="2095500"/>
            <a:ext cx="318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ফাজ ভাইরাস ব্যাকটেরিয়ার প্রাচীরে স্পর্শক তন্তু দিয়ে যুক্ত হয় এবং লিসোজাইম এনজাইম ক্ষরণ করে ছিদ্র সৃষ্টি করে DNA প্রবেশ করায়।</a:t>
            </a:r>
            <a:endParaRPr/>
          </a:p>
        </p:txBody>
      </p:sp>
      <p:sp>
        <p:nvSpPr>
          <p:cNvPr id="358" name="Google Shape;358;p24"/>
          <p:cNvSpPr txBox="1"/>
          <p:nvPr/>
        </p:nvSpPr>
        <p:spPr>
          <a:xfrm>
            <a:off x="4505325" y="1762125"/>
            <a:ext cx="3340417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নিয়ন্ত্রণ অর্জন</a:t>
            </a:r>
            <a:endParaRPr/>
          </a:p>
        </p:txBody>
      </p:sp>
      <p:sp>
        <p:nvSpPr>
          <p:cNvPr id="359" name="Google Shape;359;p24"/>
          <p:cNvSpPr txBox="1"/>
          <p:nvPr/>
        </p:nvSpPr>
        <p:spPr>
          <a:xfrm>
            <a:off x="4505325" y="2095500"/>
            <a:ext cx="318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 DNA পোষক কোষের DNA-কে অকেজো করে নিজের অধীনে নেয় এবং পোষক কোষে প্রোটিন ও ভাইরাল DNA তৈরি করে।</a:t>
            </a:r>
            <a:endParaRPr/>
          </a:p>
        </p:txBody>
      </p:sp>
      <p:sp>
        <p:nvSpPr>
          <p:cNvPr id="360" name="Google Shape;360;p24"/>
          <p:cNvSpPr txBox="1"/>
          <p:nvPr/>
        </p:nvSpPr>
        <p:spPr>
          <a:xfrm>
            <a:off x="8315325" y="1762125"/>
            <a:ext cx="3340417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একত্রিতকরণ ও গলন</a:t>
            </a:r>
            <a:endParaRPr/>
          </a:p>
        </p:txBody>
      </p:sp>
      <p:sp>
        <p:nvSpPr>
          <p:cNvPr id="361" name="Google Shape;361;p24"/>
          <p:cNvSpPr txBox="1"/>
          <p:nvPr/>
        </p:nvSpPr>
        <p:spPr>
          <a:xfrm>
            <a:off x="8315325" y="2095500"/>
            <a:ext cx="318135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নতুন গঠিত প্রোটিন আবরণ ও DNA একত্রিত হয়ে অপত্য ফাজ তৈরি করে এবং কোষ প্রাচীর বিদীর্ণ (Lysis) করে বের হয়ে আসে।</a:t>
            </a:r>
            <a:endParaRPr/>
          </a:p>
        </p:txBody>
      </p:sp>
      <p:sp>
        <p:nvSpPr>
          <p:cNvPr id="362" name="Google Shape;362;p24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T2 ফাজের জীবনচক্র: লাইটিক চক্র</a:t>
            </a:r>
            <a:endParaRPr/>
          </a:p>
        </p:txBody>
      </p:sp>
      <p:sp>
        <p:nvSpPr>
          <p:cNvPr id="363" name="Google Shape;363;p24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2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9627" y="3604915"/>
            <a:ext cx="11239500" cy="107156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70" name="Google Shape;370;p2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9627" y="4990803"/>
            <a:ext cx="5476875" cy="12573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71" name="Google Shape;371;p2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02252" y="4990803"/>
            <a:ext cx="5476875" cy="12573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73" name="Google Shape;373;p25"/>
          <p:cNvSpPr txBox="1"/>
          <p:nvPr/>
        </p:nvSpPr>
        <p:spPr>
          <a:xfrm>
            <a:off x="796802" y="3776365"/>
            <a:ext cx="1131141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2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লাইসোজেনিক চক্র (Lysogenic Cycle)</a:t>
            </a:r>
            <a:endParaRPr/>
          </a:p>
        </p:txBody>
      </p:sp>
      <p:sp>
        <p:nvSpPr>
          <p:cNvPr id="374" name="Google Shape;374;p25"/>
          <p:cNvSpPr txBox="1"/>
          <p:nvPr/>
        </p:nvSpPr>
        <p:spPr>
          <a:xfrm>
            <a:off x="796802" y="4047828"/>
            <a:ext cx="107727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"যে জীবনচক্রে ফাজ ভাইরাসের DNA পোষক ব্যাকটেরিয়ার DNA-এর সাথে যুক্ত হয়ে সুপ্ত অবস্থায় অবস্থান করে এবং পোষকের কোষ বিভাজনের সাথে সাথে নিজেরও প্রতিলিপন ঘটায় কিন্তু পোষক কোষ ধ্বংস করে না, তাকে লাইসোজেনিক চক্র বলে।"</a:t>
            </a:r>
            <a:endParaRPr/>
          </a:p>
        </p:txBody>
      </p:sp>
      <p:pic>
        <p:nvPicPr>
          <p:cNvPr id="375" name="Google Shape;375;p2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6802" y="3785890"/>
            <a:ext cx="15240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5"/>
          <p:cNvSpPr txBox="1"/>
          <p:nvPr/>
        </p:nvSpPr>
        <p:spPr>
          <a:xfrm>
            <a:off x="758702" y="5238453"/>
            <a:ext cx="529066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প্রোফাজ (Prophage)</a:t>
            </a:r>
            <a:endParaRPr/>
          </a:p>
        </p:txBody>
      </p:sp>
      <p:sp>
        <p:nvSpPr>
          <p:cNvPr id="377" name="Google Shape;377;p25"/>
          <p:cNvSpPr txBox="1"/>
          <p:nvPr/>
        </p:nvSpPr>
        <p:spPr>
          <a:xfrm>
            <a:off x="758702" y="5571828"/>
            <a:ext cx="50387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ব্যাকটেরিয়ার ক্রোমোজোমের সাথে সমন্বিত ভাইরাল DNA-কে প্রোফাজ বলা হয় (যেমন- Lambda ফাজ)।</a:t>
            </a:r>
            <a:endParaRPr/>
          </a:p>
        </p:txBody>
      </p:sp>
      <p:sp>
        <p:nvSpPr>
          <p:cNvPr id="378" name="Google Shape;378;p25"/>
          <p:cNvSpPr txBox="1"/>
          <p:nvPr/>
        </p:nvSpPr>
        <p:spPr>
          <a:xfrm>
            <a:off x="6521327" y="5238453"/>
            <a:ext cx="529066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চক্রদ্বয়ের পার্থক্য</a:t>
            </a:r>
            <a:endParaRPr/>
          </a:p>
        </p:txBody>
      </p:sp>
      <p:sp>
        <p:nvSpPr>
          <p:cNvPr id="379" name="Google Shape;379;p25"/>
          <p:cNvSpPr txBox="1"/>
          <p:nvPr/>
        </p:nvSpPr>
        <p:spPr>
          <a:xfrm>
            <a:off x="6521327" y="5571828"/>
            <a:ext cx="503872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লাইটিক চক্রে পোষক কোষ ধ্বংস হয়, কিন্তু লাইসোজেনিক চক্রে পোষক কোষ অক্ষত থাকে ও বংশবৃদ্ধি ঘটে।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DAF469-15F8-8802-FB1B-880693FBEE9F}"/>
              </a:ext>
            </a:extLst>
          </p:cNvPr>
          <p:cNvSpPr txBox="1"/>
          <p:nvPr/>
        </p:nvSpPr>
        <p:spPr>
          <a:xfrm>
            <a:off x="476250" y="3095625"/>
            <a:ext cx="6097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লাইসোজেনিক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চক্র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2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770551"/>
            <a:ext cx="5500687" cy="12573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88" name="Google Shape;388;p2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5062" y="1770551"/>
            <a:ext cx="5500687" cy="12573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89" name="Google Shape;389;p2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4586" y="3608876"/>
            <a:ext cx="5500687" cy="1485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90" name="Google Shape;390;p2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33398" y="3608876"/>
            <a:ext cx="5500687" cy="1485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91" name="Google Shape;391;p2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26"/>
          <p:cNvSpPr txBox="1"/>
          <p:nvPr/>
        </p:nvSpPr>
        <p:spPr>
          <a:xfrm>
            <a:off x="1009650" y="2018201"/>
            <a:ext cx="498562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ডেঙ্গু ও চিকুনগুনিয়া</a:t>
            </a:r>
            <a:endParaRPr/>
          </a:p>
        </p:txBody>
      </p:sp>
      <p:sp>
        <p:nvSpPr>
          <p:cNvPr id="393" name="Google Shape;393;p26"/>
          <p:cNvSpPr txBox="1"/>
          <p:nvPr/>
        </p:nvSpPr>
        <p:spPr>
          <a:xfrm>
            <a:off x="695325" y="2351576"/>
            <a:ext cx="50625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ডেঙ্গু (Flavivirus), চিকুনগুনিয়া (Alphavirus)।</a:t>
            </a:r>
            <a:endParaRPr/>
          </a:p>
        </p:txBody>
      </p:sp>
      <p:sp>
        <p:nvSpPr>
          <p:cNvPr id="394" name="Google Shape;394;p26"/>
          <p:cNvSpPr txBox="1"/>
          <p:nvPr/>
        </p:nvSpPr>
        <p:spPr>
          <a:xfrm>
            <a:off x="695325" y="2580176"/>
            <a:ext cx="50625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বাহক: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এডিস মশা (Aedes aegypti)। প্লাটিলেট কমে যাওয়া প্রধান লক্ষণ।</a:t>
            </a:r>
            <a:endParaRPr/>
          </a:p>
        </p:txBody>
      </p:sp>
      <p:sp>
        <p:nvSpPr>
          <p:cNvPr id="395" name="Google Shape;395;p26"/>
          <p:cNvSpPr txBox="1"/>
          <p:nvPr/>
        </p:nvSpPr>
        <p:spPr>
          <a:xfrm>
            <a:off x="6748462" y="2018201"/>
            <a:ext cx="4985623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কোভিড-১৯ (COVID-19)</a:t>
            </a:r>
            <a:endParaRPr/>
          </a:p>
        </p:txBody>
      </p:sp>
      <p:sp>
        <p:nvSpPr>
          <p:cNvPr id="396" name="Google Shape;396;p26"/>
          <p:cNvSpPr txBox="1"/>
          <p:nvPr/>
        </p:nvSpPr>
        <p:spPr>
          <a:xfrm>
            <a:off x="6434137" y="2351576"/>
            <a:ext cx="50625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SARS-CoV-2 (RNA ভাইরাস)।</a:t>
            </a:r>
            <a:endParaRPr/>
          </a:p>
        </p:txBody>
      </p:sp>
      <p:sp>
        <p:nvSpPr>
          <p:cNvPr id="397" name="Google Shape;397;p26"/>
          <p:cNvSpPr txBox="1"/>
          <p:nvPr/>
        </p:nvSpPr>
        <p:spPr>
          <a:xfrm>
            <a:off x="6434137" y="2580176"/>
            <a:ext cx="50625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সংক্রমণ: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হাঁচি-কাশির ড্রপলেটের মাধ্যমে শ্বাসতন্ত্র আক্রান্ত করে।</a:t>
            </a:r>
            <a:endParaRPr/>
          </a:p>
        </p:txBody>
      </p:sp>
      <p:sp>
        <p:nvSpPr>
          <p:cNvPr id="398" name="Google Shape;398;p26"/>
          <p:cNvSpPr txBox="1"/>
          <p:nvPr/>
        </p:nvSpPr>
        <p:spPr>
          <a:xfrm>
            <a:off x="789861" y="3856526"/>
            <a:ext cx="5235654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হেপাটাইটিস (Hepatitis B &amp; C)</a:t>
            </a:r>
            <a:endParaRPr/>
          </a:p>
        </p:txBody>
      </p:sp>
      <p:sp>
        <p:nvSpPr>
          <p:cNvPr id="399" name="Google Shape;399;p26"/>
          <p:cNvSpPr txBox="1"/>
          <p:nvPr/>
        </p:nvSpPr>
        <p:spPr>
          <a:xfrm>
            <a:off x="713661" y="4189901"/>
            <a:ext cx="50625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HBV (DNA ভাইরাস) ও HCV (RNA ভাইরাস)।</a:t>
            </a:r>
            <a:endParaRPr/>
          </a:p>
        </p:txBody>
      </p:sp>
      <p:sp>
        <p:nvSpPr>
          <p:cNvPr id="400" name="Google Shape;400;p26"/>
          <p:cNvSpPr txBox="1"/>
          <p:nvPr/>
        </p:nvSpPr>
        <p:spPr>
          <a:xfrm>
            <a:off x="713661" y="4418501"/>
            <a:ext cx="50625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ফলাফল: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যকৃতে প্রদাহ, জন্ডিস ও পরবর্তীতে লিভার সিরোসিস তৈরি করে।</a:t>
            </a:r>
            <a:endParaRPr/>
          </a:p>
        </p:txBody>
      </p:sp>
      <p:sp>
        <p:nvSpPr>
          <p:cNvPr id="401" name="Google Shape;401;p26"/>
          <p:cNvSpPr txBox="1"/>
          <p:nvPr/>
        </p:nvSpPr>
        <p:spPr>
          <a:xfrm>
            <a:off x="6700123" y="3856526"/>
            <a:ext cx="5055631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এডস (AIDS)</a:t>
            </a:r>
            <a:endParaRPr/>
          </a:p>
        </p:txBody>
      </p:sp>
      <p:sp>
        <p:nvSpPr>
          <p:cNvPr id="402" name="Google Shape;402;p26"/>
          <p:cNvSpPr txBox="1"/>
          <p:nvPr/>
        </p:nvSpPr>
        <p:spPr>
          <a:xfrm>
            <a:off x="6452473" y="4189901"/>
            <a:ext cx="50625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জীবাণু: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HIV (Human Immunodeficiency Virus)।</a:t>
            </a:r>
            <a:endParaRPr/>
          </a:p>
        </p:txBody>
      </p:sp>
      <p:sp>
        <p:nvSpPr>
          <p:cNvPr id="403" name="Google Shape;403;p26"/>
          <p:cNvSpPr txBox="1"/>
          <p:nvPr/>
        </p:nvSpPr>
        <p:spPr>
          <a:xfrm>
            <a:off x="6452473" y="4418501"/>
            <a:ext cx="5062537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ক্ষতি: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মানবদেহের শ্বেত রক্তকণিকা (T-Helper Cell) ধ্বংস করে রোগ প্রতিরোধ ক্ষমতা নষ্ট করে।</a:t>
            </a:r>
            <a:endParaRPr/>
          </a:p>
        </p:txBody>
      </p:sp>
      <p:pic>
        <p:nvPicPr>
          <p:cNvPr id="404" name="Google Shape;404;p2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5325" y="2042014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2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434137" y="2042014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2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52473" y="3880339"/>
            <a:ext cx="1714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6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ভাইরাসঘটিত মারাত্মক রোগসমূহ</a:t>
            </a:r>
            <a:endParaRPr/>
          </a:p>
        </p:txBody>
      </p:sp>
      <p:sp>
        <p:nvSpPr>
          <p:cNvPr id="408" name="Google Shape;408;p26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152525"/>
            <a:ext cx="2705100" cy="790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4700" y="1152525"/>
            <a:ext cx="2705100" cy="790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7" name="Google Shape;87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2200" y="1152525"/>
            <a:ext cx="2705100" cy="790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29700" y="1152525"/>
            <a:ext cx="2705100" cy="7905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0" name="Google Shape;90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200" y="2722685"/>
            <a:ext cx="5524500" cy="1104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1" name="Google Shape;91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7200" y="3960935"/>
            <a:ext cx="5524500" cy="18383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4" name="Google Shape;94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7200" y="4095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581025" y="1609725"/>
            <a:ext cx="24574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0369A1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গড় আকার (অতি ক্ষুদ্র)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3438525" y="1609725"/>
            <a:ext cx="24574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0369A1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সহনশীল তাপমাত্রা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6296025" y="1276350"/>
            <a:ext cx="245745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৪০ মিলিয়ন/গ্রাম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6296025" y="1609725"/>
            <a:ext cx="24574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0369A1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মাটিতে ব্যাকটেরিয়ার উপস্থিতি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9153525" y="1276350"/>
            <a:ext cx="2457450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৪৭২ প্রজাতি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9153525" y="1609725"/>
            <a:ext cx="24574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0369A1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বাংলাদেশে লিপিবদ্ধ প্রজাতি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914400" y="2884610"/>
            <a:ext cx="48672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 ও প্রাককেন্দ্রিক বৈশিষ্ট্য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671512" y="3156072"/>
            <a:ext cx="5095875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ব্যাকটেরিয়া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হলো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এককোষী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সরল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অতি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ক্ষুদ্রাকায়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আদি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নিউক্লিয়াসযুক্ত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(Prokaryotic)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এদের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সুগঠিত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নিউক্লিয়াস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নিউক্লিওলাস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নিউক্লিয়ার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মেমব্রেন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অনুপস্থিত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04" name="Google Shape;104;p13"/>
          <p:cNvSpPr txBox="1"/>
          <p:nvPr/>
        </p:nvSpPr>
        <p:spPr>
          <a:xfrm>
            <a:off x="904875" y="4122860"/>
            <a:ext cx="4876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বৈশিষ্ঠ্যসমূহ</a:t>
            </a:r>
            <a:endParaRPr/>
          </a:p>
        </p:txBody>
      </p:sp>
      <p:pic>
        <p:nvPicPr>
          <p:cNvPr id="107" name="Google Shape;107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441938" y="1395412"/>
            <a:ext cx="801313" cy="161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47039" y="1362076"/>
            <a:ext cx="1035900" cy="14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5800" y="2936997"/>
            <a:ext cx="15240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57225" y="4175247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 txBox="1"/>
          <p:nvPr/>
        </p:nvSpPr>
        <p:spPr>
          <a:xfrm>
            <a:off x="866775" y="4475285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কোষপ্রাচীর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পেপটিডোগ্লাইকান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টিকোইক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এসিড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মুরামিক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এসিড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দ্বারা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112" name="Google Shape;112;p13"/>
          <p:cNvSpPr txBox="1"/>
          <p:nvPr/>
        </p:nvSpPr>
        <p:spPr>
          <a:xfrm>
            <a:off x="866775" y="4765797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বংশবৃদ্ধি: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দ্বি-বিভাজন (Binary Fission) প্রক্রিয়ায় ঘটে; জনুক্রম ঘটে না।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866775" y="5056310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অতিরিক্ত অঙ্গাণু: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মেসোসোম (শসন), ফ্ল্যাজেলা, পিলি ও এন্ডোস্পোর গঠনক্ষমতা।</a:t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866775" y="5346822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আবাসস্থল: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অন্ত্রে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Escherichia coli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ভিটা-বি কমপ্লেক্স যোগায়।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838200" y="342900"/>
            <a:ext cx="6650987" cy="504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ব্যাকটেরিয়ার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পরিচয়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ও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সাধারণ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বৈশিষ্ট্য</a:t>
            </a:r>
            <a:endParaRPr dirty="0"/>
          </a:p>
        </p:txBody>
      </p:sp>
      <p:sp>
        <p:nvSpPr>
          <p:cNvPr id="118" name="Google Shape;118;p13"/>
          <p:cNvSpPr/>
          <p:nvPr/>
        </p:nvSpPr>
        <p:spPr>
          <a:xfrm>
            <a:off x="457200" y="942975"/>
            <a:ext cx="112776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7225" y="4494335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7225" y="4784847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7225" y="5075360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7225" y="5365872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DEC9A0-B3E3-17D4-37D7-7102C1FCF3B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15100" y="1943100"/>
            <a:ext cx="47625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827" y="1995487"/>
            <a:ext cx="5524500" cy="17621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9" name="Google Shape;129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9827" y="3890962"/>
            <a:ext cx="5524500" cy="18383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0" name="Google Shape;130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0300" y="1717977"/>
            <a:ext cx="5524500" cy="27717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1" name="Google Shape;131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10300" y="4623102"/>
            <a:ext cx="5524500" cy="14954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33" name="Google Shape;133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200" y="4095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4"/>
          <p:cNvSpPr txBox="1"/>
          <p:nvPr/>
        </p:nvSpPr>
        <p:spPr>
          <a:xfrm>
            <a:off x="847502" y="2157412"/>
            <a:ext cx="4876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কোষের আকারের ভিত্তিতে</a:t>
            </a:r>
            <a:endParaRPr/>
          </a:p>
        </p:txBody>
      </p:sp>
      <p:sp>
        <p:nvSpPr>
          <p:cNvPr id="135" name="Google Shape;135;p14"/>
          <p:cNvSpPr txBox="1"/>
          <p:nvPr/>
        </p:nvSpPr>
        <p:spPr>
          <a:xfrm>
            <a:off x="847502" y="4052887"/>
            <a:ext cx="4876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ফ্ল্যাজেলার বিন্যাস অনুযায়ী</a:t>
            </a:r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6657975" y="1879902"/>
            <a:ext cx="4876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গ্রাম রঞ্জক গ্রহণের ভিত্তিতে (উদ্ভাবক: ক্রিস্টান গ্রাম)</a:t>
            </a:r>
            <a:endParaRPr/>
          </a:p>
        </p:txBody>
      </p:sp>
      <p:sp>
        <p:nvSpPr>
          <p:cNvPr id="139" name="Google Shape;139;p14"/>
          <p:cNvSpPr txBox="1"/>
          <p:nvPr/>
        </p:nvSpPr>
        <p:spPr>
          <a:xfrm>
            <a:off x="6657975" y="4785027"/>
            <a:ext cx="4876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৪. অক্সিজেনের নির্ভরতা অনুযায়ী</a:t>
            </a:r>
            <a:endParaRPr/>
          </a:p>
        </p:txBody>
      </p:sp>
      <p:sp>
        <p:nvSpPr>
          <p:cNvPr id="140" name="Google Shape;140;p14"/>
          <p:cNvSpPr txBox="1"/>
          <p:nvPr/>
        </p:nvSpPr>
        <p:spPr>
          <a:xfrm>
            <a:off x="6410325" y="5137452"/>
            <a:ext cx="512445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অ্যারোবিক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(Aerobic):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অক্সিজেন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ছাড়া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বাঁচতে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Azotobacter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b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অ্যানঅ্যারোবিক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(Anaerobic):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মুক্ত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অক্সিজেন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ছাড়াই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বাঁচে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Clostridium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sz="2000" dirty="0"/>
          </a:p>
        </p:txBody>
      </p:sp>
      <p:pic>
        <p:nvPicPr>
          <p:cNvPr id="142" name="Google Shape;142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99852" y="2209799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99852" y="4105274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4"/>
          <p:cNvSpPr txBox="1"/>
          <p:nvPr/>
        </p:nvSpPr>
        <p:spPr>
          <a:xfrm>
            <a:off x="809402" y="4405312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অ্যাট্রিকাস: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ফ্ল্যাজেলাহীন (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Lactobacillus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endParaRPr/>
          </a:p>
        </p:txBody>
      </p:sp>
      <p:sp>
        <p:nvSpPr>
          <p:cNvPr id="145" name="Google Shape;145;p14"/>
          <p:cNvSpPr txBox="1"/>
          <p:nvPr/>
        </p:nvSpPr>
        <p:spPr>
          <a:xfrm>
            <a:off x="809402" y="4695824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মনোট্রিকাস: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এক প্রান্তে ১টি (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Vibrio cholerae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endParaRPr/>
          </a:p>
        </p:txBody>
      </p:sp>
      <p:sp>
        <p:nvSpPr>
          <p:cNvPr id="146" name="Google Shape;146;p14"/>
          <p:cNvSpPr txBox="1"/>
          <p:nvPr/>
        </p:nvSpPr>
        <p:spPr>
          <a:xfrm>
            <a:off x="809402" y="4986337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অ্যামফি ও সেফালোট্রিকাস: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দুই প্রান্তে ১টি/একগুচ্ছ (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Nitrosomonas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endParaRPr/>
          </a:p>
        </p:txBody>
      </p:sp>
      <p:sp>
        <p:nvSpPr>
          <p:cNvPr id="147" name="Google Shape;147;p14"/>
          <p:cNvSpPr txBox="1"/>
          <p:nvPr/>
        </p:nvSpPr>
        <p:spPr>
          <a:xfrm>
            <a:off x="809402" y="5276849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পেরিট্রিকাস: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চতুর্দিকে সমানভাবে ছড়ানো (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Salmonella typhi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endParaRPr/>
          </a:p>
        </p:txBody>
      </p:sp>
      <p:pic>
        <p:nvPicPr>
          <p:cNvPr id="148" name="Google Shape;148;p1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10325" y="1932289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10325" y="4837414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 txBox="1"/>
          <p:nvPr/>
        </p:nvSpPr>
        <p:spPr>
          <a:xfrm>
            <a:off x="666527" y="2500678"/>
            <a:ext cx="933450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কক্কাস</a:t>
            </a:r>
            <a:r>
              <a:rPr lang="en-US" sz="975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975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গোলাকার</a:t>
            </a:r>
            <a:r>
              <a:rPr lang="en-US" sz="975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):</a:t>
            </a:r>
            <a:endParaRPr dirty="0"/>
          </a:p>
        </p:txBody>
      </p:sp>
      <p:sp>
        <p:nvSpPr>
          <p:cNvPr id="151" name="Google Shape;151;p14"/>
          <p:cNvSpPr txBox="1"/>
          <p:nvPr/>
        </p:nvSpPr>
        <p:spPr>
          <a:xfrm>
            <a:off x="3266852" y="2500678"/>
            <a:ext cx="1514475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ব্যাসিলাস</a:t>
            </a:r>
            <a:r>
              <a:rPr lang="en-US" sz="975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975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দণ্ডাকার</a:t>
            </a:r>
            <a:r>
              <a:rPr lang="en-US" sz="975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) ও </a:t>
            </a:r>
            <a:r>
              <a:rPr lang="en-US" sz="975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অন্যান্য</a:t>
            </a:r>
            <a:r>
              <a:rPr lang="en-US" sz="975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endParaRPr dirty="0"/>
          </a:p>
        </p:txBody>
      </p:sp>
      <p:pic>
        <p:nvPicPr>
          <p:cNvPr id="152" name="Google Shape;152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9852" y="4424362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9852" y="4714874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9852" y="5005387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9852" y="5295899"/>
            <a:ext cx="133350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4"/>
          <p:cNvSpPr txBox="1"/>
          <p:nvPr/>
        </p:nvSpPr>
        <p:spPr>
          <a:xfrm>
            <a:off x="666527" y="2780015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0" name="Google Shape;170;p14"/>
          <p:cNvSpPr txBox="1"/>
          <p:nvPr/>
        </p:nvSpPr>
        <p:spPr>
          <a:xfrm>
            <a:off x="733202" y="2738437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মনোকক্কাস: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Micrococcus flavus</a:t>
            </a:r>
            <a:endParaRPr/>
          </a:p>
        </p:txBody>
      </p:sp>
      <p:sp>
        <p:nvSpPr>
          <p:cNvPr id="171" name="Google Shape;171;p14"/>
          <p:cNvSpPr txBox="1"/>
          <p:nvPr/>
        </p:nvSpPr>
        <p:spPr>
          <a:xfrm>
            <a:off x="666527" y="2994328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733202" y="2952749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ডিপ্লোকক্কাস: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Diplococcus pneumoniae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666527" y="3208640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733202" y="3167062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স্ট্রেপ্টোকক্কাস: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Streptococcus lactis</a:t>
            </a:r>
            <a:endParaRPr/>
          </a:p>
        </p:txBody>
      </p:sp>
      <p:sp>
        <p:nvSpPr>
          <p:cNvPr id="175" name="Google Shape;175;p14"/>
          <p:cNvSpPr txBox="1"/>
          <p:nvPr/>
        </p:nvSpPr>
        <p:spPr>
          <a:xfrm>
            <a:off x="666527" y="3422953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6" name="Google Shape;176;p14"/>
          <p:cNvSpPr txBox="1"/>
          <p:nvPr/>
        </p:nvSpPr>
        <p:spPr>
          <a:xfrm>
            <a:off x="733202" y="3381374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স্ট্যাফিলোকক্কাস: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Staphylococcus aureus</a:t>
            </a:r>
            <a:endParaRPr/>
          </a:p>
        </p:txBody>
      </p:sp>
      <p:sp>
        <p:nvSpPr>
          <p:cNvPr id="177" name="Google Shape;177;p14"/>
          <p:cNvSpPr txBox="1"/>
          <p:nvPr/>
        </p:nvSpPr>
        <p:spPr>
          <a:xfrm>
            <a:off x="3266852" y="2736055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78" name="Google Shape;178;p14"/>
          <p:cNvSpPr txBox="1"/>
          <p:nvPr/>
        </p:nvSpPr>
        <p:spPr>
          <a:xfrm>
            <a:off x="3333527" y="2738437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মনোব্যাসিলাস: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Escherichia coli</a:t>
            </a:r>
            <a:endParaRPr/>
          </a:p>
        </p:txBody>
      </p:sp>
      <p:sp>
        <p:nvSpPr>
          <p:cNvPr id="179" name="Google Shape;179;p14"/>
          <p:cNvSpPr txBox="1"/>
          <p:nvPr/>
        </p:nvSpPr>
        <p:spPr>
          <a:xfrm>
            <a:off x="3266852" y="2950368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80" name="Google Shape;180;p14"/>
          <p:cNvSpPr txBox="1"/>
          <p:nvPr/>
        </p:nvSpPr>
        <p:spPr>
          <a:xfrm>
            <a:off x="3333527" y="2952749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কমা/বিভ্রিও: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Vibrio cholerae</a:t>
            </a:r>
            <a:endParaRPr/>
          </a:p>
        </p:txBody>
      </p:sp>
      <p:sp>
        <p:nvSpPr>
          <p:cNvPr id="181" name="Google Shape;181;p14"/>
          <p:cNvSpPr txBox="1"/>
          <p:nvPr/>
        </p:nvSpPr>
        <p:spPr>
          <a:xfrm>
            <a:off x="3266852" y="3164680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82" name="Google Shape;182;p14"/>
          <p:cNvSpPr txBox="1"/>
          <p:nvPr/>
        </p:nvSpPr>
        <p:spPr>
          <a:xfrm>
            <a:off x="3333527" y="3167062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স্পাইরিল্যাম: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Spirillum minus</a:t>
            </a:r>
            <a:endParaRPr/>
          </a:p>
        </p:txBody>
      </p:sp>
      <p:sp>
        <p:nvSpPr>
          <p:cNvPr id="183" name="Google Shape;183;p14"/>
          <p:cNvSpPr txBox="1"/>
          <p:nvPr/>
        </p:nvSpPr>
        <p:spPr>
          <a:xfrm>
            <a:off x="3266852" y="3378993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184" name="Google Shape;184;p14"/>
          <p:cNvSpPr txBox="1"/>
          <p:nvPr/>
        </p:nvSpPr>
        <p:spPr>
          <a:xfrm>
            <a:off x="3333527" y="3381374"/>
            <a:ext cx="23907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বহুরূপী: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Rhizobium sp.</a:t>
            </a:r>
            <a:endParaRPr/>
          </a:p>
        </p:txBody>
      </p:sp>
      <p:sp>
        <p:nvSpPr>
          <p:cNvPr id="187" name="Google Shape;187;p14"/>
          <p:cNvSpPr txBox="1"/>
          <p:nvPr/>
        </p:nvSpPr>
        <p:spPr>
          <a:xfrm>
            <a:off x="868170" y="426006"/>
            <a:ext cx="455668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ব্যাকটেরিয়ার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শ্রেণিবিন্যাস</a:t>
            </a:r>
            <a:endParaRPr dirty="0"/>
          </a:p>
        </p:txBody>
      </p:sp>
      <p:sp>
        <p:nvSpPr>
          <p:cNvPr id="188" name="Google Shape;188;p14"/>
          <p:cNvSpPr/>
          <p:nvPr/>
        </p:nvSpPr>
        <p:spPr>
          <a:xfrm>
            <a:off x="457200" y="942975"/>
            <a:ext cx="112776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3C69E3EB-B4F2-A4DC-DDC4-6ECCF41480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5865305"/>
                  </p:ext>
                </p:extLst>
              </p:nvPr>
            </p:nvGraphicFramePr>
            <p:xfrm>
              <a:off x="6281626" y="2301011"/>
              <a:ext cx="5381847" cy="2000991"/>
            </p:xfrm>
            <a:graphic>
              <a:graphicData uri="http://schemas.openxmlformats.org/drawingml/2006/table">
                <a:tbl>
                  <a:tblPr/>
                  <a:tblGrid>
                    <a:gridCol w="1793949">
                      <a:extLst>
                        <a:ext uri="{9D8B030D-6E8A-4147-A177-3AD203B41FA5}">
                          <a16:colId xmlns:a16="http://schemas.microsoft.com/office/drawing/2014/main" val="798310327"/>
                        </a:ext>
                      </a:extLst>
                    </a:gridCol>
                    <a:gridCol w="1793949">
                      <a:extLst>
                        <a:ext uri="{9D8B030D-6E8A-4147-A177-3AD203B41FA5}">
                          <a16:colId xmlns:a16="http://schemas.microsoft.com/office/drawing/2014/main" val="1097153306"/>
                        </a:ext>
                      </a:extLst>
                    </a:gridCol>
                    <a:gridCol w="1793949">
                      <a:extLst>
                        <a:ext uri="{9D8B030D-6E8A-4147-A177-3AD203B41FA5}">
                          <a16:colId xmlns:a16="http://schemas.microsoft.com/office/drawing/2014/main" val="3074947394"/>
                        </a:ext>
                      </a:extLst>
                    </a:gridCol>
                  </a:tblGrid>
                  <a:tr h="27756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FFFFFF"/>
                              </a:solidFill>
                              <a:effectLst/>
                            </a:rPr>
                            <a:t>বৈশিষ্ট্য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FFFFFF"/>
                              </a:solidFill>
                              <a:effectLst/>
                            </a:rPr>
                            <a:t>গ্রাম-পজিটিভ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FFFFFF"/>
                              </a:solidFill>
                              <a:effectLst/>
                            </a:rPr>
                            <a:t>গ্রাম-নেগেটিভ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0123918"/>
                      </a:ext>
                    </a:extLst>
                  </a:tr>
                  <a:tr h="439479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রঞ্জক বর্ণ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নীল/বেগুনি ধরে রাখে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ধৌত করলে বর্ণহীন হয়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0655886"/>
                      </a:ext>
                    </a:extLst>
                  </a:tr>
                  <a:tr h="60139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কোষপ্রাচীর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dirty="0">
                              <a:solidFill>
                                <a:srgbClr val="334155"/>
                              </a:solidFill>
                              <a:effectLst/>
                            </a:rPr>
                            <a:t>পুরু (</a:t>
                          </a:r>
                          <a14:m>
                            <m:oMath xmlns:m="http://schemas.openxmlformats.org/officeDocument/2006/math">
                              <m:r>
                                <a:rPr lang="as-IN" sz="110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  <m:r>
                                <a:rPr lang="as-IN" sz="1100" i="0">
                                  <a:latin typeface="Cambria Math" panose="02040503050406030204" pitchFamily="18" charset="0"/>
                                </a:rPr>
                                <m:t>−80</m:t>
                              </m:r>
                              <m:r>
                                <m:rPr>
                                  <m:nor/>
                                </m:rPr>
                                <a:rPr lang="as-IN" sz="11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1100" b="0" i="1">
                                  <a:latin typeface="Cambria Math" panose="02040503050406030204" pitchFamily="18" charset="0"/>
                                </a:rPr>
                                <m:t>nm</m:t>
                              </m:r>
                            </m:oMath>
                          </a14:m>
                          <a:r>
                            <a:rPr lang="en-US" sz="1100" dirty="0">
                              <a:solidFill>
                                <a:srgbClr val="334155"/>
                              </a:solidFill>
                              <a:effectLst/>
                            </a:rPr>
                            <a:t>)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dirty="0">
                              <a:solidFill>
                                <a:srgbClr val="334155"/>
                              </a:solidFill>
                              <a:effectLst/>
                            </a:rPr>
                            <a:t>পাতলা(</a:t>
                          </a:r>
                          <a14:m>
                            <m:oMath xmlns:m="http://schemas.openxmlformats.org/officeDocument/2006/math">
                              <m:r>
                                <a:rPr lang="as-IN" sz="1100">
                                  <a:latin typeface="Cambria Math" panose="02040503050406030204" pitchFamily="18" charset="0"/>
                                </a:rPr>
                                <m:t>7.5</m:t>
                              </m:r>
                              <m:r>
                                <a:rPr lang="as-IN" sz="1100" i="0">
                                  <a:latin typeface="Cambria Math" panose="02040503050406030204" pitchFamily="18" charset="0"/>
                                </a:rPr>
                                <m:t>−12</m:t>
                              </m:r>
                              <m:r>
                                <m:rPr>
                                  <m:nor/>
                                </m:rPr>
                                <a:rPr lang="as-IN" sz="11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1100" b="0" i="1">
                                  <a:latin typeface="Cambria Math" panose="02040503050406030204" pitchFamily="18" charset="0"/>
                                </a:rPr>
                                <m:t>nm</m:t>
                              </m:r>
                            </m:oMath>
                          </a14:m>
                          <a:r>
                            <a:rPr lang="en-US" sz="1100" dirty="0">
                              <a:solidFill>
                                <a:srgbClr val="334155"/>
                              </a:solidFill>
                              <a:effectLst/>
                            </a:rPr>
                            <a:t>)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9936927"/>
                      </a:ext>
                    </a:extLst>
                  </a:tr>
                  <a:tr h="27756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লিপিড মাত্রা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কম লিপিড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অধিক লিপিড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978181"/>
                      </a:ext>
                    </a:extLst>
                  </a:tr>
                  <a:tr h="277566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উদাহরণ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00" i="1">
                              <a:solidFill>
                                <a:srgbClr val="334155"/>
                              </a:solidFill>
                              <a:effectLst/>
                            </a:rPr>
                            <a:t>Bacillus subtilis</a:t>
                          </a:r>
                          <a:endParaRPr lang="en-US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00" i="1" dirty="0">
                              <a:solidFill>
                                <a:srgbClr val="334155"/>
                              </a:solidFill>
                              <a:effectLst/>
                            </a:rPr>
                            <a:t>Escherichia coli</a:t>
                          </a:r>
                          <a:endParaRPr lang="en-US" sz="1100" dirty="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267030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3C69E3EB-B4F2-A4DC-DDC4-6ECCF41480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5865305"/>
                  </p:ext>
                </p:extLst>
              </p:nvPr>
            </p:nvGraphicFramePr>
            <p:xfrm>
              <a:off x="6281626" y="2301011"/>
              <a:ext cx="5381847" cy="2000991"/>
            </p:xfrm>
            <a:graphic>
              <a:graphicData uri="http://schemas.openxmlformats.org/drawingml/2006/table">
                <a:tbl>
                  <a:tblPr/>
                  <a:tblGrid>
                    <a:gridCol w="1793949">
                      <a:extLst>
                        <a:ext uri="{9D8B030D-6E8A-4147-A177-3AD203B41FA5}">
                          <a16:colId xmlns:a16="http://schemas.microsoft.com/office/drawing/2014/main" val="798310327"/>
                        </a:ext>
                      </a:extLst>
                    </a:gridCol>
                    <a:gridCol w="1793949">
                      <a:extLst>
                        <a:ext uri="{9D8B030D-6E8A-4147-A177-3AD203B41FA5}">
                          <a16:colId xmlns:a16="http://schemas.microsoft.com/office/drawing/2014/main" val="1097153306"/>
                        </a:ext>
                      </a:extLst>
                    </a:gridCol>
                    <a:gridCol w="1793949">
                      <a:extLst>
                        <a:ext uri="{9D8B030D-6E8A-4147-A177-3AD203B41FA5}">
                          <a16:colId xmlns:a16="http://schemas.microsoft.com/office/drawing/2014/main" val="3074947394"/>
                        </a:ext>
                      </a:extLst>
                    </a:gridCol>
                  </a:tblGrid>
                  <a:tr h="3200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FFFFFF"/>
                              </a:solidFill>
                              <a:effectLst/>
                            </a:rPr>
                            <a:t>বৈশিষ্ট্য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FFFFFF"/>
                              </a:solidFill>
                              <a:effectLst/>
                            </a:rPr>
                            <a:t>গ্রাম-পজিটিভ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F172A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FFFFFF"/>
                              </a:solidFill>
                              <a:effectLst/>
                            </a:rPr>
                            <a:t>গ্রাম-নেগেটিভ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F172A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20123918"/>
                      </a:ext>
                    </a:extLst>
                  </a:tr>
                  <a:tr h="439479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রঞ্জক বর্ণ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নীল/বেগুনি ধরে রাখে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ধৌত করলে বর্ণহীন হয়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60655886"/>
                      </a:ext>
                    </a:extLst>
                  </a:tr>
                  <a:tr h="601392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কোষপ্রাচীর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100680" t="-127273" r="-100680" b="-1080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3"/>
                          <a:stretch>
                            <a:fillRect l="-200000" t="-127273" r="-339" b="-1080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49936927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লিপিড মাত্রা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কম লিপিড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>
                              <a:solidFill>
                                <a:srgbClr val="334155"/>
                              </a:solidFill>
                              <a:effectLst/>
                            </a:rPr>
                            <a:t>অধিক লিপিড</a:t>
                          </a: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F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6978181"/>
                      </a:ext>
                    </a:extLst>
                  </a:tr>
                  <a:tr h="3200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as-IN" sz="1100" b="1">
                              <a:solidFill>
                                <a:srgbClr val="334155"/>
                              </a:solidFill>
                              <a:effectLst/>
                            </a:rPr>
                            <a:t>উদাহরণ</a:t>
                          </a:r>
                          <a:endParaRPr lang="as-IN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00" i="1">
                              <a:solidFill>
                                <a:srgbClr val="334155"/>
                              </a:solidFill>
                              <a:effectLst/>
                            </a:rPr>
                            <a:t>Bacillus subtilis</a:t>
                          </a:r>
                          <a:endParaRPr lang="en-US" sz="110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sz="1100" i="1" dirty="0">
                              <a:solidFill>
                                <a:srgbClr val="334155"/>
                              </a:solidFill>
                              <a:effectLst/>
                            </a:rPr>
                            <a:t>Escherichia coli</a:t>
                          </a:r>
                          <a:endParaRPr lang="en-US" sz="1100" dirty="0">
                            <a:solidFill>
                              <a:srgbClr val="334155"/>
                            </a:solidFill>
                            <a:effectLst/>
                          </a:endParaRPr>
                        </a:p>
                      </a:txBody>
                      <a:tcPr marL="106680" marR="106680" marT="76200" marB="76200" anchor="ctr">
                        <a:lnL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7620" cap="flat" cmpd="sng" algn="ctr">
                          <a:solidFill>
                            <a:srgbClr val="E2E8F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8FAFC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82670304"/>
                      </a:ext>
                    </a:extLst>
                  </a:tr>
                </a:tbl>
              </a:graphicData>
            </a:graphic>
          </p:graphicFrame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152525"/>
            <a:ext cx="5524500" cy="1657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6" name="Google Shape;196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2905125"/>
            <a:ext cx="5524500" cy="14430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7" name="Google Shape;197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4443412"/>
            <a:ext cx="5524500" cy="166687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99" name="Google Shape;199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" y="409575"/>
            <a:ext cx="3429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5"/>
          <p:cNvSpPr txBox="1"/>
          <p:nvPr/>
        </p:nvSpPr>
        <p:spPr>
          <a:xfrm>
            <a:off x="847725" y="1276350"/>
            <a:ext cx="4972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বহিরাবরণ ও মেমব্রেন</a:t>
            </a:r>
            <a:endParaRPr/>
          </a:p>
        </p:txBody>
      </p:sp>
      <p:sp>
        <p:nvSpPr>
          <p:cNvPr id="202" name="Google Shape;202;p15"/>
          <p:cNvSpPr txBox="1"/>
          <p:nvPr/>
        </p:nvSpPr>
        <p:spPr>
          <a:xfrm>
            <a:off x="847725" y="3028950"/>
            <a:ext cx="4972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অভ্যন্তরীণ উপাদান</a:t>
            </a:r>
            <a:endParaRPr/>
          </a:p>
        </p:txBody>
      </p:sp>
      <p:sp>
        <p:nvSpPr>
          <p:cNvPr id="203" name="Google Shape;203;p15"/>
          <p:cNvSpPr txBox="1"/>
          <p:nvPr/>
        </p:nvSpPr>
        <p:spPr>
          <a:xfrm>
            <a:off x="819150" y="4548187"/>
            <a:ext cx="501967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তুলনা: ফ্ল্যাজেলা বনাম পিলি</a:t>
            </a:r>
            <a:endParaRPr/>
          </a:p>
        </p:txBody>
      </p:sp>
      <p:sp>
        <p:nvSpPr>
          <p:cNvPr id="204" name="Google Shape;204;p15"/>
          <p:cNvSpPr/>
          <p:nvPr/>
        </p:nvSpPr>
        <p:spPr>
          <a:xfrm>
            <a:off x="600075" y="4862512"/>
            <a:ext cx="5238750" cy="11430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5" name="Google Shape;205;p15"/>
          <p:cNvGraphicFramePr/>
          <p:nvPr/>
        </p:nvGraphicFramePr>
        <p:xfrm>
          <a:off x="600075" y="4862512"/>
          <a:ext cx="5229225" cy="114300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122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1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বিষয়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ফ্ল্যাজেলা (Flagella)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পিলি (Pili)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গঠন ও প্রোটিন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দীর্ঘ, নমনীয় (ফ্ল্যাজেলিন)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খাটো, ফাঁপা, দৃঢ় (পিলিন)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প্রধান কাজ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চলনে সাহায্য করে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সংযুক্তি ও যৌন জনন (Sex Pili)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06" name="Google Shape;206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19125" y="1323975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5"/>
          <p:cNvSpPr txBox="1"/>
          <p:nvPr/>
        </p:nvSpPr>
        <p:spPr>
          <a:xfrm>
            <a:off x="828675" y="1600200"/>
            <a:ext cx="4991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ক্যাপসুল: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কোষ প্রাচীরের বাইরের পুরু, আঠালো পলিস্যাকারাইড স্তর। প্রতিকূল পরিবেশ ও অ্যান্টিবডি থেকে রক্ষা করে।</a:t>
            </a:r>
            <a:endParaRPr/>
          </a:p>
        </p:txBody>
      </p:sp>
      <p:sp>
        <p:nvSpPr>
          <p:cNvPr id="208" name="Google Shape;208;p15"/>
          <p:cNvSpPr txBox="1"/>
          <p:nvPr/>
        </p:nvSpPr>
        <p:spPr>
          <a:xfrm>
            <a:off x="828675" y="2105025"/>
            <a:ext cx="5079756" cy="259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কোষপ্রাচীর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মুউরিণ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পেপটিডোগ্লাইকান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স্তর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যাতে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মুরামিক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এসিড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ফেজগ্রাহী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স্থান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09" name="Google Shape;209;p15"/>
          <p:cNvSpPr txBox="1"/>
          <p:nvPr/>
        </p:nvSpPr>
        <p:spPr>
          <a:xfrm>
            <a:off x="828675" y="2395537"/>
            <a:ext cx="49911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প্লাজমা মেমব্রেন: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পারমিয়েজ এনজাইম যুক্ত পর্দা যা উপাদান পরিবহন নিয়ন্ত্রণ করে।</a:t>
            </a:r>
            <a:endParaRPr/>
          </a:p>
        </p:txBody>
      </p:sp>
      <p:pic>
        <p:nvPicPr>
          <p:cNvPr id="210" name="Google Shape;210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9125" y="3076575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5"/>
          <p:cNvSpPr txBox="1"/>
          <p:nvPr/>
        </p:nvSpPr>
        <p:spPr>
          <a:xfrm>
            <a:off x="828675" y="3352800"/>
            <a:ext cx="49911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মেসোসোম: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প্লাজমাপর্দার অন্তর্বাহ বিশিষ্ট ভাজ যা শসনে অংশ নেয় (কনড্রিওয়েড)।</a:t>
            </a:r>
            <a:endParaRPr/>
          </a:p>
        </p:txBody>
      </p:sp>
      <p:sp>
        <p:nvSpPr>
          <p:cNvPr id="212" name="Google Shape;212;p15"/>
          <p:cNvSpPr txBox="1"/>
          <p:nvPr/>
        </p:nvSpPr>
        <p:spPr>
          <a:xfrm>
            <a:off x="828675" y="3643312"/>
            <a:ext cx="49911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নিউক্লিওয়েড/জেনোফোর: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হিস্টোন প্রোটিনবিহীন দ্বি-সূত্রক বৃত্তাকার নগ্ন DNA।</a:t>
            </a:r>
            <a:endParaRPr/>
          </a:p>
        </p:txBody>
      </p:sp>
      <p:sp>
        <p:nvSpPr>
          <p:cNvPr id="213" name="Google Shape;213;p15"/>
          <p:cNvSpPr txBox="1"/>
          <p:nvPr/>
        </p:nvSpPr>
        <p:spPr>
          <a:xfrm>
            <a:off x="828675" y="3933825"/>
            <a:ext cx="49911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প্লাজমিড: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মূল DNA ব্যতীত স্ববিভাজনক্ষম গোলাকার DNA (এপিসোম)।</a:t>
            </a:r>
            <a:endParaRPr/>
          </a:p>
        </p:txBody>
      </p:sp>
      <p:pic>
        <p:nvPicPr>
          <p:cNvPr id="214" name="Google Shape;214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0075" y="4595812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5"/>
          <p:cNvSpPr/>
          <p:nvPr/>
        </p:nvSpPr>
        <p:spPr>
          <a:xfrm>
            <a:off x="604837" y="5610225"/>
            <a:ext cx="122306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5"/>
          <p:cNvSpPr/>
          <p:nvPr/>
        </p:nvSpPr>
        <p:spPr>
          <a:xfrm>
            <a:off x="1827907" y="5610225"/>
            <a:ext cx="182493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3652837" y="5610225"/>
            <a:ext cx="21812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604837" y="5991225"/>
            <a:ext cx="122306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5"/>
          <p:cNvSpPr/>
          <p:nvPr/>
        </p:nvSpPr>
        <p:spPr>
          <a:xfrm>
            <a:off x="1827907" y="5991225"/>
            <a:ext cx="182493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5"/>
          <p:cNvSpPr/>
          <p:nvPr/>
        </p:nvSpPr>
        <p:spPr>
          <a:xfrm>
            <a:off x="3652837" y="5991225"/>
            <a:ext cx="2181225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5"/>
          <p:cNvSpPr txBox="1"/>
          <p:nvPr/>
        </p:nvSpPr>
        <p:spPr>
          <a:xfrm>
            <a:off x="984509" y="396330"/>
            <a:ext cx="61812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ব্যাকটেরিয়ার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কোষীয়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ও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অভ্যন্তরীণ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গঠন</a:t>
            </a:r>
            <a:endParaRPr dirty="0"/>
          </a:p>
        </p:txBody>
      </p:sp>
      <p:sp>
        <p:nvSpPr>
          <p:cNvPr id="222" name="Google Shape;222;p15"/>
          <p:cNvSpPr/>
          <p:nvPr/>
        </p:nvSpPr>
        <p:spPr>
          <a:xfrm>
            <a:off x="457200" y="942975"/>
            <a:ext cx="112776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25" y="1619250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25" y="2124075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25" y="2414587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25" y="3371850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25" y="3662362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5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25" y="3952875"/>
            <a:ext cx="133350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19D1A3F-5897-4930-31E2-3A99792C07DF}"/>
              </a:ext>
            </a:extLst>
          </p:cNvPr>
          <p:cNvSpPr/>
          <p:nvPr/>
        </p:nvSpPr>
        <p:spPr>
          <a:xfrm>
            <a:off x="10498016" y="3076575"/>
            <a:ext cx="1494692" cy="490537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ABF10E6-15B8-3257-A0A2-3F7599E4CCA5}"/>
              </a:ext>
            </a:extLst>
          </p:cNvPr>
          <p:cNvGrpSpPr/>
          <p:nvPr/>
        </p:nvGrpSpPr>
        <p:grpSpPr>
          <a:xfrm>
            <a:off x="6057899" y="2162174"/>
            <a:ext cx="6040681" cy="2927986"/>
            <a:chOff x="6057899" y="2162174"/>
            <a:chExt cx="6040681" cy="29279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0471352-14EA-4511-8FE1-BE2BD263A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15486" b="24083"/>
            <a:stretch>
              <a:fillRect/>
            </a:stretch>
          </p:blipFill>
          <p:spPr>
            <a:xfrm>
              <a:off x="6057899" y="2162174"/>
              <a:ext cx="6040681" cy="292798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C11CCA8-BD3E-1492-C037-D8E925778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469380" y="2445068"/>
              <a:ext cx="451485" cy="1952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675" y="1077270"/>
            <a:ext cx="5524500" cy="317365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35" name="Google Shape;235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0300" y="4979799"/>
            <a:ext cx="5524500" cy="89535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37" name="Google Shape;237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020" y="4396742"/>
            <a:ext cx="5524500" cy="224182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38" name="Google Shape;238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7700" y="3793729"/>
            <a:ext cx="512445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7700" y="1889276"/>
            <a:ext cx="512445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7700" y="2320101"/>
            <a:ext cx="512445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7700" y="2786095"/>
            <a:ext cx="512445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7700" y="3260880"/>
            <a:ext cx="5124450" cy="37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9625" y="1994051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6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9625" y="2363327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6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09625" y="2829323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6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09625" y="332169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6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57200" y="409575"/>
            <a:ext cx="3048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6"/>
          <p:cNvSpPr txBox="1"/>
          <p:nvPr/>
        </p:nvSpPr>
        <p:spPr>
          <a:xfrm>
            <a:off x="895350" y="1267770"/>
            <a:ext cx="48768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অঙ্গজ জনন: দ্বি-বিভাজন (Binary Fission)</a:t>
            </a:r>
            <a:endParaRPr/>
          </a:p>
        </p:txBody>
      </p:sp>
      <p:sp>
        <p:nvSpPr>
          <p:cNvPr id="250" name="Google Shape;250;p16"/>
          <p:cNvSpPr txBox="1"/>
          <p:nvPr/>
        </p:nvSpPr>
        <p:spPr>
          <a:xfrm>
            <a:off x="647700" y="1620195"/>
            <a:ext cx="5124450" cy="1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2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ব্যাকটেরিয়ার বংশবৃদ্ধির প্রধান ও দ্রুততম প্রক্রিয়া। প্রতিটি বিভাজনে সময় লাগে ২০–৩০ মিনিট।</a:t>
            </a:r>
            <a:endParaRPr/>
          </a:p>
        </p:txBody>
      </p:sp>
      <p:sp>
        <p:nvSpPr>
          <p:cNvPr id="251" name="Google Shape;251;p16"/>
          <p:cNvSpPr txBox="1"/>
          <p:nvPr/>
        </p:nvSpPr>
        <p:spPr>
          <a:xfrm>
            <a:off x="6572250" y="5084574"/>
            <a:ext cx="501967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অন্যান্য অঙ্গজ পদ্ধতি</a:t>
            </a:r>
            <a:endParaRPr/>
          </a:p>
        </p:txBody>
      </p:sp>
      <p:sp>
        <p:nvSpPr>
          <p:cNvPr id="252" name="Google Shape;252;p16"/>
          <p:cNvSpPr txBox="1"/>
          <p:nvPr/>
        </p:nvSpPr>
        <p:spPr>
          <a:xfrm>
            <a:off x="6362700" y="5275074"/>
            <a:ext cx="523875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মুকুলোদ্গম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(Budding):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মাতৃকোষে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মুকুল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সৃষ্টি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200" b="0" i="1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Ancalomicrobium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br>
              <a:rPr lang="en-U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খণ্ডায়ন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(Fragmentation):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দেহ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খণ্ডিত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বংশবৃদ্ধি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200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Streptomyces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endParaRPr sz="2400" dirty="0"/>
          </a:p>
        </p:txBody>
      </p:sp>
      <p:sp>
        <p:nvSpPr>
          <p:cNvPr id="254" name="Google Shape;254;p16"/>
          <p:cNvSpPr txBox="1"/>
          <p:nvPr/>
        </p:nvSpPr>
        <p:spPr>
          <a:xfrm>
            <a:off x="880695" y="4476923"/>
            <a:ext cx="4876800" cy="207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</a:t>
            </a:r>
            <a:r>
              <a:rPr lang="as-IN" sz="1350" b="1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অযৌন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জনন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(Asexual Spores)</a:t>
            </a:r>
            <a:endParaRPr dirty="0"/>
          </a:p>
        </p:txBody>
      </p:sp>
      <p:pic>
        <p:nvPicPr>
          <p:cNvPr id="255" name="Google Shape;255;p16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7700" y="1320157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6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6338520" y="4748432"/>
            <a:ext cx="14287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6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28649" y="4506098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6"/>
          <p:cNvSpPr txBox="1"/>
          <p:nvPr/>
        </p:nvSpPr>
        <p:spPr>
          <a:xfrm>
            <a:off x="1190624" y="2022625"/>
            <a:ext cx="3942617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DNA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মেমব্রেনের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কেন্দ্রে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অবস্থান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অনুলিপায়ন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(Replication)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শুরু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60" name="Google Shape;260;p16"/>
          <p:cNvSpPr txBox="1"/>
          <p:nvPr/>
        </p:nvSpPr>
        <p:spPr>
          <a:xfrm>
            <a:off x="1190624" y="2391902"/>
            <a:ext cx="33285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কোষের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দৈর্ঘ্য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বৃদ্ধি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DNA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অনুলিপি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পৃথকীকরণ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sp>
        <p:nvSpPr>
          <p:cNvPr id="261" name="Google Shape;261;p16"/>
          <p:cNvSpPr txBox="1"/>
          <p:nvPr/>
        </p:nvSpPr>
        <p:spPr>
          <a:xfrm>
            <a:off x="1190624" y="2857898"/>
            <a:ext cx="364707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প্লাজমাপর্দা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প্রাচীরের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অন্তর্মুখী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বৃদ্ধি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(Cytokinesis)।</a:t>
            </a:r>
            <a:endParaRPr sz="2400" dirty="0"/>
          </a:p>
        </p:txBody>
      </p:sp>
      <p:sp>
        <p:nvSpPr>
          <p:cNvPr id="262" name="Google Shape;262;p16"/>
          <p:cNvSpPr txBox="1"/>
          <p:nvPr/>
        </p:nvSpPr>
        <p:spPr>
          <a:xfrm>
            <a:off x="1190625" y="3350270"/>
            <a:ext cx="3752058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সমান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অপত্য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কোষে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(Daughter cells) </a:t>
            </a:r>
            <a:r>
              <a:rPr lang="en-US" sz="12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পৃথকীকরণ</a:t>
            </a:r>
            <a:r>
              <a:rPr lang="en-US" sz="12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400" dirty="0"/>
          </a:p>
        </p:txBody>
      </p:sp>
      <p:pic>
        <p:nvPicPr>
          <p:cNvPr id="263" name="Google Shape;263;p16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33045" y="4795110"/>
            <a:ext cx="1362075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16"/>
          <p:cNvSpPr txBox="1"/>
          <p:nvPr/>
        </p:nvSpPr>
        <p:spPr>
          <a:xfrm>
            <a:off x="633045" y="5099910"/>
            <a:ext cx="2514600" cy="642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প্রতিকূল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পরিবেশে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খাদ্যাভাবে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সংকুচিত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প্রোটোপ্লাস্টে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পুরু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আবৃত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রেস্টিং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(</a:t>
            </a:r>
            <a:r>
              <a:rPr lang="en-US" sz="1125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Bacillus subtilis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endParaRPr dirty="0"/>
          </a:p>
        </p:txBody>
      </p:sp>
      <p:pic>
        <p:nvPicPr>
          <p:cNvPr id="265" name="Google Shape;265;p16" descr="image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3242895" y="4795110"/>
            <a:ext cx="11049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6"/>
          <p:cNvSpPr txBox="1"/>
          <p:nvPr/>
        </p:nvSpPr>
        <p:spPr>
          <a:xfrm>
            <a:off x="3242895" y="5099910"/>
            <a:ext cx="25146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Streptomyces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শৃঙ্খলিত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কনিডিওস্পোর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রেণু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pic>
        <p:nvPicPr>
          <p:cNvPr id="267" name="Google Shape;267;p16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633045" y="6014310"/>
            <a:ext cx="123825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6"/>
          <p:cNvSpPr txBox="1"/>
          <p:nvPr/>
        </p:nvSpPr>
        <p:spPr>
          <a:xfrm>
            <a:off x="633045" y="6319110"/>
            <a:ext cx="25146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প্রতিকূলতায়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সচল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(</a:t>
            </a:r>
            <a:r>
              <a:rPr lang="en-US" sz="1125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Rhizobium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</a:t>
            </a:r>
            <a:endParaRPr dirty="0"/>
          </a:p>
        </p:txBody>
      </p:sp>
      <p:pic>
        <p:nvPicPr>
          <p:cNvPr id="269" name="Google Shape;269;p16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3242895" y="6014310"/>
            <a:ext cx="12192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16"/>
          <p:cNvSpPr txBox="1"/>
          <p:nvPr/>
        </p:nvSpPr>
        <p:spPr>
          <a:xfrm>
            <a:off x="3242895" y="6319110"/>
            <a:ext cx="25146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মিক্সোব্যাকটেরিয়ায়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সোয়ার্ম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সচল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রেণু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71" name="Google Shape;271;p16"/>
          <p:cNvSpPr txBox="1"/>
          <p:nvPr/>
        </p:nvSpPr>
        <p:spPr>
          <a:xfrm>
            <a:off x="952832" y="389580"/>
            <a:ext cx="6309614" cy="39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lvl="0"/>
            <a:r>
              <a:rPr lang="en-US" sz="2550" b="1" i="0" u="none" strike="noStrike" cap="none" dirty="0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 </a:t>
            </a:r>
            <a:r>
              <a:rPr lang="en-US" sz="2550" b="1" i="0" u="none" strike="noStrike" cap="none" dirty="0" err="1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ব্যাকটেরিয়ার</a:t>
            </a:r>
            <a:r>
              <a:rPr lang="en-US" sz="2550" b="1" i="0" u="none" strike="noStrike" cap="none" dirty="0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 </a:t>
            </a:r>
            <a:r>
              <a:rPr lang="en-US" sz="2550" b="1" i="0" u="none" strike="noStrike" cap="none" dirty="0" err="1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জনন</a:t>
            </a:r>
            <a:r>
              <a:rPr lang="en-US" sz="2550" b="1" i="0" u="none" strike="noStrike" cap="none" dirty="0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: </a:t>
            </a:r>
            <a:r>
              <a:rPr lang="en-US" sz="2550" b="1" i="0" u="none" strike="noStrike" cap="none" dirty="0" err="1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অঙ্গজ</a:t>
            </a:r>
            <a:r>
              <a:rPr lang="en-US" sz="2550" b="1" i="0" u="none" strike="noStrike" cap="none" dirty="0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 ও </a:t>
            </a:r>
            <a:r>
              <a:rPr lang="as-IN" sz="2550" b="1" dirty="0">
                <a:solidFill>
                  <a:schemeClr val="tx1"/>
                </a:solidFill>
                <a:latin typeface="Hind Siliguri" panose="02000000000000000000" pitchFamily="2" charset="0"/>
                <a:ea typeface="Noto Serif Bengali"/>
                <a:cs typeface="Hind Siliguri" panose="02000000000000000000" pitchFamily="2" charset="0"/>
                <a:sym typeface="Noto Serif Bengali"/>
              </a:rPr>
              <a:t>অযৌন </a:t>
            </a:r>
            <a:endParaRPr sz="2550" dirty="0">
              <a:solidFill>
                <a:schemeClr val="tx1"/>
              </a:solidFill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272" name="Google Shape;272;p16"/>
          <p:cNvSpPr/>
          <p:nvPr/>
        </p:nvSpPr>
        <p:spPr>
          <a:xfrm>
            <a:off x="457200" y="942975"/>
            <a:ext cx="112776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D709CF-A8F4-8588-3A2A-E262A6BAFC72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345" b="-249"/>
          <a:stretch>
            <a:fillRect/>
          </a:stretch>
        </p:blipFill>
        <p:spPr>
          <a:xfrm>
            <a:off x="6947388" y="1093052"/>
            <a:ext cx="4050323" cy="3767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0300" y="1152525"/>
            <a:ext cx="55245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1152525"/>
            <a:ext cx="5524500" cy="30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" y="4352925"/>
            <a:ext cx="5524500" cy="1433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" y="2609850"/>
            <a:ext cx="50958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" y="3124200"/>
            <a:ext cx="50958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85800" y="3638550"/>
            <a:ext cx="5095875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09625" y="269557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09625" y="320992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9625" y="3724275"/>
            <a:ext cx="2667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7200" y="409575"/>
            <a:ext cx="2667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17"/>
          <p:cNvPicPr preferRelativeResize="0"/>
          <p:nvPr/>
        </p:nvPicPr>
        <p:blipFill>
          <a:blip r:embed="rId11"/>
          <a:srcRect b="23946"/>
          <a:stretch>
            <a:fillRect/>
          </a:stretch>
        </p:blipFill>
        <p:spPr>
          <a:xfrm>
            <a:off x="6210300" y="1162049"/>
            <a:ext cx="5457092" cy="4543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2" name="Google Shape;292;p17"/>
          <p:cNvSpPr txBox="1"/>
          <p:nvPr/>
        </p:nvSpPr>
        <p:spPr>
          <a:xfrm>
            <a:off x="981075" y="1314450"/>
            <a:ext cx="48006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কনজুগেশন</a:t>
            </a:r>
            <a:r>
              <a:rPr lang="en-US" sz="13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(Conjugation) </a:t>
            </a:r>
            <a:r>
              <a:rPr lang="en-US" sz="13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প্রক্রিয়া</a:t>
            </a:r>
            <a:endParaRPr dirty="0"/>
          </a:p>
        </p:txBody>
      </p:sp>
      <p:sp>
        <p:nvSpPr>
          <p:cNvPr id="293" name="Google Shape;293;p17"/>
          <p:cNvSpPr txBox="1"/>
          <p:nvPr/>
        </p:nvSpPr>
        <p:spPr>
          <a:xfrm>
            <a:off x="685800" y="1666875"/>
            <a:ext cx="509587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আবিষ্কার: ১৯৪৬ সালে ল্যাডারবার্গ ও টাটাম </a:t>
            </a:r>
            <a:r>
              <a:rPr lang="en-US" sz="975" b="0" i="1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E. coli</a:t>
            </a:r>
            <a:r>
              <a:rPr lang="en-US" sz="975" b="0" i="0" u="none" strike="noStrike" cap="none">
                <a:solidFill>
                  <a:srgbClr val="64748B"/>
                </a:solidFill>
                <a:latin typeface="Hind Siliguri"/>
                <a:ea typeface="Hind Siliguri"/>
                <a:cs typeface="Hind Siliguri"/>
                <a:sym typeface="Hind Siliguri"/>
              </a:rPr>
              <a:t>-তে এটি আবিষ্কার করেন (নোবেল ১৯৫৮)। এতে প্রকৃত গ্যামেট বা মায়োসিস ঘটে না, কেবল জিনগত বস্তুর স্থানান্তর ঘটে।</a:t>
            </a:r>
            <a:endParaRPr/>
          </a:p>
        </p:txBody>
      </p:sp>
      <p:sp>
        <p:nvSpPr>
          <p:cNvPr id="294" name="Google Shape;294;p17"/>
          <p:cNvSpPr txBox="1"/>
          <p:nvPr/>
        </p:nvSpPr>
        <p:spPr>
          <a:xfrm>
            <a:off x="876300" y="4514850"/>
            <a:ext cx="490537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জিনগত স্থানান্তরের অন্যান্য পদ্ধতি</a:t>
            </a:r>
            <a:endParaRPr/>
          </a:p>
        </p:txBody>
      </p:sp>
      <p:pic>
        <p:nvPicPr>
          <p:cNvPr id="295" name="Google Shape;295;p17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85800" y="1366837"/>
            <a:ext cx="219075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7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57225" y="4562475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7"/>
          <p:cNvSpPr txBox="1"/>
          <p:nvPr/>
        </p:nvSpPr>
        <p:spPr>
          <a:xfrm>
            <a:off x="866775" y="4829175"/>
            <a:ext cx="49149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ট্রান্সফরমেশন (Transformation):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পরিবেশ থেকে মুক্ত DNA গ্রহীতা কোষে প্রবেশ।</a:t>
            </a:r>
            <a:endParaRPr/>
          </a:p>
        </p:txBody>
      </p:sp>
      <p:sp>
        <p:nvSpPr>
          <p:cNvPr id="298" name="Google Shape;298;p17"/>
          <p:cNvSpPr txBox="1"/>
          <p:nvPr/>
        </p:nvSpPr>
        <p:spPr>
          <a:xfrm>
            <a:off x="866775" y="5119687"/>
            <a:ext cx="49149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ট্রান্সডাকশন (Transduction):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ফাজ ভাইরাসের মাধ্যমে এক ব্যাকটেরিয়ার জিনোম অন্য ব্যাকটেরিয়ায় স্থানান্তর (জিন্ডার ও ল্যাডারবার্গ ১৯৫২)।</a:t>
            </a:r>
            <a:endParaRPr/>
          </a:p>
        </p:txBody>
      </p:sp>
      <p:sp>
        <p:nvSpPr>
          <p:cNvPr id="299" name="Google Shape;299;p17"/>
          <p:cNvSpPr txBox="1"/>
          <p:nvPr/>
        </p:nvSpPr>
        <p:spPr>
          <a:xfrm>
            <a:off x="1200150" y="2756388"/>
            <a:ext cx="459105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নালী</a:t>
            </a:r>
            <a:r>
              <a:rPr lang="en-US" sz="11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11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দুটি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কোষের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সংযোগস্থলে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কনজুগেশন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নালী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(Conjugation tube)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300" name="Google Shape;300;p17"/>
          <p:cNvSpPr txBox="1"/>
          <p:nvPr/>
        </p:nvSpPr>
        <p:spPr>
          <a:xfrm>
            <a:off x="1190625" y="3248025"/>
            <a:ext cx="385616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প্লাজমিড</a:t>
            </a:r>
            <a:r>
              <a:rPr lang="en-US" sz="11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স্থানান্তর</a:t>
            </a:r>
            <a:r>
              <a:rPr lang="en-US" sz="11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দাতার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প্লাজমিড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অনুলিপিত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হয়ে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গ্রহীতায়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প্রবেশ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301" name="Google Shape;301;p17"/>
          <p:cNvSpPr txBox="1"/>
          <p:nvPr/>
        </p:nvSpPr>
        <p:spPr>
          <a:xfrm>
            <a:off x="1190625" y="3762375"/>
            <a:ext cx="385616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মেরোজাইগোট</a:t>
            </a:r>
            <a:r>
              <a:rPr lang="en-US" sz="1100" b="1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আংশিক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জিনগত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বস্তু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লাভ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খণ্ড-জাইগোট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00" b="0" i="0" u="none" strike="noStrike" cap="none" dirty="0" err="1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100" b="0" i="0" u="none" strike="noStrike" cap="none" dirty="0">
                <a:solidFill>
                  <a:srgbClr val="1E293B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pic>
        <p:nvPicPr>
          <p:cNvPr id="302" name="Google Shape;302;p17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7225" y="4848225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7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57225" y="5138737"/>
            <a:ext cx="133350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7"/>
          <p:cNvSpPr txBox="1"/>
          <p:nvPr/>
        </p:nvSpPr>
        <p:spPr>
          <a:xfrm>
            <a:off x="942975" y="391596"/>
            <a:ext cx="703164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ব্যাকটেরিয়ার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যৌন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জনন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ও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জিনগত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পুনঃসংযুক্তি</a:t>
            </a:r>
            <a:endParaRPr dirty="0"/>
          </a:p>
        </p:txBody>
      </p:sp>
      <p:sp>
        <p:nvSpPr>
          <p:cNvPr id="308" name="Google Shape;308;p17"/>
          <p:cNvSpPr/>
          <p:nvPr/>
        </p:nvSpPr>
        <p:spPr>
          <a:xfrm>
            <a:off x="457200" y="942975"/>
            <a:ext cx="112776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78B7081-7922-010D-6B5E-90DFDDEE1ECF}"/>
              </a:ext>
            </a:extLst>
          </p:cNvPr>
          <p:cNvSpPr/>
          <p:nvPr/>
        </p:nvSpPr>
        <p:spPr>
          <a:xfrm>
            <a:off x="685800" y="2143125"/>
            <a:ext cx="5095875" cy="371475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F1E3F0-F97D-B392-B4D2-974AD56BDBA8}"/>
                  </a:ext>
                </a:extLst>
              </p:cNvPr>
              <p:cNvSpPr txBox="1"/>
              <p:nvPr/>
            </p:nvSpPr>
            <p:spPr>
              <a:xfrm>
                <a:off x="1076325" y="2222198"/>
                <a:ext cx="4436452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as-IN" sz="1100" b="1" i="0" dirty="0">
                    <a:solidFill>
                      <a:srgbClr val="1E293B"/>
                    </a:solidFill>
                    <a:effectLst/>
                    <a:latin typeface="Hind Siliguri" panose="02000000000000000000" pitchFamily="2" charset="0"/>
                    <a:cs typeface="Hind Siliguri" panose="02000000000000000000" pitchFamily="2" charset="0"/>
                  </a:rPr>
                  <a:t>কোষ সংমিশ্রণ:</a:t>
                </a:r>
                <a:r>
                  <a:rPr lang="as-IN" sz="1100" b="0" i="0" dirty="0">
                    <a:solidFill>
                      <a:srgbClr val="1E293B"/>
                    </a:solidFill>
                    <a:effectLst/>
                    <a:latin typeface="Hind Siliguri" panose="02000000000000000000" pitchFamily="2" charset="0"/>
                    <a:cs typeface="Hind Siliguri" panose="02000000000000000000" pitchFamily="2" charset="0"/>
                  </a:rPr>
                  <a:t> দাতা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100" b="0">
                            <a:latin typeface="Hind Siliguri" panose="02000000000000000000" pitchFamily="2" charset="0"/>
                            <a:cs typeface="Hind Siliguri" panose="02000000000000000000" pitchFamily="2" charset="0"/>
                          </a:rPr>
                          <m:t>F</m:t>
                        </m:r>
                      </m:e>
                      <m:sup>
                        <m:r>
                          <a:rPr lang="ar-AE" sz="1100" b="0" i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1100" b="0" i="0" dirty="0">
                    <a:solidFill>
                      <a:srgbClr val="1E293B"/>
                    </a:solidFill>
                    <a:effectLst/>
                    <a:latin typeface="Hind Siliguri" panose="02000000000000000000" pitchFamily="2" charset="0"/>
                    <a:cs typeface="Hind Siliguri" panose="02000000000000000000" pitchFamily="2" charset="0"/>
                  </a:rPr>
                  <a:t>)</a:t>
                </a:r>
                <a:r>
                  <a:rPr lang="ar-AE" sz="1100" b="0" i="0" dirty="0">
                    <a:solidFill>
                      <a:srgbClr val="1E293B"/>
                    </a:solidFill>
                    <a:effectLst/>
                    <a:latin typeface="Hind Siliguri" panose="02000000000000000000" pitchFamily="2" charset="0"/>
                  </a:rPr>
                  <a:t> </a:t>
                </a:r>
                <a:r>
                  <a:rPr lang="as-IN" sz="1100" b="0" i="0" dirty="0">
                    <a:solidFill>
                      <a:srgbClr val="1E293B"/>
                    </a:solidFill>
                    <a:effectLst/>
                    <a:latin typeface="Hind Siliguri" panose="02000000000000000000" pitchFamily="2" charset="0"/>
                    <a:cs typeface="Hind Siliguri" panose="02000000000000000000" pitchFamily="2" charset="0"/>
                  </a:rPr>
                  <a:t>ও গ্রহীতা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ar-AE" sz="1100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100" b="0">
                            <a:latin typeface="Hind Siliguri" panose="02000000000000000000" pitchFamily="2" charset="0"/>
                            <a:cs typeface="Hind Siliguri" panose="02000000000000000000" pitchFamily="2" charset="0"/>
                          </a:rPr>
                          <m:t>F</m:t>
                        </m:r>
                      </m:e>
                      <m:sup>
                        <m:r>
                          <a:rPr lang="ar-AE" sz="1100" b="0" i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sz="1100" b="0" i="0" dirty="0">
                    <a:solidFill>
                      <a:srgbClr val="1E293B"/>
                    </a:solidFill>
                    <a:effectLst/>
                    <a:latin typeface="Hind Siliguri" panose="02000000000000000000" pitchFamily="2" charset="0"/>
                    <a:cs typeface="Hind Siliguri" panose="02000000000000000000" pitchFamily="2" charset="0"/>
                  </a:rPr>
                  <a:t>) </a:t>
                </a:r>
                <a:r>
                  <a:rPr lang="as-IN" sz="1100" b="0" i="0" dirty="0">
                    <a:solidFill>
                      <a:srgbClr val="1E293B"/>
                    </a:solidFill>
                    <a:effectLst/>
                    <a:latin typeface="Hind Siliguri" panose="02000000000000000000" pitchFamily="2" charset="0"/>
                    <a:cs typeface="Hind Siliguri" panose="02000000000000000000" pitchFamily="2" charset="0"/>
                  </a:rPr>
                  <a:t>কোষ পিলির মাধ্যমে যুক্ত হয়।</a:t>
                </a:r>
                <a:endParaRPr lang="en-US" sz="1100" dirty="0">
                  <a:latin typeface="Hind Siliguri" panose="02000000000000000000" pitchFamily="2" charset="0"/>
                  <a:cs typeface="Hind Siliguri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EF1E3F0-F97D-B392-B4D2-974AD56BD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325" y="2222198"/>
                <a:ext cx="4436452" cy="261610"/>
              </a:xfrm>
              <a:prstGeom prst="rect">
                <a:avLst/>
              </a:prstGeom>
              <a:blipFill>
                <a:blip r:embed="rId15"/>
                <a:stretch>
                  <a:fillRect t="-7143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5" name="Google Shape;285;p17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90575" y="2201381"/>
            <a:ext cx="266700" cy="26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592140"/>
            <a:ext cx="5524500" cy="219075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15" name="Google Shape;315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" y="3878140"/>
            <a:ext cx="5524500" cy="161705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16" name="Google Shape;316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10300" y="1592140"/>
            <a:ext cx="5524500" cy="16668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17" name="Google Shape;317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10300" y="3354264"/>
            <a:ext cx="5524500" cy="21409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19" name="Google Shape;319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7200" y="409575"/>
            <a:ext cx="3810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8"/>
          <p:cNvSpPr txBox="1"/>
          <p:nvPr/>
        </p:nvSpPr>
        <p:spPr>
          <a:xfrm>
            <a:off x="847725" y="1744540"/>
            <a:ext cx="4972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16A34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কৃষি ও শিল্পে উপকারী ভূমিকা</a:t>
            </a:r>
            <a:endParaRPr/>
          </a:p>
        </p:txBody>
      </p:sp>
      <p:sp>
        <p:nvSpPr>
          <p:cNvPr id="321" name="Google Shape;321;p18"/>
          <p:cNvSpPr txBox="1"/>
          <p:nvPr/>
        </p:nvSpPr>
        <p:spPr>
          <a:xfrm>
            <a:off x="866775" y="4030540"/>
            <a:ext cx="49530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চিকিৎসা ও পরিবেশ সুরক্ষা</a:t>
            </a:r>
            <a:endParaRPr/>
          </a:p>
        </p:txBody>
      </p:sp>
      <p:sp>
        <p:nvSpPr>
          <p:cNvPr id="322" name="Google Shape;322;p18"/>
          <p:cNvSpPr txBox="1"/>
          <p:nvPr/>
        </p:nvSpPr>
        <p:spPr>
          <a:xfrm>
            <a:off x="619125" y="4354390"/>
            <a:ext cx="5200650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অ্যান্টিবায়োটিক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ইনসুলিন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স্ট্রিপটোমাইসিন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সাবটিলিন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DPT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টিকা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br>
              <a:rPr lang="en-US" sz="3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পরিবেশ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পরিষ্কার</a:t>
            </a:r>
            <a:r>
              <a:rPr lang="en-US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তেলের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দাগ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অপসারণে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Pseudomonas aeruginosa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বর্জ্য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পচনে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1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Zoogloea</a:t>
            </a:r>
            <a:r>
              <a:rPr lang="en-US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1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ramigera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প্রকৃতির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ঝাড়ুদার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sz="2800" dirty="0"/>
          </a:p>
        </p:txBody>
      </p:sp>
      <p:sp>
        <p:nvSpPr>
          <p:cNvPr id="323" name="Google Shape;323;p18"/>
          <p:cNvSpPr txBox="1"/>
          <p:nvPr/>
        </p:nvSpPr>
        <p:spPr>
          <a:xfrm>
            <a:off x="6600825" y="1744540"/>
            <a:ext cx="49720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DC2626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অপকারী ভূমিকা ও মানবদেহের রোগ</a:t>
            </a:r>
            <a:endParaRPr/>
          </a:p>
        </p:txBody>
      </p:sp>
      <p:pic>
        <p:nvPicPr>
          <p:cNvPr id="324" name="Google Shape;324;p18"/>
          <p:cNvPicPr preferRelativeResize="0"/>
          <p:nvPr/>
        </p:nvPicPr>
        <p:blipFill>
          <a:blip r:embed="rId8"/>
          <a:srcRect/>
          <a:stretch/>
        </p:blipFill>
        <p:spPr>
          <a:xfrm>
            <a:off x="6264518" y="3335215"/>
            <a:ext cx="5420458" cy="2131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8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19125" y="1792165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8"/>
          <p:cNvSpPr txBox="1"/>
          <p:nvPr/>
        </p:nvSpPr>
        <p:spPr>
          <a:xfrm>
            <a:off x="828675" y="2068390"/>
            <a:ext cx="4991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নাইট্রোগ্রাফি ও সংবন্ধন: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Azotobacter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Rhizobium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(শিম মূলে নোডিউল)। বাংলাদেশে আবিষ্কৃত নতুন প্রজাতি: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R. bangladeshense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R. bine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R. lentis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327" name="Google Shape;327;p18"/>
          <p:cNvSpPr txBox="1"/>
          <p:nvPr/>
        </p:nvSpPr>
        <p:spPr>
          <a:xfrm>
            <a:off x="828675" y="2573215"/>
            <a:ext cx="49911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49955"/>
              </a:lnSpc>
            </a:pPr>
            <a:r>
              <a:rPr lang="en-US" sz="1125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নাইট্রিফিকেশন</a:t>
            </a:r>
            <a:r>
              <a:rPr lang="en-US" sz="1125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200" dirty="0"/>
              <a:t>NH₃ → NO₂⁻ 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(</a:t>
            </a:r>
            <a:r>
              <a:rPr lang="en-US" sz="1125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Nitrosomonas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 ও </a:t>
            </a:r>
            <a:r>
              <a:rPr lang="en-US" sz="1200" dirty="0"/>
              <a:t>NO₂⁻ → NO₃⁻ 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(</a:t>
            </a:r>
            <a:r>
              <a:rPr lang="en-US" sz="1125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Nitrobacter</a:t>
            </a:r>
            <a:r>
              <a:rPr lang="en-US" sz="11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dirty="0"/>
          </a:p>
        </p:txBody>
      </p:sp>
      <p:sp>
        <p:nvSpPr>
          <p:cNvPr id="328" name="Google Shape;328;p18"/>
          <p:cNvSpPr txBox="1"/>
          <p:nvPr/>
        </p:nvSpPr>
        <p:spPr>
          <a:xfrm>
            <a:off x="828675" y="2863727"/>
            <a:ext cx="4991100" cy="428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শিল্পে প্রয়োগ: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দধি/পনির (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Lactobacillus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), পাট আঁশ (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Clostridium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), ভিনেগার (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Acetobacter xylinum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/>
          </a:p>
        </p:txBody>
      </p:sp>
      <p:sp>
        <p:nvSpPr>
          <p:cNvPr id="329" name="Google Shape;329;p18"/>
          <p:cNvSpPr txBox="1"/>
          <p:nvPr/>
        </p:nvSpPr>
        <p:spPr>
          <a:xfrm>
            <a:off x="828675" y="3368552"/>
            <a:ext cx="4991100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 কীটনাশক: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Bacillus thuringiensis</a:t>
            </a: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(Bt-ব্যাকটেরিয়া)।</a:t>
            </a:r>
            <a:endParaRPr/>
          </a:p>
        </p:txBody>
      </p:sp>
      <p:pic>
        <p:nvPicPr>
          <p:cNvPr id="330" name="Google Shape;330;p18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19125" y="4078165"/>
            <a:ext cx="1714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8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372225" y="1792165"/>
            <a:ext cx="1524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8"/>
          <p:cNvSpPr txBox="1"/>
          <p:nvPr/>
        </p:nvSpPr>
        <p:spPr>
          <a:xfrm>
            <a:off x="6372225" y="2068390"/>
            <a:ext cx="10477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7" b="1" i="0" u="none" strike="noStrike" cap="none">
                <a:solidFill>
                  <a:srgbClr val="991B1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মানবদেহের প্রধান রোগ:</a:t>
            </a:r>
            <a:endParaRPr/>
          </a:p>
        </p:txBody>
      </p:sp>
      <p:sp>
        <p:nvSpPr>
          <p:cNvPr id="333" name="Google Shape;333;p18"/>
          <p:cNvSpPr txBox="1"/>
          <p:nvPr/>
        </p:nvSpPr>
        <p:spPr>
          <a:xfrm>
            <a:off x="9010650" y="2068390"/>
            <a:ext cx="93345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37" b="1" i="0" u="none" strike="noStrike" cap="none">
                <a:solidFill>
                  <a:srgbClr val="991B1B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 ও খাদ্যে ক্ষতি:</a:t>
            </a:r>
            <a:endParaRPr/>
          </a:p>
        </p:txBody>
      </p:sp>
      <p:sp>
        <p:nvSpPr>
          <p:cNvPr id="336" name="Google Shape;336;p18"/>
          <p:cNvSpPr txBox="1"/>
          <p:nvPr/>
        </p:nvSpPr>
        <p:spPr>
          <a:xfrm>
            <a:off x="6505575" y="2277940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যক্ষ্মা: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M. tuberculosis</a:t>
            </a:r>
            <a:endParaRPr/>
          </a:p>
        </p:txBody>
      </p:sp>
      <p:sp>
        <p:nvSpPr>
          <p:cNvPr id="337" name="Google Shape;337;p18"/>
          <p:cNvSpPr txBox="1"/>
          <p:nvPr/>
        </p:nvSpPr>
        <p:spPr>
          <a:xfrm>
            <a:off x="6438900" y="2489871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38" name="Google Shape;338;p18"/>
          <p:cNvSpPr txBox="1"/>
          <p:nvPr/>
        </p:nvSpPr>
        <p:spPr>
          <a:xfrm>
            <a:off x="6505575" y="2492252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কলেরা: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Vibrio cholerae</a:t>
            </a:r>
            <a:endParaRPr/>
          </a:p>
        </p:txBody>
      </p:sp>
      <p:sp>
        <p:nvSpPr>
          <p:cNvPr id="339" name="Google Shape;339;p18"/>
          <p:cNvSpPr txBox="1"/>
          <p:nvPr/>
        </p:nvSpPr>
        <p:spPr>
          <a:xfrm>
            <a:off x="6505575" y="2706565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টাইফয়েড: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Salmonella typhi</a:t>
            </a:r>
            <a:endParaRPr/>
          </a:p>
        </p:txBody>
      </p:sp>
      <p:sp>
        <p:nvSpPr>
          <p:cNvPr id="340" name="Google Shape;340;p18"/>
          <p:cNvSpPr txBox="1"/>
          <p:nvPr/>
        </p:nvSpPr>
        <p:spPr>
          <a:xfrm>
            <a:off x="6438900" y="2918496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41" name="Google Shape;341;p18"/>
          <p:cNvSpPr txBox="1"/>
          <p:nvPr/>
        </p:nvSpPr>
        <p:spPr>
          <a:xfrm>
            <a:off x="6505575" y="2920877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নিউমোনিয়া: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Diplococcus</a:t>
            </a:r>
            <a:endParaRPr/>
          </a:p>
        </p:txBody>
      </p:sp>
      <p:sp>
        <p:nvSpPr>
          <p:cNvPr id="342" name="Google Shape;342;p18"/>
          <p:cNvSpPr txBox="1"/>
          <p:nvPr/>
        </p:nvSpPr>
        <p:spPr>
          <a:xfrm>
            <a:off x="9144000" y="2277940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ধানের ধ্বসা: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Xanthomonas</a:t>
            </a:r>
            <a:endParaRPr/>
          </a:p>
        </p:txBody>
      </p:sp>
      <p:sp>
        <p:nvSpPr>
          <p:cNvPr id="343" name="Google Shape;343;p18"/>
          <p:cNvSpPr txBox="1"/>
          <p:nvPr/>
        </p:nvSpPr>
        <p:spPr>
          <a:xfrm>
            <a:off x="9077325" y="2489871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44" name="Google Shape;344;p18"/>
          <p:cNvSpPr txBox="1"/>
          <p:nvPr/>
        </p:nvSpPr>
        <p:spPr>
          <a:xfrm>
            <a:off x="9077325" y="2704183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45" name="Google Shape;345;p18"/>
          <p:cNvSpPr txBox="1"/>
          <p:nvPr/>
        </p:nvSpPr>
        <p:spPr>
          <a:xfrm>
            <a:off x="9144000" y="2706565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খাদ্য বিষাক্ততা: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C. botulinum</a:t>
            </a:r>
            <a:endParaRPr/>
          </a:p>
        </p:txBody>
      </p:sp>
      <p:sp>
        <p:nvSpPr>
          <p:cNvPr id="346" name="Google Shape;346;p18"/>
          <p:cNvSpPr txBox="1"/>
          <p:nvPr/>
        </p:nvSpPr>
        <p:spPr>
          <a:xfrm>
            <a:off x="9077325" y="2918496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47" name="Google Shape;347;p18"/>
          <p:cNvSpPr txBox="1"/>
          <p:nvPr/>
        </p:nvSpPr>
        <p:spPr>
          <a:xfrm>
            <a:off x="960310" y="376238"/>
            <a:ext cx="79741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ব্যাকটেরিয়ার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অর্থনৈতিক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গুরুত্ব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: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উপকারী</a:t>
            </a:r>
            <a:r>
              <a:rPr lang="en-US" sz="2400" b="1" i="0" u="none" strike="noStrike" cap="none" dirty="0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 ও </a:t>
            </a:r>
            <a:r>
              <a:rPr lang="en-US" sz="2400" b="1" i="0" u="none" strike="noStrike" cap="none" dirty="0" err="1">
                <a:solidFill>
                  <a:srgbClr val="0369A1"/>
                </a:solidFill>
                <a:latin typeface="Noto Serif Bengali"/>
                <a:ea typeface="Noto Serif Bengali"/>
                <a:cs typeface="Noto Serif Bengali"/>
                <a:sym typeface="Noto Serif Bengali"/>
              </a:rPr>
              <a:t>অপকারী</a:t>
            </a:r>
            <a:endParaRPr dirty="0"/>
          </a:p>
        </p:txBody>
      </p:sp>
      <p:sp>
        <p:nvSpPr>
          <p:cNvPr id="348" name="Google Shape;348;p18"/>
          <p:cNvSpPr/>
          <p:nvPr/>
        </p:nvSpPr>
        <p:spPr>
          <a:xfrm>
            <a:off x="457200" y="942975"/>
            <a:ext cx="112776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p18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9125" y="2087440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8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9125" y="2592265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18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9125" y="2882777"/>
            <a:ext cx="13335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8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19125" y="3387602"/>
            <a:ext cx="133350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8"/>
          <p:cNvSpPr txBox="1"/>
          <p:nvPr/>
        </p:nvSpPr>
        <p:spPr>
          <a:xfrm>
            <a:off x="6438900" y="2275558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54" name="Google Shape;354;p18"/>
          <p:cNvSpPr txBox="1"/>
          <p:nvPr/>
        </p:nvSpPr>
        <p:spPr>
          <a:xfrm>
            <a:off x="6438900" y="2704183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55" name="Google Shape;355;p18"/>
          <p:cNvSpPr txBox="1"/>
          <p:nvPr/>
        </p:nvSpPr>
        <p:spPr>
          <a:xfrm>
            <a:off x="9077325" y="2275558"/>
            <a:ext cx="66675" cy="21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•</a:t>
            </a:r>
            <a:endParaRPr/>
          </a:p>
        </p:txBody>
      </p:sp>
      <p:sp>
        <p:nvSpPr>
          <p:cNvPr id="356" name="Google Shape;356;p18"/>
          <p:cNvSpPr txBox="1"/>
          <p:nvPr/>
        </p:nvSpPr>
        <p:spPr>
          <a:xfrm>
            <a:off x="9144000" y="2492252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আলুর পচন: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Erwinia</a:t>
            </a:r>
            <a:endParaRPr/>
          </a:p>
        </p:txBody>
      </p:sp>
      <p:sp>
        <p:nvSpPr>
          <p:cNvPr id="357" name="Google Shape;357;p18"/>
          <p:cNvSpPr txBox="1"/>
          <p:nvPr/>
        </p:nvSpPr>
        <p:spPr>
          <a:xfrm>
            <a:off x="9144000" y="2920877"/>
            <a:ext cx="2428875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675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ডি-নাইট্রিফিকেশন: </a:t>
            </a:r>
            <a:r>
              <a:rPr lang="en-US" sz="1125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Thiobacillus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" name="Google Shape;515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1128712"/>
            <a:ext cx="11239500" cy="84296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16" name="Google Shape;516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32"/>
          <p:cNvSpPr txBox="1"/>
          <p:nvPr/>
        </p:nvSpPr>
        <p:spPr>
          <a:xfrm>
            <a:off x="476250" y="2143125"/>
            <a:ext cx="11239500" cy="242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মানবেদে রোগ সৃষ্টিকারী প্রধান ৪টি প্রজাতি:</a:t>
            </a:r>
            <a:endParaRPr/>
          </a:p>
        </p:txBody>
      </p:sp>
      <p:graphicFrame>
        <p:nvGraphicFramePr>
          <p:cNvPr id="518" name="Google Shape;518;p32"/>
          <p:cNvGraphicFramePr/>
          <p:nvPr>
            <p:extLst>
              <p:ext uri="{D42A27DB-BD31-4B8C-83A1-F6EECF244321}">
                <p14:modId xmlns:p14="http://schemas.microsoft.com/office/powerpoint/2010/main" val="429123860"/>
              </p:ext>
            </p:extLst>
          </p:nvPr>
        </p:nvGraphicFramePr>
        <p:xfrm>
          <a:off x="476250" y="2633298"/>
          <a:ext cx="11239500" cy="2924540"/>
        </p:xfrm>
        <a:graphic>
          <a:graphicData uri="http://schemas.openxmlformats.org/drawingml/2006/table">
            <a:tbl>
              <a:tblPr firstRow="1" bandRow="1">
                <a:noFill/>
                <a:tableStyleId>{2E74DDEE-29BF-4827-A2AA-11EC35C2F43B}</a:tableStyleId>
              </a:tblPr>
              <a:tblGrid>
                <a:gridCol w="3565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2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49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প্রজাতির নাম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ম্যালেরিয়ার ধরন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FFFFFF"/>
                          </a:solidFill>
                          <a:latin typeface="Hind Siliguri SemiBold"/>
                          <a:ea typeface="Hind Siliguri SemiBold"/>
                          <a:cs typeface="Hind Siliguri SemiBold"/>
                          <a:sym typeface="Hind Siliguri SemiBold"/>
                        </a:rPr>
                        <a:t>জ্বরের ব্যবধান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4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9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Plasmodium vivax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বেনাইন টারশিয়ান ম্যালেরিয়া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৪৮ ঘণ্টা পর পর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49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Plasmodium falciparum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ম্যালিগন্যান্ট টারশিয়ান (মারাত্মক)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৩৬-৪৮ ঘণ্টা (নিয়মিত)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49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Plasmodium malariae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কোয়ার্টান ম্যালেরিয়া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৭২ ঘণ্টা পর পর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490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Plasmodium ovale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ওভেল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টারশিয়ান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ম্যালেরিয়া</a:t>
                      </a:r>
                      <a:endParaRPr sz="18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৪৮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ঘণ্টা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পর</a:t>
                      </a:r>
                      <a:r>
                        <a:rPr lang="en-US" sz="14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</a:t>
                      </a:r>
                      <a:r>
                        <a:rPr lang="en-US" sz="14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পর</a:t>
                      </a:r>
                      <a:endParaRPr sz="18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19" name="Google Shape;519;p32"/>
          <p:cNvSpPr txBox="1"/>
          <p:nvPr/>
        </p:nvSpPr>
        <p:spPr>
          <a:xfrm>
            <a:off x="733425" y="1300162"/>
            <a:ext cx="11311413" cy="214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2400" tIns="0" rIns="0" bIns="0" anchor="t" anchorCtr="0">
            <a:spAutoFit/>
          </a:bodyPr>
          <a:lstStyle/>
          <a:p>
            <a:pPr marL="0" marR="0" lvl="0" indent="0" algn="l" rtl="0">
              <a:lnSpc>
                <a:spcPct val="12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প্লাজমোডিয়াম (Plasmodium)</a:t>
            </a:r>
            <a:endParaRPr/>
          </a:p>
        </p:txBody>
      </p:sp>
      <p:sp>
        <p:nvSpPr>
          <p:cNvPr id="520" name="Google Shape;520;p32"/>
          <p:cNvSpPr txBox="1"/>
          <p:nvPr/>
        </p:nvSpPr>
        <p:spPr>
          <a:xfrm>
            <a:off x="733425" y="1571625"/>
            <a:ext cx="1077277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1E293B"/>
                </a:solidFill>
                <a:latin typeface="Hind Siliguri Medium"/>
                <a:ea typeface="Hind Siliguri Medium"/>
                <a:cs typeface="Hind Siliguri Medium"/>
                <a:sym typeface="Hind Siliguri Medium"/>
              </a:rPr>
              <a:t>"প্লাজমোডিয়াম হলো স্পোরোজোয়া (Sporozoa) শ্রেণীর অন্তর্ভুক্ত এককোষী অন্তঃপরজীবী যা মানবদেহে ও মশার দেহে জীবনচক্র সম্পন্ন করে ম্যালেরিয়া রোগ সৃষ্টি করে।"</a:t>
            </a:r>
            <a:endParaRPr/>
          </a:p>
        </p:txBody>
      </p:sp>
      <p:pic>
        <p:nvPicPr>
          <p:cNvPr id="521" name="Google Shape;521;p3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50" y="1295362"/>
            <a:ext cx="15240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32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প্লাজমোডিয়াম: ম্যালেরিয়ার পরজীবী</a:t>
            </a:r>
            <a:endParaRPr/>
          </a:p>
        </p:txBody>
      </p:sp>
      <p:sp>
        <p:nvSpPr>
          <p:cNvPr id="535" name="Google Shape;535;p32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3125" y="1701187"/>
            <a:ext cx="5954955" cy="4249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3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33"/>
          <p:cNvSpPr txBox="1"/>
          <p:nvPr/>
        </p:nvSpPr>
        <p:spPr>
          <a:xfrm>
            <a:off x="476250" y="1128712"/>
            <a:ext cx="5750718" cy="222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4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দুইটি পোষকে জীবনচক্র:</a:t>
            </a:r>
            <a:endParaRPr/>
          </a:p>
        </p:txBody>
      </p:sp>
      <p:sp>
        <p:nvSpPr>
          <p:cNvPr id="544" name="Google Shape;544;p33"/>
          <p:cNvSpPr txBox="1"/>
          <p:nvPr/>
        </p:nvSpPr>
        <p:spPr>
          <a:xfrm>
            <a:off x="742950" y="2875002"/>
            <a:ext cx="521017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মানবদেহ (প্রধান/অযৌন পোষক):</a:t>
            </a: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মানুষের যকৃতে </a:t>
            </a:r>
            <a:r>
              <a:rPr lang="en-US" sz="180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হেপাটিক সাইজোগনি</a:t>
            </a: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এবং লোহিত রক্তকণিকায় </a:t>
            </a:r>
            <a:r>
              <a:rPr lang="en-US" sz="180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এরিল্রোসাইটিক সাইজোগনি</a:t>
            </a: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ঘটে। এতে কণাগুলো ধ্বংস হয়ে র রক্তশূন্যতা ও জ্বর আসে।</a:t>
            </a:r>
            <a:endParaRPr sz="2000"/>
          </a:p>
        </p:txBody>
      </p:sp>
      <p:sp>
        <p:nvSpPr>
          <p:cNvPr id="545" name="Google Shape;545;p33"/>
          <p:cNvSpPr txBox="1"/>
          <p:nvPr/>
        </p:nvSpPr>
        <p:spPr>
          <a:xfrm>
            <a:off x="742950" y="4149887"/>
            <a:ext cx="521017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মশকী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দেহ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মাধ্যমিক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/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যৌন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পোষক</a:t>
            </a:r>
            <a:r>
              <a:rPr lang="en-US" sz="1800" b="1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b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স্ত্রী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অ্যানোফিলিস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800" b="0" i="1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Anopheles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মশকীর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ক্রপ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পৌষ্টিকনালীতে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1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গ্যামেটোগনি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800" b="0" i="1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স্পোরোগনি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সম্পন্ন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2000" dirty="0"/>
          </a:p>
        </p:txBody>
      </p:sp>
      <p:sp>
        <p:nvSpPr>
          <p:cNvPr id="547" name="Google Shape;547;p33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প্লাজমোডিয়ামের জীবনচক্র</a:t>
            </a:r>
            <a:endParaRPr/>
          </a:p>
        </p:txBody>
      </p:sp>
      <p:sp>
        <p:nvSpPr>
          <p:cNvPr id="548" name="Google Shape;548;p33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9" name="Google Shape;549;p3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2894052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168937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99BA9E0-84CD-6F52-423C-57237A8292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554" y="1777387"/>
            <a:ext cx="4835037" cy="402590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C5F2CD4-3B4D-8803-1F20-6AD747F193A5}"/>
              </a:ext>
            </a:extLst>
          </p:cNvPr>
          <p:cNvSpPr/>
          <p:nvPr/>
        </p:nvSpPr>
        <p:spPr>
          <a:xfrm>
            <a:off x="10717823" y="5565531"/>
            <a:ext cx="756139" cy="313964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3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746497"/>
            <a:ext cx="5524500" cy="248492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57" name="Google Shape;557;p3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91250" y="2746497"/>
            <a:ext cx="5524500" cy="248492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58" name="Google Shape;558;p3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34"/>
          <p:cNvSpPr txBox="1"/>
          <p:nvPr/>
        </p:nvSpPr>
        <p:spPr>
          <a:xfrm>
            <a:off x="990600" y="2994147"/>
            <a:ext cx="5030628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 লক্ষণসমূহ</a:t>
            </a:r>
            <a:endParaRPr/>
          </a:p>
        </p:txBody>
      </p:sp>
      <p:sp>
        <p:nvSpPr>
          <p:cNvPr id="560" name="Google Shape;560;p34"/>
          <p:cNvSpPr txBox="1"/>
          <p:nvPr/>
        </p:nvSpPr>
        <p:spPr>
          <a:xfrm>
            <a:off x="6677025" y="2994147"/>
            <a:ext cx="5060632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প্রতিরোধ ও প্রতিকার</a:t>
            </a:r>
            <a:endParaRPr/>
          </a:p>
        </p:txBody>
      </p:sp>
      <p:pic>
        <p:nvPicPr>
          <p:cNvPr id="561" name="Google Shape;561;p3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325" y="3017960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3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10325" y="3017960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34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ম্যালেরিয়া আক্রমণ, লক্ষণ ও প্রতিকার</a:t>
            </a:r>
            <a:endParaRPr/>
          </a:p>
        </p:txBody>
      </p:sp>
      <p:sp>
        <p:nvSpPr>
          <p:cNvPr id="570" name="Google Shape;570;p34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2D3850-5189-CD82-E89D-C1AB2004ADFC}"/>
              </a:ext>
            </a:extLst>
          </p:cNvPr>
          <p:cNvGrpSpPr/>
          <p:nvPr/>
        </p:nvGrpSpPr>
        <p:grpSpPr>
          <a:xfrm>
            <a:off x="700454" y="3327522"/>
            <a:ext cx="5081221" cy="369332"/>
            <a:chOff x="700454" y="3327522"/>
            <a:chExt cx="5081221" cy="369332"/>
          </a:xfrm>
        </p:grpSpPr>
        <p:sp>
          <p:nvSpPr>
            <p:cNvPr id="562" name="Google Shape;562;p34"/>
            <p:cNvSpPr txBox="1"/>
            <p:nvPr/>
          </p:nvSpPr>
          <p:spPr>
            <a:xfrm>
              <a:off x="962025" y="3327522"/>
              <a:ext cx="48196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কাঁপুনী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দিয়ে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তীব্র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জ্বর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আসা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(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Calibri" panose="020F0502020204030204" pitchFamily="34" charset="0"/>
                  <a:ea typeface="Hind Siliguri"/>
                  <a:cs typeface="Calibri" panose="020F0502020204030204" pitchFamily="34" charset="0"/>
                  <a:sym typeface="Hind Siliguri"/>
                </a:rPr>
                <a:t>১০৩°-১০৫°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ফারেনহাইট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)।</a:t>
              </a:r>
              <a:endParaRPr sz="1800" dirty="0"/>
            </a:p>
          </p:txBody>
        </p:sp>
        <p:pic>
          <p:nvPicPr>
            <p:cNvPr id="571" name="Google Shape;571;p34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00454" y="3448775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8D7A8B9-A65B-42ED-2238-CDD6623EB69F}"/>
              </a:ext>
            </a:extLst>
          </p:cNvPr>
          <p:cNvGrpSpPr/>
          <p:nvPr/>
        </p:nvGrpSpPr>
        <p:grpSpPr>
          <a:xfrm>
            <a:off x="695325" y="3802307"/>
            <a:ext cx="5086350" cy="369332"/>
            <a:chOff x="695325" y="3670422"/>
            <a:chExt cx="5086350" cy="369332"/>
          </a:xfrm>
        </p:grpSpPr>
        <p:sp>
          <p:nvSpPr>
            <p:cNvPr id="563" name="Google Shape;563;p34"/>
            <p:cNvSpPr txBox="1"/>
            <p:nvPr/>
          </p:nvSpPr>
          <p:spPr>
            <a:xfrm>
              <a:off x="962025" y="3670422"/>
              <a:ext cx="48196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জ্বর নামার সময় প্রচুর ঘাম হওয়া।</a:t>
              </a:r>
              <a:endParaRPr sz="1800"/>
            </a:p>
          </p:txBody>
        </p:sp>
        <p:pic>
          <p:nvPicPr>
            <p:cNvPr id="572" name="Google Shape;572;p34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95325" y="3792234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5824360-1AA1-F139-E007-C2AD1FD9E66B}"/>
              </a:ext>
            </a:extLst>
          </p:cNvPr>
          <p:cNvGrpSpPr/>
          <p:nvPr/>
        </p:nvGrpSpPr>
        <p:grpSpPr>
          <a:xfrm>
            <a:off x="695325" y="4321049"/>
            <a:ext cx="5086350" cy="369332"/>
            <a:chOff x="695325" y="4013322"/>
            <a:chExt cx="5086350" cy="369332"/>
          </a:xfrm>
        </p:grpSpPr>
        <p:sp>
          <p:nvSpPr>
            <p:cNvPr id="564" name="Google Shape;564;p34"/>
            <p:cNvSpPr txBox="1"/>
            <p:nvPr/>
          </p:nvSpPr>
          <p:spPr>
            <a:xfrm>
              <a:off x="962025" y="4013322"/>
              <a:ext cx="48196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রক্তশূন্যতা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(Anemia) ও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প্লীহা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বড়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হয়ে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যাওয়া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573" name="Google Shape;573;p34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95325" y="4032372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46C9B8F-15A5-C74C-1EC9-954DD98C50AF}"/>
              </a:ext>
            </a:extLst>
          </p:cNvPr>
          <p:cNvGrpSpPr/>
          <p:nvPr/>
        </p:nvGrpSpPr>
        <p:grpSpPr>
          <a:xfrm>
            <a:off x="6401533" y="3327522"/>
            <a:ext cx="5095142" cy="369332"/>
            <a:chOff x="6401533" y="3327522"/>
            <a:chExt cx="5095142" cy="369332"/>
          </a:xfrm>
        </p:grpSpPr>
        <p:sp>
          <p:nvSpPr>
            <p:cNvPr id="566" name="Google Shape;566;p34"/>
            <p:cNvSpPr txBox="1"/>
            <p:nvPr/>
          </p:nvSpPr>
          <p:spPr>
            <a:xfrm>
              <a:off x="6677025" y="3327522"/>
              <a:ext cx="48196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মশারিয়ার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ব্যবহার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ও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কীটনাশক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দিয়ে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মশা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ধ্বংস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করা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574" name="Google Shape;574;p34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401533" y="3408118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DA58472-4756-A8CD-1E2B-D5A8D4F03174}"/>
              </a:ext>
            </a:extLst>
          </p:cNvPr>
          <p:cNvGrpSpPr/>
          <p:nvPr/>
        </p:nvGrpSpPr>
        <p:grpSpPr>
          <a:xfrm>
            <a:off x="6401533" y="3802307"/>
            <a:ext cx="5095142" cy="369332"/>
            <a:chOff x="6401533" y="3670422"/>
            <a:chExt cx="5095142" cy="369332"/>
          </a:xfrm>
        </p:grpSpPr>
        <p:sp>
          <p:nvSpPr>
            <p:cNvPr id="567" name="Google Shape;567;p34"/>
            <p:cNvSpPr txBox="1"/>
            <p:nvPr/>
          </p:nvSpPr>
          <p:spPr>
            <a:xfrm>
              <a:off x="6677025" y="3670422"/>
              <a:ext cx="48196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ডোবা-নালা পরিষ্কার রাখা যাতে মশা ডিম না পাড়তে পারে।</a:t>
              </a:r>
              <a:endParaRPr sz="1800"/>
            </a:p>
          </p:txBody>
        </p:sp>
        <p:pic>
          <p:nvPicPr>
            <p:cNvPr id="575" name="Google Shape;575;p34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401533" y="3783650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6784089-521F-BF0A-E2BC-1135F0EAEB0A}"/>
              </a:ext>
            </a:extLst>
          </p:cNvPr>
          <p:cNvGrpSpPr/>
          <p:nvPr/>
        </p:nvGrpSpPr>
        <p:grpSpPr>
          <a:xfrm>
            <a:off x="6401533" y="4321049"/>
            <a:ext cx="5095142" cy="369332"/>
            <a:chOff x="6401533" y="4013322"/>
            <a:chExt cx="5095142" cy="369332"/>
          </a:xfrm>
        </p:grpSpPr>
        <p:sp>
          <p:nvSpPr>
            <p:cNvPr id="568" name="Google Shape;568;p34"/>
            <p:cNvSpPr txBox="1"/>
            <p:nvPr/>
          </p:nvSpPr>
          <p:spPr>
            <a:xfrm>
              <a:off x="6677025" y="4013322"/>
              <a:ext cx="48196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ক্লোরোকুইন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,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কুইনাইন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বা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আর্টেমিসিনিন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জাতীয়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ঔষুধ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 </a:t>
              </a:r>
              <a:r>
                <a:rPr lang="en-US" sz="1600" b="0" i="0" u="none" strike="noStrike" cap="none" dirty="0" err="1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প্রয়োগ</a:t>
              </a:r>
              <a:r>
                <a:rPr lang="en-US" sz="1600" b="0" i="0" u="none" strike="noStrike" cap="none" dirty="0">
                  <a:solidFill>
                    <a:srgbClr val="334155"/>
                  </a:solidFill>
                  <a:latin typeface="Hind Siliguri"/>
                  <a:ea typeface="Hind Siliguri"/>
                  <a:cs typeface="Hind Siliguri"/>
                  <a:sym typeface="Hind Siliguri"/>
                </a:rPr>
                <a:t>।</a:t>
              </a:r>
              <a:endParaRPr sz="1800" dirty="0"/>
            </a:p>
          </p:txBody>
        </p:sp>
        <p:pic>
          <p:nvPicPr>
            <p:cNvPr id="576" name="Google Shape;576;p34" descr="image.png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401533" y="4093918"/>
              <a:ext cx="123825" cy="1428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1" y="1876057"/>
            <a:ext cx="5500687" cy="160789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83" name="Google Shape;583;p3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15063" y="1876057"/>
            <a:ext cx="5500687" cy="160789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84" name="Google Shape;584;p3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0303" y="3737829"/>
            <a:ext cx="5500687" cy="160789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85" name="Google Shape;585;p3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9115" y="3737829"/>
            <a:ext cx="5500687" cy="160789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86" name="Google Shape;586;p3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6250" y="450056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35"/>
          <p:cNvSpPr txBox="1"/>
          <p:nvPr/>
        </p:nvSpPr>
        <p:spPr>
          <a:xfrm>
            <a:off x="695326" y="2123708"/>
            <a:ext cx="5315664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ভাইরয়েডস (Viroids)</a:t>
            </a:r>
            <a:endParaRPr/>
          </a:p>
        </p:txBody>
      </p:sp>
      <p:sp>
        <p:nvSpPr>
          <p:cNvPr id="588" name="Google Shape;588;p35"/>
          <p:cNvSpPr txBox="1"/>
          <p:nvPr/>
        </p:nvSpPr>
        <p:spPr>
          <a:xfrm>
            <a:off x="695326" y="2457083"/>
            <a:ext cx="506253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প্রোটিন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আবরণহীন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ক্ষুদ্রতম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একসূত্রক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চক্রাকার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RNA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অনু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ক্যাডাং-ক্যাডাং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রোগ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সৃষ্টি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589" name="Google Shape;589;p35"/>
          <p:cNvSpPr txBox="1"/>
          <p:nvPr/>
        </p:nvSpPr>
        <p:spPr>
          <a:xfrm>
            <a:off x="6434138" y="2123708"/>
            <a:ext cx="5315664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প্রিয়নস (Prions)</a:t>
            </a:r>
            <a:endParaRPr/>
          </a:p>
        </p:txBody>
      </p:sp>
      <p:sp>
        <p:nvSpPr>
          <p:cNvPr id="590" name="Google Shape;590;p35"/>
          <p:cNvSpPr txBox="1"/>
          <p:nvPr/>
        </p:nvSpPr>
        <p:spPr>
          <a:xfrm>
            <a:off x="6434138" y="2457083"/>
            <a:ext cx="506253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নিউক্লিক এসিডহীন শুধুমাত্র সংক্রামক প্রোটিন আবরণ। এরা ভেড়ার স্ক্র্যাপী ও মানুষের কুরু রোগ ঘটায়।</a:t>
            </a:r>
            <a:endParaRPr sz="1800"/>
          </a:p>
        </p:txBody>
      </p:sp>
      <p:sp>
        <p:nvSpPr>
          <p:cNvPr id="591" name="Google Shape;591;p35"/>
          <p:cNvSpPr txBox="1"/>
          <p:nvPr/>
        </p:nvSpPr>
        <p:spPr>
          <a:xfrm>
            <a:off x="729378" y="3985480"/>
            <a:ext cx="5315664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সাইয়ানোব্যাকটেরিয়া (Cyanobacteria)</a:t>
            </a:r>
            <a:endParaRPr/>
          </a:p>
        </p:txBody>
      </p:sp>
      <p:sp>
        <p:nvSpPr>
          <p:cNvPr id="592" name="Google Shape;592;p35"/>
          <p:cNvSpPr txBox="1"/>
          <p:nvPr/>
        </p:nvSpPr>
        <p:spPr>
          <a:xfrm>
            <a:off x="729378" y="4318855"/>
            <a:ext cx="506253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আদিপ্রকৃতির সালোকসংশ্লেষণকারী নীলচে-সবুজ শৈবাল (যেমন- </a:t>
            </a:r>
            <a:r>
              <a:rPr lang="en-US" sz="160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Nostoc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60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Anabaena</a:t>
            </a: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sz="1800"/>
          </a:p>
        </p:txBody>
      </p:sp>
      <p:sp>
        <p:nvSpPr>
          <p:cNvPr id="593" name="Google Shape;593;p35"/>
          <p:cNvSpPr txBox="1"/>
          <p:nvPr/>
        </p:nvSpPr>
        <p:spPr>
          <a:xfrm>
            <a:off x="6468190" y="3985480"/>
            <a:ext cx="5315664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মাইকোপ্লাজমা (Mycoplasma)</a:t>
            </a:r>
            <a:endParaRPr/>
          </a:p>
        </p:txBody>
      </p:sp>
      <p:sp>
        <p:nvSpPr>
          <p:cNvPr id="594" name="Google Shape;594;p35"/>
          <p:cNvSpPr txBox="1"/>
          <p:nvPr/>
        </p:nvSpPr>
        <p:spPr>
          <a:xfrm>
            <a:off x="6468190" y="4318855"/>
            <a:ext cx="506253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কোষপ্রাচীরহীন ক্ষুদ্রতম স্বাধীন অণুজীব। এদের বহুরূপী অণুজীব (PPLO) বলা হয়।</a:t>
            </a:r>
            <a:endParaRPr sz="1800"/>
          </a:p>
        </p:txBody>
      </p:sp>
      <p:sp>
        <p:nvSpPr>
          <p:cNvPr id="595" name="Google Shape;595;p35"/>
          <p:cNvSpPr txBox="1"/>
          <p:nvPr/>
        </p:nvSpPr>
        <p:spPr>
          <a:xfrm>
            <a:off x="857250" y="381000"/>
            <a:ext cx="113347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সাব-ভাইরাল এজেন্ট ও অন্যান্য অণুজীব</a:t>
            </a:r>
            <a:endParaRPr/>
          </a:p>
        </p:txBody>
      </p:sp>
      <p:sp>
        <p:nvSpPr>
          <p:cNvPr id="596" name="Google Shape;596;p35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6250" y="2271712"/>
            <a:ext cx="5476875" cy="225632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03" name="Google Shape;603;p3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38875" y="2271711"/>
            <a:ext cx="5476875" cy="22563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04" name="Google Shape;604;p3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50" y="450056"/>
            <a:ext cx="3048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36"/>
          <p:cNvSpPr txBox="1"/>
          <p:nvPr/>
        </p:nvSpPr>
        <p:spPr>
          <a:xfrm>
            <a:off x="942975" y="2519362"/>
            <a:ext cx="5030628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ব্যক্তিগত স্বাস্থ্যবিধি</a:t>
            </a:r>
            <a:endParaRPr/>
          </a:p>
        </p:txBody>
      </p:sp>
      <p:sp>
        <p:nvSpPr>
          <p:cNvPr id="606" name="Google Shape;606;p36"/>
          <p:cNvSpPr txBox="1"/>
          <p:nvPr/>
        </p:nvSpPr>
        <p:spPr>
          <a:xfrm>
            <a:off x="6724650" y="2519362"/>
            <a:ext cx="5010626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টিকাদান ও চিকিৎসা</a:t>
            </a:r>
            <a:endParaRPr/>
          </a:p>
        </p:txBody>
      </p:sp>
      <p:pic>
        <p:nvPicPr>
          <p:cNvPr id="607" name="Google Shape;607;p3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325" y="2543175"/>
            <a:ext cx="17145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36"/>
          <p:cNvSpPr txBox="1"/>
          <p:nvPr/>
        </p:nvSpPr>
        <p:spPr>
          <a:xfrm>
            <a:off x="962025" y="2852737"/>
            <a:ext cx="47720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সাবান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দিয়ে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সঠিকভাবে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ধোয়া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609" name="Google Shape;609;p36"/>
          <p:cNvSpPr txBox="1"/>
          <p:nvPr/>
        </p:nvSpPr>
        <p:spPr>
          <a:xfrm>
            <a:off x="962025" y="3195637"/>
            <a:ext cx="47720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বায়ুবাহিত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ভাইরাস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থেকে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রক্ষায়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মাস্ক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610" name="Google Shape;610;p36"/>
          <p:cNvSpPr txBox="1"/>
          <p:nvPr/>
        </p:nvSpPr>
        <p:spPr>
          <a:xfrm>
            <a:off x="962025" y="3538537"/>
            <a:ext cx="47720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বিশুদ্ধ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পানীয়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জল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ফুটানো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pic>
        <p:nvPicPr>
          <p:cNvPr id="611" name="Google Shape;611;p3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57950" y="2543175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36"/>
          <p:cNvSpPr txBox="1"/>
          <p:nvPr/>
        </p:nvSpPr>
        <p:spPr>
          <a:xfrm>
            <a:off x="6724650" y="2852737"/>
            <a:ext cx="47720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নির্দিষ্ট সময়ে পোলিও, হেপাটাইটিস ও কোভিডের টীকা নেওয়া।</a:t>
            </a:r>
            <a:endParaRPr sz="1800"/>
          </a:p>
        </p:txBody>
      </p:sp>
      <p:sp>
        <p:nvSpPr>
          <p:cNvPr id="613" name="Google Shape;613;p36"/>
          <p:cNvSpPr txBox="1"/>
          <p:nvPr/>
        </p:nvSpPr>
        <p:spPr>
          <a:xfrm>
            <a:off x="6724650" y="3195637"/>
            <a:ext cx="477202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ডাক্তারের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পরামর্শ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ছাড়া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অপ্রয়োজনে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অ্যান্টিবায়োটিক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ব্যবহার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করা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অ্যান্টিবায়োটিক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প্রতিরোধ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এড়াতে</a:t>
            </a:r>
            <a:r>
              <a:rPr lang="en-US" sz="16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sz="1800" dirty="0"/>
          </a:p>
        </p:txBody>
      </p:sp>
      <p:sp>
        <p:nvSpPr>
          <p:cNvPr id="614" name="Google Shape;614;p36"/>
          <p:cNvSpPr txBox="1"/>
          <p:nvPr/>
        </p:nvSpPr>
        <p:spPr>
          <a:xfrm>
            <a:off x="895350" y="381000"/>
            <a:ext cx="11296650" cy="4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24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অণুজীব নিয়ন্ত্রণে সচেতনতা ও সুরক্ষা</a:t>
            </a:r>
            <a:endParaRPr/>
          </a:p>
        </p:txBody>
      </p:sp>
      <p:sp>
        <p:nvSpPr>
          <p:cNvPr id="615" name="Google Shape;615;p36"/>
          <p:cNvSpPr/>
          <p:nvPr/>
        </p:nvSpPr>
        <p:spPr>
          <a:xfrm>
            <a:off x="476250" y="862012"/>
            <a:ext cx="11239500" cy="2857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6" name="Google Shape;616;p3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6533" y="2915747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7" name="Google Shape;617;p3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6533" y="3258647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3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6533" y="3601547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3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57950" y="2871787"/>
            <a:ext cx="123825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57950" y="3214687"/>
            <a:ext cx="123825" cy="1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2457</Words>
  <Application>Microsoft Office PowerPoint</Application>
  <PresentationFormat>Widescreen</PresentationFormat>
  <Paragraphs>315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Arial</vt:lpstr>
      <vt:lpstr>Hind Siliguri Medium</vt:lpstr>
      <vt:lpstr>Hind Siliguri SemiBold</vt:lpstr>
      <vt:lpstr>Noto Serif Bengali</vt:lpstr>
      <vt:lpstr>Hind Siliguri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37</cp:revision>
  <dcterms:modified xsi:type="dcterms:W3CDTF">2026-08-27T11:50:49Z</dcterms:modified>
</cp:coreProperties>
</file>