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0"/>
  </p:notesMasterIdLst>
  <p:sldIdLst>
    <p:sldId id="256" r:id="rId2"/>
    <p:sldId id="258" r:id="rId3"/>
    <p:sldId id="259" r:id="rId4"/>
    <p:sldId id="260" r:id="rId5"/>
    <p:sldId id="261" r:id="rId6"/>
    <p:sldId id="262" r:id="rId7"/>
    <p:sldId id="265" r:id="rId8"/>
    <p:sldId id="266" r:id="rId9"/>
    <p:sldId id="268" r:id="rId10"/>
    <p:sldId id="269" r:id="rId11"/>
    <p:sldId id="277" r:id="rId12"/>
    <p:sldId id="278" r:id="rId13"/>
    <p:sldId id="271" r:id="rId14"/>
    <p:sldId id="272" r:id="rId15"/>
    <p:sldId id="273" r:id="rId16"/>
    <p:sldId id="274" r:id="rId17"/>
    <p:sldId id="275" r:id="rId18"/>
    <p:sldId id="276" r:id="rId19"/>
  </p:sldIdLst>
  <p:sldSz cx="12192000" cy="6858000"/>
  <p:notesSz cx="6858000" cy="9144000"/>
  <p:embeddedFontLst>
    <p:embeddedFont>
      <p:font typeface="Hind Siliguri" panose="02000000000000000000" pitchFamily="2" charset="0"/>
      <p:regular r:id="rId21"/>
      <p:bold r:id="rId22"/>
    </p:embeddedFont>
    <p:embeddedFont>
      <p:font typeface="Hind Siliguri SemiBold" panose="02000000000000000000" pitchFamily="2" charset="0"/>
      <p:regular r:id="rId23"/>
      <p:bold r:id="rId24"/>
    </p:embeddedFont>
    <p:embeddedFont>
      <p:font typeface="Noto Sans Bengali" panose="020B0604020202020204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69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2B7ACC7-A9CC-4A86-AA99-205CFBEF363F}">
  <a:tblStyle styleId="{32B7ACC7-A9CC-4A86-AA99-205CFBEF363F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6" name="Google Shape;35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7C1372-7985-D1B1-2217-7FF841780FBC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1054168" y="0"/>
            <a:ext cx="1137832" cy="357604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388244"/>
            <a:ext cx="5391150" cy="290066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2" name="Google Shape;102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7450" y="2388244"/>
            <a:ext cx="5391150" cy="290066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3" name="Google Shape;103;p15"/>
          <p:cNvSpPr txBox="1"/>
          <p:nvPr/>
        </p:nvSpPr>
        <p:spPr>
          <a:xfrm>
            <a:off x="941510" y="2610857"/>
            <a:ext cx="5080635" cy="354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0025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স্মরণীয়</a:t>
            </a:r>
            <a:r>
              <a:rPr lang="en-US" sz="1800" b="1" i="0" u="none" strike="noStrike" cap="none" dirty="0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বিজ্ঞানীগণ</a:t>
            </a:r>
            <a:endParaRPr dirty="0"/>
          </a:p>
        </p:txBody>
      </p:sp>
      <p:sp>
        <p:nvSpPr>
          <p:cNvPr id="104" name="Google Shape;104;p15"/>
          <p:cNvSpPr txBox="1"/>
          <p:nvPr/>
        </p:nvSpPr>
        <p:spPr>
          <a:xfrm>
            <a:off x="6675560" y="2610857"/>
            <a:ext cx="5080635" cy="354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মূল</a:t>
            </a:r>
            <a:r>
              <a:rPr lang="en-US" sz="1800" b="1" i="0" u="none" strike="noStrike" cap="none" dirty="0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শব্দাবলী</a:t>
            </a:r>
            <a:r>
              <a:rPr lang="en-US" sz="1800" b="1" i="0" u="none" strike="noStrike" cap="none" dirty="0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 (Key Words)</a:t>
            </a:r>
            <a:endParaRPr dirty="0"/>
          </a:p>
        </p:txBody>
      </p:sp>
      <p:sp>
        <p:nvSpPr>
          <p:cNvPr id="105" name="Google Shape;105;p15"/>
          <p:cNvSpPr txBox="1"/>
          <p:nvPr/>
        </p:nvSpPr>
        <p:spPr>
          <a:xfrm>
            <a:off x="6543675" y="3132980"/>
            <a:ext cx="4838700" cy="2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অ্যালগোলজি (Algology):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শৈবাল সংক্রান্ত বিশেষ জ্ঞান।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6543675" y="3398639"/>
            <a:ext cx="4838700" cy="2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থ্যালোফাইটা (Thallophyta):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সমাঙ্গদেহী উদ্ভিদ।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6543675" y="3664297"/>
            <a:ext cx="4838700" cy="2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পাইরিনয়েড (Pyrenoid):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প্রোটিন সঞ্চয়কারী দানা।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6543675" y="3929955"/>
            <a:ext cx="4838700" cy="2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সিনোসাইট (Coenocyte):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বহু-নিউক্লিয়াসযুক্ত কোষ।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6543675" y="4195613"/>
            <a:ext cx="4838700" cy="2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লাইকেন (Lichen):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শৈবাল ও ছত্রাকের মিথোজীবী সহাবস্থান।</a:t>
            </a:r>
            <a:endParaRPr/>
          </a:p>
        </p:txBody>
      </p:sp>
      <p:pic>
        <p:nvPicPr>
          <p:cNvPr id="110" name="Google Shape;110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625" y="2712094"/>
            <a:ext cx="200025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5"/>
          <p:cNvSpPr txBox="1"/>
          <p:nvPr/>
        </p:nvSpPr>
        <p:spPr>
          <a:xfrm>
            <a:off x="809625" y="3132980"/>
            <a:ext cx="4838700" cy="53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লিন মারগুলিস (Lynn Margulis):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কোষীয় বিবর্তন ও এন্ডোসাইম্বায়োসিস তত্ত্ব।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809625" y="3759547"/>
            <a:ext cx="4838700" cy="53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অ্যালেক্সান্ডার ফ্লেমিং (Alexander Fleming):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পেনিছিলিয়াম থেকে অ্যান্টিবায়োটিক আবিষ্কার।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809625" y="4386113"/>
            <a:ext cx="4838700" cy="2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রবার্ট কখ (Robert Koch):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অণুজীববিজ্ঞান ও রোগজীবাণু তত্ত্বের জনক।</a:t>
            </a:r>
            <a:endParaRPr/>
          </a:p>
        </p:txBody>
      </p:sp>
      <p:sp>
        <p:nvSpPr>
          <p:cNvPr id="114" name="Google Shape;114;p15"/>
          <p:cNvSpPr txBox="1"/>
          <p:nvPr/>
        </p:nvSpPr>
        <p:spPr>
          <a:xfrm>
            <a:off x="809625" y="4747021"/>
            <a:ext cx="4838700" cy="2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এ. কে. এম. নুরুল ইসলাম: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বাংলাদেশে শৈবাল গবেষণার অন্যতম পথিকৃৎ।</a:t>
            </a:r>
            <a:endParaRPr/>
          </a:p>
        </p:txBody>
      </p:sp>
      <p:pic>
        <p:nvPicPr>
          <p:cNvPr id="115" name="Google Shape;115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43675" y="2712094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শীর্ষস্থানীয় বিজ্ঞানী ও প্রধান শব্দসমূহ</a:t>
            </a:r>
            <a:endParaRPr/>
          </a:p>
        </p:txBody>
      </p:sp>
      <p:sp>
        <p:nvSpPr>
          <p:cNvPr id="117" name="Google Shape;117;p15"/>
          <p:cNvSpPr/>
          <p:nvPr/>
        </p:nvSpPr>
        <p:spPr>
          <a:xfrm>
            <a:off x="533400" y="981075"/>
            <a:ext cx="11125200" cy="28575"/>
          </a:xfrm>
          <a:prstGeom prst="rect">
            <a:avLst/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014904"/>
            <a:ext cx="5753100" cy="19716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24" name="Google Shape;124;p16"/>
          <p:cNvSpPr txBox="1"/>
          <p:nvPr/>
        </p:nvSpPr>
        <p:spPr>
          <a:xfrm>
            <a:off x="533400" y="457200"/>
            <a:ext cx="5640705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শৈবাল (Algae) - সংজ্ঞা ও পরিচিতি</a:t>
            </a:r>
            <a:endParaRPr/>
          </a:p>
        </p:txBody>
      </p:sp>
      <p:sp>
        <p:nvSpPr>
          <p:cNvPr id="125" name="Google Shape;125;p16"/>
          <p:cNvSpPr/>
          <p:nvPr/>
        </p:nvSpPr>
        <p:spPr>
          <a:xfrm>
            <a:off x="533400" y="981075"/>
            <a:ext cx="5372100" cy="28575"/>
          </a:xfrm>
          <a:prstGeom prst="rect">
            <a:avLst/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16"/>
          <p:cNvSpPr txBox="1"/>
          <p:nvPr/>
        </p:nvSpPr>
        <p:spPr>
          <a:xfrm>
            <a:off x="533400" y="4177079"/>
            <a:ext cx="5372100" cy="53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গ্রীক শব্দ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Phycos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(সামুদ্রিক আগাছা) এবং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Logos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(জ্ঞান)-এর সমন্বয়ে </a:t>
            </a: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Phycology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বা শৈবালবিদ্যা গঠিত হয়েছে। সাধারণ অর্থে এদের শেওলা বা অ্যালগি (Algae) বলা হয়।</a:t>
            </a:r>
            <a:endParaRPr/>
          </a:p>
        </p:txBody>
      </p:sp>
      <p:sp>
        <p:nvSpPr>
          <p:cNvPr id="128" name="Google Shape;128;p16"/>
          <p:cNvSpPr txBox="1"/>
          <p:nvPr/>
        </p:nvSpPr>
        <p:spPr>
          <a:xfrm>
            <a:off x="819150" y="2205404"/>
            <a:ext cx="5100637" cy="295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শৈবালের সঠিক সংজ্ঞা:</a:t>
            </a:r>
            <a:endParaRPr/>
          </a:p>
        </p:txBody>
      </p:sp>
      <p:sp>
        <p:nvSpPr>
          <p:cNvPr id="129" name="Google Shape;129;p16"/>
          <p:cNvSpPr txBox="1"/>
          <p:nvPr/>
        </p:nvSpPr>
        <p:spPr>
          <a:xfrm>
            <a:off x="819149" y="2576879"/>
            <a:ext cx="535495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"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মূল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,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কাণ্ড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ও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পাতায়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অবিভক্ত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যে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সকল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জীবের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দেহে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ক্লোরোফিল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বিদ্যমান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,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ভাস্কুলার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টিস্যুবিহীন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,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সমাঙ্গদেহী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জলজ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উদ্ভিদ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,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যাদের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জননাঙ্গ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এককোষী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এবং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নিষেকের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পর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কোনো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ভ্রূণ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গঠিত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হয়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না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তাদের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কে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শৈবাল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বলে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।"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796503"/>
            <a:ext cx="8540262" cy="10572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36" name="Google Shape;136;p17"/>
          <p:cNvSpPr txBox="1"/>
          <p:nvPr/>
        </p:nvSpPr>
        <p:spPr>
          <a:xfrm>
            <a:off x="819150" y="1987003"/>
            <a:ext cx="8385962" cy="3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থ্যালোফাইটা</a:t>
            </a:r>
            <a:r>
              <a:rPr lang="en-US" sz="1500" b="1" i="0" u="none" strike="noStrike" cap="none" dirty="0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 (Thallophyta) </a:t>
            </a:r>
            <a:r>
              <a:rPr lang="en-US" sz="1500" b="1" i="0" u="none" strike="noStrike" cap="none" dirty="0" err="1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সংজ্ঞা</a:t>
            </a:r>
            <a:r>
              <a:rPr lang="en-US" sz="1500" b="1" i="0" u="none" strike="noStrike" cap="none" dirty="0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endParaRPr dirty="0"/>
          </a:p>
        </p:txBody>
      </p:sp>
      <p:sp>
        <p:nvSpPr>
          <p:cNvPr id="137" name="Google Shape;137;p17"/>
          <p:cNvSpPr txBox="1"/>
          <p:nvPr/>
        </p:nvSpPr>
        <p:spPr>
          <a:xfrm>
            <a:off x="819150" y="2358478"/>
            <a:ext cx="798663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"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যেসব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উদ্ভিদকে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মূল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,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কাণ্ড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ও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পাতায়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ভাগ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করা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যায়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না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তাদেরকেই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থ্যালোফাইটা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(1836 -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Endlicher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)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বলে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।"</a:t>
            </a:r>
            <a:endParaRPr dirty="0"/>
          </a:p>
        </p:txBody>
      </p:sp>
      <p:sp>
        <p:nvSpPr>
          <p:cNvPr id="138" name="Google Shape;138;p17"/>
          <p:cNvSpPr txBox="1"/>
          <p:nvPr/>
        </p:nvSpPr>
        <p:spPr>
          <a:xfrm>
            <a:off x="876300" y="3399532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জলজ শৈবাল: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স্বাদু পানি, পুকুর, ডোবা, নদী ও সামুদ্রিক লোনা পানিতে (হ্যালোফাইট) প্রচুর জন্মায়।</a:t>
            </a:r>
            <a:endParaRPr/>
          </a:p>
        </p:txBody>
      </p:sp>
      <p:sp>
        <p:nvSpPr>
          <p:cNvPr id="139" name="Google Shape;139;p17"/>
          <p:cNvSpPr txBox="1"/>
          <p:nvPr/>
        </p:nvSpPr>
        <p:spPr>
          <a:xfrm>
            <a:off x="876300" y="3832324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ক্রায়োফাইট (Cryophyte):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বরফ বা তুষারের ওপর জন্মায়।</a:t>
            </a:r>
            <a:endParaRPr/>
          </a:p>
        </p:txBody>
      </p:sp>
      <p:sp>
        <p:nvSpPr>
          <p:cNvPr id="140" name="Google Shape;140;p17"/>
          <p:cNvSpPr txBox="1"/>
          <p:nvPr/>
        </p:nvSpPr>
        <p:spPr>
          <a:xfrm>
            <a:off x="876300" y="4265116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থার্মোফাইট (Thermal):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উষ্ণ প্রস্রবণের গরম পানিতে বেঁচে থাকে।</a:t>
            </a:r>
            <a:endParaRPr/>
          </a:p>
        </p:txBody>
      </p:sp>
      <p:sp>
        <p:nvSpPr>
          <p:cNvPr id="141" name="Google Shape;141;p17"/>
          <p:cNvSpPr txBox="1"/>
          <p:nvPr/>
        </p:nvSpPr>
        <p:spPr>
          <a:xfrm>
            <a:off x="876300" y="4697908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লিথোফাইট (Lithophyte):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শক্ত পাথরের গায়ে জন্মানো শৈবাল।</a:t>
            </a:r>
            <a:endParaRPr/>
          </a:p>
        </p:txBody>
      </p:sp>
      <p:sp>
        <p:nvSpPr>
          <p:cNvPr id="142" name="Google Shape;142;p17"/>
          <p:cNvSpPr txBox="1"/>
          <p:nvPr/>
        </p:nvSpPr>
        <p:spPr>
          <a:xfrm>
            <a:off x="876300" y="5130700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এপিফাইট ও এন্ডোফাইট: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অন্যান্য উদ্ভিদের ওপরে (Epiphyte) বা অভ্যন্তরে (Endophyte) বসবাস করে।</a:t>
            </a:r>
            <a:endParaRPr/>
          </a:p>
        </p:txBody>
      </p:sp>
      <p:pic>
        <p:nvPicPr>
          <p:cNvPr id="143" name="Google Shape;143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" y="3432869"/>
            <a:ext cx="14287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3400" y="3865661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3400" y="4298453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3400" y="4731246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33400" y="5164038"/>
            <a:ext cx="17145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7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থ্যালোফাইটা ও শৈবালের প্রাকৃতিক আবাস্থল</a:t>
            </a:r>
            <a:endParaRPr/>
          </a:p>
        </p:txBody>
      </p:sp>
      <p:sp>
        <p:nvSpPr>
          <p:cNvPr id="149" name="Google Shape;149;p17"/>
          <p:cNvSpPr/>
          <p:nvPr/>
        </p:nvSpPr>
        <p:spPr>
          <a:xfrm>
            <a:off x="533400" y="981075"/>
            <a:ext cx="11125200" cy="28575"/>
          </a:xfrm>
          <a:prstGeom prst="rect">
            <a:avLst/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541389"/>
            <a:ext cx="2609850" cy="289885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6" name="Google Shape;156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1850" y="2541389"/>
            <a:ext cx="2609850" cy="289885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7" name="Google Shape;157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0300" y="2541389"/>
            <a:ext cx="2609850" cy="289885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8" name="Google Shape;158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48750" y="2541389"/>
            <a:ext cx="2609850" cy="289885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59" name="Google Shape;159;p18"/>
          <p:cNvSpPr txBox="1"/>
          <p:nvPr/>
        </p:nvSpPr>
        <p:spPr>
          <a:xfrm>
            <a:off x="800100" y="3444329"/>
            <a:ext cx="2210276" cy="649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জলজ রেশম (Water Silk)</a:t>
            </a:r>
            <a:endParaRPr/>
          </a:p>
        </p:txBody>
      </p:sp>
      <p:sp>
        <p:nvSpPr>
          <p:cNvPr id="160" name="Google Shape;160;p18"/>
          <p:cNvSpPr txBox="1"/>
          <p:nvPr/>
        </p:nvSpPr>
        <p:spPr>
          <a:xfrm>
            <a:off x="800100" y="4189065"/>
            <a:ext cx="2105025" cy="100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Spirogyra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জলজ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রেশম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বলা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হয়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যা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পিচ্ছিল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সুতার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মতো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পানির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ওপর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ভেসে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b="0" i="0" u="none" strike="noStrike" cap="none" dirty="0" err="1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থাকে</a:t>
            </a:r>
            <a:r>
              <a:rPr lang="en-US" b="0" i="0" u="none" strike="noStrike" cap="none" dirty="0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600" dirty="0"/>
          </a:p>
        </p:txBody>
      </p:sp>
      <p:sp>
        <p:nvSpPr>
          <p:cNvPr id="161" name="Google Shape;161;p18"/>
          <p:cNvSpPr txBox="1"/>
          <p:nvPr/>
        </p:nvSpPr>
        <p:spPr>
          <a:xfrm>
            <a:off x="3542824" y="3429000"/>
            <a:ext cx="2438876" cy="3935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ঘূর্ণি</a:t>
            </a:r>
            <a:r>
              <a:rPr lang="en-US" sz="16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65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শৈবাল</a:t>
            </a:r>
            <a:r>
              <a:rPr lang="en-US" sz="165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(Rolling Algae)</a:t>
            </a:r>
            <a:endParaRPr dirty="0"/>
          </a:p>
        </p:txBody>
      </p:sp>
      <p:sp>
        <p:nvSpPr>
          <p:cNvPr id="162" name="Google Shape;162;p18"/>
          <p:cNvSpPr txBox="1"/>
          <p:nvPr/>
        </p:nvSpPr>
        <p:spPr>
          <a:xfrm>
            <a:off x="3638550" y="4189065"/>
            <a:ext cx="2105025" cy="100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Volvox</a:t>
            </a:r>
            <a:r>
              <a:rPr lang="en-US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কলোনি তৈরি করে গড়িয়ে গড়িয়ে চলে বলে এদের ঘূর্ণি শৈবাল বলা হয়।</a:t>
            </a:r>
            <a:endParaRPr sz="1600"/>
          </a:p>
        </p:txBody>
      </p:sp>
      <p:sp>
        <p:nvSpPr>
          <p:cNvPr id="163" name="Google Shape;163;p18"/>
          <p:cNvSpPr txBox="1"/>
          <p:nvPr/>
        </p:nvSpPr>
        <p:spPr>
          <a:xfrm>
            <a:off x="6477000" y="3444329"/>
            <a:ext cx="2210276" cy="649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স্টোন ওয়ার্ট (Stone Wort)</a:t>
            </a:r>
            <a:endParaRPr/>
          </a:p>
        </p:txBody>
      </p:sp>
      <p:sp>
        <p:nvSpPr>
          <p:cNvPr id="164" name="Google Shape;164;p18"/>
          <p:cNvSpPr txBox="1"/>
          <p:nvPr/>
        </p:nvSpPr>
        <p:spPr>
          <a:xfrm>
            <a:off x="6477000" y="4189065"/>
            <a:ext cx="2105025" cy="100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Chara</a:t>
            </a:r>
            <a:r>
              <a:rPr lang="en-US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শৈবালের গায়ে ক্যালসিয়াম জমে শক্ত হয় বিধায় একে স্টোন ওয়ার্ট বলে।</a:t>
            </a:r>
            <a:endParaRPr sz="1600"/>
          </a:p>
        </p:txBody>
      </p:sp>
      <p:sp>
        <p:nvSpPr>
          <p:cNvPr id="165" name="Google Shape;165;p18"/>
          <p:cNvSpPr txBox="1"/>
          <p:nvPr/>
        </p:nvSpPr>
        <p:spPr>
          <a:xfrm>
            <a:off x="9315450" y="3444329"/>
            <a:ext cx="2210276" cy="649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গল্ফ আগাছা (Gulf Weed)</a:t>
            </a:r>
            <a:endParaRPr/>
          </a:p>
        </p:txBody>
      </p:sp>
      <p:sp>
        <p:nvSpPr>
          <p:cNvPr id="166" name="Google Shape;166;p18"/>
          <p:cNvSpPr txBox="1"/>
          <p:nvPr/>
        </p:nvSpPr>
        <p:spPr>
          <a:xfrm>
            <a:off x="9315450" y="4189065"/>
            <a:ext cx="2105025" cy="100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Sargassum</a:t>
            </a:r>
            <a:r>
              <a:rPr lang="en-US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সমুদ্রে বিশাল ভাসমান বন তৈরি করে, যা গল্ফ আগাছা নামে খ্যাত।</a:t>
            </a:r>
            <a:endParaRPr sz="1600"/>
          </a:p>
        </p:txBody>
      </p:sp>
      <p:pic>
        <p:nvPicPr>
          <p:cNvPr id="167" name="Google Shape;167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0100" y="2846189"/>
            <a:ext cx="3905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38550" y="2846189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77000" y="2846189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315450" y="2846189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8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প্রকৃতিতে শৈবালের পরিচিত নাম ও বৈচিত্র্য</a:t>
            </a:r>
            <a:endParaRPr/>
          </a:p>
        </p:txBody>
      </p:sp>
      <p:sp>
        <p:nvSpPr>
          <p:cNvPr id="172" name="Google Shape;172;p18"/>
          <p:cNvSpPr/>
          <p:nvPr/>
        </p:nvSpPr>
        <p:spPr>
          <a:xfrm>
            <a:off x="533400" y="981075"/>
            <a:ext cx="11125200" cy="28575"/>
          </a:xfrm>
          <a:prstGeom prst="rect">
            <a:avLst/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382BD3-2504-6ED5-A0FF-5F4C91D8FE83}"/>
              </a:ext>
            </a:extLst>
          </p:cNvPr>
          <p:cNvSpPr/>
          <p:nvPr/>
        </p:nvSpPr>
        <p:spPr>
          <a:xfrm>
            <a:off x="471854" y="1134208"/>
            <a:ext cx="11186746" cy="49742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Google Shape;178;p19"/>
          <p:cNvSpPr txBox="1"/>
          <p:nvPr/>
        </p:nvSpPr>
        <p:spPr>
          <a:xfrm>
            <a:off x="876300" y="1265039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১. থ্যালয়েড গঠন: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শৈবালের অঙ্গজ দেহ থ্যালাস (Thallus) অর্থাৎ দেহ মূল, কাণ্ড ও পাতায় বিভক্ত নয়।</a:t>
            </a:r>
            <a:endParaRPr/>
          </a:p>
        </p:txBody>
      </p:sp>
      <p:sp>
        <p:nvSpPr>
          <p:cNvPr id="179" name="Google Shape;179;p19"/>
          <p:cNvSpPr txBox="1"/>
          <p:nvPr/>
        </p:nvSpPr>
        <p:spPr>
          <a:xfrm>
            <a:off x="876300" y="1697831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২. অপুষ্পক উদ্ভিদ: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শৈবাল ফুল ও ফল তৈরি করে না, এরা অপুষ্পক জীব।</a:t>
            </a:r>
            <a:endParaRPr/>
          </a:p>
        </p:txBody>
      </p:sp>
      <p:sp>
        <p:nvSpPr>
          <p:cNvPr id="180" name="Google Shape;180;p19"/>
          <p:cNvSpPr txBox="1"/>
          <p:nvPr/>
        </p:nvSpPr>
        <p:spPr>
          <a:xfrm>
            <a:off x="876300" y="2130623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৩. কোষীয় প্রকৃতি: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এরা সুকেন্দ্রিক (Eukaryotic), এককোষী বা বহুকোষী, সূত্রাকার অথবা কলোনিয়াল হতে পারে।</a:t>
            </a:r>
            <a:endParaRPr/>
          </a:p>
        </p:txBody>
      </p:sp>
      <p:sp>
        <p:nvSpPr>
          <p:cNvPr id="181" name="Google Shape;181;p19"/>
          <p:cNvSpPr txBox="1"/>
          <p:nvPr/>
        </p:nvSpPr>
        <p:spPr>
          <a:xfrm>
            <a:off x="876300" y="2563416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৪. স্বভোজী পুষ্টি: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শালোকসংশ্লেষণকারী বর্ণকণিকা (ক্লোরোফিল) থাকায় এরা নিজেদের খাদ্য নিজেরাই তৈরি করতে পারে।</a:t>
            </a:r>
            <a:endParaRPr/>
          </a:p>
        </p:txBody>
      </p:sp>
      <p:sp>
        <p:nvSpPr>
          <p:cNvPr id="182" name="Google Shape;182;p19"/>
          <p:cNvSpPr txBox="1"/>
          <p:nvPr/>
        </p:nvSpPr>
        <p:spPr>
          <a:xfrm>
            <a:off x="876300" y="2996208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৫. কোষপ্রাচীরের উপাদান: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এদের অধিকাংশের কোষপ্রাচীর স্যালুলোজ এবং পেকটিন দ্বারা গঠিত।</a:t>
            </a:r>
            <a:endParaRPr/>
          </a:p>
        </p:txBody>
      </p:sp>
      <p:sp>
        <p:nvSpPr>
          <p:cNvPr id="183" name="Google Shape;183;p19"/>
          <p:cNvSpPr txBox="1"/>
          <p:nvPr/>
        </p:nvSpPr>
        <p:spPr>
          <a:xfrm>
            <a:off x="876300" y="3429000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৬. সঞ্চিত খাদ্য: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প্রধান সঞ্চিত খাদ্য স্টার্চ বা শ্বেতসার (তবে কোনো কোনোটিতে ল্যামিনারিন বা ম্যানিটল থাকে)।</a:t>
            </a:r>
            <a:endParaRPr/>
          </a:p>
        </p:txBody>
      </p:sp>
      <p:pic>
        <p:nvPicPr>
          <p:cNvPr id="184" name="Google Shape;184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298376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731169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163961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596753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3029545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3462337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19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শৈবালের সাধারণ বৈশিষ্ট্যসমূহ (অংশ ১)</a:t>
            </a:r>
            <a:endParaRPr/>
          </a:p>
        </p:txBody>
      </p:sp>
      <p:sp>
        <p:nvSpPr>
          <p:cNvPr id="191" name="Google Shape;191;p19"/>
          <p:cNvSpPr/>
          <p:nvPr/>
        </p:nvSpPr>
        <p:spPr>
          <a:xfrm>
            <a:off x="533400" y="981075"/>
            <a:ext cx="11125200" cy="28575"/>
          </a:xfrm>
          <a:prstGeom prst="rect">
            <a:avLst/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0"/>
          <p:cNvSpPr txBox="1"/>
          <p:nvPr/>
        </p:nvSpPr>
        <p:spPr>
          <a:xfrm>
            <a:off x="876300" y="3861792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৭. পরিবহন টিস্যুর অনুপস্থিতি: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এদের দেহে পানি ও খাদ্য পরিবহনের জন্য ভাস্কুলার বা পরিবহন টিস্যু নেই।</a:t>
            </a:r>
            <a:endParaRPr/>
          </a:p>
        </p:txBody>
      </p:sp>
      <p:sp>
        <p:nvSpPr>
          <p:cNvPr id="198" name="Google Shape;198;p20"/>
          <p:cNvSpPr txBox="1"/>
          <p:nvPr/>
        </p:nvSpPr>
        <p:spPr>
          <a:xfrm>
            <a:off x="876300" y="4294584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৮. প্রজনন প্রক্রিয়া: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এরা অঙ্গজ, অযৌন এবং যৌন প্রক্রিয়ায় বংশবৃদ্ধি সম্পন্ন করে।</a:t>
            </a:r>
            <a:endParaRPr/>
          </a:p>
        </p:txBody>
      </p:sp>
      <p:sp>
        <p:nvSpPr>
          <p:cNvPr id="199" name="Google Shape;199;p20"/>
          <p:cNvSpPr txBox="1"/>
          <p:nvPr/>
        </p:nvSpPr>
        <p:spPr>
          <a:xfrm>
            <a:off x="876300" y="4727376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৯. জননাঙ্গের বৈশিষ্ট্য: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শৈবালের জননাঙ্গ এককোষী এবং কোনো বন্ধ্যা কোষের আবরণী দিয়ে আবৃত থাকে না।</a:t>
            </a:r>
            <a:endParaRPr/>
          </a:p>
        </p:txBody>
      </p:sp>
      <p:sp>
        <p:nvSpPr>
          <p:cNvPr id="200" name="Google Shape;200;p20"/>
          <p:cNvSpPr txBox="1"/>
          <p:nvPr/>
        </p:nvSpPr>
        <p:spPr>
          <a:xfrm>
            <a:off x="876300" y="5160169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১০. ভ্রূণ সৃষ্টি না হওয়া: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নিষেকের পর ডিপ্লয়েড জাইগোট গঠিত হলেও কোনো ভ্রূণ (Embryo) তৈরি হয় না।</a:t>
            </a:r>
            <a:endParaRPr/>
          </a:p>
        </p:txBody>
      </p:sp>
      <p:sp>
        <p:nvSpPr>
          <p:cNvPr id="201" name="Google Shape;201;p20"/>
          <p:cNvSpPr txBox="1"/>
          <p:nvPr/>
        </p:nvSpPr>
        <p:spPr>
          <a:xfrm>
            <a:off x="876300" y="5592961"/>
            <a:ext cx="1078230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১১. পরিবেশগত ভূমিকা: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লোহিত শৈবাল কোরাল প্রাচীর গঠন করে এবং বিশ্বের মূল অক্সিজেন উৎপাদনে অবদান রাখে।</a:t>
            </a:r>
            <a:endParaRPr/>
          </a:p>
        </p:txBody>
      </p:sp>
      <p:pic>
        <p:nvPicPr>
          <p:cNvPr id="202" name="Google Shape;202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3895130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4327922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4760714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5193506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5626298"/>
            <a:ext cx="190500" cy="200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541389"/>
            <a:ext cx="2609850" cy="259437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3" name="Google Shape;223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71850" y="2541389"/>
            <a:ext cx="2609850" cy="259437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4" name="Google Shape;224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0300" y="2541389"/>
            <a:ext cx="2609850" cy="259437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25" name="Google Shape;225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48750" y="2541389"/>
            <a:ext cx="2609850" cy="2594371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26" name="Google Shape;226;p22"/>
          <p:cNvSpPr txBox="1"/>
          <p:nvPr/>
        </p:nvSpPr>
        <p:spPr>
          <a:xfrm>
            <a:off x="800100" y="3444329"/>
            <a:ext cx="2210276" cy="324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সচল এককোষী</a:t>
            </a:r>
            <a:endParaRPr/>
          </a:p>
        </p:txBody>
      </p:sp>
      <p:sp>
        <p:nvSpPr>
          <p:cNvPr id="227" name="Google Shape;227;p22"/>
          <p:cNvSpPr txBox="1"/>
          <p:nvPr/>
        </p:nvSpPr>
        <p:spPr>
          <a:xfrm>
            <a:off x="800100" y="3864322"/>
            <a:ext cx="2105025" cy="70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ফ্ল্যাজেলা থাকার কারণে সচল। উদাহরণ: </a:t>
            </a:r>
            <a:r>
              <a:rPr lang="en-US" sz="1200" b="0" i="1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Chlamydomonas</a:t>
            </a: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200" b="0" i="1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Euglena</a:t>
            </a: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/>
          </a:p>
        </p:txBody>
      </p:sp>
      <p:sp>
        <p:nvSpPr>
          <p:cNvPr id="228" name="Google Shape;228;p22"/>
          <p:cNvSpPr txBox="1"/>
          <p:nvPr/>
        </p:nvSpPr>
        <p:spPr>
          <a:xfrm>
            <a:off x="3638550" y="3444329"/>
            <a:ext cx="2210276" cy="324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নিশ্চল এককোষী</a:t>
            </a:r>
            <a:endParaRPr/>
          </a:p>
        </p:txBody>
      </p:sp>
      <p:sp>
        <p:nvSpPr>
          <p:cNvPr id="229" name="Google Shape;229;p22"/>
          <p:cNvSpPr txBox="1"/>
          <p:nvPr/>
        </p:nvSpPr>
        <p:spPr>
          <a:xfrm>
            <a:off x="3638550" y="3864322"/>
            <a:ext cx="2105025" cy="70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ফ্ল্যাজেলা বা সিলিয়া নেই, চলাচল করতে পারে না। উদাহরণ: </a:t>
            </a:r>
            <a:r>
              <a:rPr lang="en-US" sz="1200" b="0" i="1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Chlorella</a:t>
            </a: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200" b="0" i="1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Chlorococcus</a:t>
            </a: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/>
          </a:p>
        </p:txBody>
      </p:sp>
      <p:sp>
        <p:nvSpPr>
          <p:cNvPr id="230" name="Google Shape;230;p22"/>
          <p:cNvSpPr txBox="1"/>
          <p:nvPr/>
        </p:nvSpPr>
        <p:spPr>
          <a:xfrm>
            <a:off x="6477000" y="3444329"/>
            <a:ext cx="2210276" cy="649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সচল আবৃত কলোনি (Coenobium)</a:t>
            </a:r>
            <a:endParaRPr/>
          </a:p>
        </p:txBody>
      </p:sp>
      <p:sp>
        <p:nvSpPr>
          <p:cNvPr id="231" name="Google Shape;231;p22"/>
          <p:cNvSpPr txBox="1"/>
          <p:nvPr/>
        </p:nvSpPr>
        <p:spPr>
          <a:xfrm>
            <a:off x="6477000" y="4189065"/>
            <a:ext cx="2105025" cy="70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নির্দিষ্ট সংখ্যক সচল কোষ জিলেটিন আবরণে আবৃত থাকে। উদাহরণ: </a:t>
            </a:r>
            <a:r>
              <a:rPr lang="en-US" sz="1200" b="0" i="1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Volvox</a:t>
            </a: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200" b="0" i="1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Pandorina</a:t>
            </a: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/>
          </a:p>
        </p:txBody>
      </p:sp>
      <p:sp>
        <p:nvSpPr>
          <p:cNvPr id="232" name="Google Shape;232;p22"/>
          <p:cNvSpPr txBox="1"/>
          <p:nvPr/>
        </p:nvSpPr>
        <p:spPr>
          <a:xfrm>
            <a:off x="9315450" y="3444329"/>
            <a:ext cx="2210276" cy="324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নিশ্চল অনাবৃত কলোনি</a:t>
            </a:r>
            <a:endParaRPr/>
          </a:p>
        </p:txBody>
      </p:sp>
      <p:sp>
        <p:nvSpPr>
          <p:cNvPr id="233" name="Google Shape;233;p22"/>
          <p:cNvSpPr txBox="1"/>
          <p:nvPr/>
        </p:nvSpPr>
        <p:spPr>
          <a:xfrm>
            <a:off x="9315450" y="3864322"/>
            <a:ext cx="2105025" cy="70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ফ্ল্যাজেলা ও জিলেটিন আবরণহীন কলোনি। উদাহরণ: </a:t>
            </a:r>
            <a:r>
              <a:rPr lang="en-US" sz="1200" b="0" i="1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Hydrodictyon</a:t>
            </a: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200" b="0" i="1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Pediastrum</a:t>
            </a: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/>
          </a:p>
        </p:txBody>
      </p:sp>
      <p:pic>
        <p:nvPicPr>
          <p:cNvPr id="234" name="Google Shape;234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0100" y="2846189"/>
            <a:ext cx="4286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38550" y="2846189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477000" y="2846189"/>
            <a:ext cx="3905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315450" y="2846189"/>
            <a:ext cx="3048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2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দৈহিক গঠন: এককোষী ও কলোনি রূপ</a:t>
            </a:r>
            <a:endParaRPr/>
          </a:p>
        </p:txBody>
      </p:sp>
      <p:sp>
        <p:nvSpPr>
          <p:cNvPr id="239" name="Google Shape;239;p22"/>
          <p:cNvSpPr/>
          <p:nvPr/>
        </p:nvSpPr>
        <p:spPr>
          <a:xfrm>
            <a:off x="533400" y="981075"/>
            <a:ext cx="11125200" cy="28575"/>
          </a:xfrm>
          <a:prstGeom prst="rect">
            <a:avLst/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250157"/>
            <a:ext cx="5391150" cy="217884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46" name="Google Shape;246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7450" y="1250157"/>
            <a:ext cx="5391150" cy="217884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47" name="Google Shape;247;p23"/>
          <p:cNvSpPr txBox="1"/>
          <p:nvPr/>
        </p:nvSpPr>
        <p:spPr>
          <a:xfrm>
            <a:off x="959094" y="1448397"/>
            <a:ext cx="5080635" cy="354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পামেলয়েড</a:t>
            </a:r>
            <a:r>
              <a:rPr lang="en-US" sz="1800" b="1" i="0" u="none" strike="noStrike" cap="none" dirty="0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1800" b="1" i="0" u="none" strike="noStrike" cap="none" dirty="0" err="1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Palmelloid</a:t>
            </a:r>
            <a:r>
              <a:rPr lang="en-US" sz="1800" b="1" i="0" u="none" strike="noStrike" cap="none" dirty="0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) ও </a:t>
            </a:r>
            <a:r>
              <a:rPr lang="en-US" sz="1800" b="1" i="0" u="none" strike="noStrike" cap="none" dirty="0" err="1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অ্যামিবয়েড</a:t>
            </a:r>
            <a:endParaRPr dirty="0"/>
          </a:p>
        </p:txBody>
      </p:sp>
      <p:sp>
        <p:nvSpPr>
          <p:cNvPr id="248" name="Google Shape;248;p23"/>
          <p:cNvSpPr txBox="1"/>
          <p:nvPr/>
        </p:nvSpPr>
        <p:spPr>
          <a:xfrm>
            <a:off x="809625" y="1994893"/>
            <a:ext cx="4838700" cy="53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পামেলয়েড: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প্রতিকূল পরিবেশে সচল শৈবাল ফ্ল্যাজেলা প্রত্যাহার করে জিলেটিন আবরণে কলোনি গঠন করে টিকে থাকে। উদাহরণ: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Tetraspora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/>
          </a:p>
        </p:txBody>
      </p:sp>
      <p:sp>
        <p:nvSpPr>
          <p:cNvPr id="249" name="Google Shape;249;p23"/>
          <p:cNvSpPr txBox="1"/>
          <p:nvPr/>
        </p:nvSpPr>
        <p:spPr>
          <a:xfrm>
            <a:off x="809625" y="2621459"/>
            <a:ext cx="4838700" cy="53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অ্যামিবয়েড: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ক্ষণপদ (Pseudopodia) সৃষ্টির মাধ্যমে অ্যামিবার মতো রূপ নেয়। উদাহরণ: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Chromulina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/>
          </a:p>
        </p:txBody>
      </p:sp>
      <p:sp>
        <p:nvSpPr>
          <p:cNvPr id="250" name="Google Shape;250;p23"/>
          <p:cNvSpPr txBox="1"/>
          <p:nvPr/>
        </p:nvSpPr>
        <p:spPr>
          <a:xfrm>
            <a:off x="6693144" y="1448397"/>
            <a:ext cx="5080635" cy="354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সূত্রাকার (Filamentous) ও পত্রবৎ</a:t>
            </a:r>
            <a:endParaRPr/>
          </a:p>
        </p:txBody>
      </p:sp>
      <p:sp>
        <p:nvSpPr>
          <p:cNvPr id="251" name="Google Shape;251;p23"/>
          <p:cNvSpPr txBox="1"/>
          <p:nvPr/>
        </p:nvSpPr>
        <p:spPr>
          <a:xfrm>
            <a:off x="6543675" y="1994893"/>
            <a:ext cx="4838700" cy="53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সূত্রাকার (Filamentous):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কোষগুলো পরপর যুক্ত হয়ে শাখান্বিত বা অশাখ সুতার মতো গঠন তৈরি করে। উদাহরণ: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Ulothrix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Pithophora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/>
          </a:p>
        </p:txBody>
      </p:sp>
      <p:sp>
        <p:nvSpPr>
          <p:cNvPr id="252" name="Google Shape;252;p23"/>
          <p:cNvSpPr txBox="1"/>
          <p:nvPr/>
        </p:nvSpPr>
        <p:spPr>
          <a:xfrm>
            <a:off x="6543675" y="2621459"/>
            <a:ext cx="4838700" cy="53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পত্রবৎ ও চ্যাপ্টা: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বারবার বিভাজিত হয়ে পাতার ন্যায় চ্যাপ্টা থ্যালাস গঠন করে। উদাহরণ: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Ulva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/>
          </a:p>
        </p:txBody>
      </p:sp>
      <p:pic>
        <p:nvPicPr>
          <p:cNvPr id="253" name="Google Shape;253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625" y="1574007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2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43675" y="1574007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3"/>
          <p:cNvSpPr txBox="1"/>
          <p:nvPr/>
        </p:nvSpPr>
        <p:spPr>
          <a:xfrm>
            <a:off x="533400" y="457200"/>
            <a:ext cx="11658600" cy="519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দৈহিক</a:t>
            </a:r>
            <a:r>
              <a:rPr lang="en-US" sz="2700" b="1" i="0" u="none" strike="noStrike" cap="none" dirty="0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700" b="1" i="0" u="none" strike="noStrike" cap="none" dirty="0" err="1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</a:t>
            </a:r>
            <a:r>
              <a:rPr lang="en-US" sz="2700" b="1" i="0" u="none" strike="noStrike" cap="none" dirty="0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: </a:t>
            </a:r>
            <a:r>
              <a:rPr lang="en-US" sz="2700" b="1" i="0" u="none" strike="noStrike" cap="none" dirty="0" err="1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বিশেষ</a:t>
            </a:r>
            <a:r>
              <a:rPr lang="en-US" sz="2700" b="1" i="0" u="none" strike="noStrike" cap="none" dirty="0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700" b="1" i="0" u="none" strike="noStrike" cap="none" dirty="0" err="1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রূপসমূহ</a:t>
            </a:r>
            <a:endParaRPr dirty="0"/>
          </a:p>
        </p:txBody>
      </p:sp>
      <p:sp>
        <p:nvSpPr>
          <p:cNvPr id="256" name="Google Shape;256;p23"/>
          <p:cNvSpPr/>
          <p:nvPr/>
        </p:nvSpPr>
        <p:spPr>
          <a:xfrm>
            <a:off x="533400" y="981075"/>
            <a:ext cx="11125200" cy="28575"/>
          </a:xfrm>
          <a:prstGeom prst="rect">
            <a:avLst/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24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33550" y="3752850"/>
            <a:ext cx="3555950" cy="226962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63" name="Google Shape;263;p24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318100" y="3752850"/>
            <a:ext cx="3555950" cy="226962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64" name="Google Shape;264;p24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102650" y="3752850"/>
            <a:ext cx="3555950" cy="226962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65" name="Google Shape;265;p24"/>
          <p:cNvSpPr txBox="1"/>
          <p:nvPr/>
        </p:nvSpPr>
        <p:spPr>
          <a:xfrm>
            <a:off x="800250" y="4655790"/>
            <a:ext cx="3203681" cy="324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সিনোসাইটিক (Siphonous)</a:t>
            </a:r>
            <a:endParaRPr/>
          </a:p>
        </p:txBody>
      </p:sp>
      <p:sp>
        <p:nvSpPr>
          <p:cNvPr id="266" name="Google Shape;266;p24"/>
          <p:cNvSpPr txBox="1"/>
          <p:nvPr/>
        </p:nvSpPr>
        <p:spPr>
          <a:xfrm>
            <a:off x="800250" y="5075783"/>
            <a:ext cx="3051125" cy="708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প্রস্থপ্রাচীরহীন, বহু-নিউক্লিয়াসযুক্ত নলাকার শৈবালদেহ। একে সিনোসাইট বলে। উদাহরণ: </a:t>
            </a:r>
            <a:r>
              <a:rPr lang="en-US" sz="1200" b="0" i="1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Vaucheria</a:t>
            </a: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200" b="0" i="1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Botrydium</a:t>
            </a: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/>
          </a:p>
        </p:txBody>
      </p:sp>
      <p:sp>
        <p:nvSpPr>
          <p:cNvPr id="267" name="Google Shape;267;p24"/>
          <p:cNvSpPr txBox="1"/>
          <p:nvPr/>
        </p:nvSpPr>
        <p:spPr>
          <a:xfrm>
            <a:off x="4584800" y="4655790"/>
            <a:ext cx="3203681" cy="324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হেটেরোট্রাইকাস (Heterotrichous)</a:t>
            </a:r>
            <a:endParaRPr/>
          </a:p>
        </p:txBody>
      </p:sp>
      <p:sp>
        <p:nvSpPr>
          <p:cNvPr id="268" name="Google Shape;268;p24"/>
          <p:cNvSpPr txBox="1"/>
          <p:nvPr/>
        </p:nvSpPr>
        <p:spPr>
          <a:xfrm>
            <a:off x="4584800" y="5075783"/>
            <a:ext cx="3051125" cy="47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দেহে শায়িত (Prostrate) এবং খাড়া (Erect) দুই ধরণের শাখা থাকে। উদাহরণ: </a:t>
            </a:r>
            <a:r>
              <a:rPr lang="en-US" sz="1200" b="0" i="1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Fritschiella</a:t>
            </a: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/>
          </a:p>
        </p:txBody>
      </p:sp>
      <p:sp>
        <p:nvSpPr>
          <p:cNvPr id="269" name="Google Shape;269;p24"/>
          <p:cNvSpPr txBox="1"/>
          <p:nvPr/>
        </p:nvSpPr>
        <p:spPr>
          <a:xfrm>
            <a:off x="8369350" y="4655790"/>
            <a:ext cx="3203681" cy="324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পর্ব ও পর্বমধ্যযুক্ত</a:t>
            </a:r>
            <a:endParaRPr/>
          </a:p>
        </p:txBody>
      </p:sp>
      <p:sp>
        <p:nvSpPr>
          <p:cNvPr id="270" name="Google Shape;270;p24"/>
          <p:cNvSpPr txBox="1"/>
          <p:nvPr/>
        </p:nvSpPr>
        <p:spPr>
          <a:xfrm>
            <a:off x="8369350" y="5075783"/>
            <a:ext cx="3051125" cy="47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উচ্চশ্রেণীর উদ্ভিদের ন্যায় পর্ব ও পর্বমধ্য বিদ্যমান। উদাহরণ: </a:t>
            </a:r>
            <a:r>
              <a:rPr lang="en-US" sz="1200" b="0" i="1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Chara</a:t>
            </a: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200" b="0" i="1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Nitella</a:t>
            </a: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/>
          </a:p>
        </p:txBody>
      </p:sp>
      <p:pic>
        <p:nvPicPr>
          <p:cNvPr id="271" name="Google Shape;271;p24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800250" y="4057650"/>
            <a:ext cx="4286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4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4584800" y="4057650"/>
            <a:ext cx="390525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4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369350" y="4057650"/>
            <a:ext cx="342900" cy="34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5"/>
          <p:cNvSpPr txBox="1"/>
          <p:nvPr/>
        </p:nvSpPr>
        <p:spPr>
          <a:xfrm>
            <a:off x="876300" y="2028825"/>
            <a:ext cx="5048250" cy="56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কোষপ্রাচীর</a:t>
            </a:r>
            <a:r>
              <a:rPr lang="en-US" sz="1425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দ্বিন্তরী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মৃত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প্রাচীর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;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প্রধানত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সেলুলোজ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পেকটিন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মিউসিলেজ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দিয়ে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425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তৈরি</a:t>
            </a:r>
            <a:r>
              <a:rPr lang="en-US" sz="1425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dirty="0"/>
          </a:p>
        </p:txBody>
      </p:sp>
      <p:sp>
        <p:nvSpPr>
          <p:cNvPr id="284" name="Google Shape;284;p25"/>
          <p:cNvSpPr txBox="1"/>
          <p:nvPr/>
        </p:nvSpPr>
        <p:spPr>
          <a:xfrm>
            <a:off x="876300" y="2742009"/>
            <a:ext cx="5048250" cy="56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সাইটোপ্লাজম: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কোষঝিল্লির ভেতরে জেলির মতো থকথকে সাইটোপ্লাজমে নিউক্লিয়াস ও অঙ্গাণু থাকে।</a:t>
            </a:r>
            <a:endParaRPr/>
          </a:p>
        </p:txBody>
      </p:sp>
      <p:sp>
        <p:nvSpPr>
          <p:cNvPr id="285" name="Google Shape;285;p25"/>
          <p:cNvSpPr txBox="1"/>
          <p:nvPr/>
        </p:nvSpPr>
        <p:spPr>
          <a:xfrm>
            <a:off x="876300" y="3455193"/>
            <a:ext cx="5048250" cy="56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ক্লোরোপ্লাস্ট ও পাইরিনয়েড: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বিশালাকার ক্লোরোপ্লাস্টে প্রোটিন জাতীয় </a:t>
            </a: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পাইরিনয়েড (Pyrenoid)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দানা থাকে।</a:t>
            </a:r>
            <a:endParaRPr/>
          </a:p>
        </p:txBody>
      </p:sp>
      <p:sp>
        <p:nvSpPr>
          <p:cNvPr id="286" name="Google Shape;286;p25"/>
          <p:cNvSpPr txBox="1"/>
          <p:nvPr/>
        </p:nvSpPr>
        <p:spPr>
          <a:xfrm>
            <a:off x="876300" y="4168378"/>
            <a:ext cx="5048250" cy="56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সঞ্চিত খাদ্য: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সবুজ শৈবালে স্টার্চ, বাদামী শৈবালে ল্যামিনারিন ও ম্যানিটল, এবং লোহিত শৈবালে ফ্লোরিডিয়ান স্টার্চ থাকে।</a:t>
            </a:r>
            <a:endParaRPr/>
          </a:p>
        </p:txBody>
      </p:sp>
      <p:sp>
        <p:nvSpPr>
          <p:cNvPr id="287" name="Google Shape;287;p25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 err="1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শৈবালের</a:t>
            </a:r>
            <a:r>
              <a:rPr lang="en-US" sz="2700" b="1" i="0" u="none" strike="noStrike" cap="none" dirty="0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700" b="1" i="0" u="none" strike="noStrike" cap="none" dirty="0" err="1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কোষীয়</a:t>
            </a:r>
            <a:r>
              <a:rPr lang="en-US" sz="2700" b="1" i="0" u="none" strike="noStrike" cap="none" dirty="0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2700" b="1" i="0" u="none" strike="noStrike" cap="none" dirty="0" err="1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গঠন</a:t>
            </a:r>
            <a:r>
              <a:rPr lang="en-US" sz="2700" b="1" i="0" u="none" strike="noStrike" cap="none" dirty="0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 (Cellular Structure)</a:t>
            </a:r>
            <a:endParaRPr dirty="0"/>
          </a:p>
        </p:txBody>
      </p:sp>
      <p:sp>
        <p:nvSpPr>
          <p:cNvPr id="288" name="Google Shape;288;p25"/>
          <p:cNvSpPr/>
          <p:nvPr/>
        </p:nvSpPr>
        <p:spPr>
          <a:xfrm>
            <a:off x="533400" y="981075"/>
            <a:ext cx="11125200" cy="28575"/>
          </a:xfrm>
          <a:prstGeom prst="rect">
            <a:avLst/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26E4A6C7-5E0B-DB6B-7F4B-9F7B08ACDB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3983936"/>
              </p:ext>
            </p:extLst>
          </p:nvPr>
        </p:nvGraphicFramePr>
        <p:xfrm>
          <a:off x="6981091" y="1196141"/>
          <a:ext cx="4097216" cy="4213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2079990" imgH="2194302" progId="Word.Picture.8">
                  <p:embed/>
                </p:oleObj>
              </mc:Choice>
              <mc:Fallback>
                <p:oleObj name="Picture" r:id="rId3" imgW="2079990" imgH="2194302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2237"/>
                      <a:stretch>
                        <a:fillRect/>
                      </a:stretch>
                    </p:blipFill>
                    <p:spPr bwMode="auto">
                      <a:xfrm>
                        <a:off x="6981091" y="1196141"/>
                        <a:ext cx="4097216" cy="421330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5" name="Google Shape;295;p26"/>
          <p:cNvGraphicFramePr/>
          <p:nvPr>
            <p:extLst>
              <p:ext uri="{D42A27DB-BD31-4B8C-83A1-F6EECF244321}">
                <p14:modId xmlns:p14="http://schemas.microsoft.com/office/powerpoint/2010/main" val="1787054966"/>
              </p:ext>
            </p:extLst>
          </p:nvPr>
        </p:nvGraphicFramePr>
        <p:xfrm>
          <a:off x="522410" y="1301960"/>
          <a:ext cx="11115675" cy="3867915"/>
        </p:xfrm>
        <a:graphic>
          <a:graphicData uri="http://schemas.openxmlformats.org/drawingml/2006/table">
            <a:tbl>
              <a:tblPr firstRow="1" bandRow="1">
                <a:noFill/>
                <a:tableStyleId>{32B7ACC7-A9CC-4A86-AA99-205CFBEF363F}</a:tableStyleId>
              </a:tblPr>
              <a:tblGrid>
                <a:gridCol w="2097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3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16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06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56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7358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369A1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শৈবাল শ্রেণী (Class)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369A1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সাধারণ নাম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369A1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প্রধান পিগমেন্ট (Pigments)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369A1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সঞ্চিত খাদ্য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0369A1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উদাহরণ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2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358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Chlorophyta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সবুজ শৈবাল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ক্লোরোফিল a, b, ক্যারোটিনয়েড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স্টার্চ (শ্বেতসার)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1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Ulothrix</a:t>
                      </a: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, </a:t>
                      </a:r>
                      <a:r>
                        <a:rPr lang="en-US" sz="1600" b="0" i="1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Spirogyra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358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Phaeophyta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বাদামী শৈবাল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ফিউকোজ্যানথিন, ক্লোরোফিল a, c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ল্যামিনারিন ও ম্যানিটল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1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Sargassum</a:t>
                      </a: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, </a:t>
                      </a:r>
                      <a:r>
                        <a:rPr lang="en-US" sz="1600" b="0" i="1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Laminaria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358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Rhodophyta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লোহিত শৈবাল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ফাইকোইরিথ্রিন, ফাইকোসায়ানিন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ফ্লোরিডিয়ান স্টার্চ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1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Polysiphonia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358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Chrysophyta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সো সোনালী-বাদামী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ফিউকোজ্যানথিন, ক্যারোটিন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0" u="none" strike="noStrike" cap="none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ক্রাইসোলাইমিনারিন ও ফ্যাট</a:t>
                      </a:r>
                      <a:endParaRPr sz="180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0" i="1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Navicula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 (</a:t>
                      </a:r>
                      <a:r>
                        <a:rPr lang="en-US" sz="1600" b="0" i="0" u="none" strike="noStrike" cap="none" dirty="0" err="1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ডায়াটম</a:t>
                      </a:r>
                      <a:r>
                        <a:rPr lang="en-US" sz="1600" b="0" i="0" u="none" strike="noStrike" cap="none" dirty="0">
                          <a:solidFill>
                            <a:srgbClr val="334155"/>
                          </a:solidFill>
                          <a:latin typeface="Hind Siliguri"/>
                          <a:ea typeface="Hind Siliguri"/>
                          <a:cs typeface="Hind Siliguri"/>
                          <a:sym typeface="Hind Siliguri"/>
                        </a:rPr>
                        <a:t>)</a:t>
                      </a:r>
                      <a:endParaRPr sz="1800" dirty="0"/>
                    </a:p>
                  </a:txBody>
                  <a:tcPr marL="63500" marR="63500" marT="25400" marB="254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96" name="Google Shape;296;p26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শৈবালের বিভিন্ন শ্রেণীর বর্ণক ও সঞ্চিত খাদ্য</a:t>
            </a:r>
            <a:endParaRPr/>
          </a:p>
        </p:txBody>
      </p:sp>
      <p:sp>
        <p:nvSpPr>
          <p:cNvPr id="297" name="Google Shape;297;p26"/>
          <p:cNvSpPr/>
          <p:nvPr/>
        </p:nvSpPr>
        <p:spPr>
          <a:xfrm>
            <a:off x="533400" y="981075"/>
            <a:ext cx="11125200" cy="28575"/>
          </a:xfrm>
          <a:prstGeom prst="rect">
            <a:avLst/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Google Shape;169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925" y="1285875"/>
            <a:ext cx="5419725" cy="37719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70" name="Google Shape;170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9350" y="1285875"/>
            <a:ext cx="5419725" cy="3771900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72" name="Google Shape;172;p16" descr="image.png"/>
          <p:cNvPicPr preferRelativeResize="0"/>
          <p:nvPr/>
        </p:nvPicPr>
        <p:blipFill rotWithShape="1">
          <a:blip r:embed="rId5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542925" y="485775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6"/>
          <p:cNvSpPr txBox="1"/>
          <p:nvPr/>
        </p:nvSpPr>
        <p:spPr>
          <a:xfrm>
            <a:off x="742950" y="1485900"/>
            <a:ext cx="527065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95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47857"/>
                </a:solidFill>
                <a:latin typeface="Hind Siliguri" panose="02000000000000000000" pitchFamily="2" charset="0"/>
                <a:ea typeface="Noto Sans Bengali SemiBold"/>
                <a:cs typeface="Hind Siliguri" panose="02000000000000000000" pitchFamily="2" charset="0"/>
                <a:sym typeface="Noto Sans Bengali SemiBold"/>
              </a:rPr>
              <a:t>অঙ্গজ প্রজনন (Vegetative)</a:t>
            </a:r>
            <a:endParaRPr sz="160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174" name="Google Shape;174;p16"/>
          <p:cNvSpPr/>
          <p:nvPr/>
        </p:nvSpPr>
        <p:spPr>
          <a:xfrm>
            <a:off x="742950" y="1819275"/>
            <a:ext cx="5019675" cy="19050"/>
          </a:xfrm>
          <a:prstGeom prst="rect">
            <a:avLst/>
          </a:prstGeom>
          <a:solidFill>
            <a:srgbClr val="A7F3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Hind Siliguri" panose="02000000000000000000" pitchFamily="2" charset="0"/>
              <a:ea typeface="Calibri"/>
              <a:cs typeface="Hind Siliguri" panose="02000000000000000000" pitchFamily="2" charset="0"/>
              <a:sym typeface="Calibri"/>
            </a:endParaRPr>
          </a:p>
        </p:txBody>
      </p:sp>
      <p:sp>
        <p:nvSpPr>
          <p:cNvPr id="175" name="Google Shape;175;p16"/>
          <p:cNvSpPr txBox="1"/>
          <p:nvPr/>
        </p:nvSpPr>
        <p:spPr>
          <a:xfrm>
            <a:off x="6429375" y="1485900"/>
            <a:ext cx="527065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0955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47857"/>
                </a:solidFill>
                <a:latin typeface="Hind Siliguri" panose="02000000000000000000" pitchFamily="2" charset="0"/>
                <a:ea typeface="Noto Sans Bengali SemiBold"/>
                <a:cs typeface="Hind Siliguri" panose="02000000000000000000" pitchFamily="2" charset="0"/>
                <a:sym typeface="Noto Sans Bengali SemiBold"/>
              </a:rPr>
              <a:t>অযৌন প্রজনন (Asexual)</a:t>
            </a:r>
            <a:endParaRPr sz="160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176" name="Google Shape;176;p16"/>
          <p:cNvSpPr/>
          <p:nvPr/>
        </p:nvSpPr>
        <p:spPr>
          <a:xfrm>
            <a:off x="6429375" y="1819275"/>
            <a:ext cx="5019675" cy="19050"/>
          </a:xfrm>
          <a:prstGeom prst="rect">
            <a:avLst/>
          </a:prstGeom>
          <a:solidFill>
            <a:srgbClr val="A7F3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Hind Siliguri" panose="02000000000000000000" pitchFamily="2" charset="0"/>
              <a:ea typeface="Calibri"/>
              <a:cs typeface="Hind Siliguri" panose="02000000000000000000" pitchFamily="2" charset="0"/>
              <a:sym typeface="Calibri"/>
            </a:endParaRPr>
          </a:p>
        </p:txBody>
      </p:sp>
      <p:pic>
        <p:nvPicPr>
          <p:cNvPr id="177" name="Google Shape;177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42950" y="1495425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6"/>
          <p:cNvSpPr txBox="1"/>
          <p:nvPr/>
        </p:nvSpPr>
        <p:spPr>
          <a:xfrm>
            <a:off x="1009650" y="1933575"/>
            <a:ext cx="4752975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কোষ বিভাজন: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এককোষী শৈবালে মাইটোসিস বিভাজন (</a:t>
            </a:r>
            <a:r>
              <a:rPr lang="en-US" sz="1200" b="0" i="1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Gloeocapsa, Euglena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)।</a:t>
            </a:r>
            <a:endParaRPr sz="160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179" name="Google Shape;179;p16"/>
          <p:cNvSpPr txBox="1"/>
          <p:nvPr/>
        </p:nvSpPr>
        <p:spPr>
          <a:xfrm>
            <a:off x="1009650" y="2450857"/>
            <a:ext cx="4752975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খণ্ডায়ন (Fragmentation):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ফিলামেন্ট আঘাতপ্রাপ্ত হলে খণ্ডগুলো নতুন শৈবাল গঠন করে (</a:t>
            </a:r>
            <a:r>
              <a:rPr lang="en-US" sz="1200" b="0" i="1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Spirogyra, Ulothrix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)।</a:t>
            </a:r>
            <a:endParaRPr sz="160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180" name="Google Shape;180;p16"/>
          <p:cNvSpPr txBox="1"/>
          <p:nvPr/>
        </p:nvSpPr>
        <p:spPr>
          <a:xfrm>
            <a:off x="1009650" y="3003307"/>
            <a:ext cx="4752975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হরমোগোনিয়াম ও হরমোসিস্ট: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ট্রাইকোম খণ্ডিত হয়ে হরমোগোনিয়াম সৃষ্টি করে (</a:t>
            </a:r>
            <a:r>
              <a:rPr lang="en-US" sz="1200" b="0" i="1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Nostoc, Oscillatoria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)।</a:t>
            </a:r>
            <a:endParaRPr sz="160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181" name="Google Shape;181;p16"/>
          <p:cNvSpPr txBox="1"/>
          <p:nvPr/>
        </p:nvSpPr>
        <p:spPr>
          <a:xfrm>
            <a:off x="1009650" y="3555757"/>
            <a:ext cx="4752975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অ্যাকাইনেটি ও বুলবিল: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পুরু প্রাচীরযুক্ত অঙ্গজ কোষ বা মুকুলাকৃতির গঠন (</a:t>
            </a:r>
            <a:r>
              <a:rPr lang="en-US" sz="1200" b="0" i="1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Anabaena, Chara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)।</a:t>
            </a:r>
            <a:endParaRPr sz="160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182" name="Google Shape;182;p16"/>
          <p:cNvSpPr txBox="1"/>
          <p:nvPr/>
        </p:nvSpPr>
        <p:spPr>
          <a:xfrm>
            <a:off x="1009650" y="4108207"/>
            <a:ext cx="4752975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প্রোটোনেমা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, </a:t>
            </a:r>
            <a:r>
              <a:rPr lang="en-US" sz="1200" b="1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বাডিং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ও </a:t>
            </a:r>
            <a:r>
              <a:rPr lang="en-US" sz="1200" b="1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টিউবার</a:t>
            </a:r>
            <a:r>
              <a:rPr lang="en-US" sz="1200" b="1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: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রাইজয়েড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/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থ্যালস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হতে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শাখা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গজিয়ে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নতুন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দেহ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sz="1200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গঠন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(</a:t>
            </a:r>
            <a:r>
              <a:rPr lang="en-US" sz="1200" b="0" i="1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Chara, </a:t>
            </a:r>
            <a:r>
              <a:rPr lang="en-US" sz="1200" b="0" i="1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Nitella</a:t>
            </a:r>
            <a:r>
              <a:rPr lang="en-US" sz="1200" b="0" i="1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, </a:t>
            </a:r>
            <a:r>
              <a:rPr lang="en-US" sz="1200" b="0" i="1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Protosiphon</a:t>
            </a:r>
            <a:r>
              <a:rPr lang="en-US" sz="1200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)।</a:t>
            </a:r>
            <a:endParaRPr sz="1600" dirty="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pic>
        <p:nvPicPr>
          <p:cNvPr id="183" name="Google Shape;183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429375" y="1495425"/>
            <a:ext cx="209550" cy="209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16"/>
          <p:cNvSpPr txBox="1"/>
          <p:nvPr/>
        </p:nvSpPr>
        <p:spPr>
          <a:xfrm>
            <a:off x="6696075" y="1933575"/>
            <a:ext cx="47529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জুস্পোর / চলরেণু (Zoospore):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২-৪ ফ্লাজেলাযুক্ত সচল রেণু।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Hind Siliguri" panose="02000000000000000000" pitchFamily="2" charset="0"/>
                <a:ea typeface="Calibri"/>
                <a:cs typeface="Hind Siliguri" panose="02000000000000000000" pitchFamily="2" charset="0"/>
                <a:sym typeface="Calibri"/>
              </a:rPr>
            </a:b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sz="1200" b="0" i="1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Ulothrix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।</a:t>
            </a:r>
            <a:endParaRPr sz="160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185" name="Google Shape;185;p16"/>
          <p:cNvSpPr txBox="1"/>
          <p:nvPr/>
        </p:nvSpPr>
        <p:spPr>
          <a:xfrm>
            <a:off x="6696075" y="2503140"/>
            <a:ext cx="47529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অ্যাপ্ল্যানোস্পোর / অচলরেণু (Aplanospore):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ফ্লাজেলাহীন নিশ্চল রেণু। </a:t>
            </a:r>
            <a:br>
              <a:rPr lang="en-US" sz="2000" b="0" i="0" u="none" strike="noStrike" cap="none">
                <a:solidFill>
                  <a:schemeClr val="dk1"/>
                </a:solidFill>
                <a:latin typeface="Hind Siliguri" panose="02000000000000000000" pitchFamily="2" charset="0"/>
                <a:ea typeface="Calibri"/>
                <a:cs typeface="Hind Siliguri" panose="02000000000000000000" pitchFamily="2" charset="0"/>
                <a:sym typeface="Calibri"/>
              </a:rPr>
            </a:b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sz="1200" b="0" i="1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Microspora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।</a:t>
            </a:r>
            <a:endParaRPr sz="160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186" name="Google Shape;186;p16"/>
          <p:cNvSpPr txBox="1"/>
          <p:nvPr/>
        </p:nvSpPr>
        <p:spPr>
          <a:xfrm>
            <a:off x="6696075" y="3072705"/>
            <a:ext cx="4752975" cy="590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হিপনোস্পোর (Hypnospore):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প্রতিকূল পরিবেশে গঠিত অতি পুরু প্রাচীরযুক্ত রেণু (</a:t>
            </a:r>
            <a:r>
              <a:rPr lang="en-US" sz="1200" b="0" i="1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Ulothrix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)।</a:t>
            </a:r>
            <a:endParaRPr sz="160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187" name="Google Shape;187;p16"/>
          <p:cNvSpPr txBox="1"/>
          <p:nvPr/>
        </p:nvSpPr>
        <p:spPr>
          <a:xfrm>
            <a:off x="6696075" y="3625155"/>
            <a:ext cx="4752975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অটোস্পোর (Autospore):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মাতৃকোষের অনুরূপ বৈশিষ্ট্যের অচলরেণু (</a:t>
            </a:r>
            <a:r>
              <a:rPr lang="en-US" sz="1200" b="0" i="1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Chlorella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)।</a:t>
            </a:r>
            <a:endParaRPr sz="160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188" name="Google Shape;188;p16"/>
          <p:cNvSpPr txBox="1"/>
          <p:nvPr/>
        </p:nvSpPr>
        <p:spPr>
          <a:xfrm>
            <a:off x="6696075" y="3949005"/>
            <a:ext cx="4752975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অক্সোস্পোর (Auxospore):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ডায়াটম জাতীয় শৈবালে সৃষ্ট বিশেষ রেণু (</a:t>
            </a:r>
            <a:r>
              <a:rPr lang="en-US" sz="1200" b="0" i="1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Navicula</a:t>
            </a:r>
            <a:r>
              <a:rPr lang="en-US" sz="1200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)।</a:t>
            </a:r>
            <a:endParaRPr sz="160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189" name="Google Shape;189;p16"/>
          <p:cNvSpPr txBox="1"/>
          <p:nvPr/>
        </p:nvSpPr>
        <p:spPr>
          <a:xfrm>
            <a:off x="1035368" y="470461"/>
            <a:ext cx="6260782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700" b="1" i="0" u="none" strike="noStrike" cap="none" dirty="0" err="1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শৈবালের</a:t>
            </a:r>
            <a:r>
              <a:rPr lang="en-US" sz="2700" b="1" i="0" u="none" strike="noStrike" cap="none" dirty="0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700" b="1" i="0" u="none" strike="noStrike" cap="none" dirty="0" err="1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অঙ্গজ</a:t>
            </a:r>
            <a:r>
              <a:rPr lang="en-US" sz="2700" b="1" i="0" u="none" strike="noStrike" cap="none" dirty="0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2700" b="1" i="0" u="none" strike="noStrike" cap="none" dirty="0" err="1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অযৌন</a:t>
            </a:r>
            <a:r>
              <a:rPr lang="en-US" sz="2700" b="1" i="0" u="none" strike="noStrike" cap="none" dirty="0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700" b="1" i="0" u="none" strike="noStrike" cap="none" dirty="0" err="1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প্রজনন</a:t>
            </a:r>
            <a:endParaRPr dirty="0">
              <a:solidFill>
                <a:srgbClr val="0369A1"/>
              </a:solidFill>
            </a:endParaRPr>
          </a:p>
        </p:txBody>
      </p:sp>
      <p:sp>
        <p:nvSpPr>
          <p:cNvPr id="190" name="Google Shape;190;p16"/>
          <p:cNvSpPr/>
          <p:nvPr/>
        </p:nvSpPr>
        <p:spPr>
          <a:xfrm>
            <a:off x="542925" y="1038225"/>
            <a:ext cx="11106150" cy="19050"/>
          </a:xfrm>
          <a:prstGeom prst="rect">
            <a:avLst/>
          </a:prstGeom>
          <a:solidFill>
            <a:srgbClr val="ECFD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2950" y="1952625"/>
            <a:ext cx="11430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2950" y="2469907"/>
            <a:ext cx="11430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2950" y="3022357"/>
            <a:ext cx="11430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2950" y="3574807"/>
            <a:ext cx="11430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2950" y="4127257"/>
            <a:ext cx="11430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29375" y="1952625"/>
            <a:ext cx="11430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29375" y="2522190"/>
            <a:ext cx="11430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29375" y="3091755"/>
            <a:ext cx="11430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29375" y="3644205"/>
            <a:ext cx="114300" cy="1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29375" y="3968055"/>
            <a:ext cx="114300" cy="142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2925" y="1285875"/>
            <a:ext cx="3575000" cy="222676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9" name="Google Shape;209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08425" y="1285875"/>
            <a:ext cx="3575000" cy="222676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10" name="Google Shape;210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73925" y="1285875"/>
            <a:ext cx="3575149" cy="222676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12" name="Google Shape;212;p17" descr="image.png"/>
          <p:cNvPicPr preferRelativeResize="0"/>
          <p:nvPr/>
        </p:nvPicPr>
        <p:blipFill rotWithShape="1">
          <a:blip r:embed="rId6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542925" y="485775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7"/>
          <p:cNvSpPr/>
          <p:nvPr/>
        </p:nvSpPr>
        <p:spPr>
          <a:xfrm>
            <a:off x="542924" y="4457699"/>
            <a:ext cx="5419725" cy="1362075"/>
          </a:xfrm>
          <a:prstGeom prst="rect">
            <a:avLst/>
          </a:prstGeom>
          <a:solidFill>
            <a:srgbClr val="ECFDF5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Hind Siliguri" panose="02000000000000000000" pitchFamily="2" charset="0"/>
              <a:ea typeface="Calibri"/>
              <a:cs typeface="Hind Siliguri" panose="02000000000000000000" pitchFamily="2" charset="0"/>
              <a:sym typeface="Calibri"/>
            </a:endParaRPr>
          </a:p>
        </p:txBody>
      </p:sp>
      <p:sp>
        <p:nvSpPr>
          <p:cNvPr id="214" name="Google Shape;214;p17"/>
          <p:cNvSpPr txBox="1"/>
          <p:nvPr/>
        </p:nvSpPr>
        <p:spPr>
          <a:xfrm>
            <a:off x="695324" y="4572000"/>
            <a:ext cx="5114925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থ্যালাসের</a:t>
            </a:r>
            <a:r>
              <a:rPr lang="en-US" b="1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1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ধরণ</a:t>
            </a:r>
            <a:r>
              <a:rPr lang="en-US" b="1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: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Calibri" panose="020F0502020204030204" pitchFamily="34" charset="0"/>
                <a:ea typeface="Noto Sans Bengali"/>
                <a:cs typeface="Calibri" panose="020F0502020204030204" pitchFamily="34" charset="0"/>
                <a:sym typeface="Noto Sans Bengali"/>
              </a:rPr>
              <a:t>১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. </a:t>
            </a:r>
            <a:r>
              <a:rPr lang="en-US" b="0" i="1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হোমোথ্যালিক</a:t>
            </a:r>
            <a:r>
              <a:rPr lang="en-US" b="0" i="1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(Homothallic):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একই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দেহে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উভয়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যৌন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গ্যামেট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উৎপন্ন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হয়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(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সহবাসী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)।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২. </a:t>
            </a:r>
            <a:r>
              <a:rPr lang="en-US" b="0" i="1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হেটেরোথ্যালিক</a:t>
            </a:r>
            <a:r>
              <a:rPr lang="en-US" b="0" i="1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(Heterothallic):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পুং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ও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স্ত্রী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গ্যামেট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ভিন্ন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দেহে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সৃষ্টি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হয়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(</a:t>
            </a:r>
            <a:r>
              <a:rPr lang="en-US" b="0" i="0" u="none" strike="noStrike" cap="none" dirty="0" err="1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ভিন্নবাসী</a:t>
            </a:r>
            <a:r>
              <a:rPr lang="en-US" b="0" i="0" u="none" strike="noStrike" cap="none" dirty="0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)।</a:t>
            </a:r>
            <a:endParaRPr sz="1800" dirty="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215" name="Google Shape;215;p17"/>
          <p:cNvSpPr/>
          <p:nvPr/>
        </p:nvSpPr>
        <p:spPr>
          <a:xfrm>
            <a:off x="542924" y="4457700"/>
            <a:ext cx="38100" cy="800100"/>
          </a:xfrm>
          <a:prstGeom prst="rect">
            <a:avLst/>
          </a:prstGeom>
          <a:solidFill>
            <a:srgbClr val="05966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Hind Siliguri" panose="02000000000000000000" pitchFamily="2" charset="0"/>
              <a:ea typeface="Calibri"/>
              <a:cs typeface="Hind Siliguri" panose="02000000000000000000" pitchFamily="2" charset="0"/>
              <a:sym typeface="Calibri"/>
            </a:endParaRPr>
          </a:p>
        </p:txBody>
      </p:sp>
      <p:sp>
        <p:nvSpPr>
          <p:cNvPr id="216" name="Google Shape;216;p17"/>
          <p:cNvSpPr/>
          <p:nvPr/>
        </p:nvSpPr>
        <p:spPr>
          <a:xfrm>
            <a:off x="6229349" y="4457700"/>
            <a:ext cx="5419725" cy="1362074"/>
          </a:xfrm>
          <a:prstGeom prst="rect">
            <a:avLst/>
          </a:prstGeom>
          <a:solidFill>
            <a:srgbClr val="FEF3C7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Hind Siliguri" panose="02000000000000000000" pitchFamily="2" charset="0"/>
              <a:ea typeface="Calibri"/>
              <a:cs typeface="Hind Siliguri" panose="02000000000000000000" pitchFamily="2" charset="0"/>
              <a:sym typeface="Calibri"/>
            </a:endParaRPr>
          </a:p>
        </p:txBody>
      </p:sp>
      <p:sp>
        <p:nvSpPr>
          <p:cNvPr id="217" name="Google Shape;217;p17"/>
          <p:cNvSpPr txBox="1"/>
          <p:nvPr/>
        </p:nvSpPr>
        <p:spPr>
          <a:xfrm>
            <a:off x="6381749" y="4572000"/>
            <a:ext cx="5114925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পার্থেনোজেনেসিস</a:t>
            </a:r>
            <a:r>
              <a:rPr lang="en-US" b="1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/ </a:t>
            </a:r>
            <a:r>
              <a:rPr lang="en-US" b="1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অপুম্‌জনি</a:t>
            </a:r>
            <a:r>
              <a:rPr lang="en-US" b="1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(Parthenogenesis):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যৌন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মিলন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ব্যাহত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হলে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গ্যামেটগুলো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নিষেক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ছাড়াই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1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পার্থেনোরেণু</a:t>
            </a:r>
            <a:r>
              <a:rPr lang="en-US" b="0" i="1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/</a:t>
            </a:r>
            <a:r>
              <a:rPr lang="en-US" b="0" i="1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অ্যাজাইগোরেণু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তৈরি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করে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সরাসরি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নতুন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শৈবাল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জন্ম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দেয়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(</a:t>
            </a:r>
            <a:r>
              <a:rPr lang="en-US" b="0" i="0" u="none" strike="noStrike" cap="none" dirty="0" err="1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যেমন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: </a:t>
            </a:r>
            <a:r>
              <a:rPr lang="en-US" b="0" i="1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Spirogyra</a:t>
            </a:r>
            <a:r>
              <a:rPr lang="en-US" b="0" i="0" u="none" strike="noStrike" cap="none" dirty="0">
                <a:solidFill>
                  <a:srgbClr val="92400E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)।</a:t>
            </a:r>
            <a:endParaRPr sz="1800" dirty="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218" name="Google Shape;218;p17"/>
          <p:cNvSpPr/>
          <p:nvPr/>
        </p:nvSpPr>
        <p:spPr>
          <a:xfrm>
            <a:off x="6229348" y="4457699"/>
            <a:ext cx="45719" cy="1362073"/>
          </a:xfrm>
          <a:prstGeom prst="rect">
            <a:avLst/>
          </a:prstGeom>
          <a:solidFill>
            <a:srgbClr val="D9770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Hind Siliguri" panose="02000000000000000000" pitchFamily="2" charset="0"/>
              <a:ea typeface="Calibri"/>
              <a:cs typeface="Hind Siliguri" panose="02000000000000000000" pitchFamily="2" charset="0"/>
              <a:sym typeface="Calibri"/>
            </a:endParaRPr>
          </a:p>
        </p:txBody>
      </p:sp>
      <p:pic>
        <p:nvPicPr>
          <p:cNvPr id="219" name="Google Shape;219;p17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42950" y="1485900"/>
            <a:ext cx="4191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17"/>
          <p:cNvSpPr txBox="1"/>
          <p:nvPr/>
        </p:nvSpPr>
        <p:spPr>
          <a:xfrm>
            <a:off x="742950" y="2038350"/>
            <a:ext cx="2260282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 dirty="0" err="1">
                <a:solidFill>
                  <a:srgbClr val="047857"/>
                </a:solidFill>
                <a:latin typeface="Hind Siliguri" panose="02000000000000000000" pitchFamily="2" charset="0"/>
                <a:ea typeface="Noto Sans Bengali SemiBold"/>
                <a:cs typeface="Hind Siliguri" panose="02000000000000000000" pitchFamily="2" charset="0"/>
                <a:sym typeface="Noto Sans Bengali SemiBold"/>
              </a:rPr>
              <a:t>আইসোগ্যামি</a:t>
            </a:r>
            <a:r>
              <a:rPr lang="en-US" sz="1650" b="1" i="0" u="none" strike="noStrike" cap="none" dirty="0">
                <a:solidFill>
                  <a:srgbClr val="047857"/>
                </a:solidFill>
                <a:latin typeface="Hind Siliguri" panose="02000000000000000000" pitchFamily="2" charset="0"/>
                <a:ea typeface="Noto Sans Bengali SemiBold"/>
                <a:cs typeface="Hind Siliguri" panose="02000000000000000000" pitchFamily="2" charset="0"/>
                <a:sym typeface="Noto Sans Bengali SemiBold"/>
              </a:rPr>
              <a:t> (Isogamy)</a:t>
            </a:r>
            <a:endParaRPr b="1" dirty="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221" name="Google Shape;221;p17"/>
          <p:cNvSpPr txBox="1"/>
          <p:nvPr/>
        </p:nvSpPr>
        <p:spPr>
          <a:xfrm>
            <a:off x="742950" y="2227310"/>
            <a:ext cx="317495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আকার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,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আকৃতি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ও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শারীরবৃত্তীয়ভাবে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1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একইরকম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দুটি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সচল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গ্যামেটের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মিলন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।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এটি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আদি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প্রকৃতির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।</a:t>
            </a:r>
            <a:endParaRPr sz="2000" dirty="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pic>
        <p:nvPicPr>
          <p:cNvPr id="222" name="Google Shape;222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42950" y="2931616"/>
            <a:ext cx="60007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17"/>
          <p:cNvSpPr txBox="1"/>
          <p:nvPr/>
        </p:nvSpPr>
        <p:spPr>
          <a:xfrm>
            <a:off x="742950" y="3131641"/>
            <a:ext cx="1647825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1" u="none" strike="noStrike" cap="none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Ulothrix, Chlamydomonas</a:t>
            </a:r>
            <a:endParaRPr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pic>
        <p:nvPicPr>
          <p:cNvPr id="224" name="Google Shape;224;p17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508450" y="1485900"/>
            <a:ext cx="4191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17"/>
          <p:cNvSpPr txBox="1"/>
          <p:nvPr/>
        </p:nvSpPr>
        <p:spPr>
          <a:xfrm>
            <a:off x="4508450" y="2038350"/>
            <a:ext cx="2790348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47857"/>
                </a:solidFill>
                <a:latin typeface="Hind Siliguri" panose="02000000000000000000" pitchFamily="2" charset="0"/>
                <a:ea typeface="Noto Sans Bengali SemiBold"/>
                <a:cs typeface="Hind Siliguri" panose="02000000000000000000" pitchFamily="2" charset="0"/>
                <a:sym typeface="Noto Sans Bengali SemiBold"/>
              </a:rPr>
              <a:t>অ্যানাইসোগ্যামি (Anisogamy)</a:t>
            </a:r>
            <a:endParaRPr b="1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226" name="Google Shape;226;p17"/>
          <p:cNvSpPr txBox="1"/>
          <p:nvPr/>
        </p:nvSpPr>
        <p:spPr>
          <a:xfrm>
            <a:off x="4508450" y="2227310"/>
            <a:ext cx="3174950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আকার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বা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প্রকৃতিতে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1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অসমান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দুটি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গ্যামেটের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মিলন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।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ক্ষুদ্রটি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পুংগ্যামেট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ও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বৃহৎটি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 </a:t>
            </a:r>
            <a:r>
              <a:rPr lang="en-US" b="0" i="0" u="none" strike="noStrike" cap="none" dirty="0" err="1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স্ত্রীগ্যামেট</a:t>
            </a:r>
            <a:r>
              <a:rPr lang="en-US" b="0" i="0" u="none" strike="noStrike" cap="none" dirty="0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।</a:t>
            </a:r>
            <a:endParaRPr sz="2000" dirty="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pic>
        <p:nvPicPr>
          <p:cNvPr id="227" name="Google Shape;227;p17" descr="image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508450" y="2931616"/>
            <a:ext cx="60007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17"/>
          <p:cNvSpPr txBox="1"/>
          <p:nvPr/>
        </p:nvSpPr>
        <p:spPr>
          <a:xfrm>
            <a:off x="4508450" y="3131641"/>
            <a:ext cx="1847850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1" u="none" strike="noStrike" cap="none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Chlamydomonas, Ectocarpus</a:t>
            </a:r>
            <a:endParaRPr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pic>
        <p:nvPicPr>
          <p:cNvPr id="229" name="Google Shape;229;p17" descr="image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273950" y="1485900"/>
            <a:ext cx="4191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17"/>
          <p:cNvSpPr txBox="1"/>
          <p:nvPr/>
        </p:nvSpPr>
        <p:spPr>
          <a:xfrm>
            <a:off x="8273950" y="2038350"/>
            <a:ext cx="1760220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47857"/>
                </a:solidFill>
                <a:latin typeface="Hind Siliguri" panose="02000000000000000000" pitchFamily="2" charset="0"/>
                <a:ea typeface="Noto Sans Bengali SemiBold"/>
                <a:cs typeface="Hind Siliguri" panose="02000000000000000000" pitchFamily="2" charset="0"/>
                <a:sym typeface="Noto Sans Bengali SemiBold"/>
              </a:rPr>
              <a:t>ঊগ্যামি (Oogamy)</a:t>
            </a:r>
            <a:endParaRPr b="1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sp>
        <p:nvSpPr>
          <p:cNvPr id="231" name="Google Shape;231;p17"/>
          <p:cNvSpPr txBox="1"/>
          <p:nvPr/>
        </p:nvSpPr>
        <p:spPr>
          <a:xfrm>
            <a:off x="8273950" y="2227310"/>
            <a:ext cx="3175099" cy="6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cap="none">
                <a:solidFill>
                  <a:srgbClr val="334155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ক্ষুদ্র সচল পুংগ্যামেট (শুক্রাণু) ও বৃহৎ নিশ্চল স্ত্রীগ্যামেটের (ডিম্বাণু) মিলন। এটি সবচেয়ে উন্নত।</a:t>
            </a:r>
            <a:endParaRPr sz="2000"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pic>
        <p:nvPicPr>
          <p:cNvPr id="232" name="Google Shape;232;p17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73950" y="2931616"/>
            <a:ext cx="600075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7"/>
          <p:cNvSpPr txBox="1"/>
          <p:nvPr/>
        </p:nvSpPr>
        <p:spPr>
          <a:xfrm>
            <a:off x="8273950" y="3131641"/>
            <a:ext cx="1304925" cy="161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0" i="1" u="none" strike="noStrike" cap="none">
                <a:solidFill>
                  <a:srgbClr val="000000"/>
                </a:solidFill>
                <a:latin typeface="Hind Siliguri" panose="02000000000000000000" pitchFamily="2" charset="0"/>
                <a:ea typeface="Noto Sans Bengali"/>
                <a:cs typeface="Hind Siliguri" panose="02000000000000000000" pitchFamily="2" charset="0"/>
                <a:sym typeface="Noto Sans Bengali"/>
              </a:rPr>
              <a:t>Fucus, Chara, Volvox</a:t>
            </a:r>
            <a:endParaRPr>
              <a:latin typeface="Hind Siliguri" panose="02000000000000000000" pitchFamily="2" charset="0"/>
              <a:cs typeface="Hind Siliguri" panose="02000000000000000000" pitchFamily="2" charset="0"/>
            </a:endParaRPr>
          </a:p>
        </p:txBody>
      </p:sp>
      <p:pic>
        <p:nvPicPr>
          <p:cNvPr id="234" name="Google Shape;234;p17" descr="image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866775" y="1600200"/>
            <a:ext cx="171450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17" descr="image.pn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4598937" y="1600200"/>
            <a:ext cx="238125" cy="19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17" descr="image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8364438" y="1600200"/>
            <a:ext cx="238125" cy="190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7"/>
          <p:cNvSpPr txBox="1"/>
          <p:nvPr/>
        </p:nvSpPr>
        <p:spPr>
          <a:xfrm>
            <a:off x="1038225" y="497101"/>
            <a:ext cx="6030753" cy="4154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 dirty="0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700" b="1" i="0" u="none" strike="noStrike" cap="none" dirty="0" err="1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শৈবালের</a:t>
            </a:r>
            <a:r>
              <a:rPr lang="en-US" sz="2700" b="1" i="0" u="none" strike="noStrike" cap="none" dirty="0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700" b="1" i="0" u="none" strike="noStrike" cap="none" dirty="0" err="1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যৌন</a:t>
            </a:r>
            <a:r>
              <a:rPr lang="en-US" sz="2700" b="1" i="0" u="none" strike="noStrike" cap="none" dirty="0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</a:t>
            </a:r>
            <a:r>
              <a:rPr lang="en-US" sz="2700" b="1" i="0" u="none" strike="noStrike" cap="none" dirty="0" err="1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প্রজনন</a:t>
            </a:r>
            <a:r>
              <a:rPr lang="en-US" sz="2700" b="1" i="0" u="none" strike="noStrike" cap="none" dirty="0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 ও </a:t>
            </a:r>
            <a:r>
              <a:rPr lang="en-US" sz="2700" b="1" i="0" u="none" strike="noStrike" cap="none" dirty="0" err="1">
                <a:solidFill>
                  <a:srgbClr val="0369A1"/>
                </a:solidFill>
                <a:latin typeface="Noto Sans Bengali"/>
                <a:ea typeface="Noto Sans Bengali"/>
                <a:cs typeface="Noto Sans Bengali"/>
                <a:sym typeface="Noto Sans Bengali"/>
              </a:rPr>
              <a:t>অপুম্‌জনি</a:t>
            </a:r>
            <a:endParaRPr dirty="0">
              <a:solidFill>
                <a:srgbClr val="0369A1"/>
              </a:solidFill>
            </a:endParaRPr>
          </a:p>
        </p:txBody>
      </p:sp>
      <p:sp>
        <p:nvSpPr>
          <p:cNvPr id="238" name="Google Shape;238;p17"/>
          <p:cNvSpPr/>
          <p:nvPr/>
        </p:nvSpPr>
        <p:spPr>
          <a:xfrm>
            <a:off x="542925" y="1038225"/>
            <a:ext cx="11106150" cy="19050"/>
          </a:xfrm>
          <a:prstGeom prst="rect">
            <a:avLst/>
          </a:prstGeom>
          <a:solidFill>
            <a:srgbClr val="ECFDF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8"/>
          <p:cNvSpPr txBox="1"/>
          <p:nvPr/>
        </p:nvSpPr>
        <p:spPr>
          <a:xfrm>
            <a:off x="876300" y="1880551"/>
            <a:ext cx="10782300" cy="429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ক্লোরোফিলহীন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ক্লোরোফিল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থাকায়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এরা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অসবুজ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নিজের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খাদ্য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নিজে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তৈরি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করতে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পারে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(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পরভোজী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/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মৃতজীবী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)।</a:t>
            </a:r>
            <a:endParaRPr sz="1800" dirty="0"/>
          </a:p>
        </p:txBody>
      </p:sp>
      <p:sp>
        <p:nvSpPr>
          <p:cNvPr id="312" name="Google Shape;312;p28"/>
          <p:cNvSpPr txBox="1"/>
          <p:nvPr/>
        </p:nvSpPr>
        <p:spPr>
          <a:xfrm>
            <a:off x="876300" y="2309899"/>
            <a:ext cx="10782300" cy="429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কাইটিনযুক্ত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প্রাচীর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ছত্রাকের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কোষপ্রাচীর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প্রধানত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কাইটিন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(Chitin)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নামক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জটিল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শর্করা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দিয়ে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গঠিত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313" name="Google Shape;313;p28"/>
          <p:cNvSpPr txBox="1"/>
          <p:nvPr/>
        </p:nvSpPr>
        <p:spPr>
          <a:xfrm>
            <a:off x="876300" y="2795297"/>
            <a:ext cx="10782300" cy="858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হাইফা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ও </a:t>
            </a:r>
            <a:r>
              <a:rPr lang="en-US" sz="18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মাইসেলিয়াম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ছত্রাকের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দেহ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সূক্ষ্ম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সুতার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মতো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অংশ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হাইফা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(Hypha)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এবং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এদের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গুচ্ছকে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1" i="0" u="none" strike="noStrike" cap="none" dirty="0" err="1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মাইসেলিয়াম</a:t>
            </a:r>
            <a:r>
              <a:rPr lang="en-US" sz="1800" b="1" i="0" u="none" strike="noStrike" cap="none" dirty="0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 (Mycelium)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800" b="0" i="0" u="none" strike="noStrike" cap="none" dirty="0" err="1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বলে</a:t>
            </a:r>
            <a:r>
              <a:rPr lang="en-US" sz="1800" b="0" i="0" u="none" strike="noStrike" cap="none" dirty="0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।</a:t>
            </a:r>
            <a:endParaRPr sz="1800" dirty="0"/>
          </a:p>
        </p:txBody>
      </p:sp>
      <p:sp>
        <p:nvSpPr>
          <p:cNvPr id="314" name="Google Shape;314;p28"/>
          <p:cNvSpPr txBox="1"/>
          <p:nvPr/>
        </p:nvSpPr>
        <p:spPr>
          <a:xfrm>
            <a:off x="876300" y="3606426"/>
            <a:ext cx="10782300" cy="429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সঞ্চিত খাদ্য:</a:t>
            </a:r>
            <a:r>
              <a:rPr lang="en-US" sz="18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ছত্রাকের প্রধান সঞ্চিত খাদ্য হলো </a:t>
            </a:r>
            <a:r>
              <a:rPr lang="en-US" sz="180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গ্লাইকোজেন (Glycogen)</a:t>
            </a:r>
            <a:r>
              <a:rPr lang="en-US" sz="180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এবং তৈলবিন্দু।</a:t>
            </a:r>
            <a:endParaRPr sz="1800"/>
          </a:p>
        </p:txBody>
      </p:sp>
      <p:pic>
        <p:nvPicPr>
          <p:cNvPr id="315" name="Google Shape;315;p2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1995213"/>
            <a:ext cx="19050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" y="2428005"/>
            <a:ext cx="171450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3400" y="2860797"/>
            <a:ext cx="238125" cy="200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3400" y="3639763"/>
            <a:ext cx="190500" cy="20002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28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ছত্রাকের সাধারণ বৈশিষ্ট্য ও গঠন</a:t>
            </a:r>
            <a:endParaRPr/>
          </a:p>
        </p:txBody>
      </p:sp>
      <p:sp>
        <p:nvSpPr>
          <p:cNvPr id="320" name="Google Shape;320;p28"/>
          <p:cNvSpPr/>
          <p:nvPr/>
        </p:nvSpPr>
        <p:spPr>
          <a:xfrm>
            <a:off x="533400" y="981075"/>
            <a:ext cx="11125200" cy="28575"/>
          </a:xfrm>
          <a:prstGeom prst="rect">
            <a:avLst/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2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821781"/>
            <a:ext cx="3555950" cy="203343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27" name="Google Shape;327;p2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17950" y="2821781"/>
            <a:ext cx="3555950" cy="203343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28" name="Google Shape;328;p2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02500" y="2821781"/>
            <a:ext cx="3555950" cy="203343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29" name="Google Shape;329;p29"/>
          <p:cNvSpPr txBox="1"/>
          <p:nvPr/>
        </p:nvSpPr>
        <p:spPr>
          <a:xfrm>
            <a:off x="800100" y="3724721"/>
            <a:ext cx="3203681" cy="324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অঙ্গজ ও অযৌন জনন</a:t>
            </a:r>
            <a:endParaRPr/>
          </a:p>
        </p:txBody>
      </p:sp>
      <p:sp>
        <p:nvSpPr>
          <p:cNvPr id="330" name="Google Shape;330;p29"/>
          <p:cNvSpPr txBox="1"/>
          <p:nvPr/>
        </p:nvSpPr>
        <p:spPr>
          <a:xfrm>
            <a:off x="800100" y="4144714"/>
            <a:ext cx="3051125" cy="47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খণ্ডায়ন, মুকুলোদ্গম (Budding), স্পোর (Spores) ও কনিডিয়া (Conidia) সৃষ্টির মাধ্যমে বংশবৃদ্ধি ঘটে।</a:t>
            </a:r>
            <a:endParaRPr/>
          </a:p>
        </p:txBody>
      </p:sp>
      <p:sp>
        <p:nvSpPr>
          <p:cNvPr id="331" name="Google Shape;331;p29"/>
          <p:cNvSpPr txBox="1"/>
          <p:nvPr/>
        </p:nvSpPr>
        <p:spPr>
          <a:xfrm>
            <a:off x="4584650" y="3724721"/>
            <a:ext cx="3203681" cy="324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প্লাজমোগ্যামি (Plasmogamy)</a:t>
            </a:r>
            <a:endParaRPr/>
          </a:p>
        </p:txBody>
      </p:sp>
      <p:sp>
        <p:nvSpPr>
          <p:cNvPr id="332" name="Google Shape;332;p29"/>
          <p:cNvSpPr txBox="1"/>
          <p:nvPr/>
        </p:nvSpPr>
        <p:spPr>
          <a:xfrm>
            <a:off x="4584650" y="4144714"/>
            <a:ext cx="3051125" cy="47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দুইটি ভিন্ন প্রজননক্ষম কোষের সাইটোপ্লাজমের মিলন ঘটে, কিন্তু নিউক্লিয়াস তখনও আলাদা থাকে।</a:t>
            </a:r>
            <a:endParaRPr/>
          </a:p>
        </p:txBody>
      </p:sp>
      <p:sp>
        <p:nvSpPr>
          <p:cNvPr id="333" name="Google Shape;333;p29"/>
          <p:cNvSpPr txBox="1"/>
          <p:nvPr/>
        </p:nvSpPr>
        <p:spPr>
          <a:xfrm>
            <a:off x="8369200" y="3724721"/>
            <a:ext cx="3203681" cy="324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ক্যারিওগ্যামি (Karyogamy)</a:t>
            </a:r>
            <a:endParaRPr/>
          </a:p>
        </p:txBody>
      </p:sp>
      <p:sp>
        <p:nvSpPr>
          <p:cNvPr id="334" name="Google Shape;334;p29"/>
          <p:cNvSpPr txBox="1"/>
          <p:nvPr/>
        </p:nvSpPr>
        <p:spPr>
          <a:xfrm>
            <a:off x="8369200" y="4144714"/>
            <a:ext cx="3051125" cy="472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75569"/>
                </a:solidFill>
                <a:latin typeface="Hind Siliguri"/>
                <a:ea typeface="Hind Siliguri"/>
                <a:cs typeface="Hind Siliguri"/>
                <a:sym typeface="Hind Siliguri"/>
              </a:rPr>
              <a:t>দুইটি হ্যাপ্লয়েড নিউক্লিয়াসের মিলনের মাধ্যমে ডিপ্লয়েড (2n) নিউক্লিয়াস গঠিত হয়।</a:t>
            </a:r>
            <a:endParaRPr/>
          </a:p>
        </p:txBody>
      </p:sp>
      <p:pic>
        <p:nvPicPr>
          <p:cNvPr id="335" name="Google Shape;335;p2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0100" y="3126581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9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584650" y="3126581"/>
            <a:ext cx="342900" cy="34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9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69200" y="3126581"/>
            <a:ext cx="342900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29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ছত্রাকের প্রজনন ও জীবনচক্র</a:t>
            </a:r>
            <a:endParaRPr/>
          </a:p>
        </p:txBody>
      </p:sp>
      <p:sp>
        <p:nvSpPr>
          <p:cNvPr id="339" name="Google Shape;339;p29"/>
          <p:cNvSpPr/>
          <p:nvPr/>
        </p:nvSpPr>
        <p:spPr>
          <a:xfrm>
            <a:off x="533400" y="981075"/>
            <a:ext cx="11125200" cy="28575"/>
          </a:xfrm>
          <a:prstGeom prst="rect">
            <a:avLst/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30"/>
          <p:cNvSpPr txBox="1"/>
          <p:nvPr/>
        </p:nvSpPr>
        <p:spPr>
          <a:xfrm>
            <a:off x="533400" y="2028825"/>
            <a:ext cx="5391150" cy="2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Agaricus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ছাতাকৃতির মাশরুম হিসেবে পরিচিত একটি মৃতজীবী ছত্রাক।</a:t>
            </a:r>
            <a:endParaRPr/>
          </a:p>
        </p:txBody>
      </p:sp>
      <p:sp>
        <p:nvSpPr>
          <p:cNvPr id="348" name="Google Shape;348;p30"/>
          <p:cNvSpPr txBox="1"/>
          <p:nvPr/>
        </p:nvSpPr>
        <p:spPr>
          <a:xfrm>
            <a:off x="876300" y="2408783"/>
            <a:ext cx="504825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স্টাইপ (Stipe):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মাটির ওপরে ছাতার বোঁটার মতো অংশ।</a:t>
            </a:r>
            <a:endParaRPr/>
          </a:p>
        </p:txBody>
      </p:sp>
      <p:sp>
        <p:nvSpPr>
          <p:cNvPr id="349" name="Google Shape;349;p30"/>
          <p:cNvSpPr txBox="1"/>
          <p:nvPr/>
        </p:nvSpPr>
        <p:spPr>
          <a:xfrm>
            <a:off x="876300" y="2841575"/>
            <a:ext cx="504825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পাইলেয়াস (Pileus):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ছাতার ন্যায় চ্যাপ্টা ওপরের অংশ।</a:t>
            </a:r>
            <a:endParaRPr/>
          </a:p>
        </p:txBody>
      </p:sp>
      <p:sp>
        <p:nvSpPr>
          <p:cNvPr id="350" name="Google Shape;350;p30"/>
          <p:cNvSpPr txBox="1"/>
          <p:nvPr/>
        </p:nvSpPr>
        <p:spPr>
          <a:xfrm>
            <a:off x="876300" y="3274367"/>
            <a:ext cx="5048250" cy="56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গিল বা ল্যামেলি (Gills):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পাইলেয়াসের নিচে ঝুলন্ত পর্দার মতো অংশ যেখানে ব্যাসিডিওস্পোর তৈরি হয়।</a:t>
            </a:r>
            <a:endParaRPr/>
          </a:p>
        </p:txBody>
      </p:sp>
      <p:sp>
        <p:nvSpPr>
          <p:cNvPr id="351" name="Google Shape;351;p30"/>
          <p:cNvSpPr txBox="1"/>
          <p:nvPr/>
        </p:nvSpPr>
        <p:spPr>
          <a:xfrm>
            <a:off x="876300" y="3987551"/>
            <a:ext cx="5048250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অ্যানুলাস (Annulus):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স্টাইপের ওপর আংটির মতো রিং বা অবশিষ্টাংশ।</a:t>
            </a:r>
            <a:endParaRPr/>
          </a:p>
        </p:txBody>
      </p:sp>
      <p:sp>
        <p:nvSpPr>
          <p:cNvPr id="352" name="Google Shape;352;p30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অ্যাগারিকাস (Agaricus) - অঙ্গসংস্থান ও ফ্রুটবডি</a:t>
            </a:r>
            <a:endParaRPr/>
          </a:p>
        </p:txBody>
      </p:sp>
      <p:sp>
        <p:nvSpPr>
          <p:cNvPr id="353" name="Google Shape;353;p30"/>
          <p:cNvSpPr/>
          <p:nvPr/>
        </p:nvSpPr>
        <p:spPr>
          <a:xfrm>
            <a:off x="533400" y="981075"/>
            <a:ext cx="11125200" cy="28575"/>
          </a:xfrm>
          <a:prstGeom prst="rect">
            <a:avLst/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8A9995A6-550B-1D52-0908-095742E9EB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6996926"/>
              </p:ext>
            </p:extLst>
          </p:nvPr>
        </p:nvGraphicFramePr>
        <p:xfrm>
          <a:off x="6585437" y="1738458"/>
          <a:ext cx="5146999" cy="3695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3" imgW="2631891" imgH="1892527" progId="Word.Picture.8">
                  <p:embed/>
                </p:oleObj>
              </mc:Choice>
              <mc:Fallback>
                <p:oleObj name="Picture" r:id="rId3" imgW="2631891" imgH="1892527" progId="Word.Picture.8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85437" y="1738458"/>
                        <a:ext cx="5146999" cy="36951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3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663874"/>
            <a:ext cx="5391150" cy="2349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67450" y="2663874"/>
            <a:ext cx="5391150" cy="2349251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31"/>
          <p:cNvSpPr txBox="1"/>
          <p:nvPr/>
        </p:nvSpPr>
        <p:spPr>
          <a:xfrm>
            <a:off x="809625" y="2940099"/>
            <a:ext cx="5080635" cy="354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8575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চর্মরোগ: দাদ (Ringworm)</a:t>
            </a:r>
            <a:endParaRPr/>
          </a:p>
        </p:txBody>
      </p:sp>
      <p:sp>
        <p:nvSpPr>
          <p:cNvPr id="362" name="Google Shape;362;p31"/>
          <p:cNvSpPr txBox="1"/>
          <p:nvPr/>
        </p:nvSpPr>
        <p:spPr>
          <a:xfrm>
            <a:off x="809625" y="3408610"/>
            <a:ext cx="4838700" cy="2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কারণ: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Microsporum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,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Trichophyton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ছত্রাক দ্বারা সংঘটিত হয়।</a:t>
            </a:r>
            <a:endParaRPr/>
          </a:p>
        </p:txBody>
      </p:sp>
      <p:sp>
        <p:nvSpPr>
          <p:cNvPr id="363" name="Google Shape;363;p31"/>
          <p:cNvSpPr txBox="1"/>
          <p:nvPr/>
        </p:nvSpPr>
        <p:spPr>
          <a:xfrm>
            <a:off x="809625" y="3674268"/>
            <a:ext cx="4838700" cy="2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লক্ষণ: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ত্বকে গোলাকার চাকা সদৃশ চুলকানি ও লাল দাগ দেখা যায়।</a:t>
            </a:r>
            <a:endParaRPr/>
          </a:p>
        </p:txBody>
      </p:sp>
      <p:sp>
        <p:nvSpPr>
          <p:cNvPr id="364" name="Google Shape;364;p31"/>
          <p:cNvSpPr txBox="1"/>
          <p:nvPr/>
        </p:nvSpPr>
        <p:spPr>
          <a:xfrm>
            <a:off x="809625" y="3939926"/>
            <a:ext cx="4838700" cy="2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প্রতিকার: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পরিষ্কার-পরিচ্ছন্ন থাকা ও অ্যান্টিফাংগাল মলম ব্যবহার করা।</a:t>
            </a:r>
            <a:endParaRPr/>
          </a:p>
        </p:txBody>
      </p:sp>
      <p:sp>
        <p:nvSpPr>
          <p:cNvPr id="365" name="Google Shape;365;p31"/>
          <p:cNvSpPr txBox="1"/>
          <p:nvPr/>
        </p:nvSpPr>
        <p:spPr>
          <a:xfrm>
            <a:off x="6543675" y="2940099"/>
            <a:ext cx="5080635" cy="354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উদ্ভিদের ছত্রাকজনিত রোগ</a:t>
            </a:r>
            <a:endParaRPr/>
          </a:p>
        </p:txBody>
      </p:sp>
      <p:sp>
        <p:nvSpPr>
          <p:cNvPr id="366" name="Google Shape;366;p31"/>
          <p:cNvSpPr txBox="1"/>
          <p:nvPr/>
        </p:nvSpPr>
        <p:spPr>
          <a:xfrm>
            <a:off x="6543675" y="3408610"/>
            <a:ext cx="4838700" cy="53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ধানের ব্লাস্ট রোগ: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Pyricularia oryzae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দ্বারা ধানের ফলন ব্যাপকভাবে ব্যাহত হয়।</a:t>
            </a:r>
            <a:endParaRPr/>
          </a:p>
        </p:txBody>
      </p:sp>
      <p:sp>
        <p:nvSpPr>
          <p:cNvPr id="367" name="Google Shape;367;p31"/>
          <p:cNvSpPr txBox="1"/>
          <p:nvPr/>
        </p:nvSpPr>
        <p:spPr>
          <a:xfrm>
            <a:off x="6543675" y="3939926"/>
            <a:ext cx="4838700" cy="53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আলুর বিলম্বিত ধসা রোগ: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</a:t>
            </a:r>
            <a:r>
              <a:rPr lang="en-US" sz="1350" b="0" i="1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Phytophthora infestans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দ্বারা মহামারী সৃষ্টি হয়।</a:t>
            </a:r>
            <a:endParaRPr/>
          </a:p>
        </p:txBody>
      </p:sp>
      <p:sp>
        <p:nvSpPr>
          <p:cNvPr id="368" name="Google Shape;368;p31"/>
          <p:cNvSpPr txBox="1"/>
          <p:nvPr/>
        </p:nvSpPr>
        <p:spPr>
          <a:xfrm>
            <a:off x="6543675" y="4471243"/>
            <a:ext cx="4838700" cy="2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প্রতিকার:</a:t>
            </a: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ছত্রাকনাশক (Fungicide) স্প্রে ও রোগ প্রতিরোধী জাত রোপণ।</a:t>
            </a:r>
            <a:endParaRPr/>
          </a:p>
        </p:txBody>
      </p:sp>
      <p:pic>
        <p:nvPicPr>
          <p:cNvPr id="369" name="Google Shape;369;p3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9625" y="2987724"/>
            <a:ext cx="28575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543675" y="2987724"/>
            <a:ext cx="22860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31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ছত্রাকঘটিত রোগ: কারণ, লক্ষণ ও প্রতিকার</a:t>
            </a:r>
            <a:endParaRPr/>
          </a:p>
        </p:txBody>
      </p:sp>
      <p:sp>
        <p:nvSpPr>
          <p:cNvPr id="372" name="Google Shape;372;p31"/>
          <p:cNvSpPr/>
          <p:nvPr/>
        </p:nvSpPr>
        <p:spPr>
          <a:xfrm>
            <a:off x="533400" y="981075"/>
            <a:ext cx="11125200" cy="28575"/>
          </a:xfrm>
          <a:prstGeom prst="rect">
            <a:avLst/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257573"/>
            <a:ext cx="10149254" cy="105727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79" name="Google Shape;379;p3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400" y="3705373"/>
            <a:ext cx="5391150" cy="155227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380" name="Google Shape;380;p32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67450" y="3705373"/>
            <a:ext cx="5391150" cy="155227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81" name="Google Shape;381;p32"/>
          <p:cNvSpPr txBox="1"/>
          <p:nvPr/>
        </p:nvSpPr>
        <p:spPr>
          <a:xfrm>
            <a:off x="819149" y="2448073"/>
            <a:ext cx="10087515" cy="357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মিথোজীবিতা</a:t>
            </a:r>
            <a:r>
              <a:rPr lang="en-US" sz="1500" b="1" i="0" u="none" strike="noStrike" cap="none" dirty="0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 (Symbiosis) </a:t>
            </a:r>
            <a:r>
              <a:rPr lang="en-US" sz="1500" b="1" i="0" u="none" strike="noStrike" cap="none" dirty="0" err="1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সংজ্ঞা</a:t>
            </a:r>
            <a:r>
              <a:rPr lang="en-US" sz="1500" b="1" i="0" u="none" strike="noStrike" cap="none" dirty="0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:</a:t>
            </a:r>
            <a:endParaRPr dirty="0"/>
          </a:p>
        </p:txBody>
      </p:sp>
      <p:sp>
        <p:nvSpPr>
          <p:cNvPr id="382" name="Google Shape;382;p32"/>
          <p:cNvSpPr txBox="1"/>
          <p:nvPr/>
        </p:nvSpPr>
        <p:spPr>
          <a:xfrm>
            <a:off x="819150" y="2819548"/>
            <a:ext cx="960715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"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যখন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দুইটি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ভিন্ন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জীব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পরস্পরের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সাথে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একত্রে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বসবাস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করে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একে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অপরের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থেকে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উপকৃত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হয়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,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তখন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সেই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সম্পর্ককে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মিথোজীবিতা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 </a:t>
            </a:r>
            <a:r>
              <a:rPr lang="en-US" sz="1500" b="0" i="0" u="none" strike="noStrike" cap="none" dirty="0" err="1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বলে</a:t>
            </a:r>
            <a:r>
              <a:rPr lang="en-US" sz="1500" b="0" i="0" u="none" strike="noStrike" cap="none" dirty="0">
                <a:solidFill>
                  <a:srgbClr val="0F172A"/>
                </a:solidFill>
                <a:latin typeface="Hind Siliguri SemiBold"/>
                <a:ea typeface="Hind Siliguri SemiBold"/>
                <a:cs typeface="Hind Siliguri SemiBold"/>
                <a:sym typeface="Hind Siliguri SemiBold"/>
              </a:rPr>
              <a:t>।"</a:t>
            </a:r>
            <a:endParaRPr dirty="0"/>
          </a:p>
        </p:txBody>
      </p:sp>
      <p:sp>
        <p:nvSpPr>
          <p:cNvPr id="383" name="Google Shape;383;p32"/>
          <p:cNvSpPr txBox="1"/>
          <p:nvPr/>
        </p:nvSpPr>
        <p:spPr>
          <a:xfrm>
            <a:off x="809625" y="3981598"/>
            <a:ext cx="5080635" cy="354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2860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শৈবালের ভূমিকা (Phycobiont)</a:t>
            </a:r>
            <a:endParaRPr/>
          </a:p>
        </p:txBody>
      </p:sp>
      <p:sp>
        <p:nvSpPr>
          <p:cNvPr id="384" name="Google Shape;384;p32"/>
          <p:cNvSpPr txBox="1"/>
          <p:nvPr/>
        </p:nvSpPr>
        <p:spPr>
          <a:xfrm>
            <a:off x="809625" y="4450109"/>
            <a:ext cx="4838700" cy="5313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ক্লোরোফিল থাকায় শালোকসংশ্লেষণ প্রক্রিয়ায় খাদ্য প্রস্তুত করে ছত্রাককে সরবরাহ করে।</a:t>
            </a:r>
            <a:endParaRPr/>
          </a:p>
        </p:txBody>
      </p:sp>
      <p:sp>
        <p:nvSpPr>
          <p:cNvPr id="385" name="Google Shape;385;p32"/>
          <p:cNvSpPr txBox="1"/>
          <p:nvPr/>
        </p:nvSpPr>
        <p:spPr>
          <a:xfrm>
            <a:off x="6543675" y="3981598"/>
            <a:ext cx="5080635" cy="354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85750" tIns="0" rIns="0" bIns="0" anchor="t" anchorCtr="0">
            <a:spAutoFit/>
          </a:bodyPr>
          <a:lstStyle/>
          <a:p>
            <a:pPr marL="0" marR="0" lvl="0" indent="0" algn="l" rtl="0">
              <a:lnSpc>
                <a:spcPct val="15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ছত্রাকের ভূমিকা (Mycobiont)</a:t>
            </a:r>
            <a:endParaRPr/>
          </a:p>
        </p:txBody>
      </p:sp>
      <p:sp>
        <p:nvSpPr>
          <p:cNvPr id="386" name="Google Shape;386;p32"/>
          <p:cNvSpPr txBox="1"/>
          <p:nvPr/>
        </p:nvSpPr>
        <p:spPr>
          <a:xfrm>
            <a:off x="6543675" y="4450109"/>
            <a:ext cx="4838700" cy="265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6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পরিবেশ থেকে পানি ও খনিজ লবণ শোষণ করে শৈবালকে সুরক্ষা প্রদান করে।</a:t>
            </a:r>
            <a:endParaRPr/>
          </a:p>
        </p:txBody>
      </p:sp>
      <p:pic>
        <p:nvPicPr>
          <p:cNvPr id="387" name="Google Shape;387;p32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9625" y="4029223"/>
            <a:ext cx="2286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32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543675" y="4029223"/>
            <a:ext cx="285750" cy="228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32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লাইকেন (Lichen) ও মিথোজীবিতা (Symbiosis)</a:t>
            </a:r>
            <a:endParaRPr/>
          </a:p>
        </p:txBody>
      </p:sp>
      <p:sp>
        <p:nvSpPr>
          <p:cNvPr id="390" name="Google Shape;390;p32"/>
          <p:cNvSpPr/>
          <p:nvPr/>
        </p:nvSpPr>
        <p:spPr>
          <a:xfrm>
            <a:off x="533400" y="981075"/>
            <a:ext cx="11125200" cy="28575"/>
          </a:xfrm>
          <a:prstGeom prst="rect">
            <a:avLst/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3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3400" y="2818804"/>
            <a:ext cx="3893790" cy="2039242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3"/>
          <p:cNvSpPr txBox="1"/>
          <p:nvPr/>
        </p:nvSpPr>
        <p:spPr>
          <a:xfrm>
            <a:off x="819150" y="3104554"/>
            <a:ext cx="3322290" cy="104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5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৫০%</a:t>
            </a:r>
            <a:endParaRPr/>
          </a:p>
        </p:txBody>
      </p:sp>
      <p:sp>
        <p:nvSpPr>
          <p:cNvPr id="398" name="Google Shape;398;p33"/>
          <p:cNvSpPr txBox="1"/>
          <p:nvPr/>
        </p:nvSpPr>
        <p:spPr>
          <a:xfrm>
            <a:off x="819150" y="4247554"/>
            <a:ext cx="3322290" cy="324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496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বৈশ্বিক অক্সিজেন উৎপাদন</a:t>
            </a:r>
            <a:endParaRPr/>
          </a:p>
        </p:txBody>
      </p:sp>
      <p:sp>
        <p:nvSpPr>
          <p:cNvPr id="399" name="Google Shape;399;p33"/>
          <p:cNvSpPr txBox="1"/>
          <p:nvPr/>
        </p:nvSpPr>
        <p:spPr>
          <a:xfrm>
            <a:off x="4808190" y="2800052"/>
            <a:ext cx="7192930" cy="3838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284C7"/>
                </a:solidFill>
                <a:latin typeface="Hind Siliguri"/>
                <a:ea typeface="Hind Siliguri"/>
                <a:cs typeface="Hind Siliguri"/>
                <a:sym typeface="Hind Siliguri"/>
              </a:rPr>
              <a:t>উপকারী দিকসমূহ</a:t>
            </a:r>
            <a:endParaRPr/>
          </a:p>
        </p:txBody>
      </p:sp>
      <p:sp>
        <p:nvSpPr>
          <p:cNvPr id="400" name="Google Shape;400;p33"/>
          <p:cNvSpPr txBox="1"/>
          <p:nvPr/>
        </p:nvSpPr>
        <p:spPr>
          <a:xfrm>
            <a:off x="5151090" y="3298180"/>
            <a:ext cx="6507509" cy="56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খাদ্য ও ওষুধ: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অগার-অগার (Agar-agar), আইসক্রিম, অ্যালজিনিক এসিড এবং পেনিছিলিন উৎপাদনে।</a:t>
            </a:r>
            <a:endParaRPr/>
          </a:p>
        </p:txBody>
      </p:sp>
      <p:sp>
        <p:nvSpPr>
          <p:cNvPr id="401" name="Google Shape;401;p33"/>
          <p:cNvSpPr txBox="1"/>
          <p:nvPr/>
        </p:nvSpPr>
        <p:spPr>
          <a:xfrm>
            <a:off x="5151090" y="4011364"/>
            <a:ext cx="6507509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জৈব উপাদান পচন: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ছত্রাক মৃত জীবদেহ পচিয়ে মাটিতে পুষ্টি উপাদান পুনঃচক্রায়ন করে।</a:t>
            </a:r>
            <a:endParaRPr/>
          </a:p>
        </p:txBody>
      </p:sp>
      <p:sp>
        <p:nvSpPr>
          <p:cNvPr id="402" name="Google Shape;402;p33"/>
          <p:cNvSpPr txBox="1"/>
          <p:nvPr/>
        </p:nvSpPr>
        <p:spPr>
          <a:xfrm>
            <a:off x="5151090" y="4444156"/>
            <a:ext cx="6507509" cy="28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494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 b="1" i="0" u="none" strike="noStrike" cap="none">
                <a:solidFill>
                  <a:srgbClr val="0F172A"/>
                </a:solidFill>
                <a:latin typeface="Hind Siliguri"/>
                <a:ea typeface="Hind Siliguri"/>
                <a:cs typeface="Hind Siliguri"/>
                <a:sym typeface="Hind Siliguri"/>
              </a:rPr>
              <a:t>ক্ষতিকর দিক:</a:t>
            </a:r>
            <a:r>
              <a:rPr lang="en-US" sz="1425" b="0" i="0" u="none" strike="noStrike" cap="none">
                <a:solidFill>
                  <a:srgbClr val="334155"/>
                </a:solidFill>
                <a:latin typeface="Hind Siliguri"/>
                <a:ea typeface="Hind Siliguri"/>
                <a:cs typeface="Hind Siliguri"/>
                <a:sym typeface="Hind Siliguri"/>
              </a:rPr>
              <a:t> দাদ রোগ, খাদ্যদ্রব্য পচন এবং ফসলের রোগ সৃষ্টি করা।</a:t>
            </a:r>
            <a:endParaRPr/>
          </a:p>
        </p:txBody>
      </p:sp>
      <p:sp>
        <p:nvSpPr>
          <p:cNvPr id="403" name="Google Shape;403;p33"/>
          <p:cNvSpPr txBox="1"/>
          <p:nvPr/>
        </p:nvSpPr>
        <p:spPr>
          <a:xfrm>
            <a:off x="533400" y="457200"/>
            <a:ext cx="11658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700" b="1" i="0" u="none" strike="noStrike" cap="none">
                <a:solidFill>
                  <a:srgbClr val="0369A1"/>
                </a:solidFill>
                <a:latin typeface="Hind Siliguri"/>
                <a:ea typeface="Hind Siliguri"/>
                <a:cs typeface="Hind Siliguri"/>
                <a:sym typeface="Hind Siliguri"/>
              </a:rPr>
              <a:t>অর্থনৈতিক ও পরিবেশগত গুরুত্ব</a:t>
            </a:r>
            <a:endParaRPr/>
          </a:p>
        </p:txBody>
      </p:sp>
      <p:sp>
        <p:nvSpPr>
          <p:cNvPr id="404" name="Google Shape;404;p33"/>
          <p:cNvSpPr/>
          <p:nvPr/>
        </p:nvSpPr>
        <p:spPr>
          <a:xfrm>
            <a:off x="533400" y="981075"/>
            <a:ext cx="11125200" cy="28575"/>
          </a:xfrm>
          <a:prstGeom prst="rect">
            <a:avLst/>
          </a:prstGeom>
          <a:solidFill>
            <a:srgbClr val="E0F2F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1692</Words>
  <Application>Microsoft Office PowerPoint</Application>
  <PresentationFormat>Widescreen</PresentationFormat>
  <Paragraphs>166</Paragraphs>
  <Slides>18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Calibri</vt:lpstr>
      <vt:lpstr>Arial</vt:lpstr>
      <vt:lpstr>Hind Siliguri SemiBold</vt:lpstr>
      <vt:lpstr>Noto Sans Bengali</vt:lpstr>
      <vt:lpstr>Hind Siliguri</vt:lpstr>
      <vt:lpstr>Office Theme</vt:lpstr>
      <vt:lpstr>Picture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Anik Shahrier</dc:creator>
  <cp:lastModifiedBy>Anik Shahrier Oishik</cp:lastModifiedBy>
  <cp:revision>24</cp:revision>
  <dcterms:modified xsi:type="dcterms:W3CDTF">2026-08-27T11:51:28Z</dcterms:modified>
</cp:coreProperties>
</file>