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embeddedFontLst>
    <p:embeddedFont>
      <p:font typeface="Hind Siliguri" panose="02000000000000000000" pitchFamily="2" charset="0"/>
      <p:regular r:id="rId20"/>
      <p:bold r:id="rId21"/>
    </p:embeddedFont>
    <p:embeddedFont>
      <p:font typeface="Hind Siliguri Medium" panose="02000000000000000000" pitchFamily="2" charset="0"/>
      <p:regular r:id="rId22"/>
      <p:bold r:id="rId23"/>
    </p:embeddedFont>
    <p:embeddedFont>
      <p:font typeface="Hind Siliguri SemiBold" panose="02000000000000000000" pitchFamily="2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96AB16C-4317-4DAE-85F1-CEE2AB8B8291}">
  <a:tblStyle styleId="{A96AB16C-4317-4DAE-85F1-CEE2AB8B829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A27B86-A8ED-7883-4EB8-5D7113D87FD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93079" y="0"/>
            <a:ext cx="1098921" cy="34537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emf"/><Relationship Id="rId4" Type="http://schemas.openxmlformats.org/officeDocument/2006/relationships/image" Target="../media/image16.png"/><Relationship Id="rId9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1.png"/><Relationship Id="rId4" Type="http://schemas.openxmlformats.org/officeDocument/2006/relationships/image" Target="../media/image34.png"/><Relationship Id="rId9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11.png"/><Relationship Id="rId9" Type="http://schemas.openxmlformats.org/officeDocument/2006/relationships/image" Target="../media/image49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603599"/>
            <a:ext cx="5381625" cy="23955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603599"/>
            <a:ext cx="5381625" cy="23955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6" name="Google Shape;116;p15"/>
          <p:cNvSpPr txBox="1"/>
          <p:nvPr/>
        </p:nvSpPr>
        <p:spPr>
          <a:xfrm>
            <a:off x="847725" y="2841724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অপুষ্পক উদ্ভিদ (Cryptogams)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847725" y="3270349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6515100" y="2841724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উচ্চতর ক্রিপটোগ্যামস (Higher Cryptogams)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6515100" y="3270349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962025" y="3391792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1038225" y="3394174"/>
            <a:ext cx="46767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যেসব উদ্ভিদে কখনো ফুল ও ফল উৎপন্ন হয় না এবং স্পোরের মাধ্যমে বংশবৃদ্ধি ঘটে, তাদেরকে অপুষ্পক উদ্ভিদ বা ক্রিপটোগ্যামস বলে।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962025" y="3953767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038225" y="3956149"/>
            <a:ext cx="46767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নিম্নশ্রেণীর ক্রিপটোগ্যামস: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 (Algae) ও ছত্রাক (Fungi)- এদের দেহ থ্যালয়েড বা সমাঙ্গদেহী এবং টিস্যুতন্ত্র গঠিত নয়।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6629400" y="3391792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6705600" y="3394174"/>
            <a:ext cx="46767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ব্রায়োফাইটা এবং টেরিডোফাইটা গোষ্ঠীর উদ্ভিদসমূহকে 'উচ্চতর ক্রিপটোগ্যামস' বলা হয়।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6629400" y="3953767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6705600" y="3956149"/>
            <a:ext cx="4676775" cy="728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উন্নততার কারণ: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এরা শৈবাল ও ছত্রাকের চেয়ে গঠনগতভাবে জটিল। ব্রায়োফাইটার দেহ কাণ্ড ও পাতায় বিভক্ত হতে পারে এবং টেরিডোফাইটায় সুগঠিত ভাস্কুলার টিস্যু বিদ্যমান।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অপুষ্পক উদ্ভিদ ও উচ্চতর ক্রিপটোগ্যামস</a:t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153542"/>
            <a:ext cx="11049000" cy="11239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45" name="Google Shape;14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572767"/>
            <a:ext cx="5381625" cy="18764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6" name="Google Shape;14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3572767"/>
            <a:ext cx="5381625" cy="18764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7" name="Google Shape;147;p17"/>
          <p:cNvSpPr txBox="1"/>
          <p:nvPr/>
        </p:nvSpPr>
        <p:spPr>
          <a:xfrm>
            <a:off x="819150" y="2305942"/>
            <a:ext cx="1114139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5803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ব্রায়োফাইটার সংজ্ঞা (Definition)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819150" y="2639317"/>
            <a:ext cx="1061085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14532D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"যেসব উদ্ভিদ বহুকোষী, পরিবহন টিস্যুবিহীন, ফ্ল্যাজেলাযুক্ত পুংরেণুর (শুক্রাণু) মাধ্যমে পানিতে নিষেধ সম্পন্ন করে এবং যাদের প্রধান উদ্ভিদদেহ গ্যামেটোফাইট, তাদেরকে ব্রায়োফাইটা (Bryophyta) বলে।"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847725" y="3810892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শব্দগত উৎপত্তি</a:t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847725" y="4239517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847725" y="4363342"/>
            <a:ext cx="48672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গ্রীক শব্দ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Bryon = মস (Moss)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এবং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Phyton = উদ্ভিদ (Plant)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থেকে Bryophyta শব্দটির উৎপত্তি হয়েছে।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847725" y="4953892"/>
            <a:ext cx="48672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১৮৬৪ সালে বিজ্ঞানী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ব্রাউন (Braun)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প্রথম Bryophyta শব্দটি ব্যবহার করেন।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6515100" y="3810892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উপস্থিতি ও বিস্তার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6515100" y="4239517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6515100" y="4363342"/>
            <a:ext cx="48672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পৃথিবীব্যাপী প্রায় ৯৬০টি গণের ২৪,০০০টি প্রজাতি রয়েছে। বাংলাদেশে এ পর্যন্ত ৩৪টি গোত্রের ৭৪টি গণের ২৪৮টি প্রজাতি শনাক্ত করা হয়েছে।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ব্রায়োফাইটা: উৎপত্তি ও সংজ্ঞায়ন</a:t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77405"/>
            <a:ext cx="11049000" cy="24479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64" name="Google Shape;164;p18"/>
          <p:cNvSpPr txBox="1"/>
          <p:nvPr/>
        </p:nvSpPr>
        <p:spPr>
          <a:xfrm>
            <a:off x="1266825" y="2853630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দেহ গঠন: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বহুকোষী, গ্যামেটোফাইট (n) প্রধান উদ্ভিদদেহ। সমাঙ্গদেহী (Thalloid) অথবা কাণ্ড ও পাতায় বিভক্ত।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1266825" y="3263205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মূলের অনুপস্থিতি: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এদের প্রকৃত মূল নেই; মূলের পরিবর্তে একপোষী বা বহুকোষী রাইজয়েড (Rhizoids) এবং কোনো কোনোটিতে স্কেল থাকে।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1266825" y="3672780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সংবহন টিস্যু: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এদের দেহে কোনো ভাস্কুলার টিস্যু (Xylem ও Phloem) নেই (অভাস্কুলার উদ্ভিদ)।</a:t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>
            <a:off x="1266825" y="4082355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জননাঙ্গ: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জননাঙ্গ বহুকোষী এবং একসারী বন্ধ্যা কোষের আবরণে আবৃত। পুংজননাঙ্গ অ্যান্থেরিডিয়াম এবং স্ত্রীজননাঙ্গ আর্কিগোনিয়াম।</a:t>
            </a:r>
            <a:endParaRPr/>
          </a:p>
        </p:txBody>
      </p:sp>
      <p:sp>
        <p:nvSpPr>
          <p:cNvPr id="168" name="Google Shape;168;p18"/>
          <p:cNvSpPr txBox="1"/>
          <p:nvPr/>
        </p:nvSpPr>
        <p:spPr>
          <a:xfrm>
            <a:off x="1266825" y="4491930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স্পোরোফাইট: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স্পোরোফাইট (2n) সর্বদা গ্যামেটোফাইটের ওপর আংশিক বা সম্পূর্ণভাবে নির্ভরশীল।</a:t>
            </a:r>
            <a:endParaRPr/>
          </a:p>
        </p:txBody>
      </p:sp>
      <p:pic>
        <p:nvPicPr>
          <p:cNvPr id="169" name="Google Shape;16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288696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29654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70611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411569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452526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ব্রায়োফাইটার সাধারণ বৈশিষ্ট্য</a:t>
            </a:r>
            <a:endParaRPr/>
          </a:p>
        </p:txBody>
      </p:sp>
      <p:sp>
        <p:nvSpPr>
          <p:cNvPr id="175" name="Google Shape;175;p18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991617"/>
            <a:ext cx="5381625" cy="11239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2" name="Google Shape;18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267967"/>
            <a:ext cx="5381625" cy="174364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83" name="Google Shape;183;p19"/>
          <p:cNvPicPr preferRelativeResize="0"/>
          <p:nvPr/>
        </p:nvPicPr>
        <p:blipFill>
          <a:blip r:embed="rId5"/>
          <a:srcRect/>
          <a:stretch/>
        </p:blipFill>
        <p:spPr>
          <a:xfrm>
            <a:off x="6878038" y="1702489"/>
            <a:ext cx="4199537" cy="38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" name="Google Shape;184;p19"/>
          <p:cNvSpPr txBox="1"/>
          <p:nvPr/>
        </p:nvSpPr>
        <p:spPr>
          <a:xfrm>
            <a:off x="819150" y="2144017"/>
            <a:ext cx="519064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5803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উভচর উদ্ভিদ (Amphibian Plant)</a:t>
            </a:r>
            <a:endParaRPr/>
          </a:p>
        </p:txBody>
      </p:sp>
      <p:sp>
        <p:nvSpPr>
          <p:cNvPr id="185" name="Google Shape;185;p19"/>
          <p:cNvSpPr txBox="1"/>
          <p:nvPr/>
        </p:nvSpPr>
        <p:spPr>
          <a:xfrm>
            <a:off x="819150" y="2477392"/>
            <a:ext cx="49434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14532D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"যেসব উদ্ভিদ স্থলে বসবাস করলেও যৌন প্রজনন ও নিষেকের জন্য পানির ওপর প্রত্যক্ষভাবে নির্ভরশীল, তাদেরকে উভচর উদ্ভিদ বলে।"</a:t>
            </a:r>
            <a:endParaRPr/>
          </a:p>
        </p:txBody>
      </p:sp>
      <p:sp>
        <p:nvSpPr>
          <p:cNvPr id="187" name="Google Shape;187;p19"/>
          <p:cNvSpPr txBox="1"/>
          <p:nvPr/>
        </p:nvSpPr>
        <p:spPr>
          <a:xfrm>
            <a:off x="1114425" y="3429892"/>
            <a:ext cx="4638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স্থলে বাসস্থান: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এরা স্যাঁতসেঁতে মাটি, প্রাচীর ও গাছের ছালে জন্মায়।</a:t>
            </a:r>
            <a:endParaRPr/>
          </a:p>
        </p:txBody>
      </p:sp>
      <p:sp>
        <p:nvSpPr>
          <p:cNvPr id="188" name="Google Shape;188;p19"/>
          <p:cNvSpPr txBox="1"/>
          <p:nvPr/>
        </p:nvSpPr>
        <p:spPr>
          <a:xfrm>
            <a:off x="1114425" y="3839467"/>
            <a:ext cx="46386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নিষেকে</a:t>
            </a:r>
            <a:r>
              <a:rPr lang="en-US" sz="135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পানির</a:t>
            </a:r>
            <a:r>
              <a:rPr lang="en-US" sz="135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ভূমিকা</a:t>
            </a:r>
            <a:r>
              <a:rPr lang="en-US" sz="135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অ্যান্থেরিডিয়াম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উৎপন্ন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দ্বি-ফ্ল্যাজেলাযুক্ত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শুক্রাণু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সাঁতার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কেটে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আর্কিগোনিয়ামে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পৌঁছানোর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জন্য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পানির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উপস্থিতি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অপরিহার্য</a:t>
            </a:r>
            <a:r>
              <a:rPr lang="en-US" sz="135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189" name="Google Shape;189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525" y="3463230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1525" y="3872805"/>
            <a:ext cx="1428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9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উভচর উদ্ভিদ হিসেবে ব্রায়োফাইটা</a:t>
            </a:r>
            <a:endParaRPr/>
          </a:p>
        </p:txBody>
      </p:sp>
      <p:sp>
        <p:nvSpPr>
          <p:cNvPr id="192" name="Google Shape;192;p19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p20"/>
          <p:cNvGraphicFramePr/>
          <p:nvPr>
            <p:extLst>
              <p:ext uri="{D42A27DB-BD31-4B8C-83A1-F6EECF244321}">
                <p14:modId xmlns:p14="http://schemas.microsoft.com/office/powerpoint/2010/main" val="1468631357"/>
              </p:ext>
            </p:extLst>
          </p:nvPr>
        </p:nvGraphicFramePr>
        <p:xfrm>
          <a:off x="571500" y="1831158"/>
          <a:ext cx="11029925" cy="3303550"/>
        </p:xfrm>
        <a:graphic>
          <a:graphicData uri="http://schemas.openxmlformats.org/drawingml/2006/table">
            <a:tbl>
              <a:tblPr firstRow="1" bandRow="1">
                <a:noFill/>
                <a:tableStyleId>{A96AB16C-4317-4DAE-85F1-CEE2AB8B8291}</a:tableStyleId>
              </a:tblPr>
              <a:tblGrid>
                <a:gridCol w="179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2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587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শ্রেণী (Class)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সাধারণ নাম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দেহের বৈশিষ্ট্য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উদাহরণ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87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Hepaticopsida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লিভারওয়ার্ট (Liverworts)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থ্যালাস চ্যাপ্টা, বিষমপৃষ্ঠ, দ্বি-শাখান্বিত এবং ডরসিভেন্ট্রাল।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Riccia discolor</a:t>
                      </a: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, </a:t>
                      </a: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Marchantia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87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Anthocerotopsida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হর্নওয়ার্ট (Hornworts)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থ্যালাস চ্যাপ্টা, স্পোরোফাইট লম্বা শিং-এর মত গঠনবিশিষ্ট।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Anthoceros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91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Bryopsida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মস (Mosses)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উদ্ভিদদেহ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কাণ্ড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পাতায়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বিভক্ত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;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রাইজয়েড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বহুকোষী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শাখান্বিত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।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Funaria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, </a:t>
                      </a:r>
                      <a:r>
                        <a:rPr lang="en-US" sz="1600" b="0" i="1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Sphagnum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, </a:t>
                      </a:r>
                      <a:r>
                        <a:rPr lang="en-US" sz="1600" b="0" i="1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Semibarbula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2" name="Google Shape;212;p20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ব্রায়োফাইটার শ্রেণীবিভাগ (Proskauer 1957)</a:t>
            </a:r>
            <a:endParaRPr/>
          </a:p>
        </p:txBody>
      </p:sp>
      <p:sp>
        <p:nvSpPr>
          <p:cNvPr id="213" name="Google Shape;213;p20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29755"/>
            <a:ext cx="5381625" cy="2943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0" name="Google Shape;22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75" y="2329755"/>
            <a:ext cx="5381625" cy="2943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1" name="Google Shape;221;p21"/>
          <p:cNvSpPr txBox="1"/>
          <p:nvPr/>
        </p:nvSpPr>
        <p:spPr>
          <a:xfrm>
            <a:off x="847725" y="2567880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শ্রেণীতাত্ত্বিক অবস্থান (Taxonomic Position)</a:t>
            </a:r>
            <a:endParaRPr/>
          </a:p>
        </p:txBody>
      </p:sp>
      <p:sp>
        <p:nvSpPr>
          <p:cNvPr id="222" name="Google Shape;222;p21"/>
          <p:cNvSpPr/>
          <p:nvPr/>
        </p:nvSpPr>
        <p:spPr>
          <a:xfrm>
            <a:off x="847725" y="2996505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>
            <a:off x="6515100" y="2567880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বাসস্থান ও বিস্তৃতি (Habitat)</a:t>
            </a:r>
            <a:endParaRPr/>
          </a:p>
        </p:txBody>
      </p:sp>
      <p:sp>
        <p:nvSpPr>
          <p:cNvPr id="224" name="Google Shape;224;p21"/>
          <p:cNvSpPr/>
          <p:nvPr/>
        </p:nvSpPr>
        <p:spPr>
          <a:xfrm>
            <a:off x="6515100" y="2996505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962025" y="3161909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1038225" y="3120330"/>
            <a:ext cx="4676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Kingdom: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Plantae</a:t>
            </a:r>
            <a:endParaRPr sz="1800"/>
          </a:p>
        </p:txBody>
      </p:sp>
      <p:sp>
        <p:nvSpPr>
          <p:cNvPr id="227" name="Google Shape;227;p21"/>
          <p:cNvSpPr txBox="1"/>
          <p:nvPr/>
        </p:nvSpPr>
        <p:spPr>
          <a:xfrm>
            <a:off x="962025" y="3480996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1038225" y="3439417"/>
            <a:ext cx="4676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Division: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Bryophyta</a:t>
            </a:r>
            <a:endParaRPr sz="1800"/>
          </a:p>
        </p:txBody>
      </p:sp>
      <p:sp>
        <p:nvSpPr>
          <p:cNvPr id="229" name="Google Shape;229;p21"/>
          <p:cNvSpPr txBox="1"/>
          <p:nvPr/>
        </p:nvSpPr>
        <p:spPr>
          <a:xfrm>
            <a:off x="962025" y="3800084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1038225" y="3758505"/>
            <a:ext cx="4676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Class: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Hepaticopsida</a:t>
            </a:r>
            <a:endParaRPr sz="1800"/>
          </a:p>
        </p:txBody>
      </p:sp>
      <p:sp>
        <p:nvSpPr>
          <p:cNvPr id="231" name="Google Shape;231;p21"/>
          <p:cNvSpPr txBox="1"/>
          <p:nvPr/>
        </p:nvSpPr>
        <p:spPr>
          <a:xfrm>
            <a:off x="962025" y="4119171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32" name="Google Shape;232;p21"/>
          <p:cNvSpPr txBox="1"/>
          <p:nvPr/>
        </p:nvSpPr>
        <p:spPr>
          <a:xfrm>
            <a:off x="1038225" y="4077592"/>
            <a:ext cx="4676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Order: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Marchantiales</a:t>
            </a:r>
            <a:endParaRPr sz="1800"/>
          </a:p>
        </p:txBody>
      </p:sp>
      <p:sp>
        <p:nvSpPr>
          <p:cNvPr id="233" name="Google Shape;233;p21"/>
          <p:cNvSpPr txBox="1"/>
          <p:nvPr/>
        </p:nvSpPr>
        <p:spPr>
          <a:xfrm>
            <a:off x="962025" y="4438259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34" name="Google Shape;234;p21"/>
          <p:cNvSpPr txBox="1"/>
          <p:nvPr/>
        </p:nvSpPr>
        <p:spPr>
          <a:xfrm>
            <a:off x="1038225" y="4396680"/>
            <a:ext cx="4676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Family: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Ricciaceae</a:t>
            </a:r>
            <a:endParaRPr sz="1800"/>
          </a:p>
        </p:txBody>
      </p:sp>
      <p:sp>
        <p:nvSpPr>
          <p:cNvPr id="235" name="Google Shape;235;p21"/>
          <p:cNvSpPr txBox="1"/>
          <p:nvPr/>
        </p:nvSpPr>
        <p:spPr>
          <a:xfrm>
            <a:off x="962025" y="4757346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1038225" y="4715767"/>
            <a:ext cx="46767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Genus: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Riccia</a:t>
            </a:r>
            <a:endParaRPr sz="1800" dirty="0"/>
          </a:p>
        </p:txBody>
      </p:sp>
      <p:sp>
        <p:nvSpPr>
          <p:cNvPr id="237" name="Google Shape;237;p21"/>
          <p:cNvSpPr txBox="1"/>
          <p:nvPr/>
        </p:nvSpPr>
        <p:spPr>
          <a:xfrm>
            <a:off x="6629400" y="3117949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38" name="Google Shape;238;p21"/>
          <p:cNvSpPr txBox="1"/>
          <p:nvPr/>
        </p:nvSpPr>
        <p:spPr>
          <a:xfrm>
            <a:off x="6705600" y="3120330"/>
            <a:ext cx="46767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রিকসিয়া একটি অতি পরিচিত লিভারওয়ার্ট। বিশ্বজুড়ে এর প্রায় ২০০টি প্রজাতি রয়েছে।</a:t>
            </a:r>
            <a:endParaRPr sz="1600"/>
          </a:p>
        </p:txBody>
      </p:sp>
      <p:sp>
        <p:nvSpPr>
          <p:cNvPr id="239" name="Google Shape;239;p21"/>
          <p:cNvSpPr txBox="1"/>
          <p:nvPr/>
        </p:nvSpPr>
        <p:spPr>
          <a:xfrm>
            <a:off x="6629400" y="3679924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240" name="Google Shape;240;p21"/>
          <p:cNvSpPr txBox="1"/>
          <p:nvPr/>
        </p:nvSpPr>
        <p:spPr>
          <a:xfrm>
            <a:off x="6705600" y="3682305"/>
            <a:ext cx="46767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এরা প্রধানত ভেজা, স্যাঁতসেঁতে মাটি, নদীর তীর এবং ছায়াযুক্ত স্থানে জন্মায়।</a:t>
            </a:r>
            <a:endParaRPr sz="1600"/>
          </a:p>
        </p:txBody>
      </p:sp>
      <p:sp>
        <p:nvSpPr>
          <p:cNvPr id="241" name="Google Shape;241;p21"/>
          <p:cNvSpPr txBox="1"/>
          <p:nvPr/>
        </p:nvSpPr>
        <p:spPr>
          <a:xfrm>
            <a:off x="6629400" y="4394299"/>
            <a:ext cx="762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 dirty="0"/>
          </a:p>
        </p:txBody>
      </p:sp>
      <p:sp>
        <p:nvSpPr>
          <p:cNvPr id="242" name="Google Shape;242;p21"/>
          <p:cNvSpPr txBox="1"/>
          <p:nvPr/>
        </p:nvSpPr>
        <p:spPr>
          <a:xfrm>
            <a:off x="6705600" y="4396680"/>
            <a:ext cx="46767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ব্যতিক্রম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Riccia </a:t>
            </a:r>
            <a:r>
              <a:rPr lang="en-US" b="0" i="1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fluitans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একমাত্র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জলজ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প্রজাতি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ভাসমান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অবস্থায়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600" dirty="0"/>
          </a:p>
        </p:txBody>
      </p:sp>
      <p:sp>
        <p:nvSpPr>
          <p:cNvPr id="243" name="Google Shape;243;p21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রিকসিয়া (Riccia): বাসস্থান ও শ্রেণীতাত্ত্বিক অবস্থান</a:t>
            </a:r>
            <a:endParaRPr/>
          </a:p>
        </p:txBody>
      </p:sp>
      <p:sp>
        <p:nvSpPr>
          <p:cNvPr id="244" name="Google Shape;244;p21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80340F1-ED3E-5EB6-1874-D79C942B96B4}"/>
              </a:ext>
            </a:extLst>
          </p:cNvPr>
          <p:cNvSpPr/>
          <p:nvPr/>
        </p:nvSpPr>
        <p:spPr>
          <a:xfrm>
            <a:off x="6462346" y="3156438"/>
            <a:ext cx="4662854" cy="297562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Google Shape;250;p22"/>
          <p:cNvSpPr txBox="1"/>
          <p:nvPr/>
        </p:nvSpPr>
        <p:spPr>
          <a:xfrm>
            <a:off x="571500" y="476250"/>
            <a:ext cx="560070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রিকসিয়ার</a:t>
            </a:r>
            <a:r>
              <a:rPr lang="en-US" sz="27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বাহ্যিক</a:t>
            </a:r>
            <a:r>
              <a:rPr lang="en-US" sz="27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endParaRPr dirty="0"/>
          </a:p>
        </p:txBody>
      </p:sp>
      <p:sp>
        <p:nvSpPr>
          <p:cNvPr id="251" name="Google Shape;251;p22"/>
          <p:cNvSpPr/>
          <p:nvPr/>
        </p:nvSpPr>
        <p:spPr>
          <a:xfrm>
            <a:off x="571500" y="963810"/>
            <a:ext cx="5334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2" name="Google Shape;252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0"/>
            <a:ext cx="15906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2"/>
          <p:cNvSpPr txBox="1"/>
          <p:nvPr/>
        </p:nvSpPr>
        <p:spPr>
          <a:xfrm>
            <a:off x="571500" y="1163675"/>
            <a:ext cx="560070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থ্যালাস</a:t>
            </a:r>
            <a:r>
              <a:rPr lang="en-US" sz="18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রসেট</a:t>
            </a:r>
            <a:r>
              <a:rPr lang="en-US" sz="18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endParaRPr dirty="0"/>
          </a:p>
        </p:txBody>
      </p:sp>
      <p:sp>
        <p:nvSpPr>
          <p:cNvPr id="254" name="Google Shape;254;p22"/>
          <p:cNvSpPr txBox="1"/>
          <p:nvPr/>
        </p:nvSpPr>
        <p:spPr>
          <a:xfrm>
            <a:off x="571500" y="1649450"/>
            <a:ext cx="53340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থ্যালাস: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রিকসিয়ার গ্যামেটোফাইট দেহ সবুজ, চ্যাপ্টা, শায়িত এবং দ্বি-শাখান্বিত (Dichotomously branched)।</a:t>
            </a:r>
            <a:endParaRPr/>
          </a:p>
        </p:txBody>
      </p:sp>
      <p:sp>
        <p:nvSpPr>
          <p:cNvPr id="255" name="Google Shape;255;p22"/>
          <p:cNvSpPr txBox="1"/>
          <p:nvPr/>
        </p:nvSpPr>
        <p:spPr>
          <a:xfrm>
            <a:off x="571500" y="2249525"/>
            <a:ext cx="53340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রসেট (Rosette):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অনেকগুলো থ্যালাস একসাথে চক্রাকারে অবস্থান করে গোলাপ ফুলের মত গঠন তৈরি করে, যাকে রসেট বলে।</a:t>
            </a:r>
            <a:endParaRPr/>
          </a:p>
        </p:txBody>
      </p:sp>
      <p:sp>
        <p:nvSpPr>
          <p:cNvPr id="256" name="Google Shape;256;p22"/>
          <p:cNvSpPr txBox="1"/>
          <p:nvPr/>
        </p:nvSpPr>
        <p:spPr>
          <a:xfrm>
            <a:off x="571500" y="2849600"/>
            <a:ext cx="53340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খাঁজ ও রাইজয়েড:</a:t>
            </a: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অগ্রভাগে অগ্রস্থ খাঁজ (Apical notch) থাকে। অংকীয় দেশে একপোষী মসৃণ ও অমসৃণ রাইজয়েড এবং স্কেল থাকে।</a:t>
            </a:r>
            <a:endParaRPr/>
          </a:p>
        </p:txBody>
      </p:sp>
      <p:pic>
        <p:nvPicPr>
          <p:cNvPr id="4" name="Google Shape;262;p23" descr="image.png">
            <a:extLst>
              <a:ext uri="{FF2B5EF4-FFF2-40B4-BE49-F238E27FC236}">
                <a16:creationId xmlns:a16="http://schemas.microsoft.com/office/drawing/2014/main" id="{1456E793-6C2C-2598-CBC0-C50E9A0710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875" y="3956012"/>
            <a:ext cx="5381625" cy="25050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Google Shape;265;p23">
            <a:extLst>
              <a:ext uri="{FF2B5EF4-FFF2-40B4-BE49-F238E27FC236}">
                <a16:creationId xmlns:a16="http://schemas.microsoft.com/office/drawing/2014/main" id="{7314CFE4-6FD5-B873-EF47-0FDAF11B502F}"/>
              </a:ext>
            </a:extLst>
          </p:cNvPr>
          <p:cNvSpPr txBox="1"/>
          <p:nvPr/>
        </p:nvSpPr>
        <p:spPr>
          <a:xfrm>
            <a:off x="1066800" y="4156037"/>
            <a:ext cx="46386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আত্মীকরণ অঞ্চল (Assimilatory Zone):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পৃষ্ঠীয় দেশে অবস্থিত ক্লোরোপ্লাস্টযুক্ত কোষের সোজা সারি। সালোকসংশ্লেষণ প্রক্রিয়ায় খাদ্য তৈরি করে।</a:t>
            </a:r>
            <a:endParaRPr/>
          </a:p>
        </p:txBody>
      </p:sp>
      <p:sp>
        <p:nvSpPr>
          <p:cNvPr id="6" name="Google Shape;266;p23">
            <a:extLst>
              <a:ext uri="{FF2B5EF4-FFF2-40B4-BE49-F238E27FC236}">
                <a16:creationId xmlns:a16="http://schemas.microsoft.com/office/drawing/2014/main" id="{FFF635FD-0F21-6B50-931F-76601CF2F611}"/>
              </a:ext>
            </a:extLst>
          </p:cNvPr>
          <p:cNvSpPr txBox="1"/>
          <p:nvPr/>
        </p:nvSpPr>
        <p:spPr>
          <a:xfrm>
            <a:off x="1066800" y="5079962"/>
            <a:ext cx="46386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বায়ুরন্ধ্র ও বায়ুকোষ্ঠ: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আত্মীকরণ সূত্রকগুলোর মাঝে বায়ুকোষ্ঠ এবং উপরে বায়ুরন্ধ্র থাকে যা গ্যাসীয় বিনিময়ে সাহায্য করে।</a:t>
            </a:r>
            <a:endParaRPr/>
          </a:p>
        </p:txBody>
      </p:sp>
      <p:sp>
        <p:nvSpPr>
          <p:cNvPr id="7" name="Google Shape;267;p23">
            <a:extLst>
              <a:ext uri="{FF2B5EF4-FFF2-40B4-BE49-F238E27FC236}">
                <a16:creationId xmlns:a16="http://schemas.microsoft.com/office/drawing/2014/main" id="{550DE4EB-3337-7897-B21C-583BF5CF51D8}"/>
              </a:ext>
            </a:extLst>
          </p:cNvPr>
          <p:cNvSpPr txBox="1"/>
          <p:nvPr/>
        </p:nvSpPr>
        <p:spPr>
          <a:xfrm>
            <a:off x="1066800" y="5746712"/>
            <a:ext cx="46386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সঞ্চয়ী অঞ্চল (Storage Zone):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অংকীয় অংশে বর্ণহীন, ঘনসন্নিবিষ্ট প্যারেনকাইমা কোষ দিয়ে গঠিত স্তর যা খাদ্য সঞ্চয় করে।</a:t>
            </a:r>
            <a:endParaRPr/>
          </a:p>
        </p:txBody>
      </p:sp>
      <p:pic>
        <p:nvPicPr>
          <p:cNvPr id="8" name="Google Shape;268;p23" descr="image.png">
            <a:extLst>
              <a:ext uri="{FF2B5EF4-FFF2-40B4-BE49-F238E27FC236}">
                <a16:creationId xmlns:a16="http://schemas.microsoft.com/office/drawing/2014/main" id="{C0D24FE5-549B-52A6-7910-04243B737E8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900" y="4189375"/>
            <a:ext cx="2190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69;p23" descr="image.png">
            <a:extLst>
              <a:ext uri="{FF2B5EF4-FFF2-40B4-BE49-F238E27FC236}">
                <a16:creationId xmlns:a16="http://schemas.microsoft.com/office/drawing/2014/main" id="{EDC221F4-13EE-E27B-438B-97385940959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3900" y="511330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70;p23" descr="image.png">
            <a:extLst>
              <a:ext uri="{FF2B5EF4-FFF2-40B4-BE49-F238E27FC236}">
                <a16:creationId xmlns:a16="http://schemas.microsoft.com/office/drawing/2014/main" id="{034E5C50-C3C9-A4EF-9875-83F09466EEF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3900" y="5780050"/>
            <a:ext cx="190500" cy="2000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2ED2E9F-EF50-3753-3DF0-8733D5B9EA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978054"/>
              </p:ext>
            </p:extLst>
          </p:nvPr>
        </p:nvGraphicFramePr>
        <p:xfrm>
          <a:off x="5784634" y="1163675"/>
          <a:ext cx="6407366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5878898" imgH="1524105" progId="Word.Picture.8">
                  <p:embed/>
                </p:oleObj>
              </mc:Choice>
              <mc:Fallback>
                <p:oleObj name="Picture" r:id="rId8" imgW="5878898" imgH="1524105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56" b="-1109"/>
                      <a:stretch>
                        <a:fillRect/>
                      </a:stretch>
                    </p:blipFill>
                    <p:spPr bwMode="auto">
                      <a:xfrm>
                        <a:off x="5784634" y="1163675"/>
                        <a:ext cx="6407366" cy="1685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">
            <a:extLst>
              <a:ext uri="{FF2B5EF4-FFF2-40B4-BE49-F238E27FC236}">
                <a16:creationId xmlns:a16="http://schemas.microsoft.com/office/drawing/2014/main" id="{7F55C49A-AA90-C702-2A18-B6E72B6E5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331" y="3270382"/>
            <a:ext cx="4200891" cy="265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A91899-4434-C1ED-4774-56CA6620BB22}"/>
              </a:ext>
            </a:extLst>
          </p:cNvPr>
          <p:cNvSpPr txBox="1"/>
          <p:nvPr/>
        </p:nvSpPr>
        <p:spPr>
          <a:xfrm>
            <a:off x="468375" y="3532093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অভ্যন্তরীণ</a:t>
            </a:r>
            <a:r>
              <a:rPr lang="en-US" sz="18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25017"/>
            <a:ext cx="3530649" cy="2552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9" name="Google Shape;279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0749" y="2525017"/>
            <a:ext cx="3530649" cy="2552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80" name="Google Shape;280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9999" y="2525017"/>
            <a:ext cx="3530649" cy="2552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81" name="Google Shape;281;p24"/>
          <p:cNvSpPr txBox="1"/>
          <p:nvPr/>
        </p:nvSpPr>
        <p:spPr>
          <a:xfrm>
            <a:off x="809625" y="3487042"/>
            <a:ext cx="320711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অঙ্গজ প্রজনন</a:t>
            </a:r>
            <a:endParaRPr/>
          </a:p>
        </p:txBody>
      </p:sp>
      <p:sp>
        <p:nvSpPr>
          <p:cNvPr id="282" name="Google Shape;282;p24"/>
          <p:cNvSpPr txBox="1"/>
          <p:nvPr/>
        </p:nvSpPr>
        <p:spPr>
          <a:xfrm>
            <a:off x="809625" y="3925192"/>
            <a:ext cx="30543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থ্যালাসের পেছনের অংশ মরে নষ্ট হলে শাখাগুলো পৃথক হয়ে নতুন থ্যালাস গঠন করে (খণ্ডায়ন)। এছাড়া টিউবার ও আস্থানিক শাখার মাধ্যমে ঘটে।</a:t>
            </a:r>
            <a:endParaRPr/>
          </a:p>
        </p:txBody>
      </p:sp>
      <p:sp>
        <p:nvSpPr>
          <p:cNvPr id="283" name="Google Shape;283;p24"/>
          <p:cNvSpPr txBox="1"/>
          <p:nvPr/>
        </p:nvSpPr>
        <p:spPr>
          <a:xfrm>
            <a:off x="4568874" y="3487042"/>
            <a:ext cx="320711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যৌন প্রজনন</a:t>
            </a:r>
            <a:endParaRPr/>
          </a:p>
        </p:txBody>
      </p:sp>
      <p:sp>
        <p:nvSpPr>
          <p:cNvPr id="284" name="Google Shape;284;p24"/>
          <p:cNvSpPr txBox="1"/>
          <p:nvPr/>
        </p:nvSpPr>
        <p:spPr>
          <a:xfrm>
            <a:off x="4568874" y="3925192"/>
            <a:ext cx="305439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উগ্যামাস প্রকৃতির। পুংজননাঙ্গ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অ্যান্থেরিডিয়াম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(Antheridium) থেকে শুক্রাণু এবং স্ত্রীজননাঙ্গ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আর্কিগোনিয়াম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(Archegonium) থেকে ডিম্বাণু সৃষ্টি হয়।</a:t>
            </a:r>
            <a:endParaRPr/>
          </a:p>
        </p:txBody>
      </p:sp>
      <p:sp>
        <p:nvSpPr>
          <p:cNvPr id="285" name="Google Shape;285;p24"/>
          <p:cNvSpPr txBox="1"/>
          <p:nvPr/>
        </p:nvSpPr>
        <p:spPr>
          <a:xfrm>
            <a:off x="8328124" y="3487042"/>
            <a:ext cx="320711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স্পোরোফাইট (Capsule)</a:t>
            </a:r>
            <a:endParaRPr/>
          </a:p>
        </p:txBody>
      </p:sp>
      <p:sp>
        <p:nvSpPr>
          <p:cNvPr id="286" name="Google Shape;286;p24"/>
          <p:cNvSpPr txBox="1"/>
          <p:nvPr/>
        </p:nvSpPr>
        <p:spPr>
          <a:xfrm>
            <a:off x="8328124" y="3925192"/>
            <a:ext cx="305439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নিষেকের পর জাইগোট থেকে স্পোরোফাইট গঠিত হয়। রিকসিয়ার স্পোরোফাইট কেবল ক্যাপসুল (Capsule) নিয়ে গঠিত। স্পোরগুলো হোমোকোরাস (Homosporous)।</a:t>
            </a:r>
            <a:endParaRPr/>
          </a:p>
        </p:txBody>
      </p:sp>
      <p:pic>
        <p:nvPicPr>
          <p:cNvPr id="287" name="Google Shape;287;p2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" y="2886967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68874" y="2886967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28124" y="2886967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4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রিকসিয়ার প্রজনন পদ্ধতি</a:t>
            </a:r>
            <a:endParaRPr/>
          </a:p>
        </p:txBody>
      </p:sp>
      <p:sp>
        <p:nvSpPr>
          <p:cNvPr id="291" name="Google Shape;291;p24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77405"/>
            <a:ext cx="11049000" cy="24479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98" name="Google Shape;298;p25"/>
          <p:cNvSpPr txBox="1"/>
          <p:nvPr/>
        </p:nvSpPr>
        <p:spPr>
          <a:xfrm>
            <a:off x="1266825" y="2853630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উদ্ভিদদেহ গ্যামেটোফাইট, সবুজ, চ্যাপ্টা, বিষমপৃষ্ঠ এবং দ্বি-শাখান্বিত।</a:t>
            </a:r>
            <a:endParaRPr/>
          </a:p>
        </p:txBody>
      </p:sp>
      <p:sp>
        <p:nvSpPr>
          <p:cNvPr id="299" name="Google Shape;299;p25"/>
          <p:cNvSpPr txBox="1"/>
          <p:nvPr/>
        </p:nvSpPr>
        <p:spPr>
          <a:xfrm>
            <a:off x="1266825" y="3263205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থ্যালাস চক্রাকারে সজ্জিত হয়ে রসেট (Rosette) গঠন করে।</a:t>
            </a:r>
            <a:endParaRPr/>
          </a:p>
        </p:txBody>
      </p:sp>
      <p:sp>
        <p:nvSpPr>
          <p:cNvPr id="300" name="Google Shape;300;p25"/>
          <p:cNvSpPr txBox="1"/>
          <p:nvPr/>
        </p:nvSpPr>
        <p:spPr>
          <a:xfrm>
            <a:off x="1266825" y="3672780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অংকীয় দেশে একপোষী মসৃণ ও অমসৃণ রাইজয়েড এবং বেগুনী রঙের স্কেল থাকে।</a:t>
            </a:r>
            <a:endParaRPr/>
          </a:p>
        </p:txBody>
      </p:sp>
      <p:sp>
        <p:nvSpPr>
          <p:cNvPr id="301" name="Google Shape;301;p25"/>
          <p:cNvSpPr txBox="1"/>
          <p:nvPr/>
        </p:nvSpPr>
        <p:spPr>
          <a:xfrm>
            <a:off x="1266825" y="4082355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অভ্যন্তরীণ গঠন স্পষ্টতই আত্মীকরণ অঞ্চল ও সঞ্চয়ী অঞ্চলে বিভক্ত।</a:t>
            </a:r>
            <a:endParaRPr/>
          </a:p>
        </p:txBody>
      </p:sp>
      <p:sp>
        <p:nvSpPr>
          <p:cNvPr id="302" name="Google Shape;302;p25"/>
          <p:cNvSpPr txBox="1"/>
          <p:nvPr/>
        </p:nvSpPr>
        <p:spPr>
          <a:xfrm>
            <a:off x="1266825" y="4491930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স্পোরোফাইট অত্যন্ত সরল এবং কেবল ক্যাপসুল (Capsule) দিয়ে গঠিত (ফুট ও সিটা অনুপস্থিত)।</a:t>
            </a:r>
            <a:endParaRPr/>
          </a:p>
        </p:txBody>
      </p:sp>
      <p:pic>
        <p:nvPicPr>
          <p:cNvPr id="303" name="Google Shape;303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2886967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296542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706117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4115692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4525267"/>
            <a:ext cx="1714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5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রিকসিয়ার শনাক্তকারী বৈশিষ্ট্য</a:t>
            </a:r>
            <a:endParaRPr/>
          </a:p>
        </p:txBody>
      </p:sp>
      <p:sp>
        <p:nvSpPr>
          <p:cNvPr id="309" name="Google Shape;309;p25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13086"/>
            <a:ext cx="11049000" cy="8810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25" name="Google Shape;325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489424"/>
            <a:ext cx="5381625" cy="1800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26" name="Google Shape;326;p2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3489424"/>
            <a:ext cx="5381625" cy="1800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27" name="Google Shape;327;p27"/>
          <p:cNvSpPr txBox="1"/>
          <p:nvPr/>
        </p:nvSpPr>
        <p:spPr>
          <a:xfrm>
            <a:off x="819150" y="2465486"/>
            <a:ext cx="1114139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5803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টেরিডোফাইটার সংজ্ঞা (Definition)</a:t>
            </a:r>
            <a:endParaRPr/>
          </a:p>
        </p:txBody>
      </p:sp>
      <p:sp>
        <p:nvSpPr>
          <p:cNvPr id="328" name="Google Shape;328;p27"/>
          <p:cNvSpPr txBox="1"/>
          <p:nvPr/>
        </p:nvSpPr>
        <p:spPr>
          <a:xfrm>
            <a:off x="819150" y="2798861"/>
            <a:ext cx="1061085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14532D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"ভাস্কুলার টিস্যুযুক্ত, পুষ্পহীন ও বীজহীন যে সমস্ত উদ্ভিদের প্রধান উদ্ভিদদেহ স্পোরোফাইট (ডিপ্লয়েড), তাদেরকে টেরিডোফাইটা (Pteridophyta) বলে।"</a:t>
            </a:r>
            <a:endParaRPr/>
          </a:p>
        </p:txBody>
      </p:sp>
      <p:sp>
        <p:nvSpPr>
          <p:cNvPr id="329" name="Google Shape;329;p27"/>
          <p:cNvSpPr txBox="1"/>
          <p:nvPr/>
        </p:nvSpPr>
        <p:spPr>
          <a:xfrm>
            <a:off x="847725" y="3727549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শব্দগত উৎপত্তি</a:t>
            </a:r>
            <a:endParaRPr/>
          </a:p>
        </p:txBody>
      </p:sp>
      <p:sp>
        <p:nvSpPr>
          <p:cNvPr id="330" name="Google Shape;330;p27"/>
          <p:cNvSpPr/>
          <p:nvPr/>
        </p:nvSpPr>
        <p:spPr>
          <a:xfrm>
            <a:off x="847725" y="4156174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7"/>
          <p:cNvSpPr txBox="1"/>
          <p:nvPr/>
        </p:nvSpPr>
        <p:spPr>
          <a:xfrm>
            <a:off x="847725" y="4279999"/>
            <a:ext cx="48672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গ্রীক শব্দ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Pteris = ডানা/পালক (Feather)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এবং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Phyton = উদ্ভিদ (Plant)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এদের পাতা ডানার মত হওয়ায় এদের ফার্নবর্গীয় উদ্ভিদ বলা হয়।</a:t>
            </a:r>
            <a:endParaRPr/>
          </a:p>
        </p:txBody>
      </p:sp>
      <p:sp>
        <p:nvSpPr>
          <p:cNvPr id="332" name="Google Shape;332;p27"/>
          <p:cNvSpPr txBox="1"/>
          <p:nvPr/>
        </p:nvSpPr>
        <p:spPr>
          <a:xfrm>
            <a:off x="6515100" y="3727549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 ভাস্কুলার ক্রিপটোগ্যামস</a:t>
            </a:r>
            <a:endParaRPr/>
          </a:p>
        </p:txBody>
      </p:sp>
      <p:sp>
        <p:nvSpPr>
          <p:cNvPr id="333" name="Google Shape;333;p27"/>
          <p:cNvSpPr/>
          <p:nvPr/>
        </p:nvSpPr>
        <p:spPr>
          <a:xfrm>
            <a:off x="6515100" y="4156174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7"/>
          <p:cNvSpPr txBox="1"/>
          <p:nvPr/>
        </p:nvSpPr>
        <p:spPr>
          <a:xfrm>
            <a:off x="6515100" y="4279999"/>
            <a:ext cx="486727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উদ্ভিদজগতের বিবর্তনে টেরিডোফাইটায় সর্বপ্রথম জাইলেম ও ফ্লোয়েম টিস্যু (Vascular Bundle) আবির্ভূত হয়। তাই এদের Vascular Cryptogams বলা হয়।</a:t>
            </a:r>
            <a:endParaRPr/>
          </a:p>
        </p:txBody>
      </p:sp>
      <p:sp>
        <p:nvSpPr>
          <p:cNvPr id="335" name="Google Shape;335;p27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টেরিডোফাইটা: সংজ্ঞা ও পরিচিতি</a:t>
            </a:r>
            <a:endParaRPr/>
          </a:p>
        </p:txBody>
      </p:sp>
      <p:sp>
        <p:nvSpPr>
          <p:cNvPr id="336" name="Google Shape;336;p27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82192"/>
            <a:ext cx="11049000" cy="20383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43" name="Google Shape;343;p28"/>
          <p:cNvSpPr txBox="1"/>
          <p:nvPr/>
        </p:nvSpPr>
        <p:spPr>
          <a:xfrm>
            <a:off x="1266825" y="3058417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 দেহ: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প্রধান উদ্ভিদদেহ স্পোরোফাইট (2n) এবং প্রকৃত মূল, কাণ্ড ও পাতায় বিভক্ত।</a:t>
            </a:r>
            <a:endParaRPr/>
          </a:p>
        </p:txBody>
      </p:sp>
      <p:sp>
        <p:nvSpPr>
          <p:cNvPr id="344" name="Google Shape;344;p28"/>
          <p:cNvSpPr txBox="1"/>
          <p:nvPr/>
        </p:nvSpPr>
        <p:spPr>
          <a:xfrm>
            <a:off x="1266825" y="3467992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ভাস্কুলার টিস্যু: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জাইলেম (ট্রাকাইড প্রধান) ও ফ্লোয়েম (সিভকোষ প্রধান) টিস্যু বিদ্যমান।</a:t>
            </a:r>
            <a:endParaRPr/>
          </a:p>
        </p:txBody>
      </p:sp>
      <p:sp>
        <p:nvSpPr>
          <p:cNvPr id="345" name="Google Shape;345;p28"/>
          <p:cNvSpPr txBox="1"/>
          <p:nvPr/>
        </p:nvSpPr>
        <p:spPr>
          <a:xfrm>
            <a:off x="1266825" y="3877567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কুণ্ডলিত পত্রবিন্যাস: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কচি পাতা কুণ্ডলিত অবস্থায় থাকে; একে </a:t>
            </a: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Circinate Vernation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এবং কচি পাতাকে </a:t>
            </a: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Crozier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</a:t>
            </a:r>
            <a:endParaRPr/>
          </a:p>
        </p:txBody>
      </p:sp>
      <p:sp>
        <p:nvSpPr>
          <p:cNvPr id="346" name="Google Shape;346;p28"/>
          <p:cNvSpPr txBox="1"/>
          <p:nvPr/>
        </p:nvSpPr>
        <p:spPr>
          <a:xfrm>
            <a:off x="1266825" y="4287142"/>
            <a:ext cx="100012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জননাঙ্গ ও জনুক্রম: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অজনন প্রজনন স্পোর্যানজিয়ামে উৎপন্ন স্পোরের মাধ্যমে ঘটে। স্পষ্ট জনুক্রম (Heteromorphic alternation of generations) বিদ্যমান।</a:t>
            </a:r>
            <a:endParaRPr/>
          </a:p>
        </p:txBody>
      </p:sp>
      <p:pic>
        <p:nvPicPr>
          <p:cNvPr id="347" name="Google Shape;347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09175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50133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391090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3925" y="4320480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8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টেরিডোফাইটার সাধারণ বৈশিষ্ট্য</a:t>
            </a:r>
            <a:endParaRPr/>
          </a:p>
        </p:txBody>
      </p:sp>
      <p:sp>
        <p:nvSpPr>
          <p:cNvPr id="352" name="Google Shape;352;p28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934717"/>
            <a:ext cx="5381625" cy="15049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59" name="Google Shape;359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1991617"/>
            <a:ext cx="5381625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1991617"/>
            <a:ext cx="5381625" cy="18002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62" name="Google Shape;362;p29"/>
          <p:cNvSpPr txBox="1"/>
          <p:nvPr/>
        </p:nvSpPr>
        <p:spPr>
          <a:xfrm>
            <a:off x="847725" y="2229742"/>
            <a:ext cx="51106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শ্রেণীতাত্ত্বিক অবস্থান</a:t>
            </a:r>
            <a:endParaRPr/>
          </a:p>
        </p:txBody>
      </p:sp>
      <p:sp>
        <p:nvSpPr>
          <p:cNvPr id="363" name="Google Shape;363;p29"/>
          <p:cNvSpPr/>
          <p:nvPr/>
        </p:nvSpPr>
        <p:spPr>
          <a:xfrm>
            <a:off x="847725" y="2658367"/>
            <a:ext cx="4867275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9"/>
          <p:cNvSpPr txBox="1"/>
          <p:nvPr/>
        </p:nvSpPr>
        <p:spPr>
          <a:xfrm>
            <a:off x="847725" y="2782192"/>
            <a:ext cx="48672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Division: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Pteridophyta |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Class: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Filicopsida</a:t>
            </a:r>
            <a:endParaRPr/>
          </a:p>
        </p:txBody>
      </p:sp>
      <p:sp>
        <p:nvSpPr>
          <p:cNvPr id="365" name="Google Shape;365;p29"/>
          <p:cNvSpPr txBox="1"/>
          <p:nvPr/>
        </p:nvSpPr>
        <p:spPr>
          <a:xfrm>
            <a:off x="847725" y="3039367"/>
            <a:ext cx="48672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Order: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Filicales |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Family: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Polypodiaceae</a:t>
            </a:r>
            <a:endParaRPr/>
          </a:p>
        </p:txBody>
      </p:sp>
      <p:sp>
        <p:nvSpPr>
          <p:cNvPr id="366" name="Google Shape;366;p29"/>
          <p:cNvSpPr txBox="1"/>
          <p:nvPr/>
        </p:nvSpPr>
        <p:spPr>
          <a:xfrm>
            <a:off x="847725" y="3296542"/>
            <a:ext cx="48672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Genus: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Pteris</a:t>
            </a:r>
            <a:endParaRPr/>
          </a:p>
        </p:txBody>
      </p:sp>
      <p:sp>
        <p:nvSpPr>
          <p:cNvPr id="367" name="Google Shape;367;p29"/>
          <p:cNvSpPr txBox="1"/>
          <p:nvPr/>
        </p:nvSpPr>
        <p:spPr>
          <a:xfrm>
            <a:off x="1076325" y="4096642"/>
            <a:ext cx="47148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সান-ফার্ন (Sun-fern):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এরা প্রখর রোদে জন্মাতে পারে বলে এদের সান-ফার্ন বলা হয়।</a:t>
            </a:r>
            <a:endParaRPr/>
          </a:p>
        </p:txBody>
      </p:sp>
      <p:sp>
        <p:nvSpPr>
          <p:cNvPr id="368" name="Google Shape;368;p29"/>
          <p:cNvSpPr txBox="1"/>
          <p:nvPr/>
        </p:nvSpPr>
        <p:spPr>
          <a:xfrm>
            <a:off x="1076325" y="4763392"/>
            <a:ext cx="47148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বাসস্থান: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পুরনো ইটের দেয়াল, ভেজা মাটি ও পাহাড়ের ঢালে প্রচুর জন্মে। উদাহরণ: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Pteris vittata</a:t>
            </a:r>
            <a:endParaRPr/>
          </a:p>
        </p:txBody>
      </p:sp>
      <p:pic>
        <p:nvPicPr>
          <p:cNvPr id="369" name="Google Shape;369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425" y="412998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3425" y="4796730"/>
            <a:ext cx="1428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9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টেরিস (Pteris): পরিচিতি ও বাসস্থান</a:t>
            </a:r>
            <a:endParaRPr/>
          </a:p>
        </p:txBody>
      </p:sp>
      <p:sp>
        <p:nvSpPr>
          <p:cNvPr id="372" name="Google Shape;372;p29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0DFE09A-B20D-64D3-981A-53C4AA1768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284673"/>
              </p:ext>
            </p:extLst>
          </p:nvPr>
        </p:nvGraphicFramePr>
        <p:xfrm>
          <a:off x="7165731" y="2068763"/>
          <a:ext cx="3719146" cy="3446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2362868" imgH="2362868" progId="Word.Picture.8">
                  <p:embed/>
                </p:oleObj>
              </mc:Choice>
              <mc:Fallback>
                <p:oleObj name="Picture" r:id="rId8" imgW="2362868" imgH="2362868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5731" y="2068763"/>
                        <a:ext cx="3719146" cy="34461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639317"/>
            <a:ext cx="3530649" cy="23241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79" name="Google Shape;379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0749" y="2639317"/>
            <a:ext cx="3530649" cy="23241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80" name="Google Shape;380;p3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9999" y="2639317"/>
            <a:ext cx="3530649" cy="23241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81" name="Google Shape;381;p30"/>
          <p:cNvSpPr txBox="1"/>
          <p:nvPr/>
        </p:nvSpPr>
        <p:spPr>
          <a:xfrm>
            <a:off x="809625" y="3601342"/>
            <a:ext cx="320711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রাইজোম ও রেমেন্টা</a:t>
            </a:r>
            <a:endParaRPr/>
          </a:p>
        </p:txBody>
      </p:sp>
      <p:sp>
        <p:nvSpPr>
          <p:cNvPr id="382" name="Google Shape;382;p30"/>
          <p:cNvSpPr txBox="1"/>
          <p:nvPr/>
        </p:nvSpPr>
        <p:spPr>
          <a:xfrm>
            <a:off x="809625" y="4039492"/>
            <a:ext cx="30543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টেরিসের কাণ্ড ভূ-নিম্নস্থ, শায়িত বা খাড়া রূপান্তরিত কাণ্ড বা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রাইজোম (Rhizome)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রাইজোম বাদামী রঙের ভঁশযুক্ত স্কেল বা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রেমেন্টা (Ramenta)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দ্বারা আবৃত।</a:t>
            </a:r>
            <a:endParaRPr/>
          </a:p>
        </p:txBody>
      </p:sp>
      <p:sp>
        <p:nvSpPr>
          <p:cNvPr id="383" name="Google Shape;383;p30"/>
          <p:cNvSpPr txBox="1"/>
          <p:nvPr/>
        </p:nvSpPr>
        <p:spPr>
          <a:xfrm>
            <a:off x="4568874" y="3601342"/>
            <a:ext cx="320711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অস্থানিক মূল</a:t>
            </a:r>
            <a:endParaRPr/>
          </a:p>
        </p:txBody>
      </p:sp>
      <p:sp>
        <p:nvSpPr>
          <p:cNvPr id="384" name="Google Shape;384;p30"/>
          <p:cNvSpPr txBox="1"/>
          <p:nvPr/>
        </p:nvSpPr>
        <p:spPr>
          <a:xfrm>
            <a:off x="4568874" y="4039492"/>
            <a:ext cx="30543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রাইজোমের অংকীয় দেশ থেকে অসংখ্য সরু, শাখান্বিত ও গুচ্ছাকৃতির অস্থানিক মূল বের হয়ে মাটিতে প্রবেশ করে।</a:t>
            </a:r>
            <a:endParaRPr/>
          </a:p>
        </p:txBody>
      </p:sp>
      <p:sp>
        <p:nvSpPr>
          <p:cNvPr id="385" name="Google Shape;385;p30"/>
          <p:cNvSpPr txBox="1"/>
          <p:nvPr/>
        </p:nvSpPr>
        <p:spPr>
          <a:xfrm>
            <a:off x="8328124" y="3601342"/>
            <a:ext cx="3207119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পত্রক বা ফ্রন্ড (Frond)</a:t>
            </a:r>
            <a:endParaRPr/>
          </a:p>
        </p:txBody>
      </p:sp>
      <p:sp>
        <p:nvSpPr>
          <p:cNvPr id="386" name="Google Shape;386;p30"/>
          <p:cNvSpPr txBox="1"/>
          <p:nvPr/>
        </p:nvSpPr>
        <p:spPr>
          <a:xfrm>
            <a:off x="8328124" y="4039492"/>
            <a:ext cx="3054399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টেরিসের যৌগিক পাতাকে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ফ্রন্ড (Frond)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বলে। পাতার অক্ষকে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র্যাচিস (Rachis)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এবং পিনাকগুলোকে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পিন্না (Pinna)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বলা হয়।</a:t>
            </a:r>
            <a:endParaRPr/>
          </a:p>
        </p:txBody>
      </p:sp>
      <p:pic>
        <p:nvPicPr>
          <p:cNvPr id="387" name="Google Shape;387;p3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" y="3001267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68874" y="3001267"/>
            <a:ext cx="3048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0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28124" y="3001267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0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টেরিসের বাহ্যিক গঠন</a:t>
            </a:r>
            <a:endParaRPr/>
          </a:p>
        </p:txBody>
      </p:sp>
      <p:sp>
        <p:nvSpPr>
          <p:cNvPr id="391" name="Google Shape;391;p30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571909"/>
            <a:ext cx="538162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3953" y="2120169"/>
            <a:ext cx="5606548" cy="3490947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1"/>
          <p:cNvSpPr txBox="1"/>
          <p:nvPr/>
        </p:nvSpPr>
        <p:spPr>
          <a:xfrm>
            <a:off x="1114425" y="2771934"/>
            <a:ext cx="46386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স্পোরোফাইল: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প্রজননকালে পিন্নার নিম্নপৃষ্ঠে কিনারায় স্পোর্যানজিয়া উৎপন্ন হয়। এমন পাতাকে স্পোরোফাইল বলে।</a:t>
            </a:r>
            <a:endParaRPr/>
          </a:p>
        </p:txBody>
      </p:sp>
      <p:sp>
        <p:nvSpPr>
          <p:cNvPr id="401" name="Google Shape;401;p31"/>
          <p:cNvSpPr txBox="1"/>
          <p:nvPr/>
        </p:nvSpPr>
        <p:spPr>
          <a:xfrm>
            <a:off x="1114425" y="3438684"/>
            <a:ext cx="46386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সোরাস (Sorus):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কতগুলো স্পোর্যানজিয়াম একত্রে গুচ্ছাকারে অবস্থান করলে তাকে সোরাস বলে।</a:t>
            </a:r>
            <a:endParaRPr/>
          </a:p>
        </p:txBody>
      </p:sp>
      <p:sp>
        <p:nvSpPr>
          <p:cNvPr id="402" name="Google Shape;402;p31"/>
          <p:cNvSpPr txBox="1"/>
          <p:nvPr/>
        </p:nvSpPr>
        <p:spPr>
          <a:xfrm>
            <a:off x="1114425" y="4105434"/>
            <a:ext cx="46386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ফলস ইন্ডুসিয়াম (False Indusium):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পিন্নার প্রান্তীয় কিনারা নিচের দিকে বেঁকে গিয়ে সোরাসকে ঢেকে রাখে, একে ফলস ইন্ডুসিয়াম বলে।</a:t>
            </a:r>
            <a:endParaRPr/>
          </a:p>
        </p:txBody>
      </p:sp>
      <p:pic>
        <p:nvPicPr>
          <p:cNvPr id="403" name="Google Shape;403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1525" y="280527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1525" y="347202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1525" y="4138772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31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টেরিসের</a:t>
            </a:r>
            <a:r>
              <a:rPr lang="en-US" sz="27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অজনন</a:t>
            </a:r>
            <a:r>
              <a:rPr lang="en-US" sz="27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প্রজনন</a:t>
            </a:r>
            <a:r>
              <a:rPr lang="en-US" sz="2700" b="1" i="0" u="none" strike="noStrike" cap="none" dirty="0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700" b="1" i="0" u="none" strike="noStrike" cap="none" dirty="0" err="1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সোরাস</a:t>
            </a:r>
            <a:endParaRPr dirty="0"/>
          </a:p>
        </p:txBody>
      </p:sp>
      <p:sp>
        <p:nvSpPr>
          <p:cNvPr id="407" name="Google Shape;407;p31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E926F3D-7326-B9A6-01CC-8CC13A987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039938"/>
              </p:ext>
            </p:extLst>
          </p:nvPr>
        </p:nvGraphicFramePr>
        <p:xfrm>
          <a:off x="6130924" y="2600590"/>
          <a:ext cx="5381625" cy="2308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6" imgW="5936160" imgH="1867317" progId="Word.Picture.8">
                  <p:embed/>
                </p:oleObj>
              </mc:Choice>
              <mc:Fallback>
                <p:oleObj name="Picture" r:id="rId6" imgW="5936160" imgH="186731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0924" y="2600590"/>
                        <a:ext cx="5381625" cy="230892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05050"/>
            <a:ext cx="5381625" cy="11239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14" name="Google Shape;414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581400"/>
            <a:ext cx="5381625" cy="15049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15" name="Google Shape;415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38875" y="1991617"/>
            <a:ext cx="538162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2"/>
          <p:cNvSpPr txBox="1"/>
          <p:nvPr/>
        </p:nvSpPr>
        <p:spPr>
          <a:xfrm>
            <a:off x="819150" y="2457450"/>
            <a:ext cx="519064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15803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প্রোথ্যালাস (Prothallus)</a:t>
            </a:r>
            <a:endParaRPr/>
          </a:p>
        </p:txBody>
      </p:sp>
      <p:sp>
        <p:nvSpPr>
          <p:cNvPr id="417" name="Google Shape;417;p32"/>
          <p:cNvSpPr txBox="1"/>
          <p:nvPr/>
        </p:nvSpPr>
        <p:spPr>
          <a:xfrm>
            <a:off x="819150" y="2790825"/>
            <a:ext cx="49434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14532D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"টেরিসের হ্যাপ্লয়েড স্পোর অঙ্কুরিত হয়ে যে সবুজ, চ্যাপ্টা, হৃদপিণ্ডাকার, স্বতন্ত্র ও স্বাধীনজীবী গ্যামেটোফাইট গঠন করে তাকে প্রোথ্যালাস বলে।"</a:t>
            </a:r>
            <a:endParaRPr/>
          </a:p>
        </p:txBody>
      </p:sp>
      <p:sp>
        <p:nvSpPr>
          <p:cNvPr id="419" name="Google Shape;419;p32"/>
          <p:cNvSpPr txBox="1"/>
          <p:nvPr/>
        </p:nvSpPr>
        <p:spPr>
          <a:xfrm>
            <a:off x="1076325" y="3743325"/>
            <a:ext cx="47148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সহবাসী: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প্রোথ্যালাসে একই সাথে অ্যান্থেরিডিয়াম (পুং) এবং আর্কিগোনিয়াম (স্ত্রী) জন্মে।</a:t>
            </a:r>
            <a:endParaRPr/>
          </a:p>
        </p:txBody>
      </p:sp>
      <p:sp>
        <p:nvSpPr>
          <p:cNvPr id="420" name="Google Shape;420;p32"/>
          <p:cNvSpPr txBox="1"/>
          <p:nvPr/>
        </p:nvSpPr>
        <p:spPr>
          <a:xfrm>
            <a:off x="1076325" y="4410075"/>
            <a:ext cx="47148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নিষেধ: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বহুফ্ল্যাজেলাযুক্ত শুক্রাণু পানির সাহায্যে সাঁতার কেটে ডিম্বাণুকে নিষিক্ত করে জাইগোট তৈরি করে।</a:t>
            </a:r>
            <a:endParaRPr/>
          </a:p>
        </p:txBody>
      </p:sp>
      <p:pic>
        <p:nvPicPr>
          <p:cNvPr id="421" name="Google Shape;421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425" y="377666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3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3425" y="4443413"/>
            <a:ext cx="2190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2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টেরিসের যৌন প্রজনন ও প্রোথ্যালাস</a:t>
            </a:r>
            <a:endParaRPr/>
          </a:p>
        </p:txBody>
      </p:sp>
      <p:sp>
        <p:nvSpPr>
          <p:cNvPr id="424" name="Google Shape;424;p32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2B0F93B-00FD-06DE-64F7-659A543447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155010"/>
              </p:ext>
            </p:extLst>
          </p:nvPr>
        </p:nvGraphicFramePr>
        <p:xfrm>
          <a:off x="6372225" y="2371476"/>
          <a:ext cx="5200347" cy="25835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8" imgW="5126209" imgH="1743430" progId="Word.Picture.8">
                  <p:embed/>
                </p:oleObj>
              </mc:Choice>
              <mc:Fallback>
                <p:oleObj name="Picture" r:id="rId8" imgW="5126209" imgH="174343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2371476"/>
                        <a:ext cx="5200347" cy="25835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" name="Google Shape;431;p33"/>
          <p:cNvGraphicFramePr/>
          <p:nvPr>
            <p:extLst>
              <p:ext uri="{D42A27DB-BD31-4B8C-83A1-F6EECF244321}">
                <p14:modId xmlns:p14="http://schemas.microsoft.com/office/powerpoint/2010/main" val="1256505868"/>
              </p:ext>
            </p:extLst>
          </p:nvPr>
        </p:nvGraphicFramePr>
        <p:xfrm>
          <a:off x="571500" y="1667926"/>
          <a:ext cx="11029925" cy="3642630"/>
        </p:xfrm>
        <a:graphic>
          <a:graphicData uri="http://schemas.openxmlformats.org/drawingml/2006/table">
            <a:tbl>
              <a:tblPr firstRow="1" bandRow="1">
                <a:noFill/>
                <a:tableStyleId>{A96AB16C-4317-4DAE-85F1-CEE2AB8B8291}</a:tableStyleId>
              </a:tblPr>
              <a:tblGrid>
                <a:gridCol w="193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7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71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তুলনার বিষয়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ব্রায়োফাইটা (Bryophyta)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টেরিডোফাইটা (Pteridophyta)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1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প্রধান দেহ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গ্যামেটোফাইট (হ্যাপ্লয়েড - n)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স্পোরোফাইট (ডিপ্লয়েড - 2n)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71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দেহ বিভাগ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সমাঙ্গদেহী বা কাণ্ড-পাতায় বিভক্ত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প্রকৃত মূল, কাণ্ড ও পাতায় বিভক্ত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1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সংবহন টিস্যু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অনুপস্থিত (অভাস্কুলার)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উপস্থিত (ভাস্কুলার: জাইলেম ও ফ্লোয়েম)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1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মূল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অনুপস্থিত (রাইজয়েড বিদ্যমান)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প্রকৃত মূল / অস্থানিক মূল বিদ্যমান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1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নির্ভরশীলতা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স্পোরোফাইট গ্যামেটোফাইটের ওপর নির্ভরশীল</a:t>
                      </a:r>
                      <a:endParaRPr sz="16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স্পোরোফাইট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ও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গ্যামেটোফাইট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উভয়ই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স্বাধীন</a:t>
                      </a:r>
                      <a:endParaRPr sz="16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47" name="Google Shape;447;p33"/>
          <p:cNvSpPr txBox="1"/>
          <p:nvPr/>
        </p:nvSpPr>
        <p:spPr>
          <a:xfrm>
            <a:off x="571500" y="476250"/>
            <a:ext cx="11601450" cy="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F766E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ব্রায়োফাইটা ও টেরিডোফাইটার পার্থক্য</a:t>
            </a:r>
            <a:endParaRPr/>
          </a:p>
        </p:txBody>
      </p:sp>
      <p:sp>
        <p:nvSpPr>
          <p:cNvPr id="448" name="Google Shape;448;p33"/>
          <p:cNvSpPr/>
          <p:nvPr/>
        </p:nvSpPr>
        <p:spPr>
          <a:xfrm>
            <a:off x="571500" y="963810"/>
            <a:ext cx="11049000" cy="28575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1299</Words>
  <Application>Microsoft Office PowerPoint</Application>
  <PresentationFormat>Widescreen</PresentationFormat>
  <Paragraphs>144</Paragraphs>
  <Slides>17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Arial</vt:lpstr>
      <vt:lpstr>Hind Siliguri Medium</vt:lpstr>
      <vt:lpstr>Hind Siliguri SemiBold</vt:lpstr>
      <vt:lpstr>Hind Siliguri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22</cp:revision>
  <dcterms:modified xsi:type="dcterms:W3CDTF">2026-08-27T11:52:14Z</dcterms:modified>
</cp:coreProperties>
</file>