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8" r:id="rId3"/>
    <p:sldId id="260" r:id="rId4"/>
    <p:sldId id="261" r:id="rId5"/>
    <p:sldId id="262" r:id="rId6"/>
    <p:sldId id="263" r:id="rId7"/>
    <p:sldId id="267" r:id="rId8"/>
    <p:sldId id="268" r:id="rId9"/>
    <p:sldId id="269" r:id="rId10"/>
    <p:sldId id="270" r:id="rId11"/>
    <p:sldId id="271" r:id="rId12"/>
    <p:sldId id="273" r:id="rId13"/>
    <p:sldId id="274" r:id="rId14"/>
    <p:sldId id="275" r:id="rId15"/>
    <p:sldId id="276" r:id="rId16"/>
    <p:sldId id="278" r:id="rId17"/>
    <p:sldId id="279" r:id="rId18"/>
    <p:sldId id="280" r:id="rId19"/>
    <p:sldId id="281" r:id="rId20"/>
    <p:sldId id="283" r:id="rId21"/>
  </p:sldIdLst>
  <p:sldSz cx="12192000" cy="6858000"/>
  <p:notesSz cx="6858000" cy="9144000"/>
  <p:embeddedFontLst>
    <p:embeddedFont>
      <p:font typeface="Noto Sans Bengali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9082BFA-38F3-4D0F-B235-F33C125272FC}">
  <a:tblStyle styleId="{39082BFA-38F3-4D0F-B235-F33C125272F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2E29A1-6DCE-02EC-AFB3-3B3A57DE054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89532" y="0"/>
            <a:ext cx="1102468" cy="34649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16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55.png"/><Relationship Id="rId4" Type="http://schemas.openxmlformats.org/officeDocument/2006/relationships/image" Target="../media/image16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1238250"/>
            <a:ext cx="5372100" cy="11906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4" name="Google Shape;11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571750"/>
            <a:ext cx="5372100" cy="14478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38875" y="1905000"/>
            <a:ext cx="5372100" cy="14478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6" name="Google Shape;116;p15"/>
          <p:cNvSpPr txBox="1"/>
          <p:nvPr/>
        </p:nvSpPr>
        <p:spPr>
          <a:xfrm>
            <a:off x="1066800" y="520913"/>
            <a:ext cx="1107138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নগ্নবীজী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</a:t>
            </a:r>
            <a:endParaRPr dirty="0"/>
          </a:p>
        </p:txBody>
      </p:sp>
      <p:sp>
        <p:nvSpPr>
          <p:cNvPr id="117" name="Google Shape;117;p15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561975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819150" y="1428750"/>
            <a:ext cx="49434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শব্দগত উৎপত্তি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819150" y="1724025"/>
            <a:ext cx="49434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গ্রীক শব্দ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gymnos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(নগ্ন বা বিবৃত) এবং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spermos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(বীজ) থেকে Gymnosperm শব্দটি উৎপত্তি লাভ করেছে।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819150" y="2762250"/>
            <a:ext cx="49434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প্রথম ব্যবহার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819150" y="3057525"/>
            <a:ext cx="49434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উদ্ভিদবিজ্ঞানের জনক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থিওফ্রাস্টাস (Theophrastus)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তাঁর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"Enquiry into plants"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নামক পুস্তকে প্রথম Gymnosperm শব্দটি ব্যবহার করেন।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6477000" y="2095500"/>
            <a:ext cx="49434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B4530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সংজ্ঞা (Definition)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6477000" y="2370992"/>
            <a:ext cx="49434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"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যে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সকল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গর্ভাশয়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থাকে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না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ডিম্বকগুলো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মেগাস্পোরোফিলের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উপর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নগ্ন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অবস্থায়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থাকে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এবং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নিষেকের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ফলহীন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নগ্ন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বীজ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উৎপন্ন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তাদেরকে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নগ্নবীজী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জিমনোস্পার্ম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বলে</a:t>
            </a:r>
            <a:r>
              <a:rPr lang="en-US" sz="135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।"</a:t>
            </a:r>
            <a:endParaRPr dirty="0"/>
          </a:p>
        </p:txBody>
      </p:sp>
      <p:pic>
        <p:nvPicPr>
          <p:cNvPr id="2" name="Google Shape;130;p16" descr="image.png">
            <a:extLst>
              <a:ext uri="{FF2B5EF4-FFF2-40B4-BE49-F238E27FC236}">
                <a16:creationId xmlns:a16="http://schemas.microsoft.com/office/drawing/2014/main" id="{AC21C2E6-1FC9-E849-B613-E5564CC8B68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1025" y="4333876"/>
            <a:ext cx="3549699" cy="196214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Google Shape;131;p16" descr="image.png">
            <a:extLst>
              <a:ext uri="{FF2B5EF4-FFF2-40B4-BE49-F238E27FC236}">
                <a16:creationId xmlns:a16="http://schemas.microsoft.com/office/drawing/2014/main" id="{6441701D-E801-8E02-7C8C-65A59C1FABA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21224" y="4333876"/>
            <a:ext cx="3549699" cy="196214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Google Shape;132;p16" descr="image.png">
            <a:extLst>
              <a:ext uri="{FF2B5EF4-FFF2-40B4-BE49-F238E27FC236}">
                <a16:creationId xmlns:a16="http://schemas.microsoft.com/office/drawing/2014/main" id="{07A92F9D-0415-8DC8-7C30-9FAEA94D9A3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61424" y="4333876"/>
            <a:ext cx="3549699" cy="196214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Google Shape;136;p16">
            <a:extLst>
              <a:ext uri="{FF2B5EF4-FFF2-40B4-BE49-F238E27FC236}">
                <a16:creationId xmlns:a16="http://schemas.microsoft.com/office/drawing/2014/main" id="{C2DCC0FC-764F-2378-F836-FE38D2DD7449}"/>
              </a:ext>
            </a:extLst>
          </p:cNvPr>
          <p:cNvSpPr txBox="1"/>
          <p:nvPr/>
        </p:nvSpPr>
        <p:spPr>
          <a:xfrm>
            <a:off x="1343025" y="4619625"/>
            <a:ext cx="320711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প্রাচীন</a:t>
            </a:r>
            <a:r>
              <a:rPr lang="en-US" sz="165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5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</a:t>
            </a:r>
            <a:endParaRPr dirty="0"/>
          </a:p>
        </p:txBody>
      </p:sp>
      <p:sp>
        <p:nvSpPr>
          <p:cNvPr id="6" name="Google Shape;137;p16">
            <a:extLst>
              <a:ext uri="{FF2B5EF4-FFF2-40B4-BE49-F238E27FC236}">
                <a16:creationId xmlns:a16="http://schemas.microsoft.com/office/drawing/2014/main" id="{33191DBB-2AA1-656D-AABE-6006395BE942}"/>
              </a:ext>
            </a:extLst>
          </p:cNvPr>
          <p:cNvSpPr txBox="1"/>
          <p:nvPr/>
        </p:nvSpPr>
        <p:spPr>
          <a:xfrm>
            <a:off x="847725" y="5009052"/>
            <a:ext cx="305439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জিমনোস্পার্ম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বীজ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উৎপাদনকারী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মধ্যে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প্রাচীন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অনুন্নত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টেরিডোফাইটা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আবৃতবীজী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সাথে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এদের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নিবিড়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সম্পর্ক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রয়েছে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dirty="0"/>
          </a:p>
        </p:txBody>
      </p:sp>
      <p:sp>
        <p:nvSpPr>
          <p:cNvPr id="7" name="Google Shape;138;p16">
            <a:extLst>
              <a:ext uri="{FF2B5EF4-FFF2-40B4-BE49-F238E27FC236}">
                <a16:creationId xmlns:a16="http://schemas.microsoft.com/office/drawing/2014/main" id="{5AC5BF36-8B0B-5963-8FFF-3E509A360A5E}"/>
              </a:ext>
            </a:extLst>
          </p:cNvPr>
          <p:cNvSpPr txBox="1"/>
          <p:nvPr/>
        </p:nvSpPr>
        <p:spPr>
          <a:xfrm>
            <a:off x="5083224" y="4619625"/>
            <a:ext cx="320711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বর্তমান প্রজাতি</a:t>
            </a:r>
            <a:endParaRPr/>
          </a:p>
        </p:txBody>
      </p:sp>
      <p:sp>
        <p:nvSpPr>
          <p:cNvPr id="8" name="Google Shape;139;p16">
            <a:extLst>
              <a:ext uri="{FF2B5EF4-FFF2-40B4-BE49-F238E27FC236}">
                <a16:creationId xmlns:a16="http://schemas.microsoft.com/office/drawing/2014/main" id="{28588E78-45A4-9A4D-137B-3017071B2540}"/>
              </a:ext>
            </a:extLst>
          </p:cNvPr>
          <p:cNvSpPr txBox="1"/>
          <p:nvPr/>
        </p:nvSpPr>
        <p:spPr>
          <a:xfrm>
            <a:off x="4587924" y="5009052"/>
            <a:ext cx="305439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বর্তমানে নগ্নবীজী উদ্ভিদের প্রায়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১২টি বর্গ, ৮৩টি গণ এবং ১০৮০টি জীবিত প্রজাতি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রয়েছে। অধিকাংশ বহুবর্ষজীবী ও কাষ্ঠল।</a:t>
            </a:r>
            <a:endParaRPr/>
          </a:p>
        </p:txBody>
      </p:sp>
      <p:sp>
        <p:nvSpPr>
          <p:cNvPr id="9" name="Google Shape;140;p16">
            <a:extLst>
              <a:ext uri="{FF2B5EF4-FFF2-40B4-BE49-F238E27FC236}">
                <a16:creationId xmlns:a16="http://schemas.microsoft.com/office/drawing/2014/main" id="{3FB9C925-AF04-80F7-87A0-ED9DB114B701}"/>
              </a:ext>
            </a:extLst>
          </p:cNvPr>
          <p:cNvSpPr txBox="1"/>
          <p:nvPr/>
        </p:nvSpPr>
        <p:spPr>
          <a:xfrm>
            <a:off x="8823424" y="4619625"/>
            <a:ext cx="320711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উৎপত্তি কাল</a:t>
            </a:r>
            <a:endParaRPr/>
          </a:p>
        </p:txBody>
      </p:sp>
      <p:sp>
        <p:nvSpPr>
          <p:cNvPr id="10" name="Google Shape;141;p16">
            <a:extLst>
              <a:ext uri="{FF2B5EF4-FFF2-40B4-BE49-F238E27FC236}">
                <a16:creationId xmlns:a16="http://schemas.microsoft.com/office/drawing/2014/main" id="{0FC156E4-0905-6488-9AFF-34D75BCC7283}"/>
              </a:ext>
            </a:extLst>
          </p:cNvPr>
          <p:cNvSpPr txBox="1"/>
          <p:nvPr/>
        </p:nvSpPr>
        <p:spPr>
          <a:xfrm>
            <a:off x="8328124" y="5009052"/>
            <a:ext cx="305439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ধারণা করা হয় প্রায়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৩০ কোটি বছর পূর্বে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প্যালিওজোয়িক মহাযুগের ডেভোনিয়ান যুগে নগ্নবীজী উদ্ভিদের উৎপত্তি হয়েছিল।</a:t>
            </a:r>
            <a:endParaRPr/>
          </a:p>
        </p:txBody>
      </p:sp>
      <p:pic>
        <p:nvPicPr>
          <p:cNvPr id="11" name="Google Shape;142;p16" descr="image.png">
            <a:extLst>
              <a:ext uri="{FF2B5EF4-FFF2-40B4-BE49-F238E27FC236}">
                <a16:creationId xmlns:a16="http://schemas.microsoft.com/office/drawing/2014/main" id="{F7AC11A3-D9F1-AA9D-25D0-4AAA0186282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28675" y="46291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3;p16" descr="image.png">
            <a:extLst>
              <a:ext uri="{FF2B5EF4-FFF2-40B4-BE49-F238E27FC236}">
                <a16:creationId xmlns:a16="http://schemas.microsoft.com/office/drawing/2014/main" id="{F61CEFAB-98B8-4C0B-7FB4-C0A8C2B7B24E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68874" y="46291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4;p16" descr="image.png">
            <a:extLst>
              <a:ext uri="{FF2B5EF4-FFF2-40B4-BE49-F238E27FC236}">
                <a16:creationId xmlns:a16="http://schemas.microsoft.com/office/drawing/2014/main" id="{797C8ACF-D691-CE15-B5DA-2BAF3BFA70EA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309074" y="4629150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875" y="2786062"/>
            <a:ext cx="5372100" cy="2009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1" name="Google Shape;151;p17"/>
          <p:cNvSpPr txBox="1"/>
          <p:nvPr/>
        </p:nvSpPr>
        <p:spPr>
          <a:xfrm>
            <a:off x="1066800" y="485775"/>
            <a:ext cx="1107138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বাংলাদেশে নগ্নবীজী উদ্ভিদ</a:t>
            </a: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561975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7"/>
          <p:cNvSpPr txBox="1"/>
          <p:nvPr/>
        </p:nvSpPr>
        <p:spPr>
          <a:xfrm>
            <a:off x="581025" y="2719387"/>
            <a:ext cx="53721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বাংলাদেশে প্রাকৃতিকভাব মাত্র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৩টি গণের ৭টি প্রজাতির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নগ্নবীজী উদ্ভিদ পাওয়া যায়: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866775" y="3376612"/>
            <a:ext cx="5086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Cycas pectinata: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চট্টগ্রাম ও বারৈয়াঢালা পাহাড়ি এলাকায় পাওয়া যায়।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866775" y="3748087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Podocarpus neriifolius: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বাঁশপাতা নামে পরিচিত; চট্টগ্রাম, কক্সবাজার ও সিলেট বনে প্রাকৃতিকভাবে জন্মে।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866775" y="4376737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Gnetum (নেটাম):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লতানো উদ্ভিদ; সিলেটে ২-৩টি প্রজাতি (</a:t>
            </a: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G. montenum, G. oblongum, G. latifolium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) বিলুপ্তির ঝুঁকিতে রয়েছে।</a:t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6477000" y="2976562"/>
            <a:ext cx="49434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6D28D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বাগান ও সৌন্দর্যবর্ধক প্রজাতি</a:t>
            </a:r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6477000" y="3271837"/>
            <a:ext cx="49434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টবে বা বাগানে শোভাবর্ধক হিসেবে দেখা যায়:</a:t>
            </a:r>
            <a:endParaRPr/>
          </a:p>
        </p:txBody>
      </p:sp>
      <p:pic>
        <p:nvPicPr>
          <p:cNvPr id="160" name="Google Shape;160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339566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3767137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4395787"/>
            <a:ext cx="1333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6600825" y="3576637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</a:t>
            </a:r>
            <a:endParaRPr/>
          </a:p>
        </p:txBody>
      </p:sp>
      <p:sp>
        <p:nvSpPr>
          <p:cNvPr id="164" name="Google Shape;164;p17"/>
          <p:cNvSpPr txBox="1"/>
          <p:nvPr/>
        </p:nvSpPr>
        <p:spPr>
          <a:xfrm>
            <a:off x="6667500" y="3576637"/>
            <a:ext cx="47529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Cycas revoluta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6600825" y="3833812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6667500" y="3833812"/>
            <a:ext cx="47529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Thuja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(পাতাঝাঁজি/পাতাবাহার)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6600825" y="4090987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6667500" y="4090987"/>
            <a:ext cx="47529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Araucaria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6600825" y="4348162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6667500" y="4348162"/>
            <a:ext cx="47529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Pinus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 পাইন)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6" y="2108690"/>
            <a:ext cx="2614612" cy="316010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7" name="Google Shape;177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86138" y="2108690"/>
            <a:ext cx="2614612" cy="316010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8" name="Google Shape;178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1251" y="2108690"/>
            <a:ext cx="2614612" cy="316010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9" name="Google Shape;179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96363" y="2108690"/>
            <a:ext cx="2614612" cy="316010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80" name="Google Shape;180;p18"/>
          <p:cNvSpPr txBox="1"/>
          <p:nvPr/>
        </p:nvSpPr>
        <p:spPr>
          <a:xfrm>
            <a:off x="1066800" y="485775"/>
            <a:ext cx="1107138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নগ্নবীজী উদ্ভিদের ৪টি বিভাগ</a:t>
            </a:r>
            <a:endParaRPr/>
          </a:p>
        </p:txBody>
      </p:sp>
      <p:sp>
        <p:nvSpPr>
          <p:cNvPr id="181" name="Google Shape;181;p18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561975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8"/>
          <p:cNvSpPr txBox="1"/>
          <p:nvPr/>
        </p:nvSpPr>
        <p:spPr>
          <a:xfrm>
            <a:off x="828676" y="2832589"/>
            <a:ext cx="222527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1. Cycadophyta</a:t>
            </a:r>
            <a:endParaRPr/>
          </a:p>
        </p:txBody>
      </p:sp>
      <p:sp>
        <p:nvSpPr>
          <p:cNvPr id="184" name="Google Shape;184;p18"/>
          <p:cNvSpPr txBox="1"/>
          <p:nvPr/>
        </p:nvSpPr>
        <p:spPr>
          <a:xfrm>
            <a:off x="828676" y="3204064"/>
            <a:ext cx="2119312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প্রায় ২০ কোটি বছর পূর্বে উৎপত্তি। বর্তমানে মাত্র ১০০টি প্রজাতি নিয়ে গঠিত। ফ্ল্যাজেলাযুক্ত পুংগ্যামেট বিদ্যমান।</a:t>
            </a:r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3633788" y="2832589"/>
            <a:ext cx="222527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2. Ginkgophyta</a:t>
            </a:r>
            <a:endParaRPr/>
          </a:p>
        </p:txBody>
      </p:sp>
      <p:sp>
        <p:nvSpPr>
          <p:cNvPr id="186" name="Google Shape;186;p18"/>
          <p:cNvSpPr txBox="1"/>
          <p:nvPr/>
        </p:nvSpPr>
        <p:spPr>
          <a:xfrm>
            <a:off x="3633788" y="3204064"/>
            <a:ext cx="2119312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মাত্র ১টি জীবিত প্রজাতি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Ginkgo biloba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নিয়ে গঠিত। এটি একটি বিখ্যাত জীবন্ত জীবাশ্ম (Living Fossil)।</a:t>
            </a:r>
            <a:endParaRPr/>
          </a:p>
        </p:txBody>
      </p:sp>
      <p:sp>
        <p:nvSpPr>
          <p:cNvPr id="187" name="Google Shape;187;p18"/>
          <p:cNvSpPr txBox="1"/>
          <p:nvPr/>
        </p:nvSpPr>
        <p:spPr>
          <a:xfrm>
            <a:off x="6438901" y="2832589"/>
            <a:ext cx="222527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3. Coniferophyta</a:t>
            </a:r>
            <a:endParaRPr/>
          </a:p>
        </p:txBody>
      </p:sp>
      <p:sp>
        <p:nvSpPr>
          <p:cNvPr id="188" name="Google Shape;188;p18"/>
          <p:cNvSpPr txBox="1"/>
          <p:nvPr/>
        </p:nvSpPr>
        <p:spPr>
          <a:xfrm>
            <a:off x="6438901" y="3204064"/>
            <a:ext cx="2119312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প্রায় ৫৫০টি প্রজাতি নিয়ে গঠিত। শীতপ্রধান অঞ্চলে পাইন বন গঠন করে। সবচেয়ে উঁচু বৃক্ষ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Sequoia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এর অন্তর্গত।</a:t>
            </a:r>
            <a:endParaRPr/>
          </a:p>
        </p:txBody>
      </p:sp>
      <p:sp>
        <p:nvSpPr>
          <p:cNvPr id="189" name="Google Shape;189;p18"/>
          <p:cNvSpPr txBox="1"/>
          <p:nvPr/>
        </p:nvSpPr>
        <p:spPr>
          <a:xfrm>
            <a:off x="9244013" y="2832589"/>
            <a:ext cx="222527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4. Gnetophyta</a:t>
            </a:r>
            <a:endParaRPr/>
          </a:p>
        </p:txBody>
      </p:sp>
      <p:sp>
        <p:nvSpPr>
          <p:cNvPr id="190" name="Google Shape;190;p18"/>
          <p:cNvSpPr txBox="1"/>
          <p:nvPr/>
        </p:nvSpPr>
        <p:spPr>
          <a:xfrm>
            <a:off x="9244013" y="3204064"/>
            <a:ext cx="2119312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আবৃতবীজী উদ্ভিদের সাথে অধিক ঘনশ ঘনিষ্ঠ। পাতা আবৃতবীজীর মতো। উদাহরণ: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Gnetum, Ephedra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/>
          </a:p>
        </p:txBody>
      </p:sp>
      <p:pic>
        <p:nvPicPr>
          <p:cNvPr id="191" name="Google Shape;191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8676" y="2403964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33788" y="2403964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8901" y="2403964"/>
            <a:ext cx="23812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244013" y="2403964"/>
            <a:ext cx="3048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2271712"/>
            <a:ext cx="5372100" cy="17049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1" name="Google Shape;20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4119562"/>
            <a:ext cx="5372100" cy="11906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2" name="Google Shape;202;p19"/>
          <p:cNvPicPr preferRelativeResize="0"/>
          <p:nvPr/>
        </p:nvPicPr>
        <p:blipFill>
          <a:blip r:embed="rId5"/>
          <a:srcRect l="1279" r="1279"/>
          <a:stretch/>
        </p:blipFill>
        <p:spPr>
          <a:xfrm>
            <a:off x="6427177" y="1143000"/>
            <a:ext cx="5372100" cy="5273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3" name="Google Shape;203;p19"/>
          <p:cNvSpPr txBox="1"/>
          <p:nvPr/>
        </p:nvSpPr>
        <p:spPr>
          <a:xfrm>
            <a:off x="876300" y="485775"/>
            <a:ext cx="1127140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 উচ্চতা ও রেকর্ড তথ্য</a:t>
            </a:r>
            <a:endParaRPr/>
          </a:p>
        </p:txBody>
      </p:sp>
      <p:sp>
        <p:nvSpPr>
          <p:cNvPr id="204" name="Google Shape;204;p19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561975"/>
            <a:ext cx="1524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9"/>
          <p:cNvSpPr txBox="1"/>
          <p:nvPr/>
        </p:nvSpPr>
        <p:spPr>
          <a:xfrm>
            <a:off x="819150" y="2462212"/>
            <a:ext cx="49434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বিশ্বের সবচেয়ে উঁচু বৃক্ষ</a:t>
            </a:r>
            <a:endParaRPr/>
          </a:p>
        </p:txBody>
      </p:sp>
      <p:sp>
        <p:nvSpPr>
          <p:cNvPr id="207" name="Google Shape;207;p19"/>
          <p:cNvSpPr txBox="1"/>
          <p:nvPr/>
        </p:nvSpPr>
        <p:spPr>
          <a:xfrm>
            <a:off x="819150" y="2757487"/>
            <a:ext cx="49434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Sequoia sempervirens (S. gigantea)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— এটি একটি কনফার জাতীয় নগ্নবীজী উদ্ভিদ।</a:t>
            </a:r>
            <a:endParaRPr/>
          </a:p>
        </p:txBody>
      </p:sp>
      <p:sp>
        <p:nvSpPr>
          <p:cNvPr id="208" name="Google Shape;208;p19"/>
          <p:cNvSpPr txBox="1"/>
          <p:nvPr/>
        </p:nvSpPr>
        <p:spPr>
          <a:xfrm>
            <a:off x="819150" y="3271837"/>
            <a:ext cx="49434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উচ্চতা: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১-১৫.৯২ মিটার (৩৮০.৩ ফুট)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 অবস্থান: রেডউড ন্যাশনাল পার্ক, ক্যালিফোর্নিয়া।</a:t>
            </a:r>
            <a:endParaRPr/>
          </a:p>
        </p:txBody>
      </p:sp>
      <p:sp>
        <p:nvSpPr>
          <p:cNvPr id="209" name="Google Shape;209;p19"/>
          <p:cNvSpPr txBox="1"/>
          <p:nvPr/>
        </p:nvSpPr>
        <p:spPr>
          <a:xfrm>
            <a:off x="819150" y="4310062"/>
            <a:ext cx="49434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BE185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আবৃতবীজী রেকর্ড</a:t>
            </a:r>
            <a:endParaRPr/>
          </a:p>
        </p:txBody>
      </p:sp>
      <p:sp>
        <p:nvSpPr>
          <p:cNvPr id="210" name="Google Shape;210;p19"/>
          <p:cNvSpPr txBox="1"/>
          <p:nvPr/>
        </p:nvSpPr>
        <p:spPr>
          <a:xfrm>
            <a:off x="819150" y="4605337"/>
            <a:ext cx="49434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Shorea faguetiana: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১০০.৮ মিটার (৩৩১ ফুট)</a:t>
            </a:r>
            <a:endParaRPr/>
          </a:p>
        </p:txBody>
      </p:sp>
      <p:sp>
        <p:nvSpPr>
          <p:cNvPr id="211" name="Google Shape;211;p19"/>
          <p:cNvSpPr txBox="1"/>
          <p:nvPr/>
        </p:nvSpPr>
        <p:spPr>
          <a:xfrm>
            <a:off x="819150" y="4862512"/>
            <a:ext cx="49434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Eucalyptus regnans: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৯৯.৮২ মিটার (৩২৯.৭ ফুট)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"/>
          <p:cNvSpPr txBox="1"/>
          <p:nvPr/>
        </p:nvSpPr>
        <p:spPr>
          <a:xfrm>
            <a:off x="1028700" y="485775"/>
            <a:ext cx="1111138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নগ্নবীজী উদ্ভিদের প্রধান বৈশিষ্ট্যসমূহ (অংশ ১)</a:t>
            </a:r>
            <a:endParaRPr/>
          </a:p>
        </p:txBody>
      </p:sp>
      <p:sp>
        <p:nvSpPr>
          <p:cNvPr id="219" name="Google Shape;219;p20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5619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0"/>
          <p:cNvSpPr txBox="1"/>
          <p:nvPr/>
        </p:nvSpPr>
        <p:spPr>
          <a:xfrm>
            <a:off x="866775" y="1597269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স্পোরোফাইটিক: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উদ্ভিদদেহ স্পোরোফাইটিক (2n), দীর্ঘজীবী, কাষ্ঠল, বহুবর্ষজীবী ও চিরসবুজ।</a:t>
            </a:r>
            <a:endParaRPr/>
          </a:p>
        </p:txBody>
      </p:sp>
      <p:sp>
        <p:nvSpPr>
          <p:cNvPr id="222" name="Google Shape;222;p20"/>
          <p:cNvSpPr txBox="1"/>
          <p:nvPr/>
        </p:nvSpPr>
        <p:spPr>
          <a:xfrm>
            <a:off x="866775" y="1968744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অঙ্গজ বিভাগ: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স্পোরোফাইট মূল, কাণ্ড ও পাতায় বিভক্ত। প্রধান মূল বিদ্যমান।</a:t>
            </a:r>
            <a:endParaRPr/>
          </a:p>
        </p:txBody>
      </p:sp>
      <p:sp>
        <p:nvSpPr>
          <p:cNvPr id="223" name="Google Shape;223;p20"/>
          <p:cNvSpPr txBox="1"/>
          <p:nvPr/>
        </p:nvSpPr>
        <p:spPr>
          <a:xfrm>
            <a:off x="866775" y="2340219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দ্বিরূপ পাতা: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পাতা দুই ধরণের — বাদামী রঙের আইশপত্র (Scale leaf) এবং সবুজ রঙের পল্লবপত্র (Foliage leaf)।</a:t>
            </a:r>
            <a:endParaRPr/>
          </a:p>
        </p:txBody>
      </p:sp>
      <p:sp>
        <p:nvSpPr>
          <p:cNvPr id="224" name="Google Shape;224;p20"/>
          <p:cNvSpPr txBox="1"/>
          <p:nvPr/>
        </p:nvSpPr>
        <p:spPr>
          <a:xfrm>
            <a:off x="866775" y="2711694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Leaf Scar: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কাণ্ডে স্থায়ী পাতার ক্ষত বা লিফ স্কার (Leaf scar) বিদ্যমান। এটি বিশেষ বৈশিষ্ট্য।</a:t>
            </a:r>
            <a:endParaRPr/>
          </a:p>
        </p:txBody>
      </p:sp>
      <p:sp>
        <p:nvSpPr>
          <p:cNvPr id="225" name="Google Shape;225;p20"/>
          <p:cNvSpPr txBox="1"/>
          <p:nvPr/>
        </p:nvSpPr>
        <p:spPr>
          <a:xfrm>
            <a:off x="866775" y="3083169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পরিবহন টিস্যু: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উন্নত পরিবহন টিস্যু বিদ্যমান; তবে জাইলেমে সত্যিকারের ভেসেল (Gnetum ব্যতীত) এবং ফ্লোয়েমে সঙ্গী কোষ অনুপস্থিত।</a:t>
            </a:r>
            <a:endParaRPr/>
          </a:p>
        </p:txBody>
      </p:sp>
      <p:pic>
        <p:nvPicPr>
          <p:cNvPr id="226" name="Google Shape;226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61631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987794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359269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730744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102219"/>
            <a:ext cx="1333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39;p21">
            <a:extLst>
              <a:ext uri="{FF2B5EF4-FFF2-40B4-BE49-F238E27FC236}">
                <a16:creationId xmlns:a16="http://schemas.microsoft.com/office/drawing/2014/main" id="{1023E481-5F78-2552-3B2E-8EBFF5964769}"/>
              </a:ext>
            </a:extLst>
          </p:cNvPr>
          <p:cNvSpPr txBox="1"/>
          <p:nvPr/>
        </p:nvSpPr>
        <p:spPr>
          <a:xfrm>
            <a:off x="866775" y="347882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অসমস্পোরপ্রসূ (Heterosporous):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মাইক্রোস্পোর (পুং) এবং মেগাস্পোর (স্ত্রী) উৎপন্ন করে।</a:t>
            </a:r>
            <a:endParaRPr/>
          </a:p>
        </p:txBody>
      </p:sp>
      <p:sp>
        <p:nvSpPr>
          <p:cNvPr id="3" name="Google Shape;240;p21">
            <a:extLst>
              <a:ext uri="{FF2B5EF4-FFF2-40B4-BE49-F238E27FC236}">
                <a16:creationId xmlns:a16="http://schemas.microsoft.com/office/drawing/2014/main" id="{FA3E6793-2B9F-4E41-278D-9B186E21E980}"/>
              </a:ext>
            </a:extLst>
          </p:cNvPr>
          <p:cNvSpPr txBox="1"/>
          <p:nvPr/>
        </p:nvSpPr>
        <p:spPr>
          <a:xfrm>
            <a:off x="866775" y="385030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স্ট্রবিলাস / কোণ: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স্পোরোফিলগুলো ঘনভাবে সন্নিবেশিত হয়ে স্ট্রোবিলাস (Strobilus) বা কোণ (Cone) গঠন করে।</a:t>
            </a:r>
            <a:endParaRPr/>
          </a:p>
        </p:txBody>
      </p:sp>
      <p:sp>
        <p:nvSpPr>
          <p:cNvPr id="4" name="Google Shape;241;p21">
            <a:extLst>
              <a:ext uri="{FF2B5EF4-FFF2-40B4-BE49-F238E27FC236}">
                <a16:creationId xmlns:a16="http://schemas.microsoft.com/office/drawing/2014/main" id="{62728A92-0502-EEE7-AF4B-58BB05D1B039}"/>
              </a:ext>
            </a:extLst>
          </p:cNvPr>
          <p:cNvSpPr txBox="1"/>
          <p:nvPr/>
        </p:nvSpPr>
        <p:spPr>
          <a:xfrm>
            <a:off x="866775" y="422177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গর্ভাশয়হীন: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স্ত্রীরেণুপত্রে গর্ভাশয়, গর্ভদণ্ড ও গর্ভমুণ্ড থাকে না। ডিম্বক নগ্ন থাকে।</a:t>
            </a:r>
            <a:endParaRPr/>
          </a:p>
        </p:txBody>
      </p:sp>
      <p:sp>
        <p:nvSpPr>
          <p:cNvPr id="5" name="Google Shape;242;p21">
            <a:extLst>
              <a:ext uri="{FF2B5EF4-FFF2-40B4-BE49-F238E27FC236}">
                <a16:creationId xmlns:a16="http://schemas.microsoft.com/office/drawing/2014/main" id="{545407FD-1F8F-4B3F-72D7-A20B4E4CF93F}"/>
              </a:ext>
            </a:extLst>
          </p:cNvPr>
          <p:cNvSpPr txBox="1"/>
          <p:nvPr/>
        </p:nvSpPr>
        <p:spPr>
          <a:xfrm>
            <a:off x="866775" y="459325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ফল সৃষ্টি হয় না: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গর্ভাশয় না থাকায় কোনো ফল উৎপন্ন হয় না, কেবল নগ্ন বীজ উৎপন্ন হয়।</a:t>
            </a:r>
            <a:endParaRPr/>
          </a:p>
        </p:txBody>
      </p:sp>
      <p:sp>
        <p:nvSpPr>
          <p:cNvPr id="6" name="Google Shape;243;p21">
            <a:extLst>
              <a:ext uri="{FF2B5EF4-FFF2-40B4-BE49-F238E27FC236}">
                <a16:creationId xmlns:a16="http://schemas.microsoft.com/office/drawing/2014/main" id="{00F2FD16-842F-D665-ED28-E5BDF1AF13FC}"/>
              </a:ext>
            </a:extLst>
          </p:cNvPr>
          <p:cNvSpPr txBox="1"/>
          <p:nvPr/>
        </p:nvSpPr>
        <p:spPr>
          <a:xfrm>
            <a:off x="866775" y="496472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দ্বিনিষেক অনুপস্থিত: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দ্বিনিষেক ঘটে না (Ephedra ব্যতীত)।</a:t>
            </a:r>
            <a:endParaRPr/>
          </a:p>
        </p:txBody>
      </p:sp>
      <p:sp>
        <p:nvSpPr>
          <p:cNvPr id="7" name="Google Shape;244;p21">
            <a:extLst>
              <a:ext uri="{FF2B5EF4-FFF2-40B4-BE49-F238E27FC236}">
                <a16:creationId xmlns:a16="http://schemas.microsoft.com/office/drawing/2014/main" id="{E2826C1B-F975-B983-3664-249F4570F439}"/>
              </a:ext>
            </a:extLst>
          </p:cNvPr>
          <p:cNvSpPr txBox="1"/>
          <p:nvPr/>
        </p:nvSpPr>
        <p:spPr>
          <a:xfrm>
            <a:off x="866775" y="533620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হেপ্লয়েড শস্য: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নিষেকের পূর্বেই শস্য (Endosperm) গঠিত হয়, তাই শস্য হেপ্লয়েড (n)।</a:t>
            </a:r>
            <a:endParaRPr/>
          </a:p>
        </p:txBody>
      </p:sp>
      <p:pic>
        <p:nvPicPr>
          <p:cNvPr id="8" name="Google Shape;245;p21" descr="image.png">
            <a:extLst>
              <a:ext uri="{FF2B5EF4-FFF2-40B4-BE49-F238E27FC236}">
                <a16:creationId xmlns:a16="http://schemas.microsoft.com/office/drawing/2014/main" id="{5757DB58-1CBC-9763-9520-5AE7EA5E7B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49787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46;p21" descr="image.png">
            <a:extLst>
              <a:ext uri="{FF2B5EF4-FFF2-40B4-BE49-F238E27FC236}">
                <a16:creationId xmlns:a16="http://schemas.microsoft.com/office/drawing/2014/main" id="{C6AB0D28-38CA-2E6C-2DFD-872C25ED8C5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86935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47;p21" descr="image.png">
            <a:extLst>
              <a:ext uri="{FF2B5EF4-FFF2-40B4-BE49-F238E27FC236}">
                <a16:creationId xmlns:a16="http://schemas.microsoft.com/office/drawing/2014/main" id="{1BB29AB2-A7C4-8470-925A-7B78EA8EC5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424082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48;p21" descr="image.png">
            <a:extLst>
              <a:ext uri="{FF2B5EF4-FFF2-40B4-BE49-F238E27FC236}">
                <a16:creationId xmlns:a16="http://schemas.microsoft.com/office/drawing/2014/main" id="{96F8EC35-C99E-7815-9B14-D8C082E362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461230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49;p21" descr="image.png">
            <a:extLst>
              <a:ext uri="{FF2B5EF4-FFF2-40B4-BE49-F238E27FC236}">
                <a16:creationId xmlns:a16="http://schemas.microsoft.com/office/drawing/2014/main" id="{1EA6F33A-38FC-86ED-381D-C49A2BDC9F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498377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50;p21" descr="image.png">
            <a:extLst>
              <a:ext uri="{FF2B5EF4-FFF2-40B4-BE49-F238E27FC236}">
                <a16:creationId xmlns:a16="http://schemas.microsoft.com/office/drawing/2014/main" id="{6B01583E-9083-D848-C992-E455017E76F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5355250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1315548"/>
            <a:ext cx="11029950" cy="11906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90" name="Google Shape;290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649048"/>
            <a:ext cx="11029950" cy="11906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91" name="Google Shape;291;p24"/>
          <p:cNvSpPr txBox="1"/>
          <p:nvPr/>
        </p:nvSpPr>
        <p:spPr>
          <a:xfrm>
            <a:off x="1028700" y="485775"/>
            <a:ext cx="1111138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সাইকাস (Cycas) এর বাসস্থান ও বিস্তৃতি</a:t>
            </a:r>
            <a:endParaRPr/>
          </a:p>
        </p:txBody>
      </p:sp>
      <p:sp>
        <p:nvSpPr>
          <p:cNvPr id="292" name="Google Shape;292;p24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5619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4"/>
          <p:cNvSpPr txBox="1"/>
          <p:nvPr/>
        </p:nvSpPr>
        <p:spPr>
          <a:xfrm>
            <a:off x="819150" y="1506048"/>
            <a:ext cx="106013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বিশ্বব্যাপী বিস্তৃতি</a:t>
            </a:r>
            <a:endParaRPr/>
          </a:p>
        </p:txBody>
      </p:sp>
      <p:sp>
        <p:nvSpPr>
          <p:cNvPr id="295" name="Google Shape;295;p24"/>
          <p:cNvSpPr txBox="1"/>
          <p:nvPr/>
        </p:nvSpPr>
        <p:spPr>
          <a:xfrm>
            <a:off x="819150" y="1801323"/>
            <a:ext cx="1060132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Cycas গ্রীষ্মমণ্ডলীয় ও উপ-গ্রীষ্মমণ্ডলীয় অঞ্চলের উদ্ভিদ। অস্ট্রেলিয়া, মাদাগাস্কার, চীন, জাপান, ভারত এবং বাংলাদেশে প্রাকৃতিকভাবে জন্মে। বর্তমানে প্রায় ২০টি প্রজাতি রয়েছে।</a:t>
            </a:r>
            <a:endParaRPr/>
          </a:p>
        </p:txBody>
      </p:sp>
      <p:sp>
        <p:nvSpPr>
          <p:cNvPr id="296" name="Google Shape;296;p24"/>
          <p:cNvSpPr txBox="1"/>
          <p:nvPr/>
        </p:nvSpPr>
        <p:spPr>
          <a:xfrm>
            <a:off x="819150" y="2839548"/>
            <a:ext cx="106013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বাংলাদেশের প্রেক্ষাপট</a:t>
            </a:r>
            <a:endParaRPr/>
          </a:p>
        </p:txBody>
      </p:sp>
      <p:sp>
        <p:nvSpPr>
          <p:cNvPr id="297" name="Google Shape;297;p24"/>
          <p:cNvSpPr txBox="1"/>
          <p:nvPr/>
        </p:nvSpPr>
        <p:spPr>
          <a:xfrm>
            <a:off x="819150" y="3134823"/>
            <a:ext cx="1060132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বাংলাদেশে প্রাকৃতিকভাবে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Cycas pectinata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জন্মে (চট্টগ্রামের বারৈয়াঢালা ও শেরপুরের গজনি বনে)। সৌন্দর্যবর্ধক হিসেবে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Cycas revoluta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Cycas circinalis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বাগানে রোপণ করা হয়।</a:t>
            </a:r>
            <a:endParaRPr/>
          </a:p>
        </p:txBody>
      </p:sp>
      <p:graphicFrame>
        <p:nvGraphicFramePr>
          <p:cNvPr id="2" name="Google Shape;282;p23">
            <a:extLst>
              <a:ext uri="{FF2B5EF4-FFF2-40B4-BE49-F238E27FC236}">
                <a16:creationId xmlns:a16="http://schemas.microsoft.com/office/drawing/2014/main" id="{3F9AB5C0-D928-F95D-BEEB-52021279B7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988015"/>
              </p:ext>
            </p:extLst>
          </p:nvPr>
        </p:nvGraphicFramePr>
        <p:xfrm>
          <a:off x="581025" y="4030172"/>
          <a:ext cx="5362575" cy="2484928"/>
        </p:xfrm>
        <a:graphic>
          <a:graphicData uri="http://schemas.openxmlformats.org/drawingml/2006/table">
            <a:tbl>
              <a:tblPr firstRow="1" bandRow="1">
                <a:noFill/>
                <a:tableStyleId>{39082BFA-38F3-4D0F-B235-F33C125272FC}</a:tableStyleId>
              </a:tblPr>
              <a:tblGrid>
                <a:gridCol w="2529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টেক্সন (Taxon)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নাম (Name)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65F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Kingdom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Plantae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Division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Cycadophyta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Class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Cycadopsida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Order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Cycadales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Family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Cycadaceae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Genus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1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Cycas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61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Species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1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Cycas pectinata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A8AB7F1-34F4-97D5-9E4F-99E5B92156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037" b="16106"/>
          <a:stretch>
            <a:fillRect/>
          </a:stretch>
        </p:blipFill>
        <p:spPr>
          <a:xfrm>
            <a:off x="6919546" y="3887298"/>
            <a:ext cx="4105276" cy="2904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2552700"/>
            <a:ext cx="5372100" cy="14478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04" name="Google Shape;304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2052637"/>
            <a:ext cx="53721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5"/>
          <p:cNvSpPr txBox="1"/>
          <p:nvPr/>
        </p:nvSpPr>
        <p:spPr>
          <a:xfrm>
            <a:off x="1066800" y="485775"/>
            <a:ext cx="1107138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সাইকাস: জীবন্ত জীবাশ্ম (Living Fossil)</a:t>
            </a:r>
            <a:endParaRPr/>
          </a:p>
        </p:txBody>
      </p:sp>
      <p:sp>
        <p:nvSpPr>
          <p:cNvPr id="306" name="Google Shape;306;p25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561975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5"/>
          <p:cNvSpPr txBox="1"/>
          <p:nvPr/>
        </p:nvSpPr>
        <p:spPr>
          <a:xfrm>
            <a:off x="581025" y="4143375"/>
            <a:ext cx="53721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মেষোজোয়িক যুগে মেসোসাইকাড উদ্ভিদসমূহ বিশ্বব্যাপী বিস্তৃত ছিল। অধিকাংশ প্রজাতি বিলুপ্ত হলেও সাইকাসসহ ৯টি গণের প্রজাতি টিকে রয়েছে। প্রাচীন জীবাশ্ম সাইকাডের সাথে এদের গঠনে গভীর মিল থাকায় সাইকাসকে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Living Fossil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বলা হয়।</a:t>
            </a:r>
            <a:endParaRPr/>
          </a:p>
        </p:txBody>
      </p:sp>
      <p:sp>
        <p:nvSpPr>
          <p:cNvPr id="309" name="Google Shape;309;p25"/>
          <p:cNvSpPr txBox="1"/>
          <p:nvPr/>
        </p:nvSpPr>
        <p:spPr>
          <a:xfrm>
            <a:off x="819150" y="2743200"/>
            <a:ext cx="49434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সংজ্ঞা</a:t>
            </a:r>
            <a:endParaRPr/>
          </a:p>
        </p:txBody>
      </p:sp>
      <p:sp>
        <p:nvSpPr>
          <p:cNvPr id="310" name="Google Shape;310;p25"/>
          <p:cNvSpPr txBox="1"/>
          <p:nvPr/>
        </p:nvSpPr>
        <p:spPr>
          <a:xfrm>
            <a:off x="819150" y="3038475"/>
            <a:ext cx="49434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"যে সকল অতীতকালের জীব বর্তমানেও টিকে আছে এবং তাদের সমগোত্রীয় অন্যান্য প্রজাতি বিলুপ্ত হয়ে জীবাশ্মে পরিণত হয়েছে, তাদেরকে জীবন্ত জীবাশ্ম বলে।"</a:t>
            </a:r>
            <a:endParaRPr/>
          </a:p>
        </p:txBody>
      </p:sp>
      <p:pic>
        <p:nvPicPr>
          <p:cNvPr id="311" name="Google Shape;311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8400" y="2062162"/>
            <a:ext cx="5353050" cy="36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875" y="2052637"/>
            <a:ext cx="53721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6"/>
          <p:cNvSpPr txBox="1"/>
          <p:nvPr/>
        </p:nvSpPr>
        <p:spPr>
          <a:xfrm>
            <a:off x="990600" y="485775"/>
            <a:ext cx="1115139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সাইকাসের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কোরালোয়েড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(Coralloid Root)</a:t>
            </a:r>
            <a:endParaRPr dirty="0"/>
          </a:p>
        </p:txBody>
      </p:sp>
      <p:sp>
        <p:nvSpPr>
          <p:cNvPr id="319" name="Google Shape;319;p26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Google Shape;320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561975"/>
            <a:ext cx="2667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6"/>
          <p:cNvSpPr txBox="1"/>
          <p:nvPr/>
        </p:nvSpPr>
        <p:spPr>
          <a:xfrm>
            <a:off x="866775" y="2733675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প্রাথমিক অবস্থায় প্রধান মূল থাকলেও তা অল্পস্থায়ী এবং বিনষ্ট হয়ে অস্থানিক মূল সৃষ্টি হয়।</a:t>
            </a:r>
            <a:endParaRPr/>
          </a:p>
        </p:txBody>
      </p:sp>
      <p:sp>
        <p:nvSpPr>
          <p:cNvPr id="322" name="Google Shape;322;p26"/>
          <p:cNvSpPr txBox="1"/>
          <p:nvPr/>
        </p:nvSpPr>
        <p:spPr>
          <a:xfrm>
            <a:off x="866775" y="3362325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অস্থানিক মূল কখনো ব্যাকটেরিয়া দ্বারা আক্রান্ত হয়ে দ্বি-ভাজক শাখান্বিত হয়।</a:t>
            </a:r>
            <a:endParaRPr/>
          </a:p>
        </p:txBody>
      </p:sp>
      <p:sp>
        <p:nvSpPr>
          <p:cNvPr id="323" name="Google Shape;323;p26"/>
          <p:cNvSpPr txBox="1"/>
          <p:nvPr/>
        </p:nvSpPr>
        <p:spPr>
          <a:xfrm>
            <a:off x="866775" y="3990975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পরবর্তীতে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Nostoc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Anabaena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নামক সায়ানোব্যাকটেরিয়া আক্রান্ত করে সমুদ্রের প্রবালের (Coral) মতো আকৃতি গঠন করে।</a:t>
            </a:r>
            <a:endParaRPr/>
          </a:p>
        </p:txBody>
      </p:sp>
      <p:sp>
        <p:nvSpPr>
          <p:cNvPr id="324" name="Google Shape;324;p26"/>
          <p:cNvSpPr txBox="1"/>
          <p:nvPr/>
        </p:nvSpPr>
        <p:spPr>
          <a:xfrm>
            <a:off x="866775" y="4619625"/>
            <a:ext cx="5086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একে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কোরালোয়েড মূল (Coralloid root)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বা রুট টিউবারকল বলে।</a:t>
            </a:r>
            <a:endParaRPr/>
          </a:p>
        </p:txBody>
      </p:sp>
      <p:pic>
        <p:nvPicPr>
          <p:cNvPr id="325" name="Google Shape;325;p26"/>
          <p:cNvPicPr preferRelativeResize="0"/>
          <p:nvPr/>
        </p:nvPicPr>
        <p:blipFill>
          <a:blip r:embed="rId5"/>
          <a:srcRect/>
          <a:stretch/>
        </p:blipFill>
        <p:spPr>
          <a:xfrm>
            <a:off x="6248400" y="2077729"/>
            <a:ext cx="5353050" cy="3569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275272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338137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401002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4638675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2099897"/>
            <a:ext cx="3549699" cy="29139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36" name="Google Shape;336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1224" y="2099897"/>
            <a:ext cx="3549699" cy="29139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37" name="Google Shape;337;p2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1424" y="2099897"/>
            <a:ext cx="3549699" cy="29139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38" name="Google Shape;338;p27"/>
          <p:cNvSpPr txBox="1"/>
          <p:nvPr/>
        </p:nvSpPr>
        <p:spPr>
          <a:xfrm>
            <a:off x="1066800" y="485775"/>
            <a:ext cx="1107138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কাণ্ড, পাতা ও পামফার্ন (Palm Fern)</a:t>
            </a:r>
            <a:endParaRPr/>
          </a:p>
        </p:txBody>
      </p:sp>
      <p:sp>
        <p:nvSpPr>
          <p:cNvPr id="339" name="Google Shape;339;p27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p2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561975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7"/>
          <p:cNvSpPr txBox="1"/>
          <p:nvPr/>
        </p:nvSpPr>
        <p:spPr>
          <a:xfrm>
            <a:off x="828675" y="2823796"/>
            <a:ext cx="320711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কাণ্ডের গঠন</a:t>
            </a:r>
            <a:endParaRPr/>
          </a:p>
        </p:txBody>
      </p:sp>
      <p:sp>
        <p:nvSpPr>
          <p:cNvPr id="342" name="Google Shape;342;p27"/>
          <p:cNvSpPr txBox="1"/>
          <p:nvPr/>
        </p:nvSpPr>
        <p:spPr>
          <a:xfrm>
            <a:off x="828675" y="3195271"/>
            <a:ext cx="305439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কাণ্ড খাড়া, বেলনাকার ও অশাখ। কাণ্ডের গায়ে স্থায়ী পাতার ভিত্তি (Leaf scar) সর্পিলাকারে সজ্জিত থাকে।</a:t>
            </a:r>
            <a:endParaRPr/>
          </a:p>
        </p:txBody>
      </p:sp>
      <p:sp>
        <p:nvSpPr>
          <p:cNvPr id="343" name="Google Shape;343;p27"/>
          <p:cNvSpPr txBox="1"/>
          <p:nvPr/>
        </p:nvSpPr>
        <p:spPr>
          <a:xfrm>
            <a:off x="4568874" y="2823796"/>
            <a:ext cx="320711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পাতার বৈশিষ্ট্য</a:t>
            </a:r>
            <a:endParaRPr/>
          </a:p>
        </p:txBody>
      </p:sp>
      <p:sp>
        <p:nvSpPr>
          <p:cNvPr id="344" name="Google Shape;344;p27"/>
          <p:cNvSpPr txBox="1"/>
          <p:nvPr/>
        </p:nvSpPr>
        <p:spPr>
          <a:xfrm>
            <a:off x="4568874" y="3195271"/>
            <a:ext cx="305439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পাতা পক্ষল যৌগিক (Pinnately compound)। কচি পাতা ফার্নের মতো কুণ্ডলিত (Circinate vernation)।</a:t>
            </a:r>
            <a:endParaRPr/>
          </a:p>
        </p:txBody>
      </p:sp>
      <p:sp>
        <p:nvSpPr>
          <p:cNvPr id="345" name="Google Shape;345;p27"/>
          <p:cNvSpPr txBox="1"/>
          <p:nvPr/>
        </p:nvSpPr>
        <p:spPr>
          <a:xfrm>
            <a:off x="8309074" y="2823796"/>
            <a:ext cx="320711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পামফার্ন (Palm Fern)</a:t>
            </a:r>
            <a:endParaRPr/>
          </a:p>
        </p:txBody>
      </p:sp>
      <p:sp>
        <p:nvSpPr>
          <p:cNvPr id="346" name="Google Shape;346;p27"/>
          <p:cNvSpPr txBox="1"/>
          <p:nvPr/>
        </p:nvSpPr>
        <p:spPr>
          <a:xfrm>
            <a:off x="8309074" y="3195271"/>
            <a:ext cx="305439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সাইকাস দেখতে খেজুর গাছের (Palm) মতো এবং কচি পাতা ফার্নের মতো হওয়ায় এদের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পামফার্ন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বলা হয়।</a:t>
            </a:r>
            <a:endParaRPr/>
          </a:p>
        </p:txBody>
      </p:sp>
      <p:pic>
        <p:nvPicPr>
          <p:cNvPr id="347" name="Google Shape;347;p2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8675" y="2395171"/>
            <a:ext cx="3048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68874" y="2395171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09074" y="2395171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1352550"/>
            <a:ext cx="11029950" cy="9334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56" name="Google Shape;356;p28"/>
          <p:cNvSpPr txBox="1"/>
          <p:nvPr/>
        </p:nvSpPr>
        <p:spPr>
          <a:xfrm>
            <a:off x="1028700" y="485775"/>
            <a:ext cx="1111138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সাইকাসের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অঙ্গজ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প্রজনন</a:t>
            </a:r>
            <a:endParaRPr dirty="0"/>
          </a:p>
        </p:txBody>
      </p:sp>
      <p:sp>
        <p:nvSpPr>
          <p:cNvPr id="357" name="Google Shape;357;p28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8" name="Google Shape;358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5619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8"/>
          <p:cNvSpPr txBox="1"/>
          <p:nvPr/>
        </p:nvSpPr>
        <p:spPr>
          <a:xfrm>
            <a:off x="819150" y="1543050"/>
            <a:ext cx="106013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অঙ্গজ জনন প্রক্রিয়া</a:t>
            </a:r>
            <a:endParaRPr/>
          </a:p>
        </p:txBody>
      </p:sp>
      <p:sp>
        <p:nvSpPr>
          <p:cNvPr id="360" name="Google Shape;360;p28"/>
          <p:cNvSpPr txBox="1"/>
          <p:nvPr/>
        </p:nvSpPr>
        <p:spPr>
          <a:xfrm>
            <a:off x="819150" y="1838325"/>
            <a:ext cx="106013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সাইকাস উদ্ভিদ একলিঙ্গ (Dioecious) অর্থাৎ পুং ও স্ত্রী উদ্ভিদ পৃথক।</a:t>
            </a:r>
            <a:endParaRPr/>
          </a:p>
        </p:txBody>
      </p:sp>
      <p:sp>
        <p:nvSpPr>
          <p:cNvPr id="361" name="Google Shape;361;p28"/>
          <p:cNvSpPr txBox="1"/>
          <p:nvPr/>
        </p:nvSpPr>
        <p:spPr>
          <a:xfrm>
            <a:off x="866775" y="242887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মুকুল বা বুলবিল সৃষ্টি: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মার্চ-এপ্রিল মাসে কাণ্ডের গোড়া থেকে মুকুল বা বুলবিল (Bulbil) সৃষ্টি হয়।</a:t>
            </a:r>
            <a:endParaRPr/>
          </a:p>
        </p:txBody>
      </p:sp>
      <p:sp>
        <p:nvSpPr>
          <p:cNvPr id="362" name="Google Shape;362;p28"/>
          <p:cNvSpPr txBox="1"/>
          <p:nvPr/>
        </p:nvSpPr>
        <p:spPr>
          <a:xfrm>
            <a:off x="866775" y="280035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নতুন উদ্ভিদ গঠন: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এই মুকুলগুলো খুলে আলাদা করে মাটিতে রোপণ করলে নতুন সাইকাস উদ্ভিদের সৃষ্টি হয়।</a:t>
            </a:r>
            <a:endParaRPr/>
          </a:p>
        </p:txBody>
      </p:sp>
      <p:sp>
        <p:nvSpPr>
          <p:cNvPr id="363" name="Google Shape;363;p28"/>
          <p:cNvSpPr txBox="1"/>
          <p:nvPr/>
        </p:nvSpPr>
        <p:spPr>
          <a:xfrm>
            <a:off x="866775" y="317182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নার্সারি উৎপাদন: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নার্সারিতে চারা উৎপাদনের জন্য এটি একটি সহজ ও কার্যকর পদ্ধতি।</a:t>
            </a:r>
            <a:endParaRPr/>
          </a:p>
        </p:txBody>
      </p:sp>
      <p:pic>
        <p:nvPicPr>
          <p:cNvPr id="364" name="Google Shape;364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244792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281940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319087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72;p29" descr="image.png">
            <a:extLst>
              <a:ext uri="{FF2B5EF4-FFF2-40B4-BE49-F238E27FC236}">
                <a16:creationId xmlns:a16="http://schemas.microsoft.com/office/drawing/2014/main" id="{1B3AC3FC-03A9-5E86-2F95-E22B859482F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82964" y="3297747"/>
            <a:ext cx="4637535" cy="336022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76;p29">
            <a:extLst>
              <a:ext uri="{FF2B5EF4-FFF2-40B4-BE49-F238E27FC236}">
                <a16:creationId xmlns:a16="http://schemas.microsoft.com/office/drawing/2014/main" id="{A09B3D10-AC1A-322F-AA63-D8332D4404F9}"/>
              </a:ext>
            </a:extLst>
          </p:cNvPr>
          <p:cNvSpPr txBox="1"/>
          <p:nvPr/>
        </p:nvSpPr>
        <p:spPr>
          <a:xfrm>
            <a:off x="885825" y="4181476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পুং উদ্ভিদের মাথায় অনেকগুলো মাইক্রোস্পোরোফিল একত্রিত হয়ে একটি মোচাকৃতির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পুং স্ট্রোবিলাস (Male cone)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গঠন করে।</a:t>
            </a:r>
            <a:endParaRPr/>
          </a:p>
        </p:txBody>
      </p:sp>
      <p:sp>
        <p:nvSpPr>
          <p:cNvPr id="4" name="Google Shape;377;p29">
            <a:extLst>
              <a:ext uri="{FF2B5EF4-FFF2-40B4-BE49-F238E27FC236}">
                <a16:creationId xmlns:a16="http://schemas.microsoft.com/office/drawing/2014/main" id="{89D6A1AE-36D6-D0F3-D972-DDEAAF8A960C}"/>
              </a:ext>
            </a:extLst>
          </p:cNvPr>
          <p:cNvSpPr txBox="1"/>
          <p:nvPr/>
        </p:nvSpPr>
        <p:spPr>
          <a:xfrm>
            <a:off x="885825" y="4810126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প্রতিটি মাইক্রোস্পোরোফিলের শীর্ষভাগ চ্যাপ্টা ও বন্ধ্যা; একে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অ্যাপোফাইসিস (Apophysis)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বলে।</a:t>
            </a:r>
            <a:endParaRPr/>
          </a:p>
        </p:txBody>
      </p:sp>
      <p:sp>
        <p:nvSpPr>
          <p:cNvPr id="5" name="Google Shape;378;p29">
            <a:extLst>
              <a:ext uri="{FF2B5EF4-FFF2-40B4-BE49-F238E27FC236}">
                <a16:creationId xmlns:a16="http://schemas.microsoft.com/office/drawing/2014/main" id="{E70F39B0-B26B-C245-6D9D-39433E138D25}"/>
              </a:ext>
            </a:extLst>
          </p:cNvPr>
          <p:cNvSpPr txBox="1"/>
          <p:nvPr/>
        </p:nvSpPr>
        <p:spPr>
          <a:xfrm>
            <a:off x="885825" y="5438776"/>
            <a:ext cx="5086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পিঠের দিকে ২-৫টি স্পোরাঞ্জিয়া একত্রে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সোরাস (Sorus)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গঠন করে।</a:t>
            </a:r>
            <a:endParaRPr/>
          </a:p>
        </p:txBody>
      </p:sp>
      <p:sp>
        <p:nvSpPr>
          <p:cNvPr id="6" name="Google Shape;379;p29">
            <a:extLst>
              <a:ext uri="{FF2B5EF4-FFF2-40B4-BE49-F238E27FC236}">
                <a16:creationId xmlns:a16="http://schemas.microsoft.com/office/drawing/2014/main" id="{58F0AEAC-60E0-8FDA-E771-421669D32756}"/>
              </a:ext>
            </a:extLst>
          </p:cNvPr>
          <p:cNvSpPr txBox="1"/>
          <p:nvPr/>
        </p:nvSpPr>
        <p:spPr>
          <a:xfrm>
            <a:off x="885825" y="5810251"/>
            <a:ext cx="5086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স্পোরাঞ্জিয়ার ভেতরে হ্যাপ্লয়েড পুংরেণু বা পরাগরেণু তৈরি হয়।</a:t>
            </a:r>
            <a:endParaRPr/>
          </a:p>
        </p:txBody>
      </p:sp>
      <p:pic>
        <p:nvPicPr>
          <p:cNvPr id="7" name="Google Shape;380;p29">
            <a:extLst>
              <a:ext uri="{FF2B5EF4-FFF2-40B4-BE49-F238E27FC236}">
                <a16:creationId xmlns:a16="http://schemas.microsoft.com/office/drawing/2014/main" id="{D3424E15-17D4-9CFB-A29C-0FB5D6EC7ABD}"/>
              </a:ext>
            </a:extLst>
          </p:cNvPr>
          <p:cNvPicPr preferRelativeResize="0"/>
          <p:nvPr/>
        </p:nvPicPr>
        <p:blipFill>
          <a:blip r:embed="rId7"/>
          <a:srcRect/>
          <a:stretch/>
        </p:blipFill>
        <p:spPr>
          <a:xfrm>
            <a:off x="7075445" y="3306589"/>
            <a:ext cx="4452571" cy="3342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81;p29" descr="image.png">
            <a:extLst>
              <a:ext uri="{FF2B5EF4-FFF2-40B4-BE49-F238E27FC236}">
                <a16:creationId xmlns:a16="http://schemas.microsoft.com/office/drawing/2014/main" id="{C970802B-79FF-9A35-CD3C-5F25241ADC4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075" y="4200526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82;p29" descr="image.png">
            <a:extLst>
              <a:ext uri="{FF2B5EF4-FFF2-40B4-BE49-F238E27FC236}">
                <a16:creationId xmlns:a16="http://schemas.microsoft.com/office/drawing/2014/main" id="{5A3F8228-15BF-9957-2966-1ACDC6E8173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075" y="4829176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83;p29" descr="image.png">
            <a:extLst>
              <a:ext uri="{FF2B5EF4-FFF2-40B4-BE49-F238E27FC236}">
                <a16:creationId xmlns:a16="http://schemas.microsoft.com/office/drawing/2014/main" id="{89BDD4C8-3870-7753-8133-866E538055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075" y="5457826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84;p29" descr="image.png">
            <a:extLst>
              <a:ext uri="{FF2B5EF4-FFF2-40B4-BE49-F238E27FC236}">
                <a16:creationId xmlns:a16="http://schemas.microsoft.com/office/drawing/2014/main" id="{FACEB27E-4E02-011D-D1E9-03BFE6BBC6D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075" y="5829301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2052637"/>
            <a:ext cx="53721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0"/>
          <p:cNvSpPr txBox="1"/>
          <p:nvPr/>
        </p:nvSpPr>
        <p:spPr>
          <a:xfrm>
            <a:off x="952500" y="485775"/>
            <a:ext cx="1119139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মেগাস্পোরোফিল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ডিম্বক</a:t>
            </a:r>
            <a:endParaRPr dirty="0"/>
          </a:p>
        </p:txBody>
      </p:sp>
      <p:sp>
        <p:nvSpPr>
          <p:cNvPr id="392" name="Google Shape;392;p30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3" name="Google Shape;393;p3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561975"/>
            <a:ext cx="2286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0"/>
          <p:cNvPicPr preferRelativeResize="0"/>
          <p:nvPr/>
        </p:nvPicPr>
        <p:blipFill>
          <a:blip r:embed="rId5"/>
          <a:srcRect/>
          <a:stretch/>
        </p:blipFill>
        <p:spPr>
          <a:xfrm>
            <a:off x="650631" y="2062162"/>
            <a:ext cx="5213837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0"/>
          <p:cNvSpPr txBox="1"/>
          <p:nvPr/>
        </p:nvSpPr>
        <p:spPr>
          <a:xfrm>
            <a:off x="6524625" y="2862262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স্ত্রী উদ্ভিদের মাথায় মেগাস্পোরোফিল ঢিলেঢালাভাবে সর্পিলাকারে সজ্জিত থাকে; এরা কোনো কোণ বা স্ট্রোবিলাস গঠন করে না।</a:t>
            </a:r>
            <a:endParaRPr/>
          </a:p>
        </p:txBody>
      </p:sp>
      <p:sp>
        <p:nvSpPr>
          <p:cNvPr id="396" name="Google Shape;396;p30"/>
          <p:cNvSpPr txBox="1"/>
          <p:nvPr/>
        </p:nvSpPr>
        <p:spPr>
          <a:xfrm>
            <a:off x="6524625" y="3490912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মেগাস্পোরোফিলের কিনারা বরাবর লালচে রঙের নগ্ন ডিম্বক (Ovule) থাকে।</a:t>
            </a:r>
            <a:endParaRPr/>
          </a:p>
        </p:txBody>
      </p:sp>
      <p:sp>
        <p:nvSpPr>
          <p:cNvPr id="397" name="Google Shape;397;p30"/>
          <p:cNvSpPr txBox="1"/>
          <p:nvPr/>
        </p:nvSpPr>
        <p:spPr>
          <a:xfrm>
            <a:off x="6524625" y="4119562"/>
            <a:ext cx="5086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মেগাস্পোরোফিলের উপরিভাগ দেখতে ফণা তোলা সাপের মতো দেখায়।</a:t>
            </a:r>
            <a:endParaRPr/>
          </a:p>
        </p:txBody>
      </p:sp>
      <p:sp>
        <p:nvSpPr>
          <p:cNvPr id="398" name="Google Shape;398;p30"/>
          <p:cNvSpPr txBox="1"/>
          <p:nvPr/>
        </p:nvSpPr>
        <p:spPr>
          <a:xfrm>
            <a:off x="6524625" y="4491037"/>
            <a:ext cx="5086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ডিম্বকের ভেতরে আর্কিগোনিয়াম ও ডিম্বাণু উৎপন্ন হয়।</a:t>
            </a:r>
            <a:endParaRPr/>
          </a:p>
        </p:txBody>
      </p:sp>
      <p:pic>
        <p:nvPicPr>
          <p:cNvPr id="399" name="Google Shape;399;p3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8875" y="288131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8875" y="350996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8875" y="413861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8875" y="4510087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1"/>
          <p:cNvSpPr txBox="1"/>
          <p:nvPr/>
        </p:nvSpPr>
        <p:spPr>
          <a:xfrm>
            <a:off x="1028700" y="485775"/>
            <a:ext cx="1111138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মাইক্রোস্পোরোফিল ও মেগাস্পোরোফিলের তুলনা</a:t>
            </a:r>
            <a:endParaRPr/>
          </a:p>
        </p:txBody>
      </p:sp>
      <p:sp>
        <p:nvSpPr>
          <p:cNvPr id="409" name="Google Shape;409;p31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0" name="Google Shape;410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561975"/>
            <a:ext cx="304800" cy="3048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1" name="Google Shape;411;p31"/>
          <p:cNvGraphicFramePr/>
          <p:nvPr>
            <p:extLst>
              <p:ext uri="{D42A27DB-BD31-4B8C-83A1-F6EECF244321}">
                <p14:modId xmlns:p14="http://schemas.microsoft.com/office/powerpoint/2010/main" val="3370055452"/>
              </p:ext>
            </p:extLst>
          </p:nvPr>
        </p:nvGraphicFramePr>
        <p:xfrm>
          <a:off x="581025" y="1604230"/>
          <a:ext cx="11020425" cy="3750285"/>
        </p:xfrm>
        <a:graphic>
          <a:graphicData uri="http://schemas.openxmlformats.org/drawingml/2006/table">
            <a:tbl>
              <a:tblPr firstRow="1" bandRow="1">
                <a:noFill/>
                <a:tableStyleId>{39082BFA-38F3-4D0F-B235-F33C125272FC}</a:tableStyleId>
              </a:tblPr>
              <a:tblGrid>
                <a:gridCol w="215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005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বৈশিষ্ট্য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মাইক্রোস্পোরোফিল (Microsporophyll)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মেগাস্পোরোফিল (Megasporophyll)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F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05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স্ট্রোবিলাস গঠন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ঘনভাবে সন্নিবেশিত হয়ে স্ট্রোবিলাস গঠন করে।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স্ট্রোবিলাস গঠন করে না, শিথিলভাবে থাকে।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05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অ্যাপোফাইসিস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শীর্ষভাগে ত্রিভূজাকার অ্যাপোফাইসিস থাকে।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পিন্যুল (Pinnule) বা সাপের ফণার মতো অংশ থাকে।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005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স্পোরাঞ্জিয়া / ডিম্বক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সোরাসে স্পোরাঞ্জিয়া থাকে।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কিনারায় ডিম্বক (Ovule) থাকে।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005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আর্কিগোনিয়াম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সৃষ্টি হয় না।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ডিম্বকের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ভেতরে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আর্কিগোনিয়াম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গঠিত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হয়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।</a:t>
                      </a:r>
                      <a:endParaRPr sz="16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" y="1962150"/>
            <a:ext cx="11029950" cy="9334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18" name="Google Shape;418;p3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3733800"/>
            <a:ext cx="5372100" cy="11906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19" name="Google Shape;419;p32"/>
          <p:cNvSpPr txBox="1"/>
          <p:nvPr/>
        </p:nvSpPr>
        <p:spPr>
          <a:xfrm>
            <a:off x="1028700" y="485775"/>
            <a:ext cx="1111138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নিষেক ও শুক্রাণুর বৈশিষ্ট্য</a:t>
            </a:r>
            <a:endParaRPr/>
          </a:p>
        </p:txBody>
      </p:sp>
      <p:sp>
        <p:nvSpPr>
          <p:cNvPr id="420" name="Google Shape;420;p32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1" name="Google Shape;421;p3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5619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2"/>
          <p:cNvSpPr txBox="1"/>
          <p:nvPr/>
        </p:nvSpPr>
        <p:spPr>
          <a:xfrm>
            <a:off x="866775" y="2152650"/>
            <a:ext cx="106013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বাতাসভিত্তিক পরাগায়ন</a:t>
            </a:r>
            <a:endParaRPr/>
          </a:p>
        </p:txBody>
      </p:sp>
      <p:sp>
        <p:nvSpPr>
          <p:cNvPr id="423" name="Google Shape;423;p32"/>
          <p:cNvSpPr txBox="1"/>
          <p:nvPr/>
        </p:nvSpPr>
        <p:spPr>
          <a:xfrm>
            <a:off x="866775" y="2447925"/>
            <a:ext cx="106013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বায়ুর মাধ্যমে পরাগরেণু বা পুংরেণু উড়ে গিয়ে স্ত্রী উদ্ভিদের ডিম্বকের রন্ধ্রে পতিত হয়।</a:t>
            </a:r>
            <a:endParaRPr/>
          </a:p>
        </p:txBody>
      </p:sp>
      <p:sp>
        <p:nvSpPr>
          <p:cNvPr id="424" name="Google Shape;424;p32"/>
          <p:cNvSpPr txBox="1"/>
          <p:nvPr/>
        </p:nvSpPr>
        <p:spPr>
          <a:xfrm>
            <a:off x="866775" y="3714750"/>
            <a:ext cx="5086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শুক্রাণুর আকৃতি: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শুক্রাণু লাটিমের মতো এবং বহু-ফ্ল্যাজেলাযুক্ত (Multiflagellated)।</a:t>
            </a:r>
            <a:endParaRPr/>
          </a:p>
        </p:txBody>
      </p:sp>
      <p:sp>
        <p:nvSpPr>
          <p:cNvPr id="425" name="Google Shape;425;p32"/>
          <p:cNvSpPr txBox="1"/>
          <p:nvPr/>
        </p:nvSpPr>
        <p:spPr>
          <a:xfrm>
            <a:off x="866775" y="4343400"/>
            <a:ext cx="5086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উদ্ভিদকুলে বৃহত্তম: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সাইকাসের শুক্রাণু উদ্ভিদকুলের মধ্যে সবচেয়ে বৃহৎ।</a:t>
            </a:r>
            <a:endParaRPr/>
          </a:p>
        </p:txBody>
      </p:sp>
      <p:sp>
        <p:nvSpPr>
          <p:cNvPr id="426" name="Google Shape;426;p32"/>
          <p:cNvSpPr txBox="1"/>
          <p:nvPr/>
        </p:nvSpPr>
        <p:spPr>
          <a:xfrm>
            <a:off x="866775" y="4714875"/>
            <a:ext cx="5086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বীজ গঠন: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নিষেকের পর ডিম্বকটি রসাল, লালচে বীজ উৎপন্ন করে।</a:t>
            </a:r>
            <a:endParaRPr/>
          </a:p>
        </p:txBody>
      </p:sp>
      <p:sp>
        <p:nvSpPr>
          <p:cNvPr id="427" name="Google Shape;427;p32"/>
          <p:cNvSpPr txBox="1"/>
          <p:nvPr/>
        </p:nvSpPr>
        <p:spPr>
          <a:xfrm>
            <a:off x="6477000" y="3924300"/>
            <a:ext cx="49434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B4530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শস্যের প্লয়েডি (Endosperm Ploidy)</a:t>
            </a:r>
            <a:endParaRPr/>
          </a:p>
        </p:txBody>
      </p:sp>
      <p:sp>
        <p:nvSpPr>
          <p:cNvPr id="428" name="Google Shape;428;p32"/>
          <p:cNvSpPr txBox="1"/>
          <p:nvPr/>
        </p:nvSpPr>
        <p:spPr>
          <a:xfrm>
            <a:off x="6477000" y="4219575"/>
            <a:ext cx="49434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নিষেকের পূর্বেই আর্কিগোনিয়ামসহ শস্য গঠিত হয়। তাই সাইকাস বা নগ্নবীজীর শস্য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হ্যাপ্লয়েড (n)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/>
          </a:p>
        </p:txBody>
      </p:sp>
      <p:pic>
        <p:nvPicPr>
          <p:cNvPr id="429" name="Google Shape;429;p3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373380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436245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4733925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3"/>
          <p:cNvSpPr txBox="1"/>
          <p:nvPr/>
        </p:nvSpPr>
        <p:spPr>
          <a:xfrm>
            <a:off x="990600" y="485775"/>
            <a:ext cx="11151393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Cycas এর শনাক্তকারী বৈশিষ্ট্য</a:t>
            </a:r>
            <a:endParaRPr/>
          </a:p>
        </p:txBody>
      </p:sp>
      <p:sp>
        <p:nvSpPr>
          <p:cNvPr id="438" name="Google Shape;438;p33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9" name="Google Shape;439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561975"/>
            <a:ext cx="2667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3"/>
          <p:cNvSpPr txBox="1"/>
          <p:nvPr/>
        </p:nvSpPr>
        <p:spPr>
          <a:xfrm>
            <a:off x="866775" y="114300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উদ্ভিদদেহের কাণ্ড খাড়া, অশাখ ও বেলনাকার। কাণ্ডে স্থায়ী পাতার ক্ষত বিদ্যমান।</a:t>
            </a:r>
            <a:endParaRPr/>
          </a:p>
        </p:txBody>
      </p:sp>
      <p:sp>
        <p:nvSpPr>
          <p:cNvPr id="441" name="Google Shape;441;p33"/>
          <p:cNvSpPr txBox="1"/>
          <p:nvPr/>
        </p:nvSpPr>
        <p:spPr>
          <a:xfrm>
            <a:off x="866775" y="151447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পাতা পক্ষল যৌগিক, কাণ্ডের মাথায় মুকুটের মতো সজ্জিত।</a:t>
            </a:r>
            <a:endParaRPr/>
          </a:p>
        </p:txBody>
      </p:sp>
      <p:sp>
        <p:nvSpPr>
          <p:cNvPr id="442" name="Google Shape;442;p33"/>
          <p:cNvSpPr txBox="1"/>
          <p:nvPr/>
        </p:nvSpPr>
        <p:spPr>
          <a:xfrm>
            <a:off x="866775" y="188595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কচি পাতা ফার্নের মতো কুণ্ডলিত (Circinate vernation)।</a:t>
            </a:r>
            <a:endParaRPr/>
          </a:p>
        </p:txBody>
      </p:sp>
      <p:sp>
        <p:nvSpPr>
          <p:cNvPr id="443" name="Google Shape;443;p33"/>
          <p:cNvSpPr txBox="1"/>
          <p:nvPr/>
        </p:nvSpPr>
        <p:spPr>
          <a:xfrm>
            <a:off x="866775" y="225742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দ্বি-ভাজক শাখান্বিত কোরালোয়েড মূল বিদ্যমান।</a:t>
            </a:r>
            <a:endParaRPr/>
          </a:p>
        </p:txBody>
      </p:sp>
      <p:sp>
        <p:nvSpPr>
          <p:cNvPr id="444" name="Google Shape;444;p33"/>
          <p:cNvSpPr txBox="1"/>
          <p:nvPr/>
        </p:nvSpPr>
        <p:spPr>
          <a:xfrm>
            <a:off x="866775" y="262890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পুংরেণুপত্রগুলো একত্রে মোচাকৃতির পুং-স্ট্রোবিলাস গঠন করে।</a:t>
            </a:r>
            <a:endParaRPr/>
          </a:p>
        </p:txBody>
      </p:sp>
      <p:sp>
        <p:nvSpPr>
          <p:cNvPr id="445" name="Google Shape;445;p33"/>
          <p:cNvSpPr txBox="1"/>
          <p:nvPr/>
        </p:nvSpPr>
        <p:spPr>
          <a:xfrm>
            <a:off x="866775" y="300037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স্ত্রীরেণুপত্রগুলো ঢিলেঢালাভাবে সাজানো, ডিম্বক নগ্ন অবস্থায় থাকে।</a:t>
            </a:r>
            <a:endParaRPr/>
          </a:p>
        </p:txBody>
      </p:sp>
      <p:sp>
        <p:nvSpPr>
          <p:cNvPr id="446" name="Google Shape;446;p33"/>
          <p:cNvSpPr txBox="1"/>
          <p:nvPr/>
        </p:nvSpPr>
        <p:spPr>
          <a:xfrm>
            <a:off x="866775" y="337185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শুক্রাণু লাটিমের মতো, বহু-ফ্ল্যাজেলাযুক্ত এবং উদ্ভিদজগতের মধ্যে বৃহত্তম।</a:t>
            </a:r>
            <a:endParaRPr/>
          </a:p>
        </p:txBody>
      </p:sp>
      <p:pic>
        <p:nvPicPr>
          <p:cNvPr id="447" name="Google Shape;447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16205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53352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190500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27647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64795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01942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39090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4460655"/>
            <a:ext cx="3549699" cy="15379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60" name="Google Shape;460;p3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21224" y="4460655"/>
            <a:ext cx="3549699" cy="15379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61" name="Google Shape;461;p3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61424" y="4460655"/>
            <a:ext cx="3549699" cy="15379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62" name="Google Shape;462;p34"/>
          <p:cNvSpPr txBox="1"/>
          <p:nvPr/>
        </p:nvSpPr>
        <p:spPr>
          <a:xfrm>
            <a:off x="581025" y="3916241"/>
            <a:ext cx="999648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সাইকাসের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অর্থনৈতিক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গুরুত্ব</a:t>
            </a:r>
            <a:endParaRPr sz="1100" dirty="0"/>
          </a:p>
        </p:txBody>
      </p:sp>
      <p:sp>
        <p:nvSpPr>
          <p:cNvPr id="465" name="Google Shape;465;p34"/>
          <p:cNvSpPr txBox="1"/>
          <p:nvPr/>
        </p:nvSpPr>
        <p:spPr>
          <a:xfrm>
            <a:off x="1206744" y="4732117"/>
            <a:ext cx="320711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শোভাবর্ধক</a:t>
            </a:r>
            <a:r>
              <a:rPr lang="en-US" sz="165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5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</a:t>
            </a:r>
            <a:endParaRPr dirty="0"/>
          </a:p>
        </p:txBody>
      </p:sp>
      <p:sp>
        <p:nvSpPr>
          <p:cNvPr id="466" name="Google Shape;466;p34"/>
          <p:cNvSpPr txBox="1"/>
          <p:nvPr/>
        </p:nvSpPr>
        <p:spPr>
          <a:xfrm>
            <a:off x="828675" y="5022629"/>
            <a:ext cx="305439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Cycas revoluta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সহ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বিভিন্ন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প্রজাতি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বাসাবাড়ি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পার্ক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বাগানে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সৌন্দর্যবর্ধক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হিসেবে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রোপণ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করা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dirty="0"/>
          </a:p>
        </p:txBody>
      </p:sp>
      <p:sp>
        <p:nvSpPr>
          <p:cNvPr id="467" name="Google Shape;467;p34"/>
          <p:cNvSpPr txBox="1"/>
          <p:nvPr/>
        </p:nvSpPr>
        <p:spPr>
          <a:xfrm>
            <a:off x="4946943" y="4732117"/>
            <a:ext cx="320711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খাদ্য উৎস (Sago)</a:t>
            </a:r>
            <a:endParaRPr/>
          </a:p>
        </p:txBody>
      </p:sp>
      <p:sp>
        <p:nvSpPr>
          <p:cNvPr id="468" name="Google Shape;468;p34"/>
          <p:cNvSpPr txBox="1"/>
          <p:nvPr/>
        </p:nvSpPr>
        <p:spPr>
          <a:xfrm>
            <a:off x="4568874" y="5022629"/>
            <a:ext cx="3054399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কাণ্ড ও বীজ থেকে সাগু (Sago) বা শ্বেতসার প্রস্তুত করা হয় যা পথ্য হিসেবে ব্যবহৃত হয়।</a:t>
            </a:r>
            <a:endParaRPr/>
          </a:p>
        </p:txBody>
      </p:sp>
      <p:sp>
        <p:nvSpPr>
          <p:cNvPr id="469" name="Google Shape;469;p34"/>
          <p:cNvSpPr txBox="1"/>
          <p:nvPr/>
        </p:nvSpPr>
        <p:spPr>
          <a:xfrm>
            <a:off x="8687143" y="4732117"/>
            <a:ext cx="320711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ঔষধি ব্যবহার</a:t>
            </a:r>
            <a:endParaRPr/>
          </a:p>
        </p:txBody>
      </p:sp>
      <p:sp>
        <p:nvSpPr>
          <p:cNvPr id="470" name="Google Shape;470;p34"/>
          <p:cNvSpPr txBox="1"/>
          <p:nvPr/>
        </p:nvSpPr>
        <p:spPr>
          <a:xfrm>
            <a:off x="8309074" y="5022629"/>
            <a:ext cx="3054399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কচি পাতা ও বীজের ক্বাথ চর্মরোগ, পাকস্থলীর সমস্যা ও সাপের কামড়ের চিকিৎসায় ব্যবহৃত হয়।</a:t>
            </a:r>
            <a:endParaRPr/>
          </a:p>
        </p:txBody>
      </p:sp>
      <p:pic>
        <p:nvPicPr>
          <p:cNvPr id="471" name="Google Shape;471;p3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8675" y="4755929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68874" y="4755929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309074" y="4755929"/>
            <a:ext cx="3048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3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2181225"/>
            <a:ext cx="11029950" cy="9334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80" name="Google Shape;480;p3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605212"/>
            <a:ext cx="5372100" cy="14478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81" name="Google Shape;481;p35"/>
          <p:cNvSpPr txBox="1"/>
          <p:nvPr/>
        </p:nvSpPr>
        <p:spPr>
          <a:xfrm>
            <a:off x="1028700" y="485775"/>
            <a:ext cx="1111138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আবৃতবীজী উদ্ভিদ (Angiosperms)</a:t>
            </a:r>
            <a:endParaRPr/>
          </a:p>
        </p:txBody>
      </p:sp>
      <p:sp>
        <p:nvSpPr>
          <p:cNvPr id="482" name="Google Shape;482;p35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3" name="Google Shape;483;p3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5619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5"/>
          <p:cNvSpPr txBox="1"/>
          <p:nvPr/>
        </p:nvSpPr>
        <p:spPr>
          <a:xfrm>
            <a:off x="819150" y="2371725"/>
            <a:ext cx="106013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নামকরণ ও উৎস</a:t>
            </a:r>
            <a:endParaRPr/>
          </a:p>
        </p:txBody>
      </p:sp>
      <p:sp>
        <p:nvSpPr>
          <p:cNvPr id="485" name="Google Shape;485;p35"/>
          <p:cNvSpPr txBox="1"/>
          <p:nvPr/>
        </p:nvSpPr>
        <p:spPr>
          <a:xfrm>
            <a:off x="819150" y="2667000"/>
            <a:ext cx="106013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গ্রীক শব্দ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angeion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(পাত্র/গর্ভাশয়) এবং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spermos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(বীজ) থেকে Angiosperm শব্দের উৎপত্তি।</a:t>
            </a:r>
            <a:endParaRPr/>
          </a:p>
        </p:txBody>
      </p:sp>
      <p:sp>
        <p:nvSpPr>
          <p:cNvPr id="486" name="Google Shape;486;p35"/>
          <p:cNvSpPr txBox="1"/>
          <p:nvPr/>
        </p:nvSpPr>
        <p:spPr>
          <a:xfrm>
            <a:off x="6238875" y="4143375"/>
            <a:ext cx="53721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পৃথিবীতে প্রায়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৩,০০,০০০ প্রজাতি</a:t>
            </a: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আবৃতবীজী উদ্ভিদ রয়েছে। বাংলাদেশে প্রায় ৪,০০০ প্রজাতির আবৃতবীজী উদ্ভিদ পাওয়া যায়।</a:t>
            </a:r>
            <a:endParaRPr/>
          </a:p>
        </p:txBody>
      </p:sp>
      <p:sp>
        <p:nvSpPr>
          <p:cNvPr id="487" name="Google Shape;487;p35"/>
          <p:cNvSpPr txBox="1"/>
          <p:nvPr/>
        </p:nvSpPr>
        <p:spPr>
          <a:xfrm>
            <a:off x="819150" y="3795712"/>
            <a:ext cx="49434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সংজ্ঞা</a:t>
            </a:r>
            <a:endParaRPr/>
          </a:p>
        </p:txBody>
      </p:sp>
      <p:sp>
        <p:nvSpPr>
          <p:cNvPr id="488" name="Google Shape;488;p35"/>
          <p:cNvSpPr txBox="1"/>
          <p:nvPr/>
        </p:nvSpPr>
        <p:spPr>
          <a:xfrm>
            <a:off x="819150" y="4090987"/>
            <a:ext cx="49434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"যে সকল উদ্ভিদের ফুল ফোটে, গর্ভাশয় থাকে, ডিম্বক গর্ভাশয়ে আবৃত থাকে এবং নিষেকের পর ফল ও ফলের ভেতরে বীজ উৎপন্ন হয়, তাদেরকে আবৃতবীজী উদ্ভিদ বলে।"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6"/>
          <p:cNvSpPr txBox="1"/>
          <p:nvPr/>
        </p:nvSpPr>
        <p:spPr>
          <a:xfrm>
            <a:off x="1028700" y="485775"/>
            <a:ext cx="1111138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আবৃতবীজী উদ্ভিদের বৈশিষ্ট্যসমূহ</a:t>
            </a:r>
            <a:endParaRPr/>
          </a:p>
        </p:txBody>
      </p:sp>
      <p:sp>
        <p:nvSpPr>
          <p:cNvPr id="495" name="Google Shape;495;p36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6" name="Google Shape;496;p3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5619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36"/>
          <p:cNvSpPr txBox="1"/>
          <p:nvPr/>
        </p:nvSpPr>
        <p:spPr>
          <a:xfrm>
            <a:off x="866775" y="2747962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 ফুল ফোটে, গর্ভাশয়, গর্ভদণ্ড ও গর্ভমুণ্ড বিশিষ্ট কেশর বা গর্ভপত্র নিয়ে গঠিত।</a:t>
            </a:r>
            <a:endParaRPr/>
          </a:p>
        </p:txBody>
      </p:sp>
      <p:sp>
        <p:nvSpPr>
          <p:cNvPr id="498" name="Google Shape;498;p36"/>
          <p:cNvSpPr txBox="1"/>
          <p:nvPr/>
        </p:nvSpPr>
        <p:spPr>
          <a:xfrm>
            <a:off x="866775" y="3119437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ডিম্বক গর্ভাশয়ের ভেতরে আবৃত অবস্থায় থাকে।</a:t>
            </a:r>
            <a:endParaRPr/>
          </a:p>
        </p:txBody>
      </p:sp>
      <p:sp>
        <p:nvSpPr>
          <p:cNvPr id="499" name="Google Shape;499;p36"/>
          <p:cNvSpPr txBox="1"/>
          <p:nvPr/>
        </p:nvSpPr>
        <p:spPr>
          <a:xfrm>
            <a:off x="866775" y="3490912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নিষেকের পর গর্ভাশয় ফলে এবং ডিম্বক বীজে পরিণত হয়।</a:t>
            </a:r>
            <a:endParaRPr/>
          </a:p>
        </p:txBody>
      </p:sp>
      <p:sp>
        <p:nvSpPr>
          <p:cNvPr id="500" name="Google Shape;500;p36"/>
          <p:cNvSpPr txBox="1"/>
          <p:nvPr/>
        </p:nvSpPr>
        <p:spPr>
          <a:xfrm>
            <a:off x="866775" y="3862387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দ্বিনিষেক (Double fertilization) ঘটে; ফলে নিষেকের পর ট্রিপ্লয়েড (3n) শস্য উৎপন্ন হয়।</a:t>
            </a:r>
            <a:endParaRPr/>
          </a:p>
        </p:txBody>
      </p:sp>
      <p:sp>
        <p:nvSpPr>
          <p:cNvPr id="501" name="Google Shape;501;p36"/>
          <p:cNvSpPr txBox="1"/>
          <p:nvPr/>
        </p:nvSpPr>
        <p:spPr>
          <a:xfrm>
            <a:off x="866775" y="4233862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জাইলেমে প্রকৃত ভেসেল এবং ফ্লোয়েমে সঙ্গী কোষ (Companion cell) থাকে।</a:t>
            </a:r>
            <a:endParaRPr/>
          </a:p>
        </p:txBody>
      </p:sp>
      <p:sp>
        <p:nvSpPr>
          <p:cNvPr id="502" name="Google Shape;502;p36"/>
          <p:cNvSpPr txBox="1"/>
          <p:nvPr/>
        </p:nvSpPr>
        <p:spPr>
          <a:xfrm>
            <a:off x="866775" y="4605337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পরাগায়ণ পতঙ্গ, বাতাস, পানি বা প্রাণীর মাধ্যমে ঘটে।</a:t>
            </a:r>
            <a:endParaRPr/>
          </a:p>
        </p:txBody>
      </p:sp>
      <p:pic>
        <p:nvPicPr>
          <p:cNvPr id="503" name="Google Shape;503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276701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138487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50996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881437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425291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4624387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3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2024062"/>
            <a:ext cx="11029950" cy="9334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15" name="Google Shape;515;p37"/>
          <p:cNvSpPr txBox="1"/>
          <p:nvPr/>
        </p:nvSpPr>
        <p:spPr>
          <a:xfrm>
            <a:off x="1028700" y="485775"/>
            <a:ext cx="1111138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পোয়াসি (Poaceae) গোত্রের শনাক্তকারী বৈশিষ্ট্য</a:t>
            </a:r>
            <a:endParaRPr/>
          </a:p>
        </p:txBody>
      </p:sp>
      <p:sp>
        <p:nvSpPr>
          <p:cNvPr id="516" name="Google Shape;516;p37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7" name="Google Shape;517;p3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5619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37"/>
          <p:cNvSpPr txBox="1"/>
          <p:nvPr/>
        </p:nvSpPr>
        <p:spPr>
          <a:xfrm>
            <a:off x="819150" y="2214562"/>
            <a:ext cx="106013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ঘাস গোত্র (Grass Family)</a:t>
            </a:r>
            <a:endParaRPr/>
          </a:p>
        </p:txBody>
      </p:sp>
      <p:sp>
        <p:nvSpPr>
          <p:cNvPr id="519" name="Google Shape;519;p37"/>
          <p:cNvSpPr txBox="1"/>
          <p:nvPr/>
        </p:nvSpPr>
        <p:spPr>
          <a:xfrm>
            <a:off x="819150" y="2509837"/>
            <a:ext cx="106013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একবীজপত্রী উদ্ভিদের অত্যন্ত গুরুত্বপূর্ণ পরিবার (ধান, গম, বাঁশ, আখ)।</a:t>
            </a:r>
            <a:endParaRPr/>
          </a:p>
        </p:txBody>
      </p:sp>
      <p:sp>
        <p:nvSpPr>
          <p:cNvPr id="520" name="Google Shape;520;p37"/>
          <p:cNvSpPr txBox="1"/>
          <p:nvPr/>
        </p:nvSpPr>
        <p:spPr>
          <a:xfrm>
            <a:off x="866775" y="3100387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কাণ্ড সাধারণত নলাকার এবং পর্বমধ্যগুলো ফাঁপা (Culm)।</a:t>
            </a:r>
            <a:endParaRPr/>
          </a:p>
        </p:txBody>
      </p:sp>
      <p:sp>
        <p:nvSpPr>
          <p:cNvPr id="521" name="Google Shape;521;p37"/>
          <p:cNvSpPr txBox="1"/>
          <p:nvPr/>
        </p:nvSpPr>
        <p:spPr>
          <a:xfrm>
            <a:off x="866775" y="3471862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পাতা লিগুয়েলযুক্ত (Ligulate); পাতা লিফসিথ ও ব্লেডে বিভক্ত।</a:t>
            </a:r>
            <a:endParaRPr/>
          </a:p>
        </p:txBody>
      </p:sp>
      <p:sp>
        <p:nvSpPr>
          <p:cNvPr id="522" name="Google Shape;522;p37"/>
          <p:cNvSpPr txBox="1"/>
          <p:nvPr/>
        </p:nvSpPr>
        <p:spPr>
          <a:xfrm>
            <a:off x="866775" y="3843337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পুষ্পমঞ্জরী স্পাইকলেট (Spikelet) প্রকৃতির।</a:t>
            </a:r>
            <a:endParaRPr/>
          </a:p>
        </p:txBody>
      </p:sp>
      <p:sp>
        <p:nvSpPr>
          <p:cNvPr id="523" name="Google Shape;523;p37"/>
          <p:cNvSpPr txBox="1"/>
          <p:nvPr/>
        </p:nvSpPr>
        <p:spPr>
          <a:xfrm>
            <a:off x="866775" y="4214812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পুষ্পপুচ্ছ লোডিকিউল (Lodicules) দ্বারা উপস্থাপিত।</a:t>
            </a:r>
            <a:endParaRPr/>
          </a:p>
        </p:txBody>
      </p:sp>
      <p:sp>
        <p:nvSpPr>
          <p:cNvPr id="524" name="Google Shape;524;p37"/>
          <p:cNvSpPr txBox="1"/>
          <p:nvPr/>
        </p:nvSpPr>
        <p:spPr>
          <a:xfrm>
            <a:off x="866775" y="4586287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পরাগধানী সর্বমুখ (Versatile Anther)।</a:t>
            </a:r>
            <a:endParaRPr/>
          </a:p>
        </p:txBody>
      </p:sp>
      <p:sp>
        <p:nvSpPr>
          <p:cNvPr id="525" name="Google Shape;525;p37"/>
          <p:cNvSpPr txBox="1"/>
          <p:nvPr/>
        </p:nvSpPr>
        <p:spPr>
          <a:xfrm>
            <a:off x="866775" y="4957762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গর্ভমুণ্ড পালকের মতো (Feathery Stigma)।</a:t>
            </a:r>
            <a:endParaRPr/>
          </a:p>
        </p:txBody>
      </p:sp>
      <p:sp>
        <p:nvSpPr>
          <p:cNvPr id="526" name="Google Shape;526;p37"/>
          <p:cNvSpPr txBox="1"/>
          <p:nvPr/>
        </p:nvSpPr>
        <p:spPr>
          <a:xfrm>
            <a:off x="866775" y="5329237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ফল ক্যারিয়পসিস (Caryopsis) প্রকৃতির।</a:t>
            </a:r>
            <a:endParaRPr/>
          </a:p>
        </p:txBody>
      </p:sp>
      <p:pic>
        <p:nvPicPr>
          <p:cNvPr id="527" name="Google Shape;527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3119437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349091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3862387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423386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4605337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4976812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5348287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3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2209800"/>
            <a:ext cx="11029950" cy="9334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40" name="Google Shape;540;p38"/>
          <p:cNvSpPr txBox="1"/>
          <p:nvPr/>
        </p:nvSpPr>
        <p:spPr>
          <a:xfrm>
            <a:off x="723900" y="485775"/>
            <a:ext cx="1143142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মালভেসি (Malvaceae) গোত্রের শনাক্তকারী বৈশিষ্ট্য</a:t>
            </a:r>
            <a:endParaRPr/>
          </a:p>
        </p:txBody>
      </p:sp>
      <p:sp>
        <p:nvSpPr>
          <p:cNvPr id="541" name="Google Shape;541;p38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8"/>
          <p:cNvSpPr txBox="1"/>
          <p:nvPr/>
        </p:nvSpPr>
        <p:spPr>
          <a:xfrm>
            <a:off x="819150" y="2400300"/>
            <a:ext cx="1060132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জবা গোত্র (Hibiscus Family)</a:t>
            </a:r>
            <a:endParaRPr/>
          </a:p>
        </p:txBody>
      </p:sp>
      <p:sp>
        <p:nvSpPr>
          <p:cNvPr id="543" name="Google Shape;543;p38"/>
          <p:cNvSpPr txBox="1"/>
          <p:nvPr/>
        </p:nvSpPr>
        <p:spPr>
          <a:xfrm>
            <a:off x="819150" y="2695575"/>
            <a:ext cx="106013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দ্বিবীজপত্রী উদ্ভিদের গুরুত্বপূর্ণ পরিবার (জবা, ঢ্যাঁড়শ, তুলা)।</a:t>
            </a:r>
            <a:endParaRPr/>
          </a:p>
        </p:txBody>
      </p:sp>
      <p:sp>
        <p:nvSpPr>
          <p:cNvPr id="544" name="Google Shape;544;p38"/>
          <p:cNvSpPr txBox="1"/>
          <p:nvPr/>
        </p:nvSpPr>
        <p:spPr>
          <a:xfrm>
            <a:off x="866775" y="328612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 কচি অংশ পিচ্ছিল শ্লেষ্মা বা মিউসিলেজ (Mucilage) যুক্ত।</a:t>
            </a:r>
            <a:endParaRPr/>
          </a:p>
        </p:txBody>
      </p:sp>
      <p:sp>
        <p:nvSpPr>
          <p:cNvPr id="545" name="Google Shape;545;p38"/>
          <p:cNvSpPr txBox="1"/>
          <p:nvPr/>
        </p:nvSpPr>
        <p:spPr>
          <a:xfrm>
            <a:off x="866775" y="365760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উপপত্র (Stipule) বিদ্যমান।</a:t>
            </a:r>
            <a:endParaRPr/>
          </a:p>
        </p:txBody>
      </p:sp>
      <p:sp>
        <p:nvSpPr>
          <p:cNvPr id="546" name="Google Shape;546;p38"/>
          <p:cNvSpPr txBox="1"/>
          <p:nvPr/>
        </p:nvSpPr>
        <p:spPr>
          <a:xfrm>
            <a:off x="866775" y="402907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একগুচ্ছক পুংকেশর (Monadelphous stamens); পুংকেশরীয় নালিকা গর্ভদণ্ডকে ঘিরে রাখে।</a:t>
            </a:r>
            <a:endParaRPr/>
          </a:p>
        </p:txBody>
      </p:sp>
      <p:sp>
        <p:nvSpPr>
          <p:cNvPr id="547" name="Google Shape;547;p38"/>
          <p:cNvSpPr txBox="1"/>
          <p:nvPr/>
        </p:nvSpPr>
        <p:spPr>
          <a:xfrm>
            <a:off x="866775" y="440055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পরাগধানী একপ্রকোষ্ঠী ও বৃক্কাকার (Kidney shaped)।</a:t>
            </a:r>
            <a:endParaRPr/>
          </a:p>
        </p:txBody>
      </p:sp>
      <p:sp>
        <p:nvSpPr>
          <p:cNvPr id="548" name="Google Shape;548;p38"/>
          <p:cNvSpPr txBox="1"/>
          <p:nvPr/>
        </p:nvSpPr>
        <p:spPr>
          <a:xfrm>
            <a:off x="866775" y="4772025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পরাগরেণু বৃহৎ ও কণ্টকিত (Spiny pollen grain)।</a:t>
            </a:r>
            <a:endParaRPr/>
          </a:p>
        </p:txBody>
      </p:sp>
      <p:sp>
        <p:nvSpPr>
          <p:cNvPr id="549" name="Google Shape;549;p38"/>
          <p:cNvSpPr txBox="1"/>
          <p:nvPr/>
        </p:nvSpPr>
        <p:spPr>
          <a:xfrm>
            <a:off x="866775" y="5143500"/>
            <a:ext cx="107442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পুষ্পপত্রবিন্যাস (Aestivation) টুইস্টেড বা পাকানো প্রকৃতির।</a:t>
            </a:r>
            <a:endParaRPr/>
          </a:p>
        </p:txBody>
      </p:sp>
      <p:pic>
        <p:nvPicPr>
          <p:cNvPr id="550" name="Google Shape;550;p3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30517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67665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404812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4419600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4791075"/>
            <a:ext cx="1333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5162550"/>
            <a:ext cx="13335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0"/>
          <p:cNvSpPr txBox="1"/>
          <p:nvPr/>
        </p:nvSpPr>
        <p:spPr>
          <a:xfrm>
            <a:off x="1104900" y="485775"/>
            <a:ext cx="1103137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নগ্নবীজী ও আবৃতবীজী উদ্ভিদের পার্থক্য</a:t>
            </a:r>
            <a:endParaRPr/>
          </a:p>
        </p:txBody>
      </p:sp>
      <p:sp>
        <p:nvSpPr>
          <p:cNvPr id="586" name="Google Shape;586;p40"/>
          <p:cNvSpPr/>
          <p:nvPr/>
        </p:nvSpPr>
        <p:spPr>
          <a:xfrm>
            <a:off x="581025" y="1038225"/>
            <a:ext cx="1102995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7" name="Google Shape;587;p4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025" y="561975"/>
            <a:ext cx="381000" cy="3048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8" name="Google Shape;588;p40"/>
          <p:cNvGraphicFramePr/>
          <p:nvPr>
            <p:extLst>
              <p:ext uri="{D42A27DB-BD31-4B8C-83A1-F6EECF244321}">
                <p14:modId xmlns:p14="http://schemas.microsoft.com/office/powerpoint/2010/main" val="2830600638"/>
              </p:ext>
            </p:extLst>
          </p:nvPr>
        </p:nvGraphicFramePr>
        <p:xfrm>
          <a:off x="581025" y="1528348"/>
          <a:ext cx="11020425" cy="4459215"/>
        </p:xfrm>
        <a:graphic>
          <a:graphicData uri="http://schemas.openxmlformats.org/drawingml/2006/table">
            <a:tbl>
              <a:tblPr firstRow="1" bandRow="1">
                <a:noFill/>
                <a:tableStyleId>{39082BFA-38F3-4D0F-B235-F33C125272FC}</a:tableStyleId>
              </a:tblPr>
              <a:tblGrid>
                <a:gridCol w="2545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31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বৈশিষ্ট্য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নগ্নবীজী উদ্ভিদ (Gymnosperm)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আবৃতবীজী উদ্ভিদ (Angiosperm)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F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1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গর্ভাশয় ও ফল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গর্ভাশয় নেই, তাই ফল উৎপন্ন হয় না।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গর্ভাশয় থাকে, ফলে পরিণত হয়।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1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বীজের অবস্থান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বীজ নগ্ন অবস্থায় থাকে।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বীজ ফলের ভেতরে আবৃত থাকে।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31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দ্বিনিষেক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সাধারণত ঘটে না (Ephedra ব্যতিক্রম)।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নিয়মিতভাবে ঘটে।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1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শস্য (Endosperm)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নিষেকের পূর্বে গঠিত, হেপ্লয়েড (n)।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নিষেকের পরে গঠিত, ট্রিপ্লয়েড (3n)।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323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পরিবহন টিস্যু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ভেসেল ও সঙ্গীকোষ অনুপস্থিত।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প্রকৃত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ভেসেল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ও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সঙ্গীকোষ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উপস্থিত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।</a:t>
                      </a:r>
                      <a:endParaRPr sz="18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1740</Words>
  <Application>Microsoft Office PowerPoint</Application>
  <PresentationFormat>Widescreen</PresentationFormat>
  <Paragraphs>198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Arial</vt:lpstr>
      <vt:lpstr>Noto Sans Bengali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Anik Shahrier</dc:creator>
  <cp:lastModifiedBy>Anik Shahrier Oishik</cp:lastModifiedBy>
  <cp:revision>25</cp:revision>
  <dcterms:modified xsi:type="dcterms:W3CDTF">2026-08-27T11:53:00Z</dcterms:modified>
</cp:coreProperties>
</file>