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59" r:id="rId17"/>
    <p:sldId id="275" r:id="rId18"/>
  </p:sldIdLst>
  <p:sldSz cx="12192000" cy="6858000"/>
  <p:notesSz cx="6858000" cy="9144000"/>
  <p:embeddedFontLst>
    <p:embeddedFont>
      <p:font typeface="Hind Siliguri" panose="02000000000000000000" pitchFamily="2" charset="0"/>
      <p:regular r:id="rId20"/>
      <p:bold r:id="rId21"/>
    </p:embeddedFont>
    <p:embeddedFont>
      <p:font typeface="Hind Siliguri SemiBold" panose="02000000000000000000" pitchFamily="2" charset="0"/>
      <p:bold r:id="rId22"/>
    </p:embeddedFont>
    <p:embeddedFont>
      <p:font typeface="Noto Sans Bengali" panose="020B0604020202020204" charset="0"/>
      <p:regular r:id="rId23"/>
      <p:bold r:id="rId24"/>
    </p:embeddedFont>
    <p:embeddedFont>
      <p:font typeface="Noto Sans Bengali Medium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0BE02D-521F-476A-B8FB-6B68E143C98E}">
  <a:tblStyle styleId="{930BE02D-521F-476A-B8FB-6B68E143C98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4663EB-BB94-7535-DFB0-5C161DC3DF0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31166" y="0"/>
            <a:ext cx="1160834" cy="364833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487959"/>
            <a:ext cx="11049000" cy="11772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4" name="Google Shape;94;p14"/>
          <p:cNvSpPr txBox="1"/>
          <p:nvPr/>
        </p:nvSpPr>
        <p:spPr>
          <a:xfrm>
            <a:off x="914400" y="2716559"/>
            <a:ext cx="1094136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 (Tissue) এর সংজ্ঞা: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914400" y="3116609"/>
            <a:ext cx="10420350" cy="319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0" i="0" u="none" strike="noStrike" cap="none">
                <a:solidFill>
                  <a:srgbClr val="064E3B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"একই বা বিভিন্ন ধরণের একগুচ্ছ কোষ যারা একই উৎস থেকে উৎপত্তিলাভ করে এবং নির্দিষ্ট কাজ সম্পাদন করে।"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876300" y="3855690"/>
            <a:ext cx="10744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উৎস ও সৃষ্টি: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একই কোষ থেকে উৎপত্তি লাভ করে একাধিক কোষ সম্মিলিতভাবে একটি গঠন তৈরি করে।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876300" y="4293840"/>
            <a:ext cx="10744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শারীরবৃত্তীয় ভূমিকা: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উদ্ভিদের বৃদ্ধি, বিকাশ, পুষ্টি পরিবহন, প্রজনন ও প্রবর্ধন সংক্রান্ত কার্যাবলী টিস্যুর মাধ্যমেই সম্পাদিত হয়।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876300" y="4731990"/>
            <a:ext cx="10744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আবিষ্কার: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ফরাসি বিজ্ঞানী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M.F.X Bichat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সর্বপ্রথম Tissue শব্দটি ব্যবহার করেন।</a:t>
            </a:r>
            <a:endParaRPr/>
          </a:p>
        </p:txBody>
      </p:sp>
      <p:pic>
        <p:nvPicPr>
          <p:cNvPr id="99" name="Google Shape;9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88902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32717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76532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টিস্যুর সংজ্ঞা ও পরিচিতি</a:t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076575"/>
            <a:ext cx="5334000" cy="20478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0" name="Google Shape;11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3076575"/>
            <a:ext cx="5334000" cy="20478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1" name="Google Shape;111;p15"/>
          <p:cNvSpPr txBox="1"/>
          <p:nvPr/>
        </p:nvSpPr>
        <p:spPr>
          <a:xfrm>
            <a:off x="571500" y="2533650"/>
            <a:ext cx="11049000" cy="39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ক্ষমতা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অনুসারে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টিস্যুকে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প্রধানত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দুই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ভাগে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ভাগ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যায়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endParaRPr sz="1600"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866775" y="3371850"/>
            <a:ext cx="4980622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59669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১. ভাজক টিস্যু (Meristematic Tissue)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66775" y="4219575"/>
            <a:ext cx="47434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যেসব টিস্যুর কোষসমূহ ক্রমাগত বিভাজিত হতে পারে এবং উদ্ভিদের প্রাথমিক ও গৌণ বৃদ্ধিতে ভূমিকা রাখে।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6581775" y="3371850"/>
            <a:ext cx="4980622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284C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২. স্থায়ী টিস্যু (Permanent Tissue)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6581775" y="3867150"/>
            <a:ext cx="47434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যেসব টিস্যু বিভাজন ক্ষমতা হারিয়ে নির্দিষ্ট আকার অর্জন করেছে এবং নির্দিষ্ট কাজে নিয়োজিত (যেমন: প্যারেনকাইমা, কোলেনকাইমা, স্ক্লেরেনকাইমা)।</a:t>
            </a:r>
            <a:endParaRPr/>
          </a:p>
        </p:txBody>
      </p:sp>
      <p:pic>
        <p:nvPicPr>
          <p:cNvPr id="116" name="Google Shape;11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775" y="339090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81775" y="3390900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টিস্যুর প্রধান শ্রেণিবিভাগ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023169"/>
            <a:ext cx="11049000" cy="149721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4" name="Google Shape;134;p17"/>
          <p:cNvSpPr txBox="1"/>
          <p:nvPr/>
        </p:nvSpPr>
        <p:spPr>
          <a:xfrm>
            <a:off x="914400" y="2251769"/>
            <a:ext cx="1094136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টিস্যুর সংজ্ঞা: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914400" y="2651819"/>
            <a:ext cx="1042035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0" i="0" u="none" strike="noStrike" cap="none">
                <a:solidFill>
                  <a:srgbClr val="064E3B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"উদ্ভিদের বর্ধনশীল অঞ্চলে অবস্থিত একই আকার-আকৃতি, পাতলা কোষপ্রাচীর বিশিষ্ট যে অপরিণত টিস্যুগুলো প্রতিনিয়ত বিভাজিত হতে পারে, তাদের ভাজক টিস্যু বলে।"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876300" y="386328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কোষের আকার: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আয়তাকার, ডিম্বাকার, গোলাকার বা বহুভুজাকার।</a:t>
            </a:r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876300" y="430143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 প্রাচীর: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পাতলা ও সেলুলোজ নির্মিত।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876300" y="4739580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সাইটোপ্লাজম: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ঘন ও দানাদার সাইটোপ্লাজম এবং বড় নিউক্লিয়াসযুক্ত।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6591300" y="3710880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কোষীয় ফাঁক: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কোষগুলো ঘন সন্নিবিষ্ট হওয়ায় আন্তঃকোষীয় ফাঁক থাকে না।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6591300" y="4453830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 গহ্বর: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সাধারণত কোষ গহ্বর থাকে না (থাকলেও ক্ষুদ্রাকার Pro-vacuole)।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6591300" y="519678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মেটাবলিজম: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বিপাকীয় হার খুব বেশি এবং সর্বদাই সক্রিয়।</a:t>
            </a:r>
            <a:endParaRPr/>
          </a:p>
        </p:txBody>
      </p:sp>
      <p:pic>
        <p:nvPicPr>
          <p:cNvPr id="142" name="Google Shape;142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89661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33476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77291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374421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448716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523011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টিস্যুর সংজ্ঞা ও বৈশিষ্ট্য</a:t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/>
        </p:nvSpPr>
        <p:spPr>
          <a:xfrm>
            <a:off x="685800" y="1914074"/>
            <a:ext cx="5600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3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অবস্থান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endParaRPr sz="2000" dirty="0"/>
          </a:p>
        </p:txBody>
      </p:sp>
      <p:sp>
        <p:nvSpPr>
          <p:cNvPr id="156" name="Google Shape;156;p18"/>
          <p:cNvSpPr txBox="1"/>
          <p:nvPr/>
        </p:nvSpPr>
        <p:spPr>
          <a:xfrm>
            <a:off x="6773693" y="1833834"/>
            <a:ext cx="510377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90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প্রধান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কাজ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endParaRPr sz="2000" dirty="0"/>
          </a:p>
        </p:txBody>
      </p:sp>
      <p:pic>
        <p:nvPicPr>
          <p:cNvPr id="157" name="Google Shape;15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969446"/>
            <a:ext cx="133350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876300" y="2340921"/>
            <a:ext cx="50292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কাণ্ডের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শীর্ষভাগে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2000" dirty="0"/>
          </a:p>
        </p:txBody>
      </p:sp>
      <p:sp>
        <p:nvSpPr>
          <p:cNvPr id="159" name="Google Shape;159;p18"/>
          <p:cNvSpPr txBox="1"/>
          <p:nvPr/>
        </p:nvSpPr>
        <p:spPr>
          <a:xfrm>
            <a:off x="876300" y="2779071"/>
            <a:ext cx="50292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কচি পাতা, পুষ্প, মুকুল ও কাক্ষিক মুকুলে।</a:t>
            </a:r>
            <a:endParaRPr sz="2000"/>
          </a:p>
        </p:txBody>
      </p:sp>
      <p:sp>
        <p:nvSpPr>
          <p:cNvPr id="160" name="Google Shape;160;p18"/>
          <p:cNvSpPr txBox="1"/>
          <p:nvPr/>
        </p:nvSpPr>
        <p:spPr>
          <a:xfrm>
            <a:off x="876300" y="3217221"/>
            <a:ext cx="50292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পপর্ব, পর্বমধ্য এবং কাণ্ডের পরিধিতে (ক্যামবিয়াম)।</a:t>
            </a:r>
            <a:endParaRPr sz="2000"/>
          </a:p>
        </p:txBody>
      </p:sp>
      <p:pic>
        <p:nvPicPr>
          <p:cNvPr id="161" name="Google Shape;16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7968" y="1879572"/>
            <a:ext cx="219075" cy="178296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6773693" y="2217811"/>
            <a:ext cx="50292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মাইটোসিস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বিভাজনের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মাধ্যমে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দৈর্ঘ্য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বিস্তার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ঘটায়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2000" dirty="0"/>
          </a:p>
        </p:txBody>
      </p:sp>
      <p:sp>
        <p:nvSpPr>
          <p:cNvPr id="163" name="Google Shape;163;p18"/>
          <p:cNvSpPr txBox="1"/>
          <p:nvPr/>
        </p:nvSpPr>
        <p:spPr>
          <a:xfrm>
            <a:off x="6773693" y="3015469"/>
            <a:ext cx="50292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ক্ষতপূরণ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এবং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নতুন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অঙ্গ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সৃষ্টিতে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সাহায্য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2000" dirty="0"/>
          </a:p>
        </p:txBody>
      </p:sp>
      <p:sp>
        <p:nvSpPr>
          <p:cNvPr id="164" name="Google Shape;164;p18"/>
          <p:cNvSpPr txBox="1"/>
          <p:nvPr/>
        </p:nvSpPr>
        <p:spPr>
          <a:xfrm>
            <a:off x="6773693" y="3595067"/>
            <a:ext cx="50292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স্থায়ী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অন্যান্য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জটিল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টিস্যুতন্ত্র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সৃষ্টি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2000" dirty="0"/>
          </a:p>
        </p:txBody>
      </p:sp>
      <p:sp>
        <p:nvSpPr>
          <p:cNvPr id="165" name="Google Shape;165;p18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টিস্যুর অবস্থান ও কাজ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/>
        </p:nvSpPr>
        <p:spPr>
          <a:xfrm>
            <a:off x="6286500" y="2524125"/>
            <a:ext cx="5600700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চিত্রের গুরুত্বপূর্ণ অংশসমূহ:</a:t>
            </a:r>
            <a:endParaRPr/>
          </a:p>
        </p:txBody>
      </p:sp>
      <p:sp>
        <p:nvSpPr>
          <p:cNvPr id="175" name="Google Shape;175;p19"/>
          <p:cNvSpPr txBox="1"/>
          <p:nvPr/>
        </p:nvSpPr>
        <p:spPr>
          <a:xfrm>
            <a:off x="6591300" y="2905125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শীর্ষস্থ ভাজক টিস্যু (Apical Meristem):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দৈর্ঘ্যে বৃদ্ধিতে সহায়তা করে।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6591300" y="3648075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নিবেশিত ভাজক টিস্যু (Intercalary Meristem):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পর্ব ও পর্বমধ্যে অবস্থিত।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6591300" y="4391025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পার্শ্বীয় ভাজক টিস্যু (Lateral Meristem):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পরিধি বা ব্যাস বাড়াতে সাহায্য করে।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টিস্যুর অবস্থান ও গঠন চিত্র</a:t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17A6914-4DED-5D6B-EA67-FB5754667A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476779"/>
              </p:ext>
            </p:extLst>
          </p:nvPr>
        </p:nvGraphicFramePr>
        <p:xfrm>
          <a:off x="486383" y="2524125"/>
          <a:ext cx="4977119" cy="2313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2010292" imgH="923755" progId="Word.Picture.8">
                  <p:embed/>
                </p:oleObj>
              </mc:Choice>
              <mc:Fallback>
                <p:oleObj name="Picture" r:id="rId3" imgW="2010292" imgH="923755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383" y="2524125"/>
                        <a:ext cx="4977119" cy="23132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276601"/>
            <a:ext cx="3524250" cy="25199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6" name="Google Shape;18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1276601"/>
            <a:ext cx="3524250" cy="25199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7" name="Google Shape;18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1276601"/>
            <a:ext cx="3524250" cy="25199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88" name="Google Shape;188;p20"/>
          <p:cNvSpPr txBox="1"/>
          <p:nvPr/>
        </p:nvSpPr>
        <p:spPr>
          <a:xfrm>
            <a:off x="819150" y="2124326"/>
            <a:ext cx="3180397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১. প্রারম্ভিক / আদি ভাজক (Promeristem)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819150" y="2772026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 ও কাণ্ডের শীর্ষে অবস্থিত ক্ষুদ্রতম অংশ যা থেকে পরবর্তী ভাজক টিস্যুর উৎপত্তি ঘটে। এটি উদ্ভিদের প্রথম বৃদ্ধি ঘটায়।</a:t>
            </a:r>
            <a:endParaRPr/>
          </a:p>
        </p:txBody>
      </p:sp>
      <p:sp>
        <p:nvSpPr>
          <p:cNvPr id="190" name="Google Shape;190;p20"/>
          <p:cNvSpPr txBox="1"/>
          <p:nvPr/>
        </p:nvSpPr>
        <p:spPr>
          <a:xfrm>
            <a:off x="4581525" y="2124326"/>
            <a:ext cx="3180397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২. প্রাথমিক ভাজক (Primary Meristem)</a:t>
            </a:r>
            <a:endParaRPr/>
          </a:p>
        </p:txBody>
      </p:sp>
      <p:sp>
        <p:nvSpPr>
          <p:cNvPr id="191" name="Google Shape;191;p20"/>
          <p:cNvSpPr txBox="1"/>
          <p:nvPr/>
        </p:nvSpPr>
        <p:spPr>
          <a:xfrm>
            <a:off x="4581525" y="2772026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প্রোম্যারিস্টেম থেকে সৃষ্ট টিস্যু যা উদ্ভিদের প্রাথমিক বৃদ্ধি ঘটায়। যেমন: মূল ও কাণ্ডের শীর্ষভাগ, পর্বমধ্য।</a:t>
            </a:r>
            <a:endParaRPr/>
          </a:p>
        </p:txBody>
      </p:sp>
      <p:sp>
        <p:nvSpPr>
          <p:cNvPr id="192" name="Google Shape;192;p20"/>
          <p:cNvSpPr txBox="1"/>
          <p:nvPr/>
        </p:nvSpPr>
        <p:spPr>
          <a:xfrm>
            <a:off x="8343900" y="2124326"/>
            <a:ext cx="3180397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৩. গৌণ ভাজক (Secondary Meristem)</a:t>
            </a:r>
            <a:endParaRPr/>
          </a:p>
        </p:txBody>
      </p:sp>
      <p:sp>
        <p:nvSpPr>
          <p:cNvPr id="193" name="Google Shape;193;p20"/>
          <p:cNvSpPr txBox="1"/>
          <p:nvPr/>
        </p:nvSpPr>
        <p:spPr>
          <a:xfrm>
            <a:off x="8343900" y="2772026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স্থায়ী টিস্যু থেকে পরবর্তীতে উৎপন্ন বিভাজন ক্ষমতাসম্পন্ন টিস্যু। যেমন: কর্ক ক্যামবিয়াম, ইন্টারফ্যাসিকুলার ক্যামবিয়াম।</a:t>
            </a:r>
            <a:endParaRPr/>
          </a:p>
        </p:txBody>
      </p:sp>
      <p:pic>
        <p:nvPicPr>
          <p:cNvPr id="194" name="Google Shape;194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1543301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1525" y="1543301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3900" y="1543301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0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as-IN" sz="2700" b="1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টিস্যুর শ্রেণিবিভাগ</a:t>
            </a:r>
            <a:endParaRPr lang="as-IN" sz="2800" dirty="0"/>
          </a:p>
        </p:txBody>
      </p:sp>
      <p:sp>
        <p:nvSpPr>
          <p:cNvPr id="198" name="Google Shape;198;p20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1500" y="4396979"/>
            <a:ext cx="3524250" cy="19847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" name="Google Shape;205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33875" y="4396979"/>
            <a:ext cx="3524250" cy="19847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6" name="Google Shape;206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96250" y="4396979"/>
            <a:ext cx="3524250" cy="19847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07" name="Google Shape;207;p21"/>
          <p:cNvSpPr txBox="1"/>
          <p:nvPr/>
        </p:nvSpPr>
        <p:spPr>
          <a:xfrm>
            <a:off x="819150" y="5244704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শীর্ষস্থ ভাজক (Apical)</a:t>
            </a:r>
            <a:endParaRPr/>
          </a:p>
        </p:txBody>
      </p:sp>
      <p:sp>
        <p:nvSpPr>
          <p:cNvPr id="208" name="Google Shape;208;p21"/>
          <p:cNvSpPr txBox="1"/>
          <p:nvPr/>
        </p:nvSpPr>
        <p:spPr>
          <a:xfrm>
            <a:off x="819150" y="5616179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মূল, কাণ্ড ও শাখা-প্রশাখার শীর্ষে অবস্থিত। উদ্ভিদের দৈর্ঘ্য বৃদ্ধি ঘটায়।</a:t>
            </a:r>
            <a:endParaRPr/>
          </a:p>
        </p:txBody>
      </p:sp>
      <p:sp>
        <p:nvSpPr>
          <p:cNvPr id="209" name="Google Shape;209;p21"/>
          <p:cNvSpPr txBox="1"/>
          <p:nvPr/>
        </p:nvSpPr>
        <p:spPr>
          <a:xfrm>
            <a:off x="4581525" y="5244704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নিবেশিত ভাজক (Intercalary)</a:t>
            </a:r>
            <a:endParaRPr/>
          </a:p>
        </p:txBody>
      </p:sp>
      <p:sp>
        <p:nvSpPr>
          <p:cNvPr id="210" name="Google Shape;210;p21"/>
          <p:cNvSpPr txBox="1"/>
          <p:nvPr/>
        </p:nvSpPr>
        <p:spPr>
          <a:xfrm>
            <a:off x="4581525" y="5616179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দুইটি স্থায়ী টিস্যুর মাঝখানে অবস্থিত। যেমন: ঘাস, বাঁশ ও গমের পর্বমধ্য।</a:t>
            </a:r>
            <a:endParaRPr/>
          </a:p>
        </p:txBody>
      </p:sp>
      <p:sp>
        <p:nvSpPr>
          <p:cNvPr id="211" name="Google Shape;211;p21"/>
          <p:cNvSpPr txBox="1"/>
          <p:nvPr/>
        </p:nvSpPr>
        <p:spPr>
          <a:xfrm>
            <a:off x="8343900" y="5244704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পার্শ্বীয় ভাজক (Lateral)</a:t>
            </a:r>
            <a:endParaRPr/>
          </a:p>
        </p:txBody>
      </p:sp>
      <p:sp>
        <p:nvSpPr>
          <p:cNvPr id="212" name="Google Shape;212;p21"/>
          <p:cNvSpPr txBox="1"/>
          <p:nvPr/>
        </p:nvSpPr>
        <p:spPr>
          <a:xfrm>
            <a:off x="8343900" y="5616179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মূল ও কাণ্ডের পার্শ্বদেশে অবস্থিত। উদ্ভিদের ব্যাস/পরিধি বৃদ্ধি ঘটায় (ক্যামবিয়াম)।</a:t>
            </a:r>
            <a:endParaRPr/>
          </a:p>
        </p:txBody>
      </p:sp>
      <p:pic>
        <p:nvPicPr>
          <p:cNvPr id="213" name="Google Shape;213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9150" y="4663679"/>
            <a:ext cx="2571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581525" y="4663679"/>
            <a:ext cx="2190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43900" y="4663679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90B514-3953-9122-B400-16BAFE083BCD}"/>
              </a:ext>
            </a:extLst>
          </p:cNvPr>
          <p:cNvSpPr txBox="1"/>
          <p:nvPr/>
        </p:nvSpPr>
        <p:spPr>
          <a:xfrm>
            <a:off x="534865" y="3981170"/>
            <a:ext cx="6097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অবস্থান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অনুসারে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as-IN" sz="2700" b="1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টিস্যুর শ্রেণিবিভাগ</a:t>
            </a:r>
            <a:endParaRPr lang="as-IN" sz="2800" dirty="0"/>
          </a:p>
        </p:txBody>
      </p:sp>
      <p:sp>
        <p:nvSpPr>
          <p:cNvPr id="236" name="Google Shape;236;p22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751142"/>
            <a:ext cx="3524250" cy="17481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4" name="Google Shape;22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1751142"/>
            <a:ext cx="3524250" cy="17481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5" name="Google Shape;225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1751142"/>
            <a:ext cx="3524250" cy="17481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6" name="Google Shape;226;p22"/>
          <p:cNvSpPr txBox="1"/>
          <p:nvPr/>
        </p:nvSpPr>
        <p:spPr>
          <a:xfrm>
            <a:off x="1337896" y="1911921"/>
            <a:ext cx="3180397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50" b="1" i="0" u="none" strike="noStrike" cap="none" dirty="0" err="1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মাস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(Mass Meristem)</a:t>
            </a:r>
            <a:endParaRPr dirty="0"/>
          </a:p>
        </p:txBody>
      </p:sp>
      <p:sp>
        <p:nvSpPr>
          <p:cNvPr id="227" name="Google Shape;227;p22"/>
          <p:cNvSpPr txBox="1"/>
          <p:nvPr/>
        </p:nvSpPr>
        <p:spPr>
          <a:xfrm>
            <a:off x="819150" y="2459936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কোষগুলো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সব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তলে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সব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দিকে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বিভাজিত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ফলে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নির্দিষ্ট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নিয়ম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ছাড়া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কোষগুচ্ছ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গঠিত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হয়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যেমন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রেণুথলি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sz="1275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অ্যান্ডোস্পার্ম</a:t>
            </a:r>
            <a:r>
              <a:rPr lang="en-US" sz="1275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)।</a:t>
            </a:r>
            <a:endParaRPr dirty="0"/>
          </a:p>
        </p:txBody>
      </p:sp>
      <p:sp>
        <p:nvSpPr>
          <p:cNvPr id="228" name="Google Shape;228;p22"/>
          <p:cNvSpPr txBox="1"/>
          <p:nvPr/>
        </p:nvSpPr>
        <p:spPr>
          <a:xfrm>
            <a:off x="5100271" y="1911921"/>
            <a:ext cx="3180397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২.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প্লেট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endParaRPr lang="en-US" sz="1650" b="1" dirty="0">
              <a:solidFill>
                <a:srgbClr val="0F172A"/>
              </a:solidFill>
              <a:latin typeface="Noto Sans Bengali"/>
              <a:ea typeface="Noto Sans Bengali"/>
              <a:cs typeface="Noto Sans Bengali"/>
              <a:sym typeface="Noto Sans Bengal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(Plate Meristem)</a:t>
            </a:r>
            <a:endParaRPr dirty="0"/>
          </a:p>
        </p:txBody>
      </p:sp>
      <p:sp>
        <p:nvSpPr>
          <p:cNvPr id="229" name="Google Shape;229;p22"/>
          <p:cNvSpPr txBox="1"/>
          <p:nvPr/>
        </p:nvSpPr>
        <p:spPr>
          <a:xfrm>
            <a:off x="4581525" y="2459936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কোষগুলো দুটি তলে বিভাজিত হয়। ফলে টিস্যুটি প্লেটের মতো বিস্তার লাভ করে (যেমন: পাতা গঠন)।</a:t>
            </a:r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8862646" y="1911921"/>
            <a:ext cx="3180397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৩.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রিব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(Rib Meristem)</a:t>
            </a:r>
            <a:endParaRPr dirty="0"/>
          </a:p>
        </p:txBody>
      </p:sp>
      <p:sp>
        <p:nvSpPr>
          <p:cNvPr id="231" name="Google Shape;231;p22"/>
          <p:cNvSpPr txBox="1"/>
          <p:nvPr/>
        </p:nvSpPr>
        <p:spPr>
          <a:xfrm>
            <a:off x="8343900" y="2459936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কোষগুলো একটিমাত্র তলে বিভাজিত হয়, যা দেখতে পাঁজরের মতো সারিবদ্ধ হয় (যেমন: বর্ধনশীল মূল ও কাণ্ডের মজ্জা)।</a:t>
            </a:r>
            <a:endParaRPr/>
          </a:p>
        </p:txBody>
      </p:sp>
      <p:pic>
        <p:nvPicPr>
          <p:cNvPr id="232" name="Google Shape;232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2017842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1525" y="2017842"/>
            <a:ext cx="2571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3900" y="2017842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EB9B17-4F95-9A13-B027-7AD66134B505}"/>
              </a:ext>
            </a:extLst>
          </p:cNvPr>
          <p:cNvSpPr txBox="1"/>
          <p:nvPr/>
        </p:nvSpPr>
        <p:spPr>
          <a:xfrm>
            <a:off x="517281" y="1156127"/>
            <a:ext cx="6097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বিভাজনের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তল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অনুসারে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endParaRPr lang="en-US" sz="2000" dirty="0"/>
          </a:p>
        </p:txBody>
      </p:sp>
      <p:pic>
        <p:nvPicPr>
          <p:cNvPr id="242" name="Google Shape;242;p2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1500" y="4318160"/>
            <a:ext cx="3524250" cy="22609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43" name="Google Shape;243;p2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333875" y="4318160"/>
            <a:ext cx="3524250" cy="22609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44" name="Google Shape;244;p2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96250" y="4318160"/>
            <a:ext cx="3524250" cy="22609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45" name="Google Shape;245;p23"/>
          <p:cNvSpPr txBox="1"/>
          <p:nvPr/>
        </p:nvSpPr>
        <p:spPr>
          <a:xfrm>
            <a:off x="819150" y="5165885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১. প্রোটোডার্ম (Protoderm)</a:t>
            </a:r>
            <a:endParaRPr/>
          </a:p>
        </p:txBody>
      </p:sp>
      <p:sp>
        <p:nvSpPr>
          <p:cNvPr id="246" name="Google Shape;246;p23"/>
          <p:cNvSpPr txBox="1"/>
          <p:nvPr/>
        </p:nvSpPr>
        <p:spPr>
          <a:xfrm>
            <a:off x="819150" y="5537360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 বাইরের ত্বক বা এপিডার্মিস ও এপিফ্লেমা সৃষ্টি করাই এদের কাজ।</a:t>
            </a:r>
            <a:endParaRPr/>
          </a:p>
        </p:txBody>
      </p:sp>
      <p:sp>
        <p:nvSpPr>
          <p:cNvPr id="247" name="Google Shape;247;p23"/>
          <p:cNvSpPr txBox="1"/>
          <p:nvPr/>
        </p:nvSpPr>
        <p:spPr>
          <a:xfrm>
            <a:off x="4581525" y="5165885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২. প্রোক্যামবিয়াম (Procambium)</a:t>
            </a:r>
            <a:endParaRPr/>
          </a:p>
        </p:txBody>
      </p:sp>
      <p:sp>
        <p:nvSpPr>
          <p:cNvPr id="248" name="Google Shape;248;p23"/>
          <p:cNvSpPr txBox="1"/>
          <p:nvPr/>
        </p:nvSpPr>
        <p:spPr>
          <a:xfrm>
            <a:off x="4581525" y="5537360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পরিবহন টিস্যু বা জাইলেম ও ফ্লোয়েম এবং ক্যামবিয়াম গঠন করে।</a:t>
            </a: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8343900" y="5165885"/>
            <a:ext cx="3180397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৩. গ্রাউন্ড মারিস্টেম (Ground Meristem)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8343900" y="5813585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ক্লিয়ারিনকাইমা, কর্টেক্স, মজ্জা ও মজ্জারশ্মি গঠন করাই এদের প্রধান কাজ।</a:t>
            </a:r>
            <a:endParaRPr/>
          </a:p>
        </p:txBody>
      </p:sp>
      <p:pic>
        <p:nvPicPr>
          <p:cNvPr id="251" name="Google Shape;251;p2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9150" y="4584860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43900" y="4584860"/>
            <a:ext cx="3905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4287B4-6142-A9F7-56F2-9064594F7AAC}"/>
              </a:ext>
            </a:extLst>
          </p:cNvPr>
          <p:cNvSpPr txBox="1"/>
          <p:nvPr/>
        </p:nvSpPr>
        <p:spPr>
          <a:xfrm>
            <a:off x="571500" y="3694243"/>
            <a:ext cx="6097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কাজ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0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অনুসারে</a:t>
            </a:r>
            <a:r>
              <a:rPr lang="en-US" sz="20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487959"/>
            <a:ext cx="11049000" cy="11772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69" name="Google Shape;269;p25"/>
          <p:cNvSpPr txBox="1"/>
          <p:nvPr/>
        </p:nvSpPr>
        <p:spPr>
          <a:xfrm>
            <a:off x="914400" y="2716559"/>
            <a:ext cx="1094136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স্থায়ী টিস্যুর সংজ্ঞা:</a:t>
            </a:r>
            <a:endParaRPr/>
          </a:p>
        </p:txBody>
      </p:sp>
      <p:sp>
        <p:nvSpPr>
          <p:cNvPr id="270" name="Google Shape;270;p25"/>
          <p:cNvSpPr txBox="1"/>
          <p:nvPr/>
        </p:nvSpPr>
        <p:spPr>
          <a:xfrm>
            <a:off x="914400" y="3116609"/>
            <a:ext cx="10420350" cy="319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0" i="0" u="none" strike="noStrike" cap="none">
                <a:solidFill>
                  <a:srgbClr val="064E3B"/>
                </a:solidFill>
                <a:latin typeface="Noto Sans Bengali Medium"/>
                <a:ea typeface="Noto Sans Bengali Medium"/>
                <a:cs typeface="Noto Sans Bengali Medium"/>
                <a:sym typeface="Noto Sans Bengali Medium"/>
              </a:rPr>
              <a:t>"যেসব টিস্যুর কোষসমূহ বিভাজনে অক্ষম, পূর্ণ বিকশিত এবং নির্দিষ্ট আকার-আকৃতি বিশিষ্ট, তাদের স্থায়ী টিস্যু বলে।"</a:t>
            </a:r>
            <a:endParaRPr/>
          </a:p>
        </p:txBody>
      </p:sp>
      <p:sp>
        <p:nvSpPr>
          <p:cNvPr id="271" name="Google Shape;271;p25"/>
          <p:cNvSpPr txBox="1"/>
          <p:nvPr/>
        </p:nvSpPr>
        <p:spPr>
          <a:xfrm>
            <a:off x="876300" y="385569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 বিভাজন: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কোষ বিভাজনে অক্ষম (সাধারণ অবস্থায়)।</a:t>
            </a:r>
            <a:endParaRPr/>
          </a:p>
        </p:txBody>
      </p:sp>
      <p:sp>
        <p:nvSpPr>
          <p:cNvPr id="272" name="Google Shape;272;p25"/>
          <p:cNvSpPr txBox="1"/>
          <p:nvPr/>
        </p:nvSpPr>
        <p:spPr>
          <a:xfrm>
            <a:off x="876300" y="429384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আকার-আকৃতি: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সুনির্দিষ্ট আকার ও আকৃতি বিশিষ্ট।</a:t>
            </a:r>
            <a:endParaRPr/>
          </a:p>
        </p:txBody>
      </p:sp>
      <p:sp>
        <p:nvSpPr>
          <p:cNvPr id="273" name="Google Shape;273;p25"/>
          <p:cNvSpPr txBox="1"/>
          <p:nvPr/>
        </p:nvSpPr>
        <p:spPr>
          <a:xfrm>
            <a:off x="876300" y="4731990"/>
            <a:ext cx="5029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প্রাচীর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বেশ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স্থূল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পুরু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সুবেরিনযুক্ত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হতে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পারে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dirty="0"/>
          </a:p>
        </p:txBody>
      </p:sp>
      <p:sp>
        <p:nvSpPr>
          <p:cNvPr id="274" name="Google Shape;274;p25"/>
          <p:cNvSpPr txBox="1"/>
          <p:nvPr/>
        </p:nvSpPr>
        <p:spPr>
          <a:xfrm>
            <a:off x="6591300" y="3922365"/>
            <a:ext cx="502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সাইটোপ্লাজম: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কোষের ভেতরে সাইটোপ্লাজম কম এবং বড় কোষ গহ্বর থাকে।</a:t>
            </a:r>
            <a:endParaRPr/>
          </a:p>
        </p:txBody>
      </p:sp>
      <p:sp>
        <p:nvSpPr>
          <p:cNvPr id="275" name="Google Shape;275;p25"/>
          <p:cNvSpPr txBox="1"/>
          <p:nvPr/>
        </p:nvSpPr>
        <p:spPr>
          <a:xfrm>
            <a:off x="6591300" y="4665315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কোষের প্রকৃতি: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কোষগুলো সজীব বা মৃত উভয় প্রকার হতে পারে।</a:t>
            </a:r>
            <a:endParaRPr/>
          </a:p>
        </p:txBody>
      </p:sp>
      <p:pic>
        <p:nvPicPr>
          <p:cNvPr id="276" name="Google Shape;276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889027"/>
            <a:ext cx="1143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327177"/>
            <a:ext cx="1143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765327"/>
            <a:ext cx="1143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3955702"/>
            <a:ext cx="1143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4698652"/>
            <a:ext cx="1143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5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স্থায়ী টিস্যুর সংজ্ঞা ও বৈশিষ্ট্য</a:t>
            </a:r>
            <a:endParaRPr/>
          </a:p>
        </p:txBody>
      </p:sp>
      <p:sp>
        <p:nvSpPr>
          <p:cNvPr id="282" name="Google Shape;282;p25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46151"/>
            <a:ext cx="3524250" cy="25657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89" name="Google Shape;289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2546151"/>
            <a:ext cx="3524250" cy="25657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90" name="Google Shape;290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2546151"/>
            <a:ext cx="3524250" cy="25657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91" name="Google Shape;291;p26"/>
          <p:cNvSpPr txBox="1"/>
          <p:nvPr/>
        </p:nvSpPr>
        <p:spPr>
          <a:xfrm>
            <a:off x="819150" y="3393876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১. সরল টিস্যু (Simple Tissue)</a:t>
            </a:r>
            <a:endParaRPr/>
          </a:p>
        </p:txBody>
      </p:sp>
      <p:sp>
        <p:nvSpPr>
          <p:cNvPr id="292" name="Google Shape;292;p26"/>
          <p:cNvSpPr txBox="1"/>
          <p:nvPr/>
        </p:nvSpPr>
        <p:spPr>
          <a:xfrm>
            <a:off x="819150" y="3765351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 স্থায়ী টিস্যুর প্রতিটি কোষ আকার, আকৃতি ও গঠনে একই রকম।</a:t>
            </a:r>
            <a:endParaRPr/>
          </a:p>
        </p:txBody>
      </p:sp>
      <p:sp>
        <p:nvSpPr>
          <p:cNvPr id="293" name="Google Shape;293;p26"/>
          <p:cNvSpPr txBox="1"/>
          <p:nvPr/>
        </p:nvSpPr>
        <p:spPr>
          <a:xfrm>
            <a:off x="819150" y="4359473"/>
            <a:ext cx="302895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প্রকারভেদ</a:t>
            </a:r>
            <a:r>
              <a:rPr lang="en-US" b="1" i="0" u="none" strike="noStrike" cap="none" dirty="0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r>
              <a:rPr lang="en-US" b="0" i="0" u="none" strike="noStrike" cap="none" dirty="0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প্যারেনকাইমা</a:t>
            </a:r>
            <a:r>
              <a:rPr lang="en-US" b="0" i="0" u="none" strike="noStrike" cap="none" dirty="0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কোলেনকাইমা</a:t>
            </a:r>
            <a:r>
              <a:rPr lang="en-US" b="0" i="0" u="none" strike="noStrike" cap="none" dirty="0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স্ক্লেরেনকাইমা</a:t>
            </a:r>
            <a:r>
              <a:rPr lang="en-US" b="0" i="0" u="none" strike="noStrike" cap="none" dirty="0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।</a:t>
            </a:r>
            <a:endParaRPr sz="1800" dirty="0"/>
          </a:p>
        </p:txBody>
      </p:sp>
      <p:sp>
        <p:nvSpPr>
          <p:cNvPr id="294" name="Google Shape;294;p26"/>
          <p:cNvSpPr txBox="1"/>
          <p:nvPr/>
        </p:nvSpPr>
        <p:spPr>
          <a:xfrm>
            <a:off x="4581525" y="3393876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২. জটিল টিস্যু (Complex Tissue)</a:t>
            </a:r>
            <a:endParaRPr/>
          </a:p>
        </p:txBody>
      </p:sp>
      <p:sp>
        <p:nvSpPr>
          <p:cNvPr id="295" name="Google Shape;295;p26"/>
          <p:cNvSpPr txBox="1"/>
          <p:nvPr/>
        </p:nvSpPr>
        <p:spPr>
          <a:xfrm>
            <a:off x="4581525" y="3765351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একাদিক প্রকার কোষ দ্বারা গঠিত এবং সম্মিলিতভাবে একই কাজ সম্পন্ন করে।</a:t>
            </a:r>
            <a:endParaRPr/>
          </a:p>
        </p:txBody>
      </p:sp>
      <p:sp>
        <p:nvSpPr>
          <p:cNvPr id="296" name="Google Shape;296;p26"/>
          <p:cNvSpPr txBox="1"/>
          <p:nvPr/>
        </p:nvSpPr>
        <p:spPr>
          <a:xfrm>
            <a:off x="4581525" y="4359473"/>
            <a:ext cx="302895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প্রকারভেদ:</a:t>
            </a:r>
            <a:r>
              <a:rPr lang="en-US" b="0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জাইলেম ও ফ্লোয়েম টিস্যু।</a:t>
            </a:r>
            <a:endParaRPr sz="1800"/>
          </a:p>
        </p:txBody>
      </p:sp>
      <p:sp>
        <p:nvSpPr>
          <p:cNvPr id="297" name="Google Shape;297;p26"/>
          <p:cNvSpPr txBox="1"/>
          <p:nvPr/>
        </p:nvSpPr>
        <p:spPr>
          <a:xfrm>
            <a:off x="8343900" y="3393876"/>
            <a:ext cx="3180397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৩. ক্ষরণকারী / নিঃস্রাবী (Secretory)</a:t>
            </a:r>
            <a:endParaRPr/>
          </a:p>
        </p:txBody>
      </p:sp>
      <p:sp>
        <p:nvSpPr>
          <p:cNvPr id="298" name="Google Shape;298;p26"/>
          <p:cNvSpPr txBox="1"/>
          <p:nvPr/>
        </p:nvSpPr>
        <p:spPr>
          <a:xfrm>
            <a:off x="8343900" y="4041576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যে টিস্যু থেকে নানা প্রকার তরল পদার্থ (যেমন: রেজিন, কষ, আঠা) নিঃসৃত হয়।</a:t>
            </a:r>
            <a:endParaRPr/>
          </a:p>
        </p:txBody>
      </p:sp>
      <p:sp>
        <p:nvSpPr>
          <p:cNvPr id="299" name="Google Shape;299;p26"/>
          <p:cNvSpPr txBox="1"/>
          <p:nvPr/>
        </p:nvSpPr>
        <p:spPr>
          <a:xfrm>
            <a:off x="8343900" y="4635698"/>
            <a:ext cx="3028950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প্রকারভেদ:</a:t>
            </a:r>
            <a:r>
              <a:rPr lang="en-US" b="0" i="0" u="none" strike="noStrike" cap="none">
                <a:solidFill>
                  <a:srgbClr val="047857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তরুক্ষীর টিস্যু ও গ্রন্থি টিস্যু।</a:t>
            </a:r>
            <a:endParaRPr sz="1800"/>
          </a:p>
        </p:txBody>
      </p:sp>
      <p:pic>
        <p:nvPicPr>
          <p:cNvPr id="300" name="Google Shape;300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2812851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1525" y="2812851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3900" y="2812851"/>
            <a:ext cx="2571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6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স্থায়ী টিস্যুর প্রধান প্রকারভেদ</a:t>
            </a:r>
            <a:endParaRPr/>
          </a:p>
        </p:txBody>
      </p:sp>
      <p:sp>
        <p:nvSpPr>
          <p:cNvPr id="304" name="Google Shape;304;p26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" name="Google Shape;311;p27"/>
          <p:cNvGraphicFramePr/>
          <p:nvPr>
            <p:extLst>
              <p:ext uri="{D42A27DB-BD31-4B8C-83A1-F6EECF244321}">
                <p14:modId xmlns:p14="http://schemas.microsoft.com/office/powerpoint/2010/main" val="2915735134"/>
              </p:ext>
            </p:extLst>
          </p:nvPr>
        </p:nvGraphicFramePr>
        <p:xfrm>
          <a:off x="571500" y="1622547"/>
          <a:ext cx="11049000" cy="3883309"/>
        </p:xfrm>
        <a:graphic>
          <a:graphicData uri="http://schemas.openxmlformats.org/drawingml/2006/table">
            <a:tbl>
              <a:tblPr firstRow="1" bandRow="1">
                <a:noFill/>
                <a:tableStyleId>{930BE02D-521F-476A-B8FB-6B68E143C98E}</a:tableStyleId>
              </a:tblPr>
              <a:tblGrid>
                <a:gridCol w="286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3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721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বিষয়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ভাজক টিস্যু (Meristematic)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স্থায়ী টিস্যু (Permanent)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5F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21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কোষ বিভাজন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কোষগুলো বিভাজিত হতে পারে।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কোষগুলো বিভাজিত হতে পারে না।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21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কোষের অবস্থা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সবসময় সজীব ও অপরিণত।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সজীব বা মৃত, পরিপক্ক।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21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কোষ প্রাচীর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পাতলা এবং সেলুলোজ নির্মিত।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পুরু ও জটিল গঠনযুক্ত।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21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নিউক্লিয়াস ও সাইটোপ্লাজম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বড় নিউক্লিয়াস ও ঘন সাইটোপ্লাজম।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ছোট নিউক্লিয়াস, সাইটোপ্লাজম কম।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2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প্রধান কাজ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বৃদ্ধি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ঘটানো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ও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নতুন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অঙ্গ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সৃষ্টি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।</a:t>
                      </a:r>
                      <a:endParaRPr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খাদ্য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প্রস্তুত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,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খাদ্য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ও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পানি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পরিবহন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,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দৃঢ়তা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 </a:t>
                      </a:r>
                      <a:r>
                        <a:rPr lang="en-US" sz="1350" b="0" i="0" u="none" strike="noStrike" cap="none" dirty="0" err="1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দান</a:t>
                      </a:r>
                      <a:r>
                        <a:rPr lang="en-US" sz="1350" b="0" i="0" u="none" strike="noStrike" cap="none" dirty="0">
                          <a:solidFill>
                            <a:srgbClr val="1E293B"/>
                          </a:solidFill>
                          <a:latin typeface="Noto Sans Bengali"/>
                          <a:ea typeface="Noto Sans Bengali"/>
                          <a:cs typeface="Noto Sans Bengali"/>
                          <a:sym typeface="Noto Sans Bengali"/>
                        </a:rPr>
                        <a:t>।</a:t>
                      </a:r>
                      <a:endParaRPr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7" name="Google Shape;327;p2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ভাজক টিস্যু ও স্থায়ী টিস্যুর তুলনা</a:t>
            </a:r>
            <a:endParaRPr/>
          </a:p>
        </p:txBody>
      </p:sp>
      <p:sp>
        <p:nvSpPr>
          <p:cNvPr id="328" name="Google Shape;328;p27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2019300"/>
            <a:ext cx="53340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8"/>
          <p:cNvSpPr txBox="1"/>
          <p:nvPr/>
        </p:nvSpPr>
        <p:spPr>
          <a:xfrm>
            <a:off x="571500" y="2576512"/>
            <a:ext cx="5334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সংজ্ঞা: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যে টিস্যুতন্ত্র উদ্ভিদের বাইরের আবরণ সৃষ্টি করে তাকে ত্বকীয় টিস্যুতন্ত্র বা এপিডার্মাল টিস্যুতন্ত্র বলে।</a:t>
            </a:r>
            <a:endParaRPr/>
          </a:p>
        </p:txBody>
      </p:sp>
      <p:pic>
        <p:nvPicPr>
          <p:cNvPr id="336" name="Google Shape;336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6025" y="2028825"/>
            <a:ext cx="5314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8"/>
          <p:cNvSpPr txBox="1"/>
          <p:nvPr/>
        </p:nvSpPr>
        <p:spPr>
          <a:xfrm>
            <a:off x="876300" y="3328987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এপিডার্মিস (Epidermis):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কাণ্ড ও পাতায় ১ স্তরী কোষ।</a:t>
            </a:r>
            <a:endParaRPr/>
          </a:p>
        </p:txBody>
      </p:sp>
      <p:sp>
        <p:nvSpPr>
          <p:cNvPr id="338" name="Google Shape;338;p28"/>
          <p:cNvSpPr txBox="1"/>
          <p:nvPr/>
        </p:nvSpPr>
        <p:spPr>
          <a:xfrm>
            <a:off x="876300" y="3767137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এপিফ্লেমা (Epiblema):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মূলে অবস্থিত ১ স্তরী ত্বক।</a:t>
            </a:r>
            <a:endParaRPr/>
          </a:p>
        </p:txBody>
      </p:sp>
      <p:sp>
        <p:nvSpPr>
          <p:cNvPr id="339" name="Google Shape;339;p28"/>
          <p:cNvSpPr txBox="1"/>
          <p:nvPr/>
        </p:nvSpPr>
        <p:spPr>
          <a:xfrm>
            <a:off x="876300" y="4205287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কিউটিকল (Cuticle):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কিউটিন ও সুবেরিনের প্রলেপ।</a:t>
            </a:r>
            <a:endParaRPr/>
          </a:p>
        </p:txBody>
      </p:sp>
      <p:sp>
        <p:nvSpPr>
          <p:cNvPr id="340" name="Google Shape;340;p28"/>
          <p:cNvSpPr txBox="1"/>
          <p:nvPr/>
        </p:nvSpPr>
        <p:spPr>
          <a:xfrm>
            <a:off x="876300" y="4643437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পত্ররন্ধ্র (Stomata):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বাষ্পমোচন ও গ্যাসীয় বিনিময়ে সাহায্য করে।</a:t>
            </a:r>
            <a:endParaRPr/>
          </a:p>
        </p:txBody>
      </p:sp>
      <p:pic>
        <p:nvPicPr>
          <p:cNvPr id="341" name="Google Shape;341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362325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800475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238625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676775"/>
            <a:ext cx="1714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8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ত্বকীয়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টিস্যুতন্ত্র</a:t>
            </a:r>
            <a:r>
              <a:rPr lang="en-US" sz="2700" b="1" i="0" u="none" strike="noStrike" cap="none" dirty="0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(Epidermal Tissue System)</a:t>
            </a:r>
            <a:endParaRPr dirty="0"/>
          </a:p>
        </p:txBody>
      </p:sp>
      <p:sp>
        <p:nvSpPr>
          <p:cNvPr id="346" name="Google Shape;346;p28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2A17FD-0704-6ACF-E850-CAD3C028D8C2}"/>
              </a:ext>
            </a:extLst>
          </p:cNvPr>
          <p:cNvSpPr/>
          <p:nvPr/>
        </p:nvSpPr>
        <p:spPr>
          <a:xfrm>
            <a:off x="10107038" y="2101174"/>
            <a:ext cx="1070043" cy="68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954833"/>
            <a:ext cx="3524250" cy="22437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53" name="Google Shape;353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2954833"/>
            <a:ext cx="3524250" cy="22437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54" name="Google Shape;354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2954833"/>
            <a:ext cx="3524250" cy="22437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55" name="Google Shape;355;p29"/>
          <p:cNvSpPr txBox="1"/>
          <p:nvPr/>
        </p:nvSpPr>
        <p:spPr>
          <a:xfrm>
            <a:off x="571500" y="2295822"/>
            <a:ext cx="11049000" cy="39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বিজ্ঞানী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1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Sachs (1875)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অবস্থান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কাজের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ওপর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ভিত্তি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টিস্যুতন্ত্রকে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৩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ভাগে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ভাগ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করেছেন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:</a:t>
            </a:r>
            <a:endParaRPr sz="1600" dirty="0"/>
          </a:p>
        </p:txBody>
      </p:sp>
      <p:sp>
        <p:nvSpPr>
          <p:cNvPr id="356" name="Google Shape;356;p29"/>
          <p:cNvSpPr txBox="1"/>
          <p:nvPr/>
        </p:nvSpPr>
        <p:spPr>
          <a:xfrm>
            <a:off x="819150" y="3802558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১. ত্বকীয় টিস্যুতন্ত্র (Epidermal)</a:t>
            </a:r>
            <a:endParaRPr/>
          </a:p>
        </p:txBody>
      </p:sp>
      <p:sp>
        <p:nvSpPr>
          <p:cNvPr id="357" name="Google Shape;357;p29"/>
          <p:cNvSpPr txBox="1"/>
          <p:nvPr/>
        </p:nvSpPr>
        <p:spPr>
          <a:xfrm>
            <a:off x="819150" y="4174033"/>
            <a:ext cx="302895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 বহিরাবরণ সৃষ্টি করে (এপিডার্মিস, এপিফ্লেমা, রোম, পত্ররন্ধ্র)। প্রধান কাজ সুরক্ষা দান।</a:t>
            </a:r>
            <a:endParaRPr/>
          </a:p>
        </p:txBody>
      </p:sp>
      <p:sp>
        <p:nvSpPr>
          <p:cNvPr id="358" name="Google Shape;358;p29"/>
          <p:cNvSpPr txBox="1"/>
          <p:nvPr/>
        </p:nvSpPr>
        <p:spPr>
          <a:xfrm>
            <a:off x="4581525" y="3802558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২. গ্রাউন্ড টিস্যুতন্ত্র (Ground)</a:t>
            </a:r>
            <a:endParaRPr/>
          </a:p>
        </p:txBody>
      </p:sp>
      <p:sp>
        <p:nvSpPr>
          <p:cNvPr id="359" name="Google Shape;359;p29"/>
          <p:cNvSpPr txBox="1"/>
          <p:nvPr/>
        </p:nvSpPr>
        <p:spPr>
          <a:xfrm>
            <a:off x="4581525" y="4174033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ত্বকীয় ও পরিবহন টিস্যু ছাড়া বাকি প্রধান অংশ (হাইপোডার্মিস, কর্টেক্স, এন্ডোডার্মিস, মজ্জা)।</a:t>
            </a:r>
            <a:endParaRPr/>
          </a:p>
        </p:txBody>
      </p:sp>
      <p:sp>
        <p:nvSpPr>
          <p:cNvPr id="360" name="Google Shape;360;p29"/>
          <p:cNvSpPr txBox="1"/>
          <p:nvPr/>
        </p:nvSpPr>
        <p:spPr>
          <a:xfrm>
            <a:off x="8343900" y="3802558"/>
            <a:ext cx="318039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৩. পরিবহন টিস্যুতন্ত্র (Vascular)</a:t>
            </a:r>
            <a:endParaRPr/>
          </a:p>
        </p:txBody>
      </p:sp>
      <p:sp>
        <p:nvSpPr>
          <p:cNvPr id="361" name="Google Shape;361;p29"/>
          <p:cNvSpPr txBox="1"/>
          <p:nvPr/>
        </p:nvSpPr>
        <p:spPr>
          <a:xfrm>
            <a:off x="8343900" y="4174033"/>
            <a:ext cx="3028950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জাইলেম ও ফ্লোয়েম টিস্যু নিয়ে গঠিত। পানি, খনিজ ও খাদ্য পরিবাহনে কাজ করে।</a:t>
            </a:r>
            <a:endParaRPr/>
          </a:p>
        </p:txBody>
      </p:sp>
      <p:pic>
        <p:nvPicPr>
          <p:cNvPr id="362" name="Google Shape;362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3221533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1525" y="3221533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3900" y="3221533"/>
            <a:ext cx="4286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9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65F4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উদ্ভিদের প্রধান তিনটি টিস্যুতন্ত্র</a:t>
            </a:r>
            <a:endParaRPr/>
          </a:p>
        </p:txBody>
      </p:sp>
      <p:sp>
        <p:nvSpPr>
          <p:cNvPr id="366" name="Google Shape;366;p29"/>
          <p:cNvSpPr/>
          <p:nvPr/>
        </p:nvSpPr>
        <p:spPr>
          <a:xfrm>
            <a:off x="571500" y="1009650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33537"/>
            <a:ext cx="5334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633537"/>
            <a:ext cx="53340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571500" y="2690812"/>
            <a:ext cx="5334000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ক. পত্ররন্ধ্র (Stomata):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উদ্ভিদের পাতা, কচি কাণ্ড ইত্যাদি অঙ্গের বহিস্ত্বকে দুটি অর্ধচন্দ্রাকৃতির রক্ষীকোষ পরিবেষ্টিত যে সূক্ষ্ম অণুবীক্ষণীয় রন্ধ্র গ্যাসীয় বিনিময় ও বাষ্পাকারে পানি নির্গমনে বিশেষ ভূমিকা পালন করে তাকে পত্ররন্ধ্র বলে।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571500" y="3562350"/>
            <a:ext cx="560070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047857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পত্ররন্ধ্রের অবস্থান (Location):</a:t>
            </a:r>
            <a:endParaRPr/>
          </a:p>
        </p:txBody>
      </p:sp>
      <p:pic>
        <p:nvPicPr>
          <p:cNvPr id="97" name="Google Shape;97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5723005"/>
            <a:ext cx="5334000" cy="5524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762000" y="1747837"/>
            <a:ext cx="4991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64E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ত্বকীয় রন্ধ্র:</a:t>
            </a:r>
            <a:r>
              <a:rPr lang="en-US" sz="1200" b="0" i="0" u="none" strike="noStrike" cap="none">
                <a:solidFill>
                  <a:srgbClr val="064E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এপিডার্মিস একটি অবিচ্ছিন্ন স্তর হিসেবে অবস্থান করলেও সেখানে বিভিন্ন প্রকার ছিদ্রপথ থাকে। এ ছিদ্রপথকে ত্বকীয় রন্ধ্র বলে। ত্বকীয় রন্ধ্র ২ প্রকার— ক. পত্ররন্ধ্র (Stomata) ও খ. পানি পত্ররন্ধ্র (Hydathode)।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85800" y="3969543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762000" y="3971925"/>
            <a:ext cx="51435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বিষমপৃষ্ঠ পাতা (দ্বিবীজপত্রী):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নিম্নত্বকে পত্ররন্ধ্র অবস্থান করে।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685800" y="4307681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762000" y="4310062"/>
            <a:ext cx="51435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সমদ্বিপৃষ্ঠ পাতা (একবীজপত্রী - যব, ভুট্টা):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উভয় ত্বকে পত্ররন্ধ্র থাকে।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85800" y="4645818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762000" y="4648200"/>
            <a:ext cx="51435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ভাসমান জলজ উদ্ভিদ (শাপলা):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পাতার ঊর্ধ্বত্বকে অবস্থান করে।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85800" y="4983956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762000" y="4986337"/>
            <a:ext cx="51435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অন্যান্য অঙ্গ: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ফুলের বৃত্তি, পুষ্পপত্র, কচি ফলের ত্বক, দলাংশে থাকে। (নিমজ্জিত জলজ উদ্ভিদে অনুপস্থিত বা নিষ্ক্রিয়)।</a:t>
            </a:r>
            <a:endParaRPr/>
          </a:p>
        </p:txBody>
      </p:sp>
      <p:pic>
        <p:nvPicPr>
          <p:cNvPr id="107" name="Google Shape;10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6500" y="1633537"/>
            <a:ext cx="53340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571500" y="476250"/>
            <a:ext cx="116014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ত্বকীয় রন্ধ্র, পত্ররন্ধ্র ও অবস্থান</a:t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571500" y="1152525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/>
        </p:nvSpPr>
        <p:spPr>
          <a:xfrm>
            <a:off x="571500" y="476250"/>
            <a:ext cx="560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পত্ররন্ধ্রের সুনির্দিষ্ট গঠন</a:t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571500" y="1152525"/>
            <a:ext cx="5334000" cy="28575"/>
          </a:xfrm>
          <a:prstGeom prst="rect">
            <a:avLst/>
          </a:prstGeom>
          <a:solidFill>
            <a:srgbClr val="CCFB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571500" y="1336097"/>
            <a:ext cx="11049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প্রতিটি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পত্ররন্ধ্র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একটি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সূক্ষ্ম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ছিদ্র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রক্ষীকোষ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উপপত্ররন্ধ্রীয়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গহ্বর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নিয়ে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রন্ধ্র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রক্ষীকোষ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কোষকে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একত্রে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পত্ররন্ধ্র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কমপ্লেক্স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(Stomatal apparatus)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118" name="Google Shape;118;p15"/>
          <p:cNvSpPr txBox="1"/>
          <p:nvPr/>
        </p:nvSpPr>
        <p:spPr>
          <a:xfrm>
            <a:off x="571500" y="2444093"/>
            <a:ext cx="5334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পত্ররন্ধ্র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ছিদ্র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(Pore):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রক্ষীকোষ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দ্বারা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পরিবেষ্টিত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সূক্ষ্ম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ছিদ্র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শালোকসংশ্লেষণ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শ্বসনে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গ্যাসীয়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বিনিময়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বাষ্প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নির্গত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119" name="Google Shape;119;p15"/>
          <p:cNvSpPr txBox="1"/>
          <p:nvPr/>
        </p:nvSpPr>
        <p:spPr>
          <a:xfrm>
            <a:off x="571500" y="3320600"/>
            <a:ext cx="5334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রক্ষীকোষ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(Guard Cell):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দ্বিবীজপত্রীতে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বৃক্কাকার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/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অর্ধচন্দ্রাকার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একবীজপত্রীতে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ডাম্বেল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আকৃতির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সজীব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সাইটোপ্লাজম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স্পষ্ট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মাইটোকন্ড্রিয়া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ক্লোরোপ্লাস্ট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প্রচুর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শ্বেতসার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দানা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স্ফীতি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শিথিলতায়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রন্ধ্র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খোলে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বন্ধ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571500" y="4443328"/>
            <a:ext cx="53340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(Subsidiary Cell):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রক্ষীকোষকে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পরিবেষ্টন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রাখা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বিশেষ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আকৃতির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ত্বকীয়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কুমড়া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অর্কিডে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অনুপস্থিত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1800" dirty="0">
              <a:solidFill>
                <a:schemeClr val="tx1"/>
              </a:solidFill>
            </a:endParaRPr>
          </a:p>
        </p:txBody>
      </p:sp>
      <p:pic>
        <p:nvPicPr>
          <p:cNvPr id="121" name="Google Shape;121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6096000" y="1784459"/>
            <a:ext cx="5905500" cy="3602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" name="Google Shape;122;p15"/>
          <p:cNvSpPr txBox="1"/>
          <p:nvPr/>
        </p:nvSpPr>
        <p:spPr>
          <a:xfrm>
            <a:off x="571500" y="5151477"/>
            <a:ext cx="53340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৪.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উপপত্ররন্ধ্রীয়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গহ্বর</a:t>
            </a:r>
            <a:r>
              <a:rPr lang="en-US" sz="16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(Sub-stomatal Chamber):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পত্ররন্ধ্র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ছিদ্রের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নিচে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অবস্থিত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বায়িপূর্ণ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i="0" u="none" strike="noStrike" cap="none" dirty="0" err="1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শ্বাসকুঠুরী</a:t>
            </a:r>
            <a:r>
              <a:rPr lang="en-US" sz="1600" i="0" u="none" strike="noStrike" cap="none" dirty="0">
                <a:solidFill>
                  <a:schemeClr val="tx1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275284"/>
            <a:ext cx="3524250" cy="32980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9" name="Google Shape;12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2275284"/>
            <a:ext cx="3524250" cy="32980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0" name="Google Shape;13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2275284"/>
            <a:ext cx="3524250" cy="32980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1" name="Google Shape;131;p16"/>
          <p:cNvSpPr txBox="1"/>
          <p:nvPr/>
        </p:nvSpPr>
        <p:spPr>
          <a:xfrm>
            <a:off x="809625" y="3180159"/>
            <a:ext cx="2850356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47857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অ্যানোমাইসিটিক ও অ্যানাইসোসাইটিক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809625" y="3580209"/>
            <a:ext cx="304800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অ্যানোমাইসিটিক (Anomocytic):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সহকারী কোষগুলো সাধারণ ত্বকীয় কোষ থেকে পৃথক করা যায় না।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নয়নতারা, কুমড়া।</a:t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809625" y="4296965"/>
            <a:ext cx="3048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809625" y="4401740"/>
            <a:ext cx="304800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অ্যানাইসোসাইটিক (Anisocytic):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৩টি অসম আকারের সহকারী কোষ থাকে, যার ১টি ছোট।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সরিষা, তামাক, বেগুন।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4572000" y="3180159"/>
            <a:ext cx="214026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47857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ডায়াসাইটিক ও প্যারালাইটিক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4572000" y="3580209"/>
            <a:ext cx="304800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ডায়াসাইটিক (Diacytic):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২টি সহকারী কোষ রন্ধ্রের সাথে সমকোণে অবস্থান করে।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চিরতা, কলসপত্রী।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4572000" y="4296965"/>
            <a:ext cx="3048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4572000" y="4401740"/>
            <a:ext cx="304800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প্যারালাইটিক/প্যারাসাইটিক (Paracytic):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২টি সহকারী কোষ রন্ধ্রের সমান্তরালে থাকে।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রঙ্গন।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8334375" y="3180159"/>
            <a:ext cx="3200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47857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টেট্রাসাইটিক, অ্যাক্টিনোসাইটিক ও গ্রামিনিয়াস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8334375" y="3658790"/>
            <a:ext cx="3048000" cy="41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টেট্রাসাইটিক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Tetracytic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৪টি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পরিবেষ্টিত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(Asclepiadaceae)</a:t>
            </a:r>
            <a:endParaRPr dirty="0"/>
          </a:p>
        </p:txBody>
      </p:sp>
      <p:sp>
        <p:nvSpPr>
          <p:cNvPr id="141" name="Google Shape;141;p16"/>
          <p:cNvSpPr txBox="1"/>
          <p:nvPr/>
        </p:nvSpPr>
        <p:spPr>
          <a:xfrm>
            <a:off x="8334375" y="4137421"/>
            <a:ext cx="3048000" cy="41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অ্যাক্টিনোসাইটিক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Actinocytic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রন্ধ্রের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চারপাশে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বিকীর্ণ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(Ebenaceae)</a:t>
            </a:r>
            <a:endParaRPr dirty="0"/>
          </a:p>
        </p:txBody>
      </p:sp>
      <p:sp>
        <p:nvSpPr>
          <p:cNvPr id="142" name="Google Shape;142;p16"/>
          <p:cNvSpPr txBox="1"/>
          <p:nvPr/>
        </p:nvSpPr>
        <p:spPr>
          <a:xfrm>
            <a:off x="8334375" y="4713684"/>
            <a:ext cx="304800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গ্রামিনিয়াস (Gramineous):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ডাম্বেল আকৃতির রক্ষীকোষের সাথে সমান্তরাল সহকারী কোষ।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ধান, গম, ভুট্টা, ঘাস।</a:t>
            </a:r>
            <a:endParaRPr/>
          </a:p>
        </p:txBody>
      </p:sp>
      <p:pic>
        <p:nvPicPr>
          <p:cNvPr id="143" name="Google Shape;143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" y="2599134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2000" y="2599134"/>
            <a:ext cx="13335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34375" y="2599134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 txBox="1"/>
          <p:nvPr/>
        </p:nvSpPr>
        <p:spPr>
          <a:xfrm>
            <a:off x="571500" y="476250"/>
            <a:ext cx="116014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সহকারী কোষভিত্তিক শ্রেণিবিভাগ</a:t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571500" y="1152525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988343"/>
            <a:ext cx="5334000" cy="38719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4" name="Google Shape;154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88343"/>
            <a:ext cx="5334000" cy="38719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5" name="Google Shape;155;p17"/>
          <p:cNvSpPr txBox="1"/>
          <p:nvPr/>
        </p:nvSpPr>
        <p:spPr>
          <a:xfrm>
            <a:off x="866775" y="2283618"/>
            <a:ext cx="4980622" cy="39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উন্মুক্ত ও বন্ধের সময়ের শ্রেণিবিভাগ</a:t>
            </a:r>
            <a:endParaRPr/>
          </a:p>
        </p:txBody>
      </p:sp>
      <p:sp>
        <p:nvSpPr>
          <p:cNvPr id="156" name="Google Shape;156;p17"/>
          <p:cNvSpPr/>
          <p:nvPr/>
        </p:nvSpPr>
        <p:spPr>
          <a:xfrm>
            <a:off x="866775" y="2731293"/>
            <a:ext cx="474345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6581775" y="2283618"/>
            <a:ext cx="4980622" cy="39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F766E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পত্ররন্ধ্রের গুরুত্বপূর্ণ জৈবিক কাজ</a:t>
            </a:r>
            <a:endParaRPr/>
          </a:p>
        </p:txBody>
      </p:sp>
      <p:sp>
        <p:nvSpPr>
          <p:cNvPr id="158" name="Google Shape;158;p17"/>
          <p:cNvSpPr/>
          <p:nvPr/>
        </p:nvSpPr>
        <p:spPr>
          <a:xfrm>
            <a:off x="6581775" y="2731293"/>
            <a:ext cx="474345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942975" y="2900362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1009650" y="2902743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0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আলফালফা টাইপ: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সারাদিন খোলা ও সারারাত বন্ধ থাকে।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মটর, শিম, আপেল।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942975" y="3481387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1009650" y="3483768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0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আলু টাইপ: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সূর্যাস্ত ছাড়া সারাদিন ও সারারাত খোলা।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আলু, বাঁধাকপি।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942975" y="4062412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1009650" y="4064793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0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বার্লি টাইপ: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সারারাত বন্ধ, দিনে কয়েক ঘণ্টা খোলা।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ভুট্টা, গম, বার্লি।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942975" y="4643437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1009650" y="4645818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0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ইকুইসেটাম টাইপ: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কখনোই বন্ধ হয় না, সর্বদা উন্মুক্ত।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ফার্ন ও ইকুইসেটাম।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942975" y="5224462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1009650" y="5226843"/>
            <a:ext cx="460057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পাথরকুচি টাইপ (CAM):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রাতে খোলা ও দিনে বন্ধ থাকে।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6657975" y="2900362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6724650" y="2902743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গ্যাসীয় বিনিময়: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শালোকসংশ্লেষণে $CO_2$ গ্রহণ ও $O_2$ ত্যাগ এবং শ্বসনে $O_2$ গ্রহণ ও $CO_2$ ত্যাগ ঘটায়।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6657975" y="3481387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6724650" y="3483768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প্রস্বেদন: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পানি বাষ্পাকারে বের করে দেহ শীতল রাখে ও পাতায় প্রয়োজনীয় টান সৃষ্টি করে।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6657975" y="4062412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6724650" y="4064793"/>
            <a:ext cx="4600575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 রক্ষা: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মরুজ উদ্ভিদে লুক্কায়িত রন্ধ্র অতিরিক্ত প্রস্বেদন রোধ করে।</a:t>
            </a:r>
            <a:endParaRPr/>
          </a:p>
        </p:txBody>
      </p:sp>
      <p:sp>
        <p:nvSpPr>
          <p:cNvPr id="175" name="Google Shape;175;p17"/>
          <p:cNvSpPr txBox="1"/>
          <p:nvPr/>
        </p:nvSpPr>
        <p:spPr>
          <a:xfrm>
            <a:off x="6657975" y="4400550"/>
            <a:ext cx="666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6" name="Google Shape;176;p17"/>
          <p:cNvSpPr txBox="1"/>
          <p:nvPr/>
        </p:nvSpPr>
        <p:spPr>
          <a:xfrm>
            <a:off x="6724650" y="4402931"/>
            <a:ext cx="46005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খাদ্য সংশ্লেষ ও সঞ্চয়: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রক্ষীকোষের ক্লোরোপ্লাস্টে খাদ্য তৈরি হয় এবং শ্বেতসার সঞ্চিত থাকে।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571500" y="476250"/>
            <a:ext cx="116014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উন্মুক্ততার সময় ও পত্ররন্ধ্রের কাজ</a:t>
            </a:r>
            <a:endParaRPr/>
          </a:p>
        </p:txBody>
      </p:sp>
      <p:sp>
        <p:nvSpPr>
          <p:cNvPr id="178" name="Google Shape;178;p17"/>
          <p:cNvSpPr/>
          <p:nvPr/>
        </p:nvSpPr>
        <p:spPr>
          <a:xfrm>
            <a:off x="571500" y="1152525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1708</Words>
  <Application>Microsoft Office PowerPoint</Application>
  <PresentationFormat>Widescreen</PresentationFormat>
  <Paragraphs>168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Calibri</vt:lpstr>
      <vt:lpstr>Arial</vt:lpstr>
      <vt:lpstr>Hind Siliguri SemiBold</vt:lpstr>
      <vt:lpstr>Noto Sans Bengali</vt:lpstr>
      <vt:lpstr>Noto Sans Bengali Medium</vt:lpstr>
      <vt:lpstr>Hind Siliguri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30</cp:revision>
  <dcterms:modified xsi:type="dcterms:W3CDTF">2026-08-27T11:53:49Z</dcterms:modified>
</cp:coreProperties>
</file>