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62" r:id="rId6"/>
    <p:sldId id="265" r:id="rId7"/>
    <p:sldId id="266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embeddedFontLst>
    <p:embeddedFont>
      <p:font typeface="Hind Siliguri" panose="02000000000000000000" pitchFamily="2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7EC"/>
    <a:srgbClr val="F6F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12B4D65-3959-450D-BF8D-2178CA40DEDF}">
  <a:tblStyle styleId="{B12B4D65-3959-450D-BF8D-2178CA40DED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4" name="Google Shape;2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9112AE-4F6B-C218-CD1F-592EF5BA234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840160" y="0"/>
            <a:ext cx="1351840" cy="42486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7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304925"/>
            <a:ext cx="1112520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399" y="3026019"/>
            <a:ext cx="5395912" cy="22933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2686" y="3026019"/>
            <a:ext cx="5395912" cy="22933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5" name="Google Shape;95;p14"/>
          <p:cNvSpPr txBox="1"/>
          <p:nvPr/>
        </p:nvSpPr>
        <p:spPr>
          <a:xfrm>
            <a:off x="790575" y="1476375"/>
            <a:ext cx="106584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 প্রতিনিয়ত বিভিন্ন ধরনের জৈবিক বিক্রিয়া ও জৈবিক কার্যসম্পাদিত হয়, যা জৈবনিক প্রক্রিয়া নামে পরিচিত।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781049" y="3273669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জৈবনিক প্রক্রিয়াসমূহ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6510336" y="3273669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অতিরিক্ত প্রক্রিয়াসমূহ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1047749" y="3559419"/>
            <a:ext cx="46339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সালোকসংশ্লেষণ (Photosynthesis)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1047749" y="3930894"/>
            <a:ext cx="46339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শ্বসন (Respiration)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1047749" y="4302369"/>
            <a:ext cx="46339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পানি পরিশোষণ (Water Absorption)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1047749" y="4673844"/>
            <a:ext cx="46339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রস উত্তোলন (Ascent of Sap)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6777036" y="3559419"/>
            <a:ext cx="46339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প্রস্বেদন (Transpiration)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6777036" y="3930894"/>
            <a:ext cx="46339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পুষ্পায়ন (Flowering)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777036" y="4302369"/>
            <a:ext cx="46339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বীজের অঙ্কুরোদ্গম (Seed Germination)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777036" y="4673844"/>
            <a:ext cx="46339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লবণ পরিশোষণ (Mineral Absorption)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 শারীরতত্ত্বের ভূমিকা</a:t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049" y="357846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049" y="3949944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049" y="432141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049" y="4692894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0336" y="357846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0336" y="3949944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0336" y="432141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0336" y="4692894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304925"/>
            <a:ext cx="11125200" cy="9429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4" name="Google Shape;134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3724276"/>
            <a:ext cx="3549699" cy="17716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21224" y="3724276"/>
            <a:ext cx="3549699" cy="17716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6" name="Google Shape;136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09049" y="3724276"/>
            <a:ext cx="3549699" cy="17716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7" name="Google Shape;137;p16"/>
          <p:cNvSpPr txBox="1"/>
          <p:nvPr/>
        </p:nvSpPr>
        <p:spPr>
          <a:xfrm>
            <a:off x="533400" y="2647950"/>
            <a:ext cx="71342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শব্দগত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উৎপত্তি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গ্রীক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Physis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(Nature)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logos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(Discourse)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শব্দ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দুটি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Plant Physiology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শব্দটি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গঠিত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38" name="Google Shape;138;p16"/>
          <p:cNvSpPr txBox="1"/>
          <p:nvPr/>
        </p:nvSpPr>
        <p:spPr>
          <a:xfrm>
            <a:off x="733425" y="1504950"/>
            <a:ext cx="112614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733425" y="1790700"/>
            <a:ext cx="107251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জীববিজ্ঞানের যে শাখায় উদ্ভিদে সংঘটিত বিভিন্ন প্রকার জৈবনিক প্রক্রিয়া আলোচনা, গবেষণা ও অধ্যয়ন করা হয়, তাকে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 শারীরতত্ত্ব (Plant Physiology)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বলে।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752475" y="4581526"/>
            <a:ext cx="326712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শারীরতত্ত্ব ও বিপাকীয় শারীরতত্ত্ব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752475" y="5019676"/>
            <a:ext cx="311154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Physiology and Nutrition Metabolism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4540299" y="4581526"/>
            <a:ext cx="326712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বিকাশ ও প্রজননিক শারীরতত্ত্ব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4540299" y="5019676"/>
            <a:ext cx="311154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Physiology of Growth &amp; Reproduction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8328124" y="4581526"/>
            <a:ext cx="326712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পরিবেশগত শারীরতত্ত্ব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8328124" y="5019676"/>
            <a:ext cx="311154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Environment Physiology</a:t>
            </a:r>
            <a:endParaRPr/>
          </a:p>
        </p:txBody>
      </p:sp>
      <p:pic>
        <p:nvPicPr>
          <p:cNvPr id="146" name="Google Shape;146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2475" y="4048126"/>
            <a:ext cx="2667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40299" y="4048126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28124" y="4048126"/>
            <a:ext cx="2667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 শারীরতত্ত্বের সংজ্ঞা ও শাখা</a:t>
            </a: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304925"/>
            <a:ext cx="11125200" cy="9429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7" name="Google Shape;15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399" y="3158638"/>
            <a:ext cx="5395912" cy="14514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8" name="Google Shape;158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2686" y="3158638"/>
            <a:ext cx="5395912" cy="14514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9" name="Google Shape;159;p17"/>
          <p:cNvSpPr txBox="1"/>
          <p:nvPr/>
        </p:nvSpPr>
        <p:spPr>
          <a:xfrm>
            <a:off x="733425" y="1504950"/>
            <a:ext cx="112614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বিপাকীয় ক্রিয়া</a:t>
            </a:r>
            <a:endParaRPr/>
          </a:p>
        </p:txBody>
      </p:sp>
      <p:sp>
        <p:nvSpPr>
          <p:cNvPr id="160" name="Google Shape;160;p17"/>
          <p:cNvSpPr txBox="1"/>
          <p:nvPr/>
        </p:nvSpPr>
        <p:spPr>
          <a:xfrm>
            <a:off x="733425" y="1790700"/>
            <a:ext cx="107251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জীবদেহে সংঘটিত উপচিতি ও অপচিতি বিক্রিয়াসমূহকে একসাথে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বিপাকীয় ক্রিয়া (Metabolism)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বলে।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781049" y="3406288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596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উপচিতি (Anabolism)</a:t>
            </a:r>
            <a:endParaRPr/>
          </a:p>
        </p:txBody>
      </p:sp>
      <p:sp>
        <p:nvSpPr>
          <p:cNvPr id="162" name="Google Shape;162;p17"/>
          <p:cNvSpPr txBox="1"/>
          <p:nvPr/>
        </p:nvSpPr>
        <p:spPr>
          <a:xfrm>
            <a:off x="781049" y="3692038"/>
            <a:ext cx="49006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জীবদেহে সংঘটিত উৎপাদনমূলক বা সংশ্লেষণমূলক বা গঠনমূলক বিক্রিয়া।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781049" y="3949213"/>
            <a:ext cx="49006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সালোকসংশ্লেষণ, গ্লুকোনেওজেনেসিস ইত্যাদি।</a:t>
            </a:r>
            <a:endParaRPr/>
          </a:p>
        </p:txBody>
      </p:sp>
      <p:sp>
        <p:nvSpPr>
          <p:cNvPr id="164" name="Google Shape;164;p17"/>
          <p:cNvSpPr txBox="1"/>
          <p:nvPr/>
        </p:nvSpPr>
        <p:spPr>
          <a:xfrm>
            <a:off x="6510336" y="3406288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DC262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অপচিতি (Catabolism)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6510336" y="3692038"/>
            <a:ext cx="49006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জীবদেহে সংঘটিত ভাঙন বা ধ্বংসাত্মক ক্রিয়ার সাথে জড়িত বিক্রিয়া।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6510336" y="3949213"/>
            <a:ext cx="49006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শ্বসন, গ্লাইকোলাইসিস, ফ্যাটি এসিড জারন ইত্যাদি।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বিপাকীয় ক্রিয়া (Metabolism)</a:t>
            </a:r>
            <a:endParaRPr/>
          </a:p>
        </p:txBody>
      </p:sp>
      <p:sp>
        <p:nvSpPr>
          <p:cNvPr id="168" name="Google Shape;168;p17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304925"/>
            <a:ext cx="11125200" cy="12001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94" name="Google Shape;194;p19"/>
          <p:cNvSpPr txBox="1"/>
          <p:nvPr/>
        </p:nvSpPr>
        <p:spPr>
          <a:xfrm>
            <a:off x="733425" y="1504950"/>
            <a:ext cx="112614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endParaRPr/>
          </a:p>
        </p:txBody>
      </p:sp>
      <p:sp>
        <p:nvSpPr>
          <p:cNvPr id="195" name="Google Shape;195;p19"/>
          <p:cNvSpPr txBox="1"/>
          <p:nvPr/>
        </p:nvSpPr>
        <p:spPr>
          <a:xfrm>
            <a:off x="733425" y="1790700"/>
            <a:ext cx="107251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 তার স্বাভাবিক বৃদ্ধি ও পরিপূর্ণ শারীরিক বিকাশের জন্য মূলের অগ্রভাগের নবগঠিত কোষের দ্বারা মাটি থেকে আয়ন হিসেবে খনিজ লবণ শোষণ বা গ্রহণ করে, তাকে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খনিজ লবণ পরিশোষণ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বলে।</a:t>
            </a:r>
            <a:endParaRPr/>
          </a:p>
        </p:txBody>
      </p:sp>
      <p:sp>
        <p:nvSpPr>
          <p:cNvPr id="196" name="Google Shape;196;p19"/>
          <p:cNvSpPr txBox="1"/>
          <p:nvPr/>
        </p:nvSpPr>
        <p:spPr>
          <a:xfrm>
            <a:off x="533400" y="2790825"/>
            <a:ext cx="5665708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খনিজ পুষ্টি (Mineral Nutrition)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533400" y="3076575"/>
            <a:ext cx="5395912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উদ্ভিদের সুষ্ঠু বৃদ্ধি ও শারীরবৃত্তীয় গঠন পরিপূরণের জন্য প্রয়োজনীয় খনিজ লবণ গ্রহণ করাকে উদ্ভিদের খনিজ পুষ্টি বলা হয়।</a:t>
            </a:r>
            <a:endParaRPr/>
          </a:p>
        </p:txBody>
      </p:sp>
      <p:sp>
        <p:nvSpPr>
          <p:cNvPr id="198" name="Google Shape;198;p19"/>
          <p:cNvSpPr txBox="1"/>
          <p:nvPr/>
        </p:nvSpPr>
        <p:spPr>
          <a:xfrm>
            <a:off x="6262687" y="2790825"/>
            <a:ext cx="5665708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উপাদান অর্জনের উৎস</a:t>
            </a:r>
            <a:endParaRPr/>
          </a:p>
        </p:txBody>
      </p:sp>
      <p:sp>
        <p:nvSpPr>
          <p:cNvPr id="199" name="Google Shape;199;p19"/>
          <p:cNvSpPr txBox="1"/>
          <p:nvPr/>
        </p:nvSpPr>
        <p:spPr>
          <a:xfrm>
            <a:off x="6529387" y="3076575"/>
            <a:ext cx="51292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কার্বন (C):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বায়ুমণ্ডলের CO₂ থেকে</a:t>
            </a:r>
            <a:endParaRPr/>
          </a:p>
        </p:txBody>
      </p:sp>
      <p:sp>
        <p:nvSpPr>
          <p:cNvPr id="200" name="Google Shape;200;p19"/>
          <p:cNvSpPr txBox="1"/>
          <p:nvPr/>
        </p:nvSpPr>
        <p:spPr>
          <a:xfrm>
            <a:off x="6529387" y="3448050"/>
            <a:ext cx="51292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হাইড্রোজেন (H):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ভূগর্ভস্থ পানি (H₂O) থেকে</a:t>
            </a:r>
            <a:endParaRPr/>
          </a:p>
        </p:txBody>
      </p:sp>
      <p:sp>
        <p:nvSpPr>
          <p:cNvPr id="201" name="Google Shape;201;p19"/>
          <p:cNvSpPr txBox="1"/>
          <p:nvPr/>
        </p:nvSpPr>
        <p:spPr>
          <a:xfrm>
            <a:off x="6529387" y="3819525"/>
            <a:ext cx="51292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অক্সিজেন (O):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বায়ু ও পানি থেকে</a:t>
            </a:r>
            <a:endParaRPr/>
          </a:p>
        </p:txBody>
      </p:sp>
      <p:sp>
        <p:nvSpPr>
          <p:cNvPr id="202" name="Google Shape;202;p19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খনিজ লবণ পরিশোষণ (Mineral Salt Absorption)</a:t>
            </a:r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309562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346710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38385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01" y="4838404"/>
            <a:ext cx="5395912" cy="16954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3" name="Google Shape;213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2688" y="4838404"/>
            <a:ext cx="5395912" cy="18192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14" name="Google Shape;214;p20"/>
          <p:cNvSpPr txBox="1"/>
          <p:nvPr/>
        </p:nvSpPr>
        <p:spPr>
          <a:xfrm>
            <a:off x="790576" y="5009854"/>
            <a:ext cx="5175646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 অঙ্গসমূহ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6519863" y="5009854"/>
            <a:ext cx="5175646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 হিসেবে পরিশোষণ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6519863" y="5362279"/>
            <a:ext cx="4929187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 কখনো কঠিন অবস্থায় কোনো পদার্থ শোষণ করতে পারে না। পানিতে দ্রবীভূত লবণ ক্যাটায়ন (+) ও অ্যানায়ন (-) এ বিভক্ত থাকে এবং উদ্ভিদ আয়ন হিসেবেই তা শোষণ করে।</a:t>
            </a:r>
            <a:endParaRPr/>
          </a:p>
        </p:txBody>
      </p:sp>
      <p:sp>
        <p:nvSpPr>
          <p:cNvPr id="217" name="Google Shape;217;p20"/>
          <p:cNvSpPr txBox="1"/>
          <p:nvPr/>
        </p:nvSpPr>
        <p:spPr>
          <a:xfrm>
            <a:off x="6519863" y="6229054"/>
            <a:ext cx="4929187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NaCl পানিতে Na⁺ (ক্যাটায়ন) এবং Cl⁻ (অ্যানায়ন) এ বিভক্ত হয়।</a:t>
            </a:r>
            <a:endParaRPr/>
          </a:p>
        </p:txBody>
      </p:sp>
      <p:sp>
        <p:nvSpPr>
          <p:cNvPr id="218" name="Google Shape;218;p20"/>
          <p:cNvSpPr txBox="1"/>
          <p:nvPr/>
        </p:nvSpPr>
        <p:spPr>
          <a:xfrm>
            <a:off x="1057276" y="5362279"/>
            <a:ext cx="466248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মূলের অগ্রভাগ: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কোষ বিভাজন অঞ্চলের নবগঠিত লীন অংশ লবণ পরিশোষণে অধিক কার্যকর।</a:t>
            </a:r>
            <a:endParaRPr/>
          </a:p>
        </p:txBody>
      </p:sp>
      <p:sp>
        <p:nvSpPr>
          <p:cNvPr id="219" name="Google Shape;219;p20"/>
          <p:cNvSpPr txBox="1"/>
          <p:nvPr/>
        </p:nvSpPr>
        <p:spPr>
          <a:xfrm>
            <a:off x="1057276" y="5990929"/>
            <a:ext cx="4662487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মূলরোম: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মূলরোম দিয়েও সামান্য কিছু লবণ পরিশোধিত হয়ে থাকে।</a:t>
            </a:r>
            <a:endParaRPr/>
          </a:p>
        </p:txBody>
      </p:sp>
      <p:sp>
        <p:nvSpPr>
          <p:cNvPr id="220" name="Google Shape;220;p20"/>
          <p:cNvSpPr txBox="1"/>
          <p:nvPr/>
        </p:nvSpPr>
        <p:spPr>
          <a:xfrm>
            <a:off x="533400" y="4352926"/>
            <a:ext cx="727416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লবণ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পরিশোষণের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অঙ্গ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শোষিত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রূপ</a:t>
            </a:r>
            <a:endParaRPr sz="1100" dirty="0"/>
          </a:p>
        </p:txBody>
      </p:sp>
      <p:pic>
        <p:nvPicPr>
          <p:cNvPr id="222" name="Google Shape;22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6" y="538132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6" y="6009979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1" y="2629632"/>
            <a:ext cx="5395912" cy="2363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54" name="Google Shape;254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8" y="2629632"/>
            <a:ext cx="5395912" cy="2363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55" name="Google Shape;255;p22"/>
          <p:cNvSpPr txBox="1"/>
          <p:nvPr/>
        </p:nvSpPr>
        <p:spPr>
          <a:xfrm>
            <a:off x="533400" y="1304925"/>
            <a:ext cx="111252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উদ্ভিদের জন্য প্রয়োজনীয় খনিজ লবণের উৎস হলো মাটির পানি। মাটিতে এ লবণগুলো দ্রবীভূত অবস্থায় অথবা কলয়েড দানার সাথে সংলগ্ন অবস্থায় থাকে। কলয়েড দানার সাথে সংলগ্ন লবণ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 বিনিময় প্রক্রিয়ায়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মূল দ্বারা পরিশোধিত হয়।</a:t>
            </a:r>
            <a:endParaRPr/>
          </a:p>
        </p:txBody>
      </p:sp>
      <p:sp>
        <p:nvSpPr>
          <p:cNvPr id="256" name="Google Shape;256;p22"/>
          <p:cNvSpPr txBox="1"/>
          <p:nvPr/>
        </p:nvSpPr>
        <p:spPr>
          <a:xfrm>
            <a:off x="781051" y="2877282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ক্যাটায়ন বিনিময় মতবাদ (Cation Exchange)</a:t>
            </a:r>
            <a:endParaRPr/>
          </a:p>
        </p:txBody>
      </p:sp>
      <p:sp>
        <p:nvSpPr>
          <p:cNvPr id="257" name="Google Shape;257;p22"/>
          <p:cNvSpPr txBox="1"/>
          <p:nvPr/>
        </p:nvSpPr>
        <p:spPr>
          <a:xfrm>
            <a:off x="781051" y="3163032"/>
            <a:ext cx="4900612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জেবনি ও ওভারস্ট্রিট (Jenny &amp; Overstreet, 1939) এর মতে, কলয়ডাল দানার গায়ে এবং মূলের গায়ে সংলগ্ন ক্যাটায়নসমূহ স্থান পরিবর্তন করে সাম্যাবস্থায় আসে ও মূলের গায়ে প্রবেশ করে।</a:t>
            </a:r>
            <a:endParaRPr/>
          </a:p>
        </p:txBody>
      </p:sp>
      <p:sp>
        <p:nvSpPr>
          <p:cNvPr id="258" name="Google Shape;258;p22"/>
          <p:cNvSpPr txBox="1"/>
          <p:nvPr/>
        </p:nvSpPr>
        <p:spPr>
          <a:xfrm>
            <a:off x="6510338" y="2877282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কার্বনিক এসিড বিনিময় মতবাদ</a:t>
            </a:r>
            <a:endParaRPr/>
          </a:p>
        </p:txBody>
      </p:sp>
      <p:sp>
        <p:nvSpPr>
          <p:cNvPr id="259" name="Google Shape;259;p22"/>
          <p:cNvSpPr txBox="1"/>
          <p:nvPr/>
        </p:nvSpPr>
        <p:spPr>
          <a:xfrm>
            <a:off x="6510338" y="3163032"/>
            <a:ext cx="4900612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শ্বসনে নির্গত CO₂ মাটির পানির সাথে বিক্রিয়া করে H₂CO₃ গঠন করে, যা ভেঙে H⁺ ও HCO₃⁻ তৈরি করে। H⁺ আয়ন মাটির কলয়েডের K⁺ এর সাথে বিনিময় হয়ে মূলের ভেতরে প্রবেশ করে।</a:t>
            </a:r>
            <a:endParaRPr/>
          </a:p>
        </p:txBody>
      </p:sp>
      <p:sp>
        <p:nvSpPr>
          <p:cNvPr id="260" name="Google Shape;260;p22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মাটিতে খনিজ লবণের প্রাপ্যতা</a:t>
            </a:r>
            <a:endParaRPr/>
          </a:p>
        </p:txBody>
      </p:sp>
      <p:sp>
        <p:nvSpPr>
          <p:cNvPr id="261" name="Google Shape;261;p22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1" y="2290030"/>
            <a:ext cx="5395912" cy="227794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68" name="Google Shape;268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8" y="2290030"/>
            <a:ext cx="5395912" cy="227794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69" name="Google Shape;269;p23"/>
          <p:cNvSpPr txBox="1"/>
          <p:nvPr/>
        </p:nvSpPr>
        <p:spPr>
          <a:xfrm>
            <a:off x="533400" y="1493749"/>
            <a:ext cx="111225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রাসায়নিক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বিশ্লেষণের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৬০টি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উপাদান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শোষিত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মধ্যে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১৭টি </a:t>
            </a:r>
            <a:r>
              <a:rPr lang="en-US" sz="16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উপাদান</a:t>
            </a:r>
            <a:r>
              <a:rPr lang="en-US" sz="16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অতিপ্রয়োজনীয়</a:t>
            </a:r>
            <a:r>
              <a:rPr lang="en-US" sz="16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(Essential Elements)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270" name="Google Shape;270;p23"/>
          <p:cNvSpPr txBox="1"/>
          <p:nvPr/>
        </p:nvSpPr>
        <p:spPr>
          <a:xfrm>
            <a:off x="781051" y="2537679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ম্যাক্রো উপাদান (Macro Elements)</a:t>
            </a:r>
            <a:endParaRPr/>
          </a:p>
        </p:txBody>
      </p:sp>
      <p:sp>
        <p:nvSpPr>
          <p:cNvPr id="271" name="Google Shape;271;p23"/>
          <p:cNvSpPr txBox="1"/>
          <p:nvPr/>
        </p:nvSpPr>
        <p:spPr>
          <a:xfrm>
            <a:off x="781051" y="2823429"/>
            <a:ext cx="4900612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উদ্ভিদের স্বাভাবিক বৃদ্ধির জন্য যা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অধিক পরিমাণে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প্রয়োজন হয় (১০ mg/gm বা তার বেশি)।</a:t>
            </a:r>
            <a:endParaRPr/>
          </a:p>
        </p:txBody>
      </p:sp>
      <p:sp>
        <p:nvSpPr>
          <p:cNvPr id="272" name="Google Shape;272;p23"/>
          <p:cNvSpPr txBox="1"/>
          <p:nvPr/>
        </p:nvSpPr>
        <p:spPr>
          <a:xfrm>
            <a:off x="781051" y="3433029"/>
            <a:ext cx="4900612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সংখ্যা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১০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(C, H, O, N, K, Ca, Mg, P, S, Fe/Si)</a:t>
            </a:r>
            <a:endParaRPr dirty="0"/>
          </a:p>
        </p:txBody>
      </p:sp>
      <p:sp>
        <p:nvSpPr>
          <p:cNvPr id="273" name="Google Shape;273;p23"/>
          <p:cNvSpPr txBox="1"/>
          <p:nvPr/>
        </p:nvSpPr>
        <p:spPr>
          <a:xfrm>
            <a:off x="6510338" y="2537679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মাইক্রো উপাদান (Micro Elements)</a:t>
            </a:r>
            <a:endParaRPr/>
          </a:p>
        </p:txBody>
      </p:sp>
      <p:sp>
        <p:nvSpPr>
          <p:cNvPr id="274" name="Google Shape;274;p23"/>
          <p:cNvSpPr txBox="1"/>
          <p:nvPr/>
        </p:nvSpPr>
        <p:spPr>
          <a:xfrm>
            <a:off x="6510338" y="2823429"/>
            <a:ext cx="4900612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উদ্ভিদের স্বাভাবিক বৃদ্ধির জন্য যা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সামান্য পরিমাণে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প্রয়োজন হয় (০.১ mg/gm বা তার কম)।</a:t>
            </a:r>
            <a:endParaRPr/>
          </a:p>
        </p:txBody>
      </p:sp>
      <p:sp>
        <p:nvSpPr>
          <p:cNvPr id="275" name="Google Shape;275;p23"/>
          <p:cNvSpPr txBox="1"/>
          <p:nvPr/>
        </p:nvSpPr>
        <p:spPr>
          <a:xfrm>
            <a:off x="6510338" y="3433029"/>
            <a:ext cx="49006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সংখ্যা: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৮-৯ টি (Cl, B, Fe, Mn, Zn, Cu, Ni, Mo)</a:t>
            </a:r>
            <a:endParaRPr/>
          </a:p>
        </p:txBody>
      </p:sp>
      <p:sp>
        <p:nvSpPr>
          <p:cNvPr id="276" name="Google Shape;276;p23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পুষ্টি উপাদানের শ্রেণীবিভাগ</a:t>
            </a:r>
            <a:endParaRPr/>
          </a:p>
        </p:txBody>
      </p:sp>
      <p:sp>
        <p:nvSpPr>
          <p:cNvPr id="277" name="Google Shape;277;p23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" name="Google Shape;284;p24"/>
          <p:cNvGraphicFramePr/>
          <p:nvPr>
            <p:extLst>
              <p:ext uri="{D42A27DB-BD31-4B8C-83A1-F6EECF244321}">
                <p14:modId xmlns:p14="http://schemas.microsoft.com/office/powerpoint/2010/main" val="871060309"/>
              </p:ext>
            </p:extLst>
          </p:nvPr>
        </p:nvGraphicFramePr>
        <p:xfrm>
          <a:off x="533400" y="1513009"/>
          <a:ext cx="11106150" cy="3920637"/>
        </p:xfrm>
        <a:graphic>
          <a:graphicData uri="http://schemas.openxmlformats.org/drawingml/2006/table">
            <a:tbl>
              <a:tblPr firstRow="1" bandRow="1">
                <a:noFill/>
                <a:tableStyleId>{B12B4D65-3959-450D-BF8D-2178CA40DEDF}</a:tableStyleId>
              </a:tblPr>
              <a:tblGrid>
                <a:gridCol w="28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00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উপাদান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ধাতু/অধাতু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গ্রাহ্য রূপ (Form)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ঘনত্ব (m mol/kg)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65F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0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নাইট্রোজেন (N)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অধাতু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NO₃⁻, NH₄⁺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১০০০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পটাশিয়াম (K)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ধাতু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K⁺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২৫০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0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ক্যালসিয়াম (Ca)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ধাতু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Ca²⁺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১২৫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0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ম্যাগনেসিয়াম (Mg)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ধাতু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Mg²⁺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৮০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0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ফসফরাস (P)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অধাতু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PO₄³⁻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৬০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0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সালফার (S)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অধাতু</a:t>
                      </a:r>
                      <a:endParaRPr sz="18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SO₄²⁻</a:t>
                      </a:r>
                      <a:endParaRPr sz="18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৩০</a:t>
                      </a:r>
                      <a:endParaRPr sz="18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09" name="Google Shape;309;p24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ম্যাক্রো পুষ্টি উপাদান (Macro Nutrients)</a:t>
            </a:r>
            <a:endParaRPr/>
          </a:p>
        </p:txBody>
      </p:sp>
      <p:sp>
        <p:nvSpPr>
          <p:cNvPr id="310" name="Google Shape;310;p24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5"/>
          <p:cNvSpPr txBox="1"/>
          <p:nvPr/>
        </p:nvSpPr>
        <p:spPr>
          <a:xfrm>
            <a:off x="533400" y="2008310"/>
            <a:ext cx="56657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মাইক্রো উপাদানসমূহ</a:t>
            </a:r>
            <a:endParaRPr sz="1800"/>
          </a:p>
        </p:txBody>
      </p:sp>
      <p:sp>
        <p:nvSpPr>
          <p:cNvPr id="317" name="Google Shape;317;p25"/>
          <p:cNvSpPr txBox="1"/>
          <p:nvPr/>
        </p:nvSpPr>
        <p:spPr>
          <a:xfrm>
            <a:off x="6262690" y="2041959"/>
            <a:ext cx="566570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কয়েকটি উপকারী উপাদান</a:t>
            </a:r>
            <a:endParaRPr sz="1800"/>
          </a:p>
        </p:txBody>
      </p:sp>
      <p:sp>
        <p:nvSpPr>
          <p:cNvPr id="318" name="Google Shape;318;p25"/>
          <p:cNvSpPr txBox="1"/>
          <p:nvPr/>
        </p:nvSpPr>
        <p:spPr>
          <a:xfrm>
            <a:off x="800100" y="2294060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ক্লোরিন (Cl):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Cl⁻ (৩.০ m mol/kg)</a:t>
            </a:r>
            <a:endParaRPr sz="1800"/>
          </a:p>
        </p:txBody>
      </p:sp>
      <p:sp>
        <p:nvSpPr>
          <p:cNvPr id="319" name="Google Shape;319;p25"/>
          <p:cNvSpPr txBox="1"/>
          <p:nvPr/>
        </p:nvSpPr>
        <p:spPr>
          <a:xfrm>
            <a:off x="800100" y="2665535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বোরন (B):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BO₃³⁻ (২.০ m mol/kg)</a:t>
            </a:r>
            <a:endParaRPr sz="1800"/>
          </a:p>
        </p:txBody>
      </p:sp>
      <p:sp>
        <p:nvSpPr>
          <p:cNvPr id="320" name="Google Shape;320;p25"/>
          <p:cNvSpPr txBox="1"/>
          <p:nvPr/>
        </p:nvSpPr>
        <p:spPr>
          <a:xfrm>
            <a:off x="800100" y="3037010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আয়রন (Fe):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Fe²⁺, Fe³⁺ (২.০ m mol/kg)</a:t>
            </a:r>
            <a:endParaRPr sz="1800"/>
          </a:p>
        </p:txBody>
      </p:sp>
      <p:sp>
        <p:nvSpPr>
          <p:cNvPr id="321" name="Google Shape;321;p25"/>
          <p:cNvSpPr txBox="1"/>
          <p:nvPr/>
        </p:nvSpPr>
        <p:spPr>
          <a:xfrm>
            <a:off x="800100" y="3408485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ম্যাঙ্গানিজ (Mn):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Mn²⁺ (১.০ m mol/kg)</a:t>
            </a:r>
            <a:endParaRPr sz="1800"/>
          </a:p>
        </p:txBody>
      </p:sp>
      <p:sp>
        <p:nvSpPr>
          <p:cNvPr id="322" name="Google Shape;322;p25"/>
          <p:cNvSpPr txBox="1"/>
          <p:nvPr/>
        </p:nvSpPr>
        <p:spPr>
          <a:xfrm>
            <a:off x="800100" y="3779960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জিংক (Zn):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Zn²⁺ (০.৩ m mol/kg)</a:t>
            </a:r>
            <a:endParaRPr sz="1800"/>
          </a:p>
        </p:txBody>
      </p:sp>
      <p:sp>
        <p:nvSpPr>
          <p:cNvPr id="323" name="Google Shape;323;p25"/>
          <p:cNvSpPr txBox="1"/>
          <p:nvPr/>
        </p:nvSpPr>
        <p:spPr>
          <a:xfrm>
            <a:off x="800100" y="4151435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কপার (Cu):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Cu²⁺ (০.১ m mol/kg)</a:t>
            </a:r>
            <a:endParaRPr sz="1800"/>
          </a:p>
        </p:txBody>
      </p:sp>
      <p:sp>
        <p:nvSpPr>
          <p:cNvPr id="324" name="Google Shape;324;p25"/>
          <p:cNvSpPr txBox="1"/>
          <p:nvPr/>
        </p:nvSpPr>
        <p:spPr>
          <a:xfrm>
            <a:off x="800100" y="4522910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মলিবডেনাম (Mo):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Mo²⁺ (০.০০১ m mol/kg)</a:t>
            </a:r>
            <a:endParaRPr sz="1800"/>
          </a:p>
        </p:txBody>
      </p:sp>
      <p:sp>
        <p:nvSpPr>
          <p:cNvPr id="325" name="Google Shape;325;p25"/>
          <p:cNvSpPr txBox="1"/>
          <p:nvPr/>
        </p:nvSpPr>
        <p:spPr>
          <a:xfrm>
            <a:off x="6529390" y="2327709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কোবাল্ট (Co):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লেগুম উদ্ভিদে নাইট্রোজেন ফিক্সিংয়ে।</a:t>
            </a:r>
            <a:endParaRPr sz="1800"/>
          </a:p>
        </p:txBody>
      </p:sp>
      <p:sp>
        <p:nvSpPr>
          <p:cNvPr id="326" name="Google Shape;326;p25"/>
          <p:cNvSpPr txBox="1"/>
          <p:nvPr/>
        </p:nvSpPr>
        <p:spPr>
          <a:xfrm>
            <a:off x="6529390" y="2699184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সোডিয়াম (Na):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C₄ উদ্ভিদের জন্য।</a:t>
            </a:r>
            <a:endParaRPr sz="1800"/>
          </a:p>
        </p:txBody>
      </p:sp>
      <p:sp>
        <p:nvSpPr>
          <p:cNvPr id="327" name="Google Shape;327;p25"/>
          <p:cNvSpPr txBox="1"/>
          <p:nvPr/>
        </p:nvSpPr>
        <p:spPr>
          <a:xfrm>
            <a:off x="6529390" y="3070659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আইওডিন (I):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সামুদ্রিক শৈবালে।</a:t>
            </a:r>
            <a:endParaRPr sz="1800"/>
          </a:p>
        </p:txBody>
      </p:sp>
      <p:sp>
        <p:nvSpPr>
          <p:cNvPr id="328" name="Google Shape;328;p25"/>
          <p:cNvSpPr txBox="1"/>
          <p:nvPr/>
        </p:nvSpPr>
        <p:spPr>
          <a:xfrm>
            <a:off x="6529390" y="3442134"/>
            <a:ext cx="51292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সিলিকন</a:t>
            </a:r>
            <a:r>
              <a:rPr lang="en-US" sz="16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(Si):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ঘাসজাতীয়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329" name="Google Shape;329;p25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মাইক্রো ও উপকারী উপাদান</a:t>
            </a:r>
            <a:endParaRPr/>
          </a:p>
        </p:txBody>
      </p:sp>
      <p:sp>
        <p:nvSpPr>
          <p:cNvPr id="330" name="Google Shape;330;p25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31311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68458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05606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42753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79901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417048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454196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690" y="234675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690" y="2718234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690" y="308970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690" y="3461184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167545"/>
            <a:ext cx="11125200" cy="6000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48" name="Google Shape;348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1868365"/>
            <a:ext cx="5443537" cy="11906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49" name="Google Shape;349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1868365"/>
            <a:ext cx="5443537" cy="11906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50" name="Google Shape;350;p26"/>
          <p:cNvSpPr txBox="1"/>
          <p:nvPr/>
        </p:nvSpPr>
        <p:spPr>
          <a:xfrm>
            <a:off x="790575" y="1338995"/>
            <a:ext cx="106584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 ঘনত্বের নতিমাত্রার (Concentration Gradient) বিরুদ্ধে খনিজ লবণ শোষিত হয়। লবণ পরিশোষণকে প্রধানত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দুটি ভাগে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ভাগ করা হয়:</a:t>
            </a:r>
            <a:endParaRPr/>
          </a:p>
        </p:txBody>
      </p:sp>
      <p:sp>
        <p:nvSpPr>
          <p:cNvPr id="351" name="Google Shape;351;p26"/>
          <p:cNvSpPr txBox="1"/>
          <p:nvPr/>
        </p:nvSpPr>
        <p:spPr>
          <a:xfrm>
            <a:off x="1238250" y="2209800"/>
            <a:ext cx="5255656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</a:t>
            </a:r>
            <a:r>
              <a:rPr lang="en-US" sz="1650" b="1" i="0" u="none" strike="noStrike" cap="none" dirty="0" err="1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সক্রিয়</a:t>
            </a:r>
            <a:r>
              <a:rPr lang="en-US" sz="1650" b="1" i="0" u="none" strike="noStrike" cap="none" dirty="0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50" b="1" i="0" u="none" strike="noStrike" cap="none" dirty="0" err="1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1650" b="1" i="0" u="none" strike="noStrike" cap="none" dirty="0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(Active Absorption)</a:t>
            </a:r>
            <a:endParaRPr dirty="0"/>
          </a:p>
        </p:txBody>
      </p:sp>
      <p:sp>
        <p:nvSpPr>
          <p:cNvPr id="352" name="Google Shape;352;p26"/>
          <p:cNvSpPr txBox="1"/>
          <p:nvPr/>
        </p:nvSpPr>
        <p:spPr>
          <a:xfrm>
            <a:off x="752475" y="2619375"/>
            <a:ext cx="5005387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বিপাকীয়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শক্তির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প্রত্যক্ষ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প্রয়োগ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প্রয়োজন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ঘনত্বের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নতিমাত্রার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বিরুদ্ধে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353" name="Google Shape;353;p26"/>
          <p:cNvSpPr txBox="1"/>
          <p:nvPr/>
        </p:nvSpPr>
        <p:spPr>
          <a:xfrm>
            <a:off x="6919912" y="2209800"/>
            <a:ext cx="5255656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নিষ্ক্রিয় পরিশোষণ (Passive Absorption)</a:t>
            </a:r>
            <a:endParaRPr/>
          </a:p>
        </p:txBody>
      </p:sp>
      <p:sp>
        <p:nvSpPr>
          <p:cNvPr id="354" name="Google Shape;354;p26"/>
          <p:cNvSpPr txBox="1"/>
          <p:nvPr/>
        </p:nvSpPr>
        <p:spPr>
          <a:xfrm>
            <a:off x="6434137" y="2619375"/>
            <a:ext cx="5005387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কোনো বিপাকীয় শক্তির প্রয়োজন হয় না। সাধারণ ব্যাপন বা আয়ন বিনিময়ে ঘটে।</a:t>
            </a:r>
            <a:endParaRPr/>
          </a:p>
        </p:txBody>
      </p:sp>
      <p:pic>
        <p:nvPicPr>
          <p:cNvPr id="355" name="Google Shape;355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2475" y="2192215"/>
            <a:ext cx="2667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4137" y="219221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6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খনিজ লবণ পরিশোষণ পদ্ধতি</a:t>
            </a:r>
            <a:endParaRPr/>
          </a:p>
        </p:txBody>
      </p:sp>
      <p:sp>
        <p:nvSpPr>
          <p:cNvPr id="358" name="Google Shape;358;p26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364;p27" descr="image.png">
            <a:extLst>
              <a:ext uri="{FF2B5EF4-FFF2-40B4-BE49-F238E27FC236}">
                <a16:creationId xmlns:a16="http://schemas.microsoft.com/office/drawing/2014/main" id="{989E88A9-90B3-0699-BD6A-3A63C96144A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3399" y="3749873"/>
            <a:ext cx="11125200" cy="5935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7" name="Google Shape;365;p27" descr="image.png">
            <a:extLst>
              <a:ext uri="{FF2B5EF4-FFF2-40B4-BE49-F238E27FC236}">
                <a16:creationId xmlns:a16="http://schemas.microsoft.com/office/drawing/2014/main" id="{628DDF07-9073-6F74-6B26-79F23A2DF89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3400" y="4476726"/>
            <a:ext cx="11125200" cy="2181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8" name="Google Shape;366;p27">
            <a:extLst>
              <a:ext uri="{FF2B5EF4-FFF2-40B4-BE49-F238E27FC236}">
                <a16:creationId xmlns:a16="http://schemas.microsoft.com/office/drawing/2014/main" id="{233C0662-4E68-75BE-C927-7B59472F7EB9}"/>
              </a:ext>
            </a:extLst>
          </p:cNvPr>
          <p:cNvSpPr txBox="1"/>
          <p:nvPr/>
        </p:nvSpPr>
        <p:spPr>
          <a:xfrm>
            <a:off x="720565" y="3807023"/>
            <a:ext cx="112614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endParaRPr dirty="0"/>
          </a:p>
        </p:txBody>
      </p:sp>
      <p:sp>
        <p:nvSpPr>
          <p:cNvPr id="19" name="Google Shape;367;p27">
            <a:extLst>
              <a:ext uri="{FF2B5EF4-FFF2-40B4-BE49-F238E27FC236}">
                <a16:creationId xmlns:a16="http://schemas.microsoft.com/office/drawing/2014/main" id="{C7D10E43-EFBA-D5D2-53EA-DE5468A77AB6}"/>
              </a:ext>
            </a:extLst>
          </p:cNvPr>
          <p:cNvSpPr txBox="1"/>
          <p:nvPr/>
        </p:nvSpPr>
        <p:spPr>
          <a:xfrm>
            <a:off x="720565" y="3959423"/>
            <a:ext cx="107251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খনিজ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লবণ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প্রক্রিয়ায়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কোনো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প্রকার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বিপাকীয়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শক্তি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প্রয়োগ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ছাড়া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অত্যন্ত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বেশি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ঘনত্বের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দিক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হতে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ঘনত্বের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ব্যাপন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নিষ্ক্রিয়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200" dirty="0"/>
          </a:p>
        </p:txBody>
      </p:sp>
      <p:sp>
        <p:nvSpPr>
          <p:cNvPr id="20" name="Google Shape;368;p27">
            <a:extLst>
              <a:ext uri="{FF2B5EF4-FFF2-40B4-BE49-F238E27FC236}">
                <a16:creationId xmlns:a16="http://schemas.microsoft.com/office/drawing/2014/main" id="{3541CFB0-FFBD-B8EF-B5DB-7951A5274E7C}"/>
              </a:ext>
            </a:extLst>
          </p:cNvPr>
          <p:cNvSpPr txBox="1"/>
          <p:nvPr/>
        </p:nvSpPr>
        <p:spPr>
          <a:xfrm>
            <a:off x="790575" y="4648176"/>
            <a:ext cx="1119139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বৈশিষ্ট্যসমূহ:</a:t>
            </a:r>
            <a:endParaRPr/>
          </a:p>
        </p:txBody>
      </p:sp>
      <p:sp>
        <p:nvSpPr>
          <p:cNvPr id="21" name="Google Shape;369;p27">
            <a:extLst>
              <a:ext uri="{FF2B5EF4-FFF2-40B4-BE49-F238E27FC236}">
                <a16:creationId xmlns:a16="http://schemas.microsoft.com/office/drawing/2014/main" id="{7788C602-1D94-7BD0-7E80-B7A93B56705E}"/>
              </a:ext>
            </a:extLst>
          </p:cNvPr>
          <p:cNvSpPr txBox="1"/>
          <p:nvPr/>
        </p:nvSpPr>
        <p:spPr>
          <a:xfrm>
            <a:off x="1057275" y="5000601"/>
            <a:ext cx="10391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বিপাকীয় শক্তির প্রয়োজন হয় না।</a:t>
            </a:r>
            <a:endParaRPr/>
          </a:p>
        </p:txBody>
      </p:sp>
      <p:sp>
        <p:nvSpPr>
          <p:cNvPr id="22" name="Google Shape;370;p27">
            <a:extLst>
              <a:ext uri="{FF2B5EF4-FFF2-40B4-BE49-F238E27FC236}">
                <a16:creationId xmlns:a16="http://schemas.microsoft.com/office/drawing/2014/main" id="{617587CF-6B7F-1659-7178-04901D5DCEDD}"/>
              </a:ext>
            </a:extLst>
          </p:cNvPr>
          <p:cNvSpPr txBox="1"/>
          <p:nvPr/>
        </p:nvSpPr>
        <p:spPr>
          <a:xfrm>
            <a:off x="1057275" y="5372076"/>
            <a:ext cx="10391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শ্বসন হার বৃদ্ধি পায় না।</a:t>
            </a:r>
            <a:endParaRPr/>
          </a:p>
        </p:txBody>
      </p:sp>
      <p:sp>
        <p:nvSpPr>
          <p:cNvPr id="23" name="Google Shape;371;p27">
            <a:extLst>
              <a:ext uri="{FF2B5EF4-FFF2-40B4-BE49-F238E27FC236}">
                <a16:creationId xmlns:a16="http://schemas.microsoft.com/office/drawing/2014/main" id="{0A46549E-80A3-A511-ED81-AB5B1628E9AB}"/>
              </a:ext>
            </a:extLst>
          </p:cNvPr>
          <p:cNvSpPr txBox="1"/>
          <p:nvPr/>
        </p:nvSpPr>
        <p:spPr>
          <a:xfrm>
            <a:off x="1057275" y="5743551"/>
            <a:ext cx="10391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এনজাইম বা বাহকের ভূমিকা প্রয়োজন হয় না।</a:t>
            </a:r>
            <a:endParaRPr/>
          </a:p>
        </p:txBody>
      </p:sp>
      <p:sp>
        <p:nvSpPr>
          <p:cNvPr id="24" name="Google Shape;372;p27">
            <a:extLst>
              <a:ext uri="{FF2B5EF4-FFF2-40B4-BE49-F238E27FC236}">
                <a16:creationId xmlns:a16="http://schemas.microsoft.com/office/drawing/2014/main" id="{9DADC165-A88A-BFDE-8E43-6C9CCBAC7E79}"/>
              </a:ext>
            </a:extLst>
          </p:cNvPr>
          <p:cNvSpPr txBox="1"/>
          <p:nvPr/>
        </p:nvSpPr>
        <p:spPr>
          <a:xfrm>
            <a:off x="1057275" y="6115026"/>
            <a:ext cx="10391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ক্যাটায়ন ও অ্যানায়ন একই সাথে শোষিত হয় না।</a:t>
            </a:r>
            <a:endParaRPr/>
          </a:p>
        </p:txBody>
      </p:sp>
      <p:sp>
        <p:nvSpPr>
          <p:cNvPr id="25" name="Google Shape;373;p27">
            <a:extLst>
              <a:ext uri="{FF2B5EF4-FFF2-40B4-BE49-F238E27FC236}">
                <a16:creationId xmlns:a16="http://schemas.microsoft.com/office/drawing/2014/main" id="{0AC4AED5-BE58-8B52-3C3D-29173C111704}"/>
              </a:ext>
            </a:extLst>
          </p:cNvPr>
          <p:cNvSpPr txBox="1"/>
          <p:nvPr/>
        </p:nvSpPr>
        <p:spPr>
          <a:xfrm>
            <a:off x="533399" y="3327796"/>
            <a:ext cx="56388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নিষ্ক্রিয়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(Passive Absorption)</a:t>
            </a:r>
            <a:endParaRPr sz="1100" dirty="0"/>
          </a:p>
        </p:txBody>
      </p:sp>
      <p:pic>
        <p:nvPicPr>
          <p:cNvPr id="26" name="Google Shape;375;p27" descr="image.png">
            <a:extLst>
              <a:ext uri="{FF2B5EF4-FFF2-40B4-BE49-F238E27FC236}">
                <a16:creationId xmlns:a16="http://schemas.microsoft.com/office/drawing/2014/main" id="{D93B7130-CA83-FACF-A213-BD6C630D867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0575" y="5019651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76;p27" descr="image.png">
            <a:extLst>
              <a:ext uri="{FF2B5EF4-FFF2-40B4-BE49-F238E27FC236}">
                <a16:creationId xmlns:a16="http://schemas.microsoft.com/office/drawing/2014/main" id="{AB0AA5E9-5D5E-8A15-AC7D-90498B8D65C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0575" y="5391126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77;p27" descr="image.png">
            <a:extLst>
              <a:ext uri="{FF2B5EF4-FFF2-40B4-BE49-F238E27FC236}">
                <a16:creationId xmlns:a16="http://schemas.microsoft.com/office/drawing/2014/main" id="{050D8108-8694-CDA5-C4AC-2959FC7B2BA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0575" y="5762601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378;p27" descr="image.png">
            <a:extLst>
              <a:ext uri="{FF2B5EF4-FFF2-40B4-BE49-F238E27FC236}">
                <a16:creationId xmlns:a16="http://schemas.microsoft.com/office/drawing/2014/main" id="{3CBEF6D2-E421-E07B-9640-62C060E9F09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0575" y="6134076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304925"/>
            <a:ext cx="5395912" cy="24860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85" name="Google Shape;385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1304925"/>
            <a:ext cx="5395912" cy="24860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86" name="Google Shape;386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00" y="3933825"/>
            <a:ext cx="5395912" cy="24860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87" name="Google Shape;387;p2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2687" y="3933825"/>
            <a:ext cx="5395912" cy="24860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88" name="Google Shape;388;p28"/>
          <p:cNvSpPr txBox="1"/>
          <p:nvPr/>
        </p:nvSpPr>
        <p:spPr>
          <a:xfrm>
            <a:off x="781050" y="1552575"/>
            <a:ext cx="514564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ব্যাপন মতবাদ (Diffusion Theory)</a:t>
            </a:r>
            <a:endParaRPr sz="2000"/>
          </a:p>
        </p:txBody>
      </p:sp>
      <p:sp>
        <p:nvSpPr>
          <p:cNvPr id="389" name="Google Shape;389;p28"/>
          <p:cNvSpPr txBox="1"/>
          <p:nvPr/>
        </p:nvSpPr>
        <p:spPr>
          <a:xfrm>
            <a:off x="781051" y="1981200"/>
            <a:ext cx="4900612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হোপ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হাইম্যানের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মাটির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দ্রবণে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ঘনত্ব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কোষরসের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চেয়ে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বেশি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সাধারণ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ব্যাপন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প্রক্রিয়ায়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প্রবেশ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390" name="Google Shape;390;p28"/>
          <p:cNvSpPr txBox="1"/>
          <p:nvPr/>
        </p:nvSpPr>
        <p:spPr>
          <a:xfrm>
            <a:off x="6510337" y="1552575"/>
            <a:ext cx="514564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আয়ন বিনিময় মতবাদ (Ion Exchange)</a:t>
            </a:r>
            <a:endParaRPr sz="2000"/>
          </a:p>
        </p:txBody>
      </p:sp>
      <p:sp>
        <p:nvSpPr>
          <p:cNvPr id="391" name="Google Shape;391;p28"/>
          <p:cNvSpPr txBox="1"/>
          <p:nvPr/>
        </p:nvSpPr>
        <p:spPr>
          <a:xfrm>
            <a:off x="6510338" y="1981200"/>
            <a:ext cx="490061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কোষঝিল্লির ভেতরের H⁺ ও OH⁻ আয়নের সাথে মাটির দ্রবণের K⁺ ও Cl⁻ আয়নের বিনিময় ঘটে।</a:t>
            </a:r>
            <a:endParaRPr sz="2000"/>
          </a:p>
        </p:txBody>
      </p:sp>
      <p:sp>
        <p:nvSpPr>
          <p:cNvPr id="392" name="Google Shape;392;p28"/>
          <p:cNvSpPr txBox="1"/>
          <p:nvPr/>
        </p:nvSpPr>
        <p:spPr>
          <a:xfrm>
            <a:off x="781050" y="4181475"/>
            <a:ext cx="514564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ডনেন সাম্যাবস্থা (Donnan Equilibrium)</a:t>
            </a:r>
            <a:endParaRPr sz="2000"/>
          </a:p>
        </p:txBody>
      </p:sp>
      <p:sp>
        <p:nvSpPr>
          <p:cNvPr id="393" name="Google Shape;393;p28"/>
          <p:cNvSpPr txBox="1"/>
          <p:nvPr/>
        </p:nvSpPr>
        <p:spPr>
          <a:xfrm>
            <a:off x="781051" y="4610100"/>
            <a:ext cx="4900612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কোষঝিল্লির অভ্যন্তরে অবিকলযোগ্য স্থির ঋণাত্মক চার্জ নিরপেক্ষ করতে বাইরে থেকে ধণাত্মক ক্যাটায়ন ব্যাপিত হয়ে ভেতরে আসে।</a:t>
            </a:r>
            <a:endParaRPr sz="2000"/>
          </a:p>
        </p:txBody>
      </p:sp>
      <p:sp>
        <p:nvSpPr>
          <p:cNvPr id="394" name="Google Shape;394;p28"/>
          <p:cNvSpPr txBox="1"/>
          <p:nvPr/>
        </p:nvSpPr>
        <p:spPr>
          <a:xfrm>
            <a:off x="6510337" y="4181475"/>
            <a:ext cx="514564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৪. ব্যাপক প্রবাহ মতবাদ (Mass Flow)</a:t>
            </a:r>
            <a:endParaRPr sz="2000"/>
          </a:p>
        </p:txBody>
      </p:sp>
      <p:sp>
        <p:nvSpPr>
          <p:cNvPr id="395" name="Google Shape;395;p28"/>
          <p:cNvSpPr txBox="1"/>
          <p:nvPr/>
        </p:nvSpPr>
        <p:spPr>
          <a:xfrm>
            <a:off x="6510338" y="4610100"/>
            <a:ext cx="490061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প্রস্বেদনের টানে পানি শোষণের সময় পানির সাথে দ্রবীভূত লবণও পরিশোধিত হয় (Hylmo, Kramer)।</a:t>
            </a:r>
            <a:endParaRPr sz="2000"/>
          </a:p>
        </p:txBody>
      </p:sp>
      <p:sp>
        <p:nvSpPr>
          <p:cNvPr id="396" name="Google Shape;396;p28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নিষ্ক্রিয় পরিশোষণের মতবাদসমূহ</a:t>
            </a:r>
            <a:endParaRPr/>
          </a:p>
        </p:txBody>
      </p:sp>
      <p:sp>
        <p:nvSpPr>
          <p:cNvPr id="397" name="Google Shape;397;p28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304925"/>
            <a:ext cx="11125200" cy="9429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04" name="Google Shape;404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6259" y="2886076"/>
            <a:ext cx="11125200" cy="2181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05" name="Google Shape;405;p29"/>
          <p:cNvSpPr txBox="1"/>
          <p:nvPr/>
        </p:nvSpPr>
        <p:spPr>
          <a:xfrm>
            <a:off x="733425" y="1504950"/>
            <a:ext cx="112614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endParaRPr/>
          </a:p>
        </p:txBody>
      </p:sp>
      <p:sp>
        <p:nvSpPr>
          <p:cNvPr id="406" name="Google Shape;406;p29"/>
          <p:cNvSpPr txBox="1"/>
          <p:nvPr/>
        </p:nvSpPr>
        <p:spPr>
          <a:xfrm>
            <a:off x="733425" y="1790700"/>
            <a:ext cx="107251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বিপাকীয় শক্তি (ATP) প্রয়োগ করে ঘনত্বের নতিমাত্রার বিপরীতে যে খনিজ লবণ পরিশোষণ ঘটে, তাকে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সক্রিয় পরিশোষণ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বলে।</a:t>
            </a:r>
            <a:endParaRPr/>
          </a:p>
        </p:txBody>
      </p:sp>
      <p:sp>
        <p:nvSpPr>
          <p:cNvPr id="407" name="Google Shape;407;p29"/>
          <p:cNvSpPr txBox="1"/>
          <p:nvPr/>
        </p:nvSpPr>
        <p:spPr>
          <a:xfrm>
            <a:off x="803434" y="3057526"/>
            <a:ext cx="1119139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বৈশিষ্ট্যসমূহ:</a:t>
            </a:r>
            <a:endParaRPr/>
          </a:p>
        </p:txBody>
      </p:sp>
      <p:sp>
        <p:nvSpPr>
          <p:cNvPr id="408" name="Google Shape;408;p29"/>
          <p:cNvSpPr txBox="1"/>
          <p:nvPr/>
        </p:nvSpPr>
        <p:spPr>
          <a:xfrm>
            <a:off x="1070134" y="3409951"/>
            <a:ext cx="10391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বিপাকীয়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শক্তি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(ATP)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প্রয়োজন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409" name="Google Shape;409;p29"/>
          <p:cNvSpPr txBox="1"/>
          <p:nvPr/>
        </p:nvSpPr>
        <p:spPr>
          <a:xfrm>
            <a:off x="1070134" y="3781426"/>
            <a:ext cx="10391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 শোষণের সময় শ্বসন হার বৃদ্ধি পায়।</a:t>
            </a:r>
            <a:endParaRPr sz="1800"/>
          </a:p>
        </p:txBody>
      </p:sp>
      <p:sp>
        <p:nvSpPr>
          <p:cNvPr id="410" name="Google Shape;410;p29"/>
          <p:cNvSpPr txBox="1"/>
          <p:nvPr/>
        </p:nvSpPr>
        <p:spPr>
          <a:xfrm>
            <a:off x="1070134" y="4152901"/>
            <a:ext cx="10391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সুনির্দিষ্ট বাহক (Carrier) ও এনজাইমের ভূমিকা রয়েছে।</a:t>
            </a:r>
            <a:endParaRPr sz="1800"/>
          </a:p>
        </p:txBody>
      </p:sp>
      <p:sp>
        <p:nvSpPr>
          <p:cNvPr id="411" name="Google Shape;411;p29"/>
          <p:cNvSpPr txBox="1"/>
          <p:nvPr/>
        </p:nvSpPr>
        <p:spPr>
          <a:xfrm>
            <a:off x="1070134" y="4524376"/>
            <a:ext cx="10391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ঘনত্বের নতিমাত্রার বিপরীতে আয়ন শোষিত হয়।</a:t>
            </a:r>
            <a:endParaRPr sz="1800"/>
          </a:p>
        </p:txBody>
      </p:sp>
      <p:sp>
        <p:nvSpPr>
          <p:cNvPr id="412" name="Google Shape;412;p29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সক্রিয় পরিশোষণ (Active Absorption)</a:t>
            </a:r>
            <a:endParaRPr/>
          </a:p>
        </p:txBody>
      </p:sp>
      <p:sp>
        <p:nvSpPr>
          <p:cNvPr id="413" name="Google Shape;413;p29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4" name="Google Shape;414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3434" y="3429001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3434" y="3800476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3434" y="4171951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3434" y="4543426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25" y="4804411"/>
            <a:ext cx="1112520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0"/>
          <p:cNvSpPr txBox="1"/>
          <p:nvPr/>
        </p:nvSpPr>
        <p:spPr>
          <a:xfrm>
            <a:off x="542925" y="1453514"/>
            <a:ext cx="105449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ভ্যান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ডেন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হনার্ট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(V. D.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Honert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1937)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প্রথম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এটি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প্রস্তাব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মতবাদ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অনুযায়ী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কোষঝিল্লিতে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বাহক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হিসেবে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427" name="Google Shape;427;p30"/>
          <p:cNvSpPr txBox="1"/>
          <p:nvPr/>
        </p:nvSpPr>
        <p:spPr>
          <a:xfrm>
            <a:off x="800100" y="4975861"/>
            <a:ext cx="106584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প্রক্রিয়া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ঝিল্লির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বাইরের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তলে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+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বাহক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→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বাহক-আয়ন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কমপ্লেক্স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গঠিত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এটি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ঝিল্লি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অতিক্রম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ভেতরের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তলে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এনজাইমের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সহায়তায়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428" name="Google Shape;428;p30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</a:t>
            </a:r>
            <a:r>
              <a:rPr lang="en-US" sz="255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55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বাহক</a:t>
            </a:r>
            <a:r>
              <a:rPr lang="en-US" sz="255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55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মতবাদ</a:t>
            </a:r>
            <a:r>
              <a:rPr lang="en-US" sz="255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(Ion Carrier Concept)</a:t>
            </a:r>
            <a:endParaRPr dirty="0"/>
          </a:p>
        </p:txBody>
      </p:sp>
      <p:sp>
        <p:nvSpPr>
          <p:cNvPr id="429" name="Google Shape;429;p30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EA4B47E-81A0-ED63-68F0-8174C2127B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901879"/>
              </p:ext>
            </p:extLst>
          </p:nvPr>
        </p:nvGraphicFramePr>
        <p:xfrm>
          <a:off x="2169504" y="2269134"/>
          <a:ext cx="7519620" cy="2371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4230545" imgH="2057830" progId="Word.Picture.8">
                  <p:embed/>
                </p:oleObj>
              </mc:Choice>
              <mc:Fallback>
                <p:oleObj name="Picture" r:id="rId4" imgW="4230545" imgH="2057830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926"/>
                      <a:stretch>
                        <a:fillRect/>
                      </a:stretch>
                    </p:blipFill>
                    <p:spPr bwMode="auto">
                      <a:xfrm>
                        <a:off x="2169504" y="2269134"/>
                        <a:ext cx="7519620" cy="23710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899264"/>
            <a:ext cx="5395912" cy="2181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37" name="Google Shape;437;p31"/>
          <p:cNvSpPr txBox="1"/>
          <p:nvPr/>
        </p:nvSpPr>
        <p:spPr>
          <a:xfrm>
            <a:off x="533400" y="1955556"/>
            <a:ext cx="5395912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লুন্ডেগড়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বার্স্ট্রম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Lundegardh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&amp;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Barstrom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1933)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মতবাদ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প্রকাশ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এটি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অ্যানায়ন-শ্বসন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মতবাদ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নামেও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পরিচিত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438" name="Google Shape;438;p31"/>
          <p:cNvSpPr txBox="1"/>
          <p:nvPr/>
        </p:nvSpPr>
        <p:spPr>
          <a:xfrm>
            <a:off x="790575" y="3070714"/>
            <a:ext cx="5175646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 ভিত্তি:</a:t>
            </a:r>
            <a:endParaRPr/>
          </a:p>
        </p:txBody>
      </p:sp>
      <p:sp>
        <p:nvSpPr>
          <p:cNvPr id="440" name="Google Shape;440;p31"/>
          <p:cNvSpPr txBox="1"/>
          <p:nvPr/>
        </p:nvSpPr>
        <p:spPr>
          <a:xfrm>
            <a:off x="1057275" y="3423139"/>
            <a:ext cx="4662487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অ্যানায়ন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সক্রিয়ভাবে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সাইটোক্রোম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চেইন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দ্বারা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পরিবাহিত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600" dirty="0"/>
          </a:p>
        </p:txBody>
      </p:sp>
      <p:sp>
        <p:nvSpPr>
          <p:cNvPr id="441" name="Google Shape;441;p31"/>
          <p:cNvSpPr txBox="1"/>
          <p:nvPr/>
        </p:nvSpPr>
        <p:spPr>
          <a:xfrm>
            <a:off x="1057275" y="3794614"/>
            <a:ext cx="4662487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ঝিল্লির বহিঃতলে Fe²⁺ জারিত হয়ে Fe³⁺ হয় এবং অ্যানায়ন গ্রহণ করে।</a:t>
            </a:r>
            <a:endParaRPr sz="1600"/>
          </a:p>
        </p:txBody>
      </p:sp>
      <p:sp>
        <p:nvSpPr>
          <p:cNvPr id="442" name="Google Shape;442;p31"/>
          <p:cNvSpPr txBox="1"/>
          <p:nvPr/>
        </p:nvSpPr>
        <p:spPr>
          <a:xfrm>
            <a:off x="1057275" y="4166089"/>
            <a:ext cx="4662487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অন্তঃতলে Fe³⁺ বিজারিত হয়ে Fe²⁺ হয় এবং অ্যানায়ন মুক্ত করে।</a:t>
            </a:r>
            <a:endParaRPr sz="1600"/>
          </a:p>
        </p:txBody>
      </p:sp>
      <p:sp>
        <p:nvSpPr>
          <p:cNvPr id="443" name="Google Shape;443;p31"/>
          <p:cNvSpPr txBox="1"/>
          <p:nvPr/>
        </p:nvSpPr>
        <p:spPr>
          <a:xfrm>
            <a:off x="1057275" y="4537564"/>
            <a:ext cx="4662487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ক্যাটায়ন নিষ্ক্রিয়ভাবে ভেতরে প্রবেশ করে।</a:t>
            </a:r>
            <a:endParaRPr sz="1600"/>
          </a:p>
        </p:txBody>
      </p:sp>
      <p:sp>
        <p:nvSpPr>
          <p:cNvPr id="444" name="Google Shape;444;p31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সাইটোক্রোম পাম্প মতবাদ (Cytochrome Pump Theory)</a:t>
            </a:r>
            <a:endParaRPr/>
          </a:p>
        </p:txBody>
      </p:sp>
      <p:sp>
        <p:nvSpPr>
          <p:cNvPr id="445" name="Google Shape;445;p31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" name="Google Shape;446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5" y="344218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5" y="3813664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5" y="418513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5" y="4556614"/>
            <a:ext cx="133350" cy="228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3359E34-C46A-3552-B3AD-F38056294C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615022"/>
              </p:ext>
            </p:extLst>
          </p:nvPr>
        </p:nvGraphicFramePr>
        <p:xfrm>
          <a:off x="6850580" y="1551319"/>
          <a:ext cx="4166182" cy="4018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2648817" imgH="2572828" progId="Word.Picture.8">
                  <p:embed/>
                </p:oleObj>
              </mc:Choice>
              <mc:Fallback>
                <p:oleObj name="Picture" r:id="rId5" imgW="2648817" imgH="2572828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0580" y="1551319"/>
                        <a:ext cx="4166182" cy="40181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1" y="5039797"/>
            <a:ext cx="5395912" cy="13166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56" name="Google Shape;456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8" y="5039797"/>
            <a:ext cx="5395912" cy="13166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57" name="Google Shape;457;p32"/>
          <p:cNvSpPr txBox="1"/>
          <p:nvPr/>
        </p:nvSpPr>
        <p:spPr>
          <a:xfrm>
            <a:off x="533400" y="1379633"/>
            <a:ext cx="10210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পিটার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মিচেল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(Peter Mitchell, 1968)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কিমিওসমোটিক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মডেলের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ওপর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ভিত্তি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আধুনিক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মতবাদ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প্রতিষ্ঠিত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458" name="Google Shape;458;p32"/>
          <p:cNvSpPr txBox="1"/>
          <p:nvPr/>
        </p:nvSpPr>
        <p:spPr>
          <a:xfrm>
            <a:off x="781051" y="5287446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ইলেক্ট্রোকেমিক্যাল গ্রেডিয়েন্ট</a:t>
            </a:r>
            <a:endParaRPr/>
          </a:p>
        </p:txBody>
      </p:sp>
      <p:sp>
        <p:nvSpPr>
          <p:cNvPr id="459" name="Google Shape;459;p32"/>
          <p:cNvSpPr txBox="1"/>
          <p:nvPr/>
        </p:nvSpPr>
        <p:spPr>
          <a:xfrm>
            <a:off x="781051" y="5573196"/>
            <a:ext cx="4900612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ATPase এনজাইম ATP ভেঙে শক্তি নির্গত করে H⁺ (প্রোটন) বাইরে পাম্প করে। ফলে কোষের বাইরে pH কম ও ধনাত্মক চার্জ বেশি হয়।</a:t>
            </a:r>
            <a:endParaRPr/>
          </a:p>
        </p:txBody>
      </p:sp>
      <p:sp>
        <p:nvSpPr>
          <p:cNvPr id="460" name="Google Shape;460;p32"/>
          <p:cNvSpPr txBox="1"/>
          <p:nvPr/>
        </p:nvSpPr>
        <p:spPr>
          <a:xfrm>
            <a:off x="6510338" y="5287446"/>
            <a:ext cx="514564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 প্রবেশ</a:t>
            </a:r>
            <a:endParaRPr/>
          </a:p>
        </p:txBody>
      </p:sp>
      <p:sp>
        <p:nvSpPr>
          <p:cNvPr id="461" name="Google Shape;461;p32"/>
          <p:cNvSpPr txBox="1"/>
          <p:nvPr/>
        </p:nvSpPr>
        <p:spPr>
          <a:xfrm>
            <a:off x="6510338" y="5573196"/>
            <a:ext cx="4900612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 হওয়া প্রোটন মোটিভ ফোর্সের টানে প্রোটন পুনরায় ভেতরে আসার সময় বাহক প্রোটিনের মাধ্যমে অ্যানায়ন ও ক্যাটায়নকে সাথে নিয়ে ভেতরে প্রবেশ করে।</a:t>
            </a:r>
            <a:endParaRPr/>
          </a:p>
        </p:txBody>
      </p:sp>
      <p:sp>
        <p:nvSpPr>
          <p:cNvPr id="462" name="Google Shape;462;p32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প্রোটন-অ্যানায়ন কো-ট্রান্সপোর্ট মতবাদ</a:t>
            </a:r>
            <a:endParaRPr/>
          </a:p>
        </p:txBody>
      </p:sp>
      <p:sp>
        <p:nvSpPr>
          <p:cNvPr id="463" name="Google Shape;463;p32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E6DCFB6-E326-00DE-4F46-D844B0CC3C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904616"/>
              </p:ext>
            </p:extLst>
          </p:nvPr>
        </p:nvGraphicFramePr>
        <p:xfrm>
          <a:off x="3563144" y="1767919"/>
          <a:ext cx="5397500" cy="3129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2706079" imgH="2305966" progId="Word.Picture.8">
                  <p:embed/>
                </p:oleObj>
              </mc:Choice>
              <mc:Fallback>
                <p:oleObj name="Picture" r:id="rId5" imgW="2706079" imgH="2305966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144" y="1767919"/>
                        <a:ext cx="5397500" cy="31293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779710"/>
            <a:ext cx="11125200" cy="9429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70" name="Google Shape;470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3254620"/>
            <a:ext cx="11125200" cy="199438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71" name="Google Shape;471;p33"/>
          <p:cNvSpPr txBox="1"/>
          <p:nvPr/>
        </p:nvSpPr>
        <p:spPr>
          <a:xfrm>
            <a:off x="733425" y="1979735"/>
            <a:ext cx="1126140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ব্যানেট ক্লার্ক (Bannet Clark, 1956)</a:t>
            </a:r>
            <a:endParaRPr/>
          </a:p>
        </p:txBody>
      </p:sp>
      <p:sp>
        <p:nvSpPr>
          <p:cNvPr id="472" name="Google Shape;472;p33"/>
          <p:cNvSpPr txBox="1"/>
          <p:nvPr/>
        </p:nvSpPr>
        <p:spPr>
          <a:xfrm>
            <a:off x="733425" y="2265485"/>
            <a:ext cx="107251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ব্যানেট ক্লার্কের মতে,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লেসিথিন (Lecithin)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নামক ফসফোলিপিড ক্যাটায়ন ও অ্যানায়নের বাহক হিসেবে কাজ করে।</a:t>
            </a:r>
            <a:endParaRPr/>
          </a:p>
        </p:txBody>
      </p:sp>
      <p:sp>
        <p:nvSpPr>
          <p:cNvPr id="473" name="Google Shape;473;p33"/>
          <p:cNvSpPr txBox="1"/>
          <p:nvPr/>
        </p:nvSpPr>
        <p:spPr>
          <a:xfrm>
            <a:off x="790575" y="3426070"/>
            <a:ext cx="1024377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প্রক্রিয়াক্রম:</a:t>
            </a:r>
            <a:endParaRPr/>
          </a:p>
        </p:txBody>
      </p:sp>
      <p:sp>
        <p:nvSpPr>
          <p:cNvPr id="474" name="Google Shape;474;p33"/>
          <p:cNvSpPr txBox="1"/>
          <p:nvPr/>
        </p:nvSpPr>
        <p:spPr>
          <a:xfrm>
            <a:off x="790575" y="3778495"/>
            <a:ext cx="106584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১.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লেসিথিন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কোষঝিল্লির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বাইরের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তলে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গ্রহণ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আয়ন-লেসিথিন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কমপ্লেক্স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475" name="Google Shape;475;p33"/>
          <p:cNvSpPr txBox="1"/>
          <p:nvPr/>
        </p:nvSpPr>
        <p:spPr>
          <a:xfrm>
            <a:off x="800100" y="4173050"/>
            <a:ext cx="106584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ভেতরের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তলে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এসে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'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লেসিথিনেজ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'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এনজাইমের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প্রভাবে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ভেঙে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কোলিন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ফসফেটিডিক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এসিডে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পরিণত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476" name="Google Shape;476;p33"/>
          <p:cNvSpPr txBox="1"/>
          <p:nvPr/>
        </p:nvSpPr>
        <p:spPr>
          <a:xfrm>
            <a:off x="790575" y="4567605"/>
            <a:ext cx="106584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পরবর্তীতে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ATP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সাহায্যে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লেসিথিন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পুনরায়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সংশ্লেষিত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477" name="Google Shape;477;p33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লেসিথিন বাহক মতবাদ (Protein Lecithin Carrier)</a:t>
            </a:r>
            <a:endParaRPr/>
          </a:p>
        </p:txBody>
      </p:sp>
      <p:sp>
        <p:nvSpPr>
          <p:cNvPr id="478" name="Google Shape;478;p33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4"/>
          <p:cNvSpPr txBox="1"/>
          <p:nvPr/>
        </p:nvSpPr>
        <p:spPr>
          <a:xfrm>
            <a:off x="800100" y="1667914"/>
            <a:ext cx="856370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আয়নের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ঘনত্ব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মাটির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দ্রবণে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ঘনত্ব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বাড়লে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একটি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নির্দিষ্ট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সীমা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পর্যন্ত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বাড়ে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485" name="Google Shape;485;p34"/>
          <p:cNvSpPr txBox="1"/>
          <p:nvPr/>
        </p:nvSpPr>
        <p:spPr>
          <a:xfrm>
            <a:off x="800100" y="2107527"/>
            <a:ext cx="856370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তাপমাত্রা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নির্দিষ্ট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সীমার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মধ্যে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তাপমাত্রা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বাড়লে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বাড়ে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মাত্রাতিরিক্ত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486" name="Google Shape;486;p34"/>
          <p:cNvSpPr txBox="1"/>
          <p:nvPr/>
        </p:nvSpPr>
        <p:spPr>
          <a:xfrm>
            <a:off x="800100" y="2562225"/>
            <a:ext cx="856370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আলো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পরোক্ষভাবে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প্রস্বেদন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পত্ররন্ধ্র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খোলা-বন্ধ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নিয়ন্ত্রণের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প্রভাব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ফেলে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487" name="Google Shape;487;p34"/>
          <p:cNvSpPr txBox="1"/>
          <p:nvPr/>
        </p:nvSpPr>
        <p:spPr>
          <a:xfrm>
            <a:off x="800100" y="3064053"/>
            <a:ext cx="856370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অক্সিজেন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O₂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অভাবে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श्वসন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ব্যাহত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সক্রিয়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488" name="Google Shape;488;p34"/>
          <p:cNvSpPr txBox="1"/>
          <p:nvPr/>
        </p:nvSpPr>
        <p:spPr>
          <a:xfrm>
            <a:off x="800100" y="3588327"/>
            <a:ext cx="856370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শ্বসনিক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বস্তু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শ্বসনিক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বস্তু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শক্তি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উৎপাদন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489" name="Google Shape;489;p34"/>
          <p:cNvSpPr txBox="1"/>
          <p:nvPr/>
        </p:nvSpPr>
        <p:spPr>
          <a:xfrm>
            <a:off x="800100" y="4112601"/>
            <a:ext cx="856370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আয়নের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পারস্পরিক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ক্রিয়া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Ca²⁺ ও Mg²⁺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উপস্থিতি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K⁺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শোষণে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বাধা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দেয়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490" name="Google Shape;490;p34"/>
          <p:cNvSpPr txBox="1"/>
          <p:nvPr/>
        </p:nvSpPr>
        <p:spPr>
          <a:xfrm>
            <a:off x="800100" y="4676776"/>
            <a:ext cx="856370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বৃদ্ধি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অঞ্চল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বিভাজন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বর্ধনশীল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অঞ্চলে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পরিশোষণ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সবচেয়ে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বেশি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491" name="Google Shape;491;p34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লবণ পরিশোষণের প্রভাবকসমূহ</a:t>
            </a:r>
            <a:endParaRPr/>
          </a:p>
        </p:txBody>
      </p:sp>
      <p:sp>
        <p:nvSpPr>
          <p:cNvPr id="492" name="Google Shape;492;p34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Google Shape;493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686964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126577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5812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083103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607377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4131651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4695826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6" name="Google Shape;506;p35"/>
          <p:cNvGraphicFramePr/>
          <p:nvPr>
            <p:extLst>
              <p:ext uri="{D42A27DB-BD31-4B8C-83A1-F6EECF244321}">
                <p14:modId xmlns:p14="http://schemas.microsoft.com/office/powerpoint/2010/main" val="730348199"/>
              </p:ext>
            </p:extLst>
          </p:nvPr>
        </p:nvGraphicFramePr>
        <p:xfrm>
          <a:off x="552475" y="1411166"/>
          <a:ext cx="11106125" cy="4312627"/>
        </p:xfrm>
        <a:graphic>
          <a:graphicData uri="http://schemas.openxmlformats.org/drawingml/2006/table">
            <a:tbl>
              <a:tblPr firstRow="1" bandRow="1">
                <a:noFill/>
                <a:tableStyleId>{B12B4D65-3959-450D-BF8D-2178CA40DEDF}</a:tableStyleId>
              </a:tblPr>
              <a:tblGrid>
                <a:gridCol w="230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876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বিষয়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সক্রিয় পরিশোষণ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নিষ্ক্রিয় পরিশোষণ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5F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76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বিপাকীয় শক্তি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সরাসরি ATP প্রয়োগ প্রয়োজন।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বিপাকীয় শক্তির প্রয়োজন হয় না।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876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শ্বসন হার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আয়ন শোষণের সময় বৃদ্ধি পায়।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শ্বসন হার স্বাভাবিক থাকে।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76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আয়ন পরিবহন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ক্যাটায়ন ও অ্যানায়ন পৃথকভাবে হয়।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ক্যাটায়ন ও অ্যানায়ন একসাথে হতে পারে।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876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বাহক ও এনজাইম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বাহক অণু ও এনজাইম প্রয়োজন।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বাহক বা এনজাইম প্রয়োজন হয় না।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880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নতিমাত্রা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ঘনত্বের নতিমাত্রার বিপরীতে ঘটে।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ঘনত্বের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অনুকূলে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ব্যাপন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দ্বারা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ঘটে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।</a:t>
                      </a:r>
                      <a:endParaRPr sz="18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22" name="Google Shape;522;p35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সক্রিয় ও নিষ্ক্রিয় পরিশোষণের পার্থক্য</a:t>
            </a:r>
            <a:endParaRPr/>
          </a:p>
        </p:txBody>
      </p:sp>
      <p:sp>
        <p:nvSpPr>
          <p:cNvPr id="523" name="Google Shape;523;p35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452" y="2254494"/>
            <a:ext cx="5395912" cy="14573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30" name="Google Shape;530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926" y="4083294"/>
            <a:ext cx="5395912" cy="8572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32" name="Google Shape;532;p36"/>
          <p:cNvSpPr txBox="1"/>
          <p:nvPr/>
        </p:nvSpPr>
        <p:spPr>
          <a:xfrm>
            <a:off x="752477" y="2454519"/>
            <a:ext cx="524565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endParaRPr/>
          </a:p>
        </p:txBody>
      </p:sp>
      <p:sp>
        <p:nvSpPr>
          <p:cNvPr id="533" name="Google Shape;533;p36"/>
          <p:cNvSpPr txBox="1"/>
          <p:nvPr/>
        </p:nvSpPr>
        <p:spPr>
          <a:xfrm>
            <a:off x="752477" y="2740269"/>
            <a:ext cx="4995862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যে শারীরবৃত্তীয় প্রক্রিয়ায় উদ্ভিদ তার বায়বীয় অঙ্গের (প্রধানত পাতা) মাধ্যমে প্রয়োজনের অতিরিক্ত পানি বাষ্পাকারে বাইরে বের করে দেয়, তাকে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প্রস্বেদন (Transpiration)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বলে।</a:t>
            </a:r>
            <a:endParaRPr/>
          </a:p>
        </p:txBody>
      </p:sp>
      <p:sp>
        <p:nvSpPr>
          <p:cNvPr id="534" name="Google Shape;534;p36"/>
          <p:cNvSpPr txBox="1"/>
          <p:nvPr/>
        </p:nvSpPr>
        <p:spPr>
          <a:xfrm>
            <a:off x="800101" y="4254744"/>
            <a:ext cx="492918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শোষিত পানির পরিমাণ: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উদ্ভিদ মূল দিয়ে যে পানি শোষণ করে তার মাত্র ১% শারীরিক কাজে লাগে এবং ৯৯% পানি প্রস্বেদনে বের হয়ে যায়।</a:t>
            </a:r>
            <a:endParaRPr/>
          </a:p>
        </p:txBody>
      </p:sp>
      <p:sp>
        <p:nvSpPr>
          <p:cNvPr id="536" name="Google Shape;536;p36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 err="1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প্রস্বেদন</a:t>
            </a:r>
            <a:r>
              <a:rPr lang="en-US" sz="2550" b="1" i="0" u="none" strike="noStrike" cap="none" dirty="0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 (Transpiration)</a:t>
            </a:r>
            <a:endParaRPr dirty="0"/>
          </a:p>
        </p:txBody>
      </p:sp>
      <p:sp>
        <p:nvSpPr>
          <p:cNvPr id="537" name="Google Shape;537;p36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DF829C-DFDF-952D-C394-64750804F461}"/>
              </a:ext>
            </a:extLst>
          </p:cNvPr>
          <p:cNvGrpSpPr/>
          <p:nvPr/>
        </p:nvGrpSpPr>
        <p:grpSpPr>
          <a:xfrm>
            <a:off x="6272213" y="1876425"/>
            <a:ext cx="5395912" cy="3619500"/>
            <a:chOff x="6272213" y="1876425"/>
            <a:chExt cx="5395912" cy="3619500"/>
          </a:xfrm>
        </p:grpSpPr>
        <p:pic>
          <p:nvPicPr>
            <p:cNvPr id="531" name="Google Shape;531;p36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272213" y="1876425"/>
              <a:ext cx="5395912" cy="361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5" name="Google Shape;535;p36" descr="imag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81738" y="1885950"/>
              <a:ext cx="5376862" cy="3600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345B6D3-4CD9-3E5D-0CD4-E0080C928309}"/>
                </a:ext>
              </a:extLst>
            </p:cNvPr>
            <p:cNvSpPr/>
            <p:nvPr/>
          </p:nvSpPr>
          <p:spPr>
            <a:xfrm>
              <a:off x="7658101" y="1946031"/>
              <a:ext cx="3217985" cy="779584"/>
            </a:xfrm>
            <a:prstGeom prst="rect">
              <a:avLst/>
            </a:prstGeom>
            <a:solidFill>
              <a:srgbClr val="FEF7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A73002A-0BEF-16F4-6073-335C9407CEA0}"/>
                </a:ext>
              </a:extLst>
            </p:cNvPr>
            <p:cNvSpPr/>
            <p:nvPr/>
          </p:nvSpPr>
          <p:spPr>
            <a:xfrm>
              <a:off x="10489956" y="5138005"/>
              <a:ext cx="1151060" cy="309929"/>
            </a:xfrm>
            <a:prstGeom prst="rect">
              <a:avLst/>
            </a:prstGeom>
            <a:solidFill>
              <a:srgbClr val="FEF7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3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595438"/>
            <a:ext cx="11125200" cy="12096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44" name="Google Shape;544;p3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3633788"/>
            <a:ext cx="3549699" cy="1419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45" name="Google Shape;545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21224" y="3633788"/>
            <a:ext cx="3549699" cy="1419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46" name="Google Shape;546;p3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09049" y="3633788"/>
            <a:ext cx="3549699" cy="1419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47" name="Google Shape;547;p37"/>
          <p:cNvSpPr txBox="1"/>
          <p:nvPr/>
        </p:nvSpPr>
        <p:spPr>
          <a:xfrm>
            <a:off x="790575" y="1766888"/>
            <a:ext cx="1119139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প্রয়োজনীয় অমঙ্গল (Necessary Evil)</a:t>
            </a:r>
            <a:endParaRPr/>
          </a:p>
        </p:txBody>
      </p:sp>
      <p:sp>
        <p:nvSpPr>
          <p:cNvPr id="548" name="Google Shape;548;p37"/>
          <p:cNvSpPr txBox="1"/>
          <p:nvPr/>
        </p:nvSpPr>
        <p:spPr>
          <a:xfrm>
            <a:off x="790575" y="2119313"/>
            <a:ext cx="106584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বিজ্ঞানী কার্টিস (Curtis) প্রস্বেদনকে উদ্ভিদের জন্য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"Necessary Evil" (প্রয়োজনীয় অমঙ্গল)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হিসেবে অভিহিত করেছেন, কারণ এটি ছাড়া রস উত্তোলন অসম্ভব হলেও অতিরিক্ত প্রস্বেদনে উদ্ভিদের মৃত্যু হতে পারে।</a:t>
            </a:r>
            <a:endParaRPr/>
          </a:p>
        </p:txBody>
      </p:sp>
      <p:sp>
        <p:nvSpPr>
          <p:cNvPr id="549" name="Google Shape;549;p37"/>
          <p:cNvSpPr txBox="1"/>
          <p:nvPr/>
        </p:nvSpPr>
        <p:spPr>
          <a:xfrm>
            <a:off x="752475" y="3881438"/>
            <a:ext cx="326712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পত্ররন্ধ্রীয় (Stomatal)</a:t>
            </a:r>
            <a:endParaRPr/>
          </a:p>
        </p:txBody>
      </p:sp>
      <p:sp>
        <p:nvSpPr>
          <p:cNvPr id="550" name="Google Shape;550;p37"/>
          <p:cNvSpPr txBox="1"/>
          <p:nvPr/>
        </p:nvSpPr>
        <p:spPr>
          <a:xfrm>
            <a:off x="752475" y="4319588"/>
            <a:ext cx="3111549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পাতার পত্ররন্ধ্রের মাধ্যমে ঘটে। মোট প্রস্বেদনের ৯০-৯৫%।</a:t>
            </a:r>
            <a:endParaRPr/>
          </a:p>
        </p:txBody>
      </p:sp>
      <p:sp>
        <p:nvSpPr>
          <p:cNvPr id="551" name="Google Shape;551;p37"/>
          <p:cNvSpPr txBox="1"/>
          <p:nvPr/>
        </p:nvSpPr>
        <p:spPr>
          <a:xfrm>
            <a:off x="4540299" y="3881438"/>
            <a:ext cx="326712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ত্বীয় (Cuticular)</a:t>
            </a:r>
            <a:endParaRPr/>
          </a:p>
        </p:txBody>
      </p:sp>
      <p:sp>
        <p:nvSpPr>
          <p:cNvPr id="552" name="Google Shape;552;p37"/>
          <p:cNvSpPr txBox="1"/>
          <p:nvPr/>
        </p:nvSpPr>
        <p:spPr>
          <a:xfrm>
            <a:off x="4540299" y="4319588"/>
            <a:ext cx="3111549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পাতার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কিউটিকল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ত্বকের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প্রায়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৩-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১০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%।</a:t>
            </a:r>
            <a:endParaRPr dirty="0"/>
          </a:p>
        </p:txBody>
      </p:sp>
      <p:sp>
        <p:nvSpPr>
          <p:cNvPr id="553" name="Google Shape;553;p37"/>
          <p:cNvSpPr txBox="1"/>
          <p:nvPr/>
        </p:nvSpPr>
        <p:spPr>
          <a:xfrm>
            <a:off x="8328124" y="3881438"/>
            <a:ext cx="326712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লেন্টিকুলার (Lenticular)</a:t>
            </a:r>
            <a:endParaRPr/>
          </a:p>
        </p:txBody>
      </p:sp>
      <p:sp>
        <p:nvSpPr>
          <p:cNvPr id="554" name="Google Shape;554;p37"/>
          <p:cNvSpPr txBox="1"/>
          <p:nvPr/>
        </p:nvSpPr>
        <p:spPr>
          <a:xfrm>
            <a:off x="8328124" y="4319588"/>
            <a:ext cx="3111549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কাণ্ডের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লেন্টিসেলের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মাত্র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%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555" name="Google Shape;555;p37"/>
          <p:cNvSpPr txBox="1"/>
          <p:nvPr/>
        </p:nvSpPr>
        <p:spPr>
          <a:xfrm>
            <a:off x="533400" y="438150"/>
            <a:ext cx="1165860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65F4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প্রস্বেদনের গুরুত্ব ও প্রকারভেদ</a:t>
            </a:r>
            <a:endParaRPr/>
          </a:p>
        </p:txBody>
      </p:sp>
      <p:sp>
        <p:nvSpPr>
          <p:cNvPr id="556" name="Google Shape;556;p37"/>
          <p:cNvSpPr/>
          <p:nvPr/>
        </p:nvSpPr>
        <p:spPr>
          <a:xfrm>
            <a:off x="533400" y="1038225"/>
            <a:ext cx="111252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1790</Words>
  <Application>Microsoft Office PowerPoint</Application>
  <PresentationFormat>Widescreen</PresentationFormat>
  <Paragraphs>198</Paragraphs>
  <Slides>20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Arial</vt:lpstr>
      <vt:lpstr>Hind Siliguri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Anik Shahrier</dc:creator>
  <cp:lastModifiedBy>Anik Shahrier Oishik</cp:lastModifiedBy>
  <cp:revision>31</cp:revision>
  <dcterms:modified xsi:type="dcterms:W3CDTF">2026-08-27T11:54:32Z</dcterms:modified>
</cp:coreProperties>
</file>