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4" r:id="rId17"/>
    <p:sldId id="275" r:id="rId18"/>
    <p:sldId id="276" r:id="rId19"/>
    <p:sldId id="278" r:id="rId20"/>
    <p:sldId id="279" r:id="rId21"/>
    <p:sldId id="282" r:id="rId22"/>
    <p:sldId id="283" r:id="rId23"/>
    <p:sldId id="257" r:id="rId24"/>
    <p:sldId id="281"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7" d="100"/>
          <a:sy n="87" d="100"/>
        </p:scale>
        <p:origin x="499"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pic>
        <p:nvPicPr>
          <p:cNvPr id="8" name="Picture 7">
            <a:extLst>
              <a:ext uri="{FF2B5EF4-FFF2-40B4-BE49-F238E27FC236}">
                <a16:creationId xmlns:a16="http://schemas.microsoft.com/office/drawing/2014/main" id="{6A127CB3-FA29-ACEB-CE21-ECB119CC8D4F}"/>
              </a:ext>
            </a:extLst>
          </p:cNvPr>
          <p:cNvPicPr>
            <a:picLocks noChangeAspect="1"/>
          </p:cNvPicPr>
          <p:nvPr userDrawn="1"/>
        </p:nvPicPr>
        <p:blipFill>
          <a:blip r:embed="rId14"/>
          <a:stretch>
            <a:fillRect/>
          </a:stretch>
        </p:blipFill>
        <p:spPr>
          <a:xfrm>
            <a:off x="10766612" y="0"/>
            <a:ext cx="1425388" cy="447979"/>
          </a:xfrm>
          <a:prstGeom prst="rect">
            <a:avLst/>
          </a:prstGeom>
        </p:spPr>
      </p:pic>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26.emf"/><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34.emf"/><Relationship Id="rId4"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oleObject" Target="../embeddings/oleObject5.bin"/><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22.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s>
</file>

<file path=ppt/slides/_rels/slide2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71.emf"/><Relationship Id="rId5" Type="http://schemas.openxmlformats.org/officeDocument/2006/relationships/oleObject" Target="../embeddings/oleObject6.bin"/><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76250" y="2933700"/>
            <a:ext cx="5429250" cy="19240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2"/>
          <a:stretch>
            <a:fillRect/>
          </a:stretch>
        </p:blipFill>
        <p:spPr>
          <a:xfrm>
            <a:off x="6286500" y="2933700"/>
            <a:ext cx="5429250" cy="19240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TextBox 4"/>
          <p:cNvSpPr txBox="1"/>
          <p:nvPr/>
        </p:nvSpPr>
        <p:spPr>
          <a:xfrm>
            <a:off x="790575" y="3209925"/>
            <a:ext cx="5080635"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ইমিউনিটি (Immunity)</a:t>
            </a:r>
          </a:p>
        </p:txBody>
      </p:sp>
      <p:sp>
        <p:nvSpPr>
          <p:cNvPr id="6" name="TextBox 5"/>
          <p:cNvSpPr txBox="1"/>
          <p:nvPr/>
        </p:nvSpPr>
        <p:spPr>
          <a:xfrm>
            <a:off x="790575" y="3695700"/>
            <a:ext cx="4838700" cy="771525"/>
          </a:xfrm>
          <a:prstGeom prst="rect">
            <a:avLst/>
          </a:prstGeom>
          <a:noFill/>
        </p:spPr>
        <p:txBody>
          <a:bodyPr wrap="square" lIns="0" tIns="0" rIns="0" bIns="0" anchor="t">
            <a:spAutoFit/>
          </a:bodyPr>
          <a:lstStyle/>
          <a:p>
            <a:pPr algn="l">
              <a:lnSpc>
                <a:spcPts val="2025"/>
              </a:lnSpc>
            </a:pPr>
            <a:r>
              <a:rPr sz="1350" b="1" i="0" u="none">
                <a:solidFill>
                  <a:srgbClr val="334155"/>
                </a:solidFill>
                <a:latin typeface="Hind Siliguri"/>
              </a:rPr>
              <a:t>সংজ্ঞা:</a:t>
            </a:r>
            <a:r>
              <a:rPr sz="1350" b="0" i="0" u="none">
                <a:solidFill>
                  <a:srgbClr val="334155"/>
                </a:solidFill>
                <a:latin typeface="Hind Siliguri"/>
              </a:rPr>
              <a:t> যে জৈবিক প্রক্রিয়ার মাধ্যমে মানবদেহ ক্ষতিকর বহিরাগত অণুজীব (ভাইরাস, ব্যাকটেরিয়া), বিষাক্ত পদার্থ ও অস্বাভাবিক কোষের আক্রমণ প্রতিরোধ করে সুস্থ থাকে, তাকে </a:t>
            </a:r>
            <a:r>
              <a:rPr sz="1350" b="1" i="0" u="none">
                <a:solidFill>
                  <a:srgbClr val="334155"/>
                </a:solidFill>
                <a:latin typeface="Hind Siliguri"/>
              </a:rPr>
              <a:t>ইমিউনিটি</a:t>
            </a:r>
            <a:r>
              <a:rPr sz="1350" b="0" i="0" u="none">
                <a:solidFill>
                  <a:srgbClr val="334155"/>
                </a:solidFill>
                <a:latin typeface="Hind Siliguri"/>
              </a:rPr>
              <a:t> বা প্রতিরোধ ক্ষমতা বলে।</a:t>
            </a:r>
          </a:p>
        </p:txBody>
      </p:sp>
      <p:sp>
        <p:nvSpPr>
          <p:cNvPr id="7" name="TextBox 6"/>
          <p:cNvSpPr txBox="1"/>
          <p:nvPr/>
        </p:nvSpPr>
        <p:spPr>
          <a:xfrm>
            <a:off x="6600825" y="3209925"/>
            <a:ext cx="5080635"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ইমিউন সিস্টেম (Immune System)</a:t>
            </a:r>
          </a:p>
        </p:txBody>
      </p:sp>
      <p:sp>
        <p:nvSpPr>
          <p:cNvPr id="8" name="TextBox 7"/>
          <p:cNvSpPr txBox="1"/>
          <p:nvPr/>
        </p:nvSpPr>
        <p:spPr>
          <a:xfrm>
            <a:off x="6600825" y="3695700"/>
            <a:ext cx="4838700" cy="771525"/>
          </a:xfrm>
          <a:prstGeom prst="rect">
            <a:avLst/>
          </a:prstGeom>
          <a:noFill/>
        </p:spPr>
        <p:txBody>
          <a:bodyPr wrap="square" lIns="0" tIns="0" rIns="0" bIns="0" anchor="t">
            <a:spAutoFit/>
          </a:bodyPr>
          <a:lstStyle/>
          <a:p>
            <a:pPr algn="l">
              <a:lnSpc>
                <a:spcPts val="2025"/>
              </a:lnSpc>
            </a:pPr>
            <a:r>
              <a:rPr sz="1350" b="1" i="0" u="none">
                <a:solidFill>
                  <a:srgbClr val="334155"/>
                </a:solidFill>
                <a:latin typeface="Hind Siliguri"/>
              </a:rPr>
              <a:t>সংজ্ঞা:</a:t>
            </a:r>
            <a:r>
              <a:rPr sz="1350" b="0" i="0" u="none">
                <a:solidFill>
                  <a:srgbClr val="334155"/>
                </a:solidFill>
                <a:latin typeface="Hind Siliguri"/>
              </a:rPr>
              <a:t> দেহের যেসব অঙ্গ, টিস্যু, কোষ এবং ক্ষরিত রাসায়নিক পদার্থ সমন্বিতভাবে বহিরাগত প্যাথোজেনের বিরুদ্ধে প্রতিরক্ষা প্রদান করে, তাদের সমষ্টিকে </a:t>
            </a:r>
            <a:r>
              <a:rPr sz="1350" b="1" i="0" u="none">
                <a:solidFill>
                  <a:srgbClr val="334155"/>
                </a:solidFill>
                <a:latin typeface="Hind Siliguri"/>
              </a:rPr>
              <a:t>ইমিউন সিস্টেম</a:t>
            </a:r>
            <a:r>
              <a:rPr sz="1350" b="0" i="0" u="none">
                <a:solidFill>
                  <a:srgbClr val="334155"/>
                </a:solidFill>
                <a:latin typeface="Hind Siliguri"/>
              </a:rPr>
              <a:t> বা অনাক্রম্য তন্ত্র বলে।</a:t>
            </a:r>
          </a:p>
        </p:txBody>
      </p:sp>
      <p:sp>
        <p:nvSpPr>
          <p:cNvPr id="9" name="TextBox 8"/>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ইমিউনিটি ও ইমিউন সিস্টেমের সংজ্ঞা</a:t>
            </a:r>
          </a:p>
        </p:txBody>
      </p:sp>
      <p:sp>
        <p:nvSpPr>
          <p:cNvPr id="10" name="Rectangle 9"/>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76250" y="2614612"/>
            <a:ext cx="3594050" cy="25622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4298900" y="2614612"/>
            <a:ext cx="3594050" cy="25622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8121550" y="2614612"/>
            <a:ext cx="3594050" cy="25622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6" name="TextBox 5"/>
          <p:cNvSpPr txBox="1"/>
          <p:nvPr/>
        </p:nvSpPr>
        <p:spPr>
          <a:xfrm>
            <a:off x="714375" y="3567112"/>
            <a:ext cx="3273690"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লিম্ফয়েড অঙ্গ</a:t>
            </a:r>
          </a:p>
        </p:txBody>
      </p:sp>
      <p:sp>
        <p:nvSpPr>
          <p:cNvPr id="7" name="TextBox 6"/>
          <p:cNvSpPr txBox="1"/>
          <p:nvPr/>
        </p:nvSpPr>
        <p:spPr>
          <a:xfrm>
            <a:off x="714375" y="4052887"/>
            <a:ext cx="3117800" cy="771525"/>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অস্থিমজ্জা, থাইমাস, প্লীহা, টনসিল এবং লিম্ফ নোড যা লিম্ফোসাইট উৎপাদন ও পরিপক্কতা নিয়ন্ত্রণ করে।</a:t>
            </a:r>
          </a:p>
        </p:txBody>
      </p:sp>
      <p:sp>
        <p:nvSpPr>
          <p:cNvPr id="8" name="TextBox 7"/>
          <p:cNvSpPr txBox="1"/>
          <p:nvPr/>
        </p:nvSpPr>
        <p:spPr>
          <a:xfrm>
            <a:off x="4537025" y="3567112"/>
            <a:ext cx="3273690"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প্রতিরক্ষা কোষ</a:t>
            </a:r>
          </a:p>
        </p:txBody>
      </p:sp>
      <p:sp>
        <p:nvSpPr>
          <p:cNvPr id="9" name="TextBox 8"/>
          <p:cNvSpPr txBox="1"/>
          <p:nvPr/>
        </p:nvSpPr>
        <p:spPr>
          <a:xfrm>
            <a:off x="4537025" y="4052887"/>
            <a:ext cx="3117800" cy="771525"/>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শ্বেত রক্তকণিকা (নিউট্রোফিল, মনোসাইট, লিম্ফোসাইট, ম্যাক্রোফেজ, ন্যাচারাল কিলার সেল)।</a:t>
            </a:r>
          </a:p>
        </p:txBody>
      </p:sp>
      <p:sp>
        <p:nvSpPr>
          <p:cNvPr id="10" name="TextBox 9"/>
          <p:cNvSpPr txBox="1"/>
          <p:nvPr/>
        </p:nvSpPr>
        <p:spPr>
          <a:xfrm>
            <a:off x="8359675" y="3567112"/>
            <a:ext cx="3273690"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রাসায়নিক পদার্থ</a:t>
            </a:r>
          </a:p>
        </p:txBody>
      </p:sp>
      <p:sp>
        <p:nvSpPr>
          <p:cNvPr id="11" name="TextBox 10"/>
          <p:cNvSpPr txBox="1"/>
          <p:nvPr/>
        </p:nvSpPr>
        <p:spPr>
          <a:xfrm>
            <a:off x="8359675" y="4052887"/>
            <a:ext cx="3117800" cy="514350"/>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অ্যান্টিবডি, কমপ্লিমেন্ট প্রোটিন, ইন্টারফেরন, হিস্টামিন, সাইটোকাইন ও অন্যান্য ক্ষরণ।</a:t>
            </a:r>
          </a:p>
        </p:txBody>
      </p:sp>
      <p:pic>
        <p:nvPicPr>
          <p:cNvPr id="12" name="Picture 11" descr="image.png"/>
          <p:cNvPicPr>
            <a:picLocks noChangeAspect="1"/>
          </p:cNvPicPr>
          <p:nvPr/>
        </p:nvPicPr>
        <p:blipFill>
          <a:blip r:embed="rId5"/>
          <a:stretch>
            <a:fillRect/>
          </a:stretch>
        </p:blipFill>
        <p:spPr>
          <a:xfrm>
            <a:off x="714375" y="2967037"/>
            <a:ext cx="390525" cy="342900"/>
          </a:xfrm>
          <a:prstGeom prst="rect">
            <a:avLst/>
          </a:prstGeom>
        </p:spPr>
      </p:pic>
      <p:pic>
        <p:nvPicPr>
          <p:cNvPr id="13" name="Picture 12" descr="image.png"/>
          <p:cNvPicPr>
            <a:picLocks noChangeAspect="1"/>
          </p:cNvPicPr>
          <p:nvPr/>
        </p:nvPicPr>
        <p:blipFill>
          <a:blip r:embed="rId6"/>
          <a:stretch>
            <a:fillRect/>
          </a:stretch>
        </p:blipFill>
        <p:spPr>
          <a:xfrm>
            <a:off x="4537025" y="2967037"/>
            <a:ext cx="342900" cy="342900"/>
          </a:xfrm>
          <a:prstGeom prst="rect">
            <a:avLst/>
          </a:prstGeom>
        </p:spPr>
      </p:pic>
      <p:pic>
        <p:nvPicPr>
          <p:cNvPr id="14" name="Picture 13" descr="image.png"/>
          <p:cNvPicPr>
            <a:picLocks noChangeAspect="1"/>
          </p:cNvPicPr>
          <p:nvPr/>
        </p:nvPicPr>
        <p:blipFill>
          <a:blip r:embed="rId7"/>
          <a:stretch>
            <a:fillRect/>
          </a:stretch>
        </p:blipFill>
        <p:spPr>
          <a:xfrm>
            <a:off x="8359675" y="2967037"/>
            <a:ext cx="342900" cy="342900"/>
          </a:xfrm>
          <a:prstGeom prst="rect">
            <a:avLst/>
          </a:prstGeom>
        </p:spPr>
      </p:pic>
      <p:sp>
        <p:nvSpPr>
          <p:cNvPr id="15" name="TextBox 14"/>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অনাক্রম্য তন্ত্রের প্রধান উপাদানসমূহ</a:t>
            </a:r>
          </a:p>
        </p:txBody>
      </p:sp>
      <p:sp>
        <p:nvSpPr>
          <p:cNvPr id="16" name="Rectangle 15"/>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19150" y="2773607"/>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অস্থিমজ্জা (Bone Marrow):</a:t>
            </a:r>
            <a:r>
              <a:rPr sz="1425" b="0" i="0" u="none">
                <a:solidFill>
                  <a:srgbClr val="334155"/>
                </a:solidFill>
                <a:latin typeface="Hind Siliguri"/>
              </a:rPr>
              <a:t> দেহের প্রধান প্রাথমিক লিম্ফয়েড অঙ্গ। এখানে সকল রক্তকণিকা এবং B ও T লিম্ফোসাইট উৎপন্ন হয়। B-কোষ এখানেই পরিপক্ক হয়।</a:t>
            </a:r>
          </a:p>
        </p:txBody>
      </p:sp>
      <p:sp>
        <p:nvSpPr>
          <p:cNvPr id="4" name="TextBox 3"/>
          <p:cNvSpPr txBox="1"/>
          <p:nvPr/>
        </p:nvSpPr>
        <p:spPr>
          <a:xfrm>
            <a:off x="819150" y="3471862"/>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থাইমাস গ্রন্থি (Thymus Gland):</a:t>
            </a:r>
            <a:r>
              <a:rPr sz="1425" b="0" i="0" u="none">
                <a:solidFill>
                  <a:srgbClr val="334155"/>
                </a:solidFill>
                <a:latin typeface="Hind Siliguri"/>
              </a:rPr>
              <a:t> শ্বাসনালীর নিচে অবস্থিত। অস্থিমজ্জা থেকে আসা অপরিপক্ক T-লিম্ফোসাইট থাইমাসে এসে পরিপক্কতা লাভ করে।</a:t>
            </a:r>
          </a:p>
        </p:txBody>
      </p:sp>
      <p:sp>
        <p:nvSpPr>
          <p:cNvPr id="5" name="TextBox 4"/>
          <p:cNvSpPr txBox="1"/>
          <p:nvPr/>
        </p:nvSpPr>
        <p:spPr>
          <a:xfrm>
            <a:off x="819150" y="3895725"/>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প্লীহা (Spleen):</a:t>
            </a:r>
            <a:r>
              <a:rPr sz="1425" b="0" i="0" u="none">
                <a:solidFill>
                  <a:srgbClr val="334155"/>
                </a:solidFill>
                <a:latin typeface="Hind Siliguri"/>
              </a:rPr>
              <a:t> দেহের বৃহত্তম লিম্ফয়েড অঙ্গ। রক্ত ছাঁকন করে জীবাণু মুক্ত করে এবং পুরাতন লোহিত রক্তকণিকা ধ্বংস করে।</a:t>
            </a:r>
          </a:p>
        </p:txBody>
      </p:sp>
      <p:sp>
        <p:nvSpPr>
          <p:cNvPr id="6" name="TextBox 5"/>
          <p:cNvSpPr txBox="1"/>
          <p:nvPr/>
        </p:nvSpPr>
        <p:spPr>
          <a:xfrm>
            <a:off x="819150" y="4319587"/>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লিম্ফ নোড ও টনসিল:</a:t>
            </a:r>
            <a:r>
              <a:rPr sz="1425" b="0" i="0" u="none">
                <a:solidFill>
                  <a:srgbClr val="334155"/>
                </a:solidFill>
                <a:latin typeface="Hind Siliguri"/>
              </a:rPr>
              <a:t> লসিকাবাহে অবস্থিত ছোট গোটাসদৃশ গঠন যা লসিকায় ভেসে আসা জীবাণু আটকে ফেলে ও ধ্বংস করে।</a:t>
            </a:r>
          </a:p>
        </p:txBody>
      </p:sp>
      <p:pic>
        <p:nvPicPr>
          <p:cNvPr id="7" name="Picture 6" descr="image.png"/>
          <p:cNvPicPr>
            <a:picLocks noChangeAspect="1"/>
          </p:cNvPicPr>
          <p:nvPr/>
        </p:nvPicPr>
        <p:blipFill>
          <a:blip r:embed="rId2"/>
          <a:stretch>
            <a:fillRect/>
          </a:stretch>
        </p:blipFill>
        <p:spPr>
          <a:xfrm>
            <a:off x="476250" y="2806944"/>
            <a:ext cx="190500" cy="200025"/>
          </a:xfrm>
          <a:prstGeom prst="rect">
            <a:avLst/>
          </a:prstGeom>
        </p:spPr>
      </p:pic>
      <p:pic>
        <p:nvPicPr>
          <p:cNvPr id="8" name="Picture 7" descr="image.png"/>
          <p:cNvPicPr>
            <a:picLocks noChangeAspect="1"/>
          </p:cNvPicPr>
          <p:nvPr/>
        </p:nvPicPr>
        <p:blipFill>
          <a:blip r:embed="rId2"/>
          <a:stretch>
            <a:fillRect/>
          </a:stretch>
        </p:blipFill>
        <p:spPr>
          <a:xfrm>
            <a:off x="476250" y="3505200"/>
            <a:ext cx="190500" cy="200025"/>
          </a:xfrm>
          <a:prstGeom prst="rect">
            <a:avLst/>
          </a:prstGeom>
        </p:spPr>
      </p:pic>
      <p:pic>
        <p:nvPicPr>
          <p:cNvPr id="9" name="Picture 8" descr="image.png"/>
          <p:cNvPicPr>
            <a:picLocks noChangeAspect="1"/>
          </p:cNvPicPr>
          <p:nvPr/>
        </p:nvPicPr>
        <p:blipFill>
          <a:blip r:embed="rId2"/>
          <a:stretch>
            <a:fillRect/>
          </a:stretch>
        </p:blipFill>
        <p:spPr>
          <a:xfrm>
            <a:off x="476250" y="3929062"/>
            <a:ext cx="190500" cy="200025"/>
          </a:xfrm>
          <a:prstGeom prst="rect">
            <a:avLst/>
          </a:prstGeom>
        </p:spPr>
      </p:pic>
      <p:pic>
        <p:nvPicPr>
          <p:cNvPr id="10" name="Picture 9" descr="image.png"/>
          <p:cNvPicPr>
            <a:picLocks noChangeAspect="1"/>
          </p:cNvPicPr>
          <p:nvPr/>
        </p:nvPicPr>
        <p:blipFill>
          <a:blip r:embed="rId2"/>
          <a:stretch>
            <a:fillRect/>
          </a:stretch>
        </p:blipFill>
        <p:spPr>
          <a:xfrm>
            <a:off x="476250" y="4352925"/>
            <a:ext cx="190500" cy="200025"/>
          </a:xfrm>
          <a:prstGeom prst="rect">
            <a:avLst/>
          </a:prstGeom>
        </p:spPr>
      </p:pic>
      <p:sp>
        <p:nvSpPr>
          <p:cNvPr id="11" name="TextBox 10"/>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মানবদেহের লিম্ফয়েড অঙ্গসমূহ</a:t>
            </a:r>
          </a:p>
        </p:txBody>
      </p:sp>
      <p:sp>
        <p:nvSpPr>
          <p:cNvPr id="12" name="Rectangle 11"/>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6286500" y="2085975"/>
            <a:ext cx="5429250" cy="3619500"/>
          </a:xfrm>
          <a:prstGeom prst="rect">
            <a:avLst/>
          </a:prstGeom>
        </p:spPr>
      </p:pic>
      <p:sp>
        <p:nvSpPr>
          <p:cNvPr id="4" name="TextBox 3"/>
          <p:cNvSpPr txBox="1"/>
          <p:nvPr/>
        </p:nvSpPr>
        <p:spPr>
          <a:xfrm>
            <a:off x="476250" y="2085975"/>
            <a:ext cx="5700712"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অঙ্গসমূহের অবস্থান ও কাজ</a:t>
            </a:r>
          </a:p>
        </p:txBody>
      </p:sp>
      <p:sp>
        <p:nvSpPr>
          <p:cNvPr id="5" name="TextBox 4"/>
          <p:cNvSpPr txBox="1"/>
          <p:nvPr/>
        </p:nvSpPr>
        <p:spPr>
          <a:xfrm>
            <a:off x="476250" y="2571750"/>
            <a:ext cx="5429250" cy="514350"/>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মানবদেহের প্রাথমিক ও গৌণ লিম্ফয়েড অঙ্গগুলো অনাক্রম্য সাড়া তৈরিতে নির্দিষ্ট ভূমিকা পালন করে:</a:t>
            </a:r>
          </a:p>
        </p:txBody>
      </p:sp>
      <p:sp>
        <p:nvSpPr>
          <p:cNvPr id="7" name="TextBox 6"/>
          <p:cNvSpPr txBox="1"/>
          <p:nvPr/>
        </p:nvSpPr>
        <p:spPr>
          <a:xfrm>
            <a:off x="819150" y="3200400"/>
            <a:ext cx="508635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প্রাথমিক অঙ্গ:</a:t>
            </a:r>
            <a:r>
              <a:rPr sz="1425" b="0" i="0" u="none">
                <a:solidFill>
                  <a:srgbClr val="334155"/>
                </a:solidFill>
                <a:latin typeface="Hind Siliguri"/>
              </a:rPr>
              <a:t> অস্থিমজ্জা ও থাইমাস (কোষের উৎপত্তিস্থল ও পরিপক্কতা)।</a:t>
            </a:r>
          </a:p>
        </p:txBody>
      </p:sp>
      <p:sp>
        <p:nvSpPr>
          <p:cNvPr id="8" name="TextBox 7"/>
          <p:cNvSpPr txBox="1"/>
          <p:nvPr/>
        </p:nvSpPr>
        <p:spPr>
          <a:xfrm>
            <a:off x="838200" y="3857625"/>
            <a:ext cx="5086350" cy="542925"/>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গৌণ অঙ্গ:</a:t>
            </a:r>
            <a:r>
              <a:rPr sz="1425" b="0" i="0" u="none">
                <a:solidFill>
                  <a:srgbClr val="334155"/>
                </a:solidFill>
                <a:latin typeface="Hind Siliguri"/>
              </a:rPr>
              <a:t> প্লীহা, লিম্ফ নোড, পিয়ার্স প্যাচ ও অ্যাপেন্ডিক্স (অ্যান্টিজেন শনাক্তকরণ)।</a:t>
            </a:r>
          </a:p>
        </p:txBody>
      </p:sp>
      <p:pic>
        <p:nvPicPr>
          <p:cNvPr id="9" name="Picture 8" descr="image.png"/>
          <p:cNvPicPr>
            <a:picLocks noChangeAspect="1"/>
          </p:cNvPicPr>
          <p:nvPr/>
        </p:nvPicPr>
        <p:blipFill>
          <a:blip r:embed="rId3"/>
          <a:stretch>
            <a:fillRect/>
          </a:stretch>
        </p:blipFill>
        <p:spPr>
          <a:xfrm>
            <a:off x="476250" y="3233737"/>
            <a:ext cx="190500" cy="200025"/>
          </a:xfrm>
          <a:prstGeom prst="rect">
            <a:avLst/>
          </a:prstGeom>
        </p:spPr>
      </p:pic>
      <p:pic>
        <p:nvPicPr>
          <p:cNvPr id="10" name="Picture 9" descr="image.png"/>
          <p:cNvPicPr>
            <a:picLocks noChangeAspect="1"/>
          </p:cNvPicPr>
          <p:nvPr/>
        </p:nvPicPr>
        <p:blipFill>
          <a:blip r:embed="rId3"/>
          <a:stretch>
            <a:fillRect/>
          </a:stretch>
        </p:blipFill>
        <p:spPr>
          <a:xfrm>
            <a:off x="495300" y="3890963"/>
            <a:ext cx="190500" cy="200025"/>
          </a:xfrm>
          <a:prstGeom prst="rect">
            <a:avLst/>
          </a:prstGeom>
        </p:spPr>
      </p:pic>
      <p:sp>
        <p:nvSpPr>
          <p:cNvPr id="11" name="TextBox 10"/>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লিম্ফয়েড অঙ্গের শারীরস্থান</a:t>
            </a:r>
          </a:p>
        </p:txBody>
      </p:sp>
      <p:sp>
        <p:nvSpPr>
          <p:cNvPr id="12" name="Rectangle 11"/>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4" name="Object 13">
            <a:extLst>
              <a:ext uri="{FF2B5EF4-FFF2-40B4-BE49-F238E27FC236}">
                <a16:creationId xmlns:a16="http://schemas.microsoft.com/office/drawing/2014/main" id="{8C7AFB39-99C2-F719-AE76-B37360C81CE3}"/>
              </a:ext>
            </a:extLst>
          </p:cNvPr>
          <p:cNvGraphicFramePr>
            <a:graphicFrameLocks noChangeAspect="1"/>
          </p:cNvGraphicFramePr>
          <p:nvPr>
            <p:extLst>
              <p:ext uri="{D42A27DB-BD31-4B8C-83A1-F6EECF244321}">
                <p14:modId xmlns:p14="http://schemas.microsoft.com/office/powerpoint/2010/main" val="530583282"/>
              </p:ext>
            </p:extLst>
          </p:nvPr>
        </p:nvGraphicFramePr>
        <p:xfrm>
          <a:off x="6919547" y="2116153"/>
          <a:ext cx="4281854" cy="3482944"/>
        </p:xfrm>
        <a:graphic>
          <a:graphicData uri="http://schemas.openxmlformats.org/presentationml/2006/ole">
            <mc:AlternateContent xmlns:mc="http://schemas.openxmlformats.org/markup-compatibility/2006">
              <mc:Choice xmlns:v="urn:schemas-microsoft-com:vml" Requires="v">
                <p:oleObj name="Picture" r:id="rId4" imgW="2896232" imgH="2343780" progId="Word.Picture.8">
                  <p:embed/>
                </p:oleObj>
              </mc:Choice>
              <mc:Fallback>
                <p:oleObj name="Picture" r:id="rId4" imgW="2896232" imgH="2343780" progId="Word.Picture.8">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t="1192" b="1923"/>
                      <a:stretch>
                        <a:fillRect/>
                      </a:stretch>
                    </p:blipFill>
                    <p:spPr bwMode="auto">
                      <a:xfrm>
                        <a:off x="6919547" y="2116153"/>
                        <a:ext cx="4281854" cy="3482944"/>
                      </a:xfrm>
                      <a:prstGeom prst="rect">
                        <a:avLst/>
                      </a:prstGeom>
                      <a:noFill/>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718348728"/>
              </p:ext>
            </p:extLst>
          </p:nvPr>
        </p:nvGraphicFramePr>
        <p:xfrm>
          <a:off x="476252" y="1800225"/>
          <a:ext cx="11239498" cy="3257550"/>
        </p:xfrm>
        <a:graphic>
          <a:graphicData uri="http://schemas.openxmlformats.org/drawingml/2006/table">
            <a:tbl>
              <a:tblPr firstRow="1" bandRow="1">
                <a:tableStyleId>{5C22544A-7EE6-4342-B048-85BDC9FD1C3A}</a:tableStyleId>
              </a:tblPr>
              <a:tblGrid>
                <a:gridCol w="2770286">
                  <a:extLst>
                    <a:ext uri="{9D8B030D-6E8A-4147-A177-3AD203B41FA5}">
                      <a16:colId xmlns:a16="http://schemas.microsoft.com/office/drawing/2014/main" val="20000"/>
                    </a:ext>
                  </a:extLst>
                </a:gridCol>
                <a:gridCol w="2891879">
                  <a:extLst>
                    <a:ext uri="{9D8B030D-6E8A-4147-A177-3AD203B41FA5}">
                      <a16:colId xmlns:a16="http://schemas.microsoft.com/office/drawing/2014/main" val="20001"/>
                    </a:ext>
                  </a:extLst>
                </a:gridCol>
                <a:gridCol w="5577333">
                  <a:extLst>
                    <a:ext uri="{9D8B030D-6E8A-4147-A177-3AD203B41FA5}">
                      <a16:colId xmlns:a16="http://schemas.microsoft.com/office/drawing/2014/main" val="20002"/>
                    </a:ext>
                  </a:extLst>
                </a:gridCol>
              </a:tblGrid>
              <a:tr h="542925">
                <a:tc>
                  <a:txBody>
                    <a:bodyPr/>
                    <a:lstStyle/>
                    <a:p>
                      <a:pPr algn="ctr"/>
                      <a:r>
                        <a:rPr sz="1275" b="0" i="0" u="none">
                          <a:solidFill>
                            <a:srgbClr val="FFFFFF"/>
                          </a:solidFill>
                          <a:latin typeface="Hind Siliguri SemiBold"/>
                        </a:rPr>
                        <a:t>কোষের নাম</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F172A"/>
                    </a:solidFill>
                  </a:tcPr>
                </a:tc>
                <a:tc>
                  <a:txBody>
                    <a:bodyPr/>
                    <a:lstStyle/>
                    <a:p>
                      <a:pPr algn="ctr"/>
                      <a:r>
                        <a:rPr sz="1275" b="0" i="0" u="none" dirty="0" err="1">
                          <a:solidFill>
                            <a:srgbClr val="FFFFFF"/>
                          </a:solidFill>
                          <a:latin typeface="Hind Siliguri SemiBold"/>
                        </a:rPr>
                        <a:t>উৎপত্তিস্থল</a:t>
                      </a:r>
                      <a:endParaRPr sz="1275" b="0" i="0" u="none" dirty="0">
                        <a:solidFill>
                          <a:srgbClr val="FFFFFF"/>
                        </a:solidFill>
                        <a:latin typeface="Hind Siliguri SemiBold"/>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F172A"/>
                    </a:solidFill>
                  </a:tcPr>
                </a:tc>
                <a:tc>
                  <a:txBody>
                    <a:bodyPr/>
                    <a:lstStyle/>
                    <a:p>
                      <a:pPr algn="ctr"/>
                      <a:r>
                        <a:rPr sz="1275" b="0" i="0" u="none">
                          <a:solidFill>
                            <a:srgbClr val="FFFFFF"/>
                          </a:solidFill>
                          <a:latin typeface="Hind Siliguri SemiBold"/>
                        </a:rPr>
                        <a:t>প্রধান কার্যাবলী</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F172A"/>
                    </a:solidFill>
                  </a:tcPr>
                </a:tc>
                <a:extLst>
                  <a:ext uri="{0D108BD9-81ED-4DB2-BD59-A6C34878D82A}">
                    <a16:rowId xmlns:a16="http://schemas.microsoft.com/office/drawing/2014/main" val="10000"/>
                  </a:ext>
                </a:extLst>
              </a:tr>
              <a:tr h="542925">
                <a:tc>
                  <a:txBody>
                    <a:bodyPr/>
                    <a:lstStyle/>
                    <a:p>
                      <a:pPr algn="ctr"/>
                      <a:r>
                        <a:rPr sz="1275" b="1" i="0" u="none">
                          <a:solidFill>
                            <a:srgbClr val="000000"/>
                          </a:solidFill>
                          <a:latin typeface="Hind Siliguri"/>
                        </a:rPr>
                        <a:t>নিউট্রোফিল (Neutrophil)</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sz="1275" b="0" i="0" u="none">
                          <a:solidFill>
                            <a:srgbClr val="000000"/>
                          </a:solidFill>
                          <a:latin typeface="Hind Siliguri"/>
                        </a:rPr>
                        <a:t>অস্থিমজ্জা</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sz="1275" b="0" i="0" u="none">
                          <a:solidFill>
                            <a:srgbClr val="000000"/>
                          </a:solidFill>
                          <a:latin typeface="Hind Siliguri"/>
                        </a:rPr>
                        <a:t>জীবাণু ফ্যাগোসাইটোসিস প্রক্রিয়ায় গ্রাস ও ধ্বংস করা।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42925">
                <a:tc>
                  <a:txBody>
                    <a:bodyPr/>
                    <a:lstStyle/>
                    <a:p>
                      <a:pPr algn="ctr"/>
                      <a:r>
                        <a:rPr sz="1275" b="1" i="0" u="none">
                          <a:solidFill>
                            <a:srgbClr val="000000"/>
                          </a:solidFill>
                          <a:latin typeface="Hind Siliguri"/>
                        </a:rPr>
                        <a:t>ম্যাক্রোফেজ (Macrophage)</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tc>
                  <a:txBody>
                    <a:bodyPr/>
                    <a:lstStyle/>
                    <a:p>
                      <a:pPr algn="ctr"/>
                      <a:r>
                        <a:rPr sz="1275" b="0" i="0" u="none">
                          <a:solidFill>
                            <a:srgbClr val="000000"/>
                          </a:solidFill>
                          <a:latin typeface="Hind Siliguri"/>
                        </a:rPr>
                        <a:t>মনোসাইট থেকে রূপান্তর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tc>
                  <a:txBody>
                    <a:bodyPr/>
                    <a:lstStyle/>
                    <a:p>
                      <a:pPr algn="ctr"/>
                      <a:r>
                        <a:rPr sz="1275" b="0" i="0" u="none">
                          <a:solidFill>
                            <a:srgbClr val="000000"/>
                          </a:solidFill>
                          <a:latin typeface="Hind Siliguri"/>
                        </a:rPr>
                        <a:t>বৃহৎ আকারের জীবাণু গ্রাস ও টি-কোষের কাছে অ্যান্টিজেন উপস্থাপন।</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extLst>
                  <a:ext uri="{0D108BD9-81ED-4DB2-BD59-A6C34878D82A}">
                    <a16:rowId xmlns:a16="http://schemas.microsoft.com/office/drawing/2014/main" val="10002"/>
                  </a:ext>
                </a:extLst>
              </a:tr>
              <a:tr h="542925">
                <a:tc>
                  <a:txBody>
                    <a:bodyPr/>
                    <a:lstStyle/>
                    <a:p>
                      <a:pPr algn="ctr"/>
                      <a:r>
                        <a:rPr sz="1275" b="1" i="0" u="none">
                          <a:solidFill>
                            <a:srgbClr val="000000"/>
                          </a:solidFill>
                          <a:latin typeface="Hind Siliguri"/>
                        </a:rPr>
                        <a:t>B-লিম্ফোসাইট (B-Cell)</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sz="1275" b="0" i="0" u="none">
                          <a:solidFill>
                            <a:srgbClr val="000000"/>
                          </a:solidFill>
                          <a:latin typeface="Hind Siliguri"/>
                        </a:rPr>
                        <a:t>অস্থিমজ্জা (পরিপক্ক অস্থিমজ্জায়)</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sz="1275" b="0" i="0" u="none">
                          <a:solidFill>
                            <a:srgbClr val="000000"/>
                          </a:solidFill>
                          <a:latin typeface="Hind Siliguri"/>
                        </a:rPr>
                        <a:t>প্লাজমা কোষে রূপান্তরিত হয়ে নির্দিষ্ট অ্যান্টিবডি ক্ষরণ।</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42925">
                <a:tc>
                  <a:txBody>
                    <a:bodyPr/>
                    <a:lstStyle/>
                    <a:p>
                      <a:pPr algn="ctr"/>
                      <a:r>
                        <a:rPr sz="1275" b="1" i="0" u="none">
                          <a:solidFill>
                            <a:srgbClr val="000000"/>
                          </a:solidFill>
                          <a:latin typeface="Hind Siliguri"/>
                        </a:rPr>
                        <a:t>T-লিম্ফোসাইট (T-Cell)</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tc>
                  <a:txBody>
                    <a:bodyPr/>
                    <a:lstStyle/>
                    <a:p>
                      <a:pPr algn="ctr"/>
                      <a:r>
                        <a:rPr sz="1275" b="0" i="0" u="none">
                          <a:solidFill>
                            <a:srgbClr val="000000"/>
                          </a:solidFill>
                          <a:latin typeface="Hind Siliguri"/>
                        </a:rPr>
                        <a:t>অস্থিমজ্জা (পরিপক্ক থাইমাসে)</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tc>
                  <a:txBody>
                    <a:bodyPr/>
                    <a:lstStyle/>
                    <a:p>
                      <a:pPr algn="ctr"/>
                      <a:r>
                        <a:rPr sz="1275" b="0" i="0" u="none">
                          <a:solidFill>
                            <a:srgbClr val="000000"/>
                          </a:solidFill>
                          <a:latin typeface="Hind Siliguri"/>
                        </a:rPr>
                        <a:t>কোষনির্ভর অনাক্রম্যতা ও সাইটোকাইন ক্ষরণ করা।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extLst>
                  <a:ext uri="{0D108BD9-81ED-4DB2-BD59-A6C34878D82A}">
                    <a16:rowId xmlns:a16="http://schemas.microsoft.com/office/drawing/2014/main" val="10004"/>
                  </a:ext>
                </a:extLst>
              </a:tr>
              <a:tr h="542925">
                <a:tc>
                  <a:txBody>
                    <a:bodyPr/>
                    <a:lstStyle/>
                    <a:p>
                      <a:pPr algn="ctr"/>
                      <a:r>
                        <a:rPr sz="1275" b="1" i="0" u="none">
                          <a:solidFill>
                            <a:srgbClr val="000000"/>
                          </a:solidFill>
                          <a:latin typeface="Hind Siliguri"/>
                        </a:rPr>
                        <a:t>NK কোষ (Natural Killer)</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sz="1275" b="0" i="0" u="none">
                          <a:solidFill>
                            <a:srgbClr val="000000"/>
                          </a:solidFill>
                          <a:latin typeface="Hind Siliguri"/>
                        </a:rPr>
                        <a:t>অস্থিমজ্জা</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sz="1275" b="0" i="0" u="none" dirty="0" err="1">
                          <a:solidFill>
                            <a:srgbClr val="000000"/>
                          </a:solidFill>
                          <a:latin typeface="Hind Siliguri"/>
                        </a:rPr>
                        <a:t>ভাইরাস</a:t>
                      </a:r>
                      <a:r>
                        <a:rPr sz="1275" b="0" i="0" u="none" dirty="0">
                          <a:solidFill>
                            <a:srgbClr val="000000"/>
                          </a:solidFill>
                          <a:latin typeface="Hind Siliguri"/>
                        </a:rPr>
                        <a:t> </a:t>
                      </a:r>
                      <a:r>
                        <a:rPr sz="1275" b="0" i="0" u="none" dirty="0" err="1">
                          <a:solidFill>
                            <a:srgbClr val="000000"/>
                          </a:solidFill>
                          <a:latin typeface="Hind Siliguri"/>
                        </a:rPr>
                        <a:t>আক্রান্ত</a:t>
                      </a:r>
                      <a:r>
                        <a:rPr sz="1275" b="0" i="0" u="none" dirty="0">
                          <a:solidFill>
                            <a:srgbClr val="000000"/>
                          </a:solidFill>
                          <a:latin typeface="Hind Siliguri"/>
                        </a:rPr>
                        <a:t> </a:t>
                      </a:r>
                      <a:r>
                        <a:rPr sz="1275" b="0" i="0" u="none" dirty="0" err="1">
                          <a:solidFill>
                            <a:srgbClr val="000000"/>
                          </a:solidFill>
                          <a:latin typeface="Hind Siliguri"/>
                        </a:rPr>
                        <a:t>কোষ</a:t>
                      </a:r>
                      <a:r>
                        <a:rPr sz="1275" b="0" i="0" u="none" dirty="0">
                          <a:solidFill>
                            <a:srgbClr val="000000"/>
                          </a:solidFill>
                          <a:latin typeface="Hind Siliguri"/>
                        </a:rPr>
                        <a:t> ও </a:t>
                      </a:r>
                      <a:r>
                        <a:rPr sz="1275" b="0" i="0" u="none" dirty="0" err="1">
                          <a:solidFill>
                            <a:srgbClr val="000000"/>
                          </a:solidFill>
                          <a:latin typeface="Hind Siliguri"/>
                        </a:rPr>
                        <a:t>ক্যান্সার</a:t>
                      </a:r>
                      <a:r>
                        <a:rPr sz="1275" b="0" i="0" u="none" dirty="0">
                          <a:solidFill>
                            <a:srgbClr val="000000"/>
                          </a:solidFill>
                          <a:latin typeface="Hind Siliguri"/>
                        </a:rPr>
                        <a:t> </a:t>
                      </a:r>
                      <a:r>
                        <a:rPr sz="1275" b="0" i="0" u="none" dirty="0" err="1">
                          <a:solidFill>
                            <a:srgbClr val="000000"/>
                          </a:solidFill>
                          <a:latin typeface="Hind Siliguri"/>
                        </a:rPr>
                        <a:t>কোষ</a:t>
                      </a:r>
                      <a:r>
                        <a:rPr sz="1275" b="0" i="0" u="none" dirty="0">
                          <a:solidFill>
                            <a:srgbClr val="000000"/>
                          </a:solidFill>
                          <a:latin typeface="Hind Siliguri"/>
                        </a:rPr>
                        <a:t> </a:t>
                      </a:r>
                      <a:r>
                        <a:rPr sz="1275" b="0" i="0" u="none" dirty="0" err="1">
                          <a:solidFill>
                            <a:srgbClr val="000000"/>
                          </a:solidFill>
                          <a:latin typeface="Hind Siliguri"/>
                        </a:rPr>
                        <a:t>সরাসরি</a:t>
                      </a:r>
                      <a:r>
                        <a:rPr sz="1275" b="0" i="0" u="none" dirty="0">
                          <a:solidFill>
                            <a:srgbClr val="000000"/>
                          </a:solidFill>
                          <a:latin typeface="Hind Siliguri"/>
                        </a:rPr>
                        <a:t> </a:t>
                      </a:r>
                      <a:r>
                        <a:rPr sz="1275" b="0" i="0" u="none" dirty="0" err="1">
                          <a:solidFill>
                            <a:srgbClr val="000000"/>
                          </a:solidFill>
                          <a:latin typeface="Hind Siliguri"/>
                        </a:rPr>
                        <a:t>ধ্বংস</a:t>
                      </a:r>
                      <a:r>
                        <a:rPr sz="1275" b="0" i="0" u="none" dirty="0">
                          <a:solidFill>
                            <a:srgbClr val="000000"/>
                          </a:solidFill>
                          <a:latin typeface="Hind Siliguri"/>
                        </a:rPr>
                        <a:t> </a:t>
                      </a:r>
                      <a:r>
                        <a:rPr sz="1275" b="0" i="0" u="none" dirty="0" err="1">
                          <a:solidFill>
                            <a:srgbClr val="000000"/>
                          </a:solidFill>
                          <a:latin typeface="Hind Siliguri"/>
                        </a:rPr>
                        <a:t>করা</a:t>
                      </a:r>
                      <a:r>
                        <a:rPr sz="1275" b="0" i="0" u="none" dirty="0">
                          <a:solidFill>
                            <a:srgbClr val="000000"/>
                          </a:solidFill>
                          <a:latin typeface="Hind Siliguri"/>
                        </a:rPr>
                        <a:t>।</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22" name="TextBox 21"/>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প্রতিরক্ষা কোষের প্রকারভেদ ও উৎপত্তি</a:t>
            </a:r>
          </a:p>
        </p:txBody>
      </p:sp>
      <p:sp>
        <p:nvSpPr>
          <p:cNvPr id="23" name="Rectangle 22"/>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76250" y="2614612"/>
            <a:ext cx="3594050" cy="25622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4298900" y="2614612"/>
            <a:ext cx="3594050" cy="25622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8121550" y="2614612"/>
            <a:ext cx="3594050" cy="25622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6" name="TextBox 5"/>
          <p:cNvSpPr txBox="1"/>
          <p:nvPr/>
        </p:nvSpPr>
        <p:spPr>
          <a:xfrm>
            <a:off x="714375" y="3567112"/>
            <a:ext cx="3273690"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প্রথম স্তর (1st Line)</a:t>
            </a:r>
          </a:p>
        </p:txBody>
      </p:sp>
      <p:sp>
        <p:nvSpPr>
          <p:cNvPr id="7" name="TextBox 6"/>
          <p:cNvSpPr txBox="1"/>
          <p:nvPr/>
        </p:nvSpPr>
        <p:spPr>
          <a:xfrm>
            <a:off x="714375" y="4052887"/>
            <a:ext cx="3117800" cy="771525"/>
          </a:xfrm>
          <a:prstGeom prst="rect">
            <a:avLst/>
          </a:prstGeom>
          <a:noFill/>
        </p:spPr>
        <p:txBody>
          <a:bodyPr wrap="square" lIns="0" tIns="0" rIns="0" bIns="0" anchor="t">
            <a:spAutoFit/>
          </a:bodyPr>
          <a:lstStyle/>
          <a:p>
            <a:pPr algn="l">
              <a:lnSpc>
                <a:spcPts val="2025"/>
              </a:lnSpc>
            </a:pPr>
            <a:r>
              <a:rPr sz="1350" b="1" i="0" u="none">
                <a:solidFill>
                  <a:srgbClr val="334155"/>
                </a:solidFill>
                <a:latin typeface="Hind Siliguri"/>
              </a:rPr>
              <a:t>সহজাত ও অনির্দিষ্ট:</a:t>
            </a:r>
            <a:r>
              <a:rPr sz="1350" b="0" i="0" u="none">
                <a:solidFill>
                  <a:srgbClr val="334155"/>
                </a:solidFill>
                <a:latin typeface="Hind Siliguri"/>
              </a:rPr>
              <a:t> ভৌত ও রাসায়নিক প্রতিবন্ধক যা জীবাণুকে দেহে প্রবেশ করতে বাধা দেয়। (যেমন: ত্বক, অ্যাসিড, মিউকাস)।</a:t>
            </a:r>
          </a:p>
        </p:txBody>
      </p:sp>
      <p:sp>
        <p:nvSpPr>
          <p:cNvPr id="8" name="TextBox 7"/>
          <p:cNvSpPr txBox="1"/>
          <p:nvPr/>
        </p:nvSpPr>
        <p:spPr>
          <a:xfrm>
            <a:off x="4537025" y="3567112"/>
            <a:ext cx="3273690"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দ্বিতীয় স্তর (2nd Line)</a:t>
            </a:r>
          </a:p>
        </p:txBody>
      </p:sp>
      <p:sp>
        <p:nvSpPr>
          <p:cNvPr id="9" name="TextBox 8"/>
          <p:cNvSpPr txBox="1"/>
          <p:nvPr/>
        </p:nvSpPr>
        <p:spPr>
          <a:xfrm>
            <a:off x="4537025" y="4052887"/>
            <a:ext cx="3117800" cy="771525"/>
          </a:xfrm>
          <a:prstGeom prst="rect">
            <a:avLst/>
          </a:prstGeom>
          <a:noFill/>
        </p:spPr>
        <p:txBody>
          <a:bodyPr wrap="square" lIns="0" tIns="0" rIns="0" bIns="0" anchor="t">
            <a:spAutoFit/>
          </a:bodyPr>
          <a:lstStyle/>
          <a:p>
            <a:pPr algn="l">
              <a:lnSpc>
                <a:spcPts val="2025"/>
              </a:lnSpc>
            </a:pPr>
            <a:r>
              <a:rPr sz="1350" b="1" i="0" u="none">
                <a:solidFill>
                  <a:srgbClr val="334155"/>
                </a:solidFill>
                <a:latin typeface="Hind Siliguri"/>
              </a:rPr>
              <a:t>সহজাত ও অনির্দিষ্ট:</a:t>
            </a:r>
            <a:r>
              <a:rPr sz="1350" b="0" i="0" u="none">
                <a:solidFill>
                  <a:srgbClr val="334155"/>
                </a:solidFill>
                <a:latin typeface="Hind Siliguri"/>
              </a:rPr>
              <a:t> জীবাণু প্রবেশ করলে অভ্যন্তরীণ প্রতিরোধ কোষসমূহ ও প্রদাহ সাড়া ধ্বংস করে। (যেমন: ফ্যাগোসাইট, জ্বর)।</a:t>
            </a:r>
          </a:p>
        </p:txBody>
      </p:sp>
      <p:sp>
        <p:nvSpPr>
          <p:cNvPr id="10" name="TextBox 9"/>
          <p:cNvSpPr txBox="1"/>
          <p:nvPr/>
        </p:nvSpPr>
        <p:spPr>
          <a:xfrm>
            <a:off x="8359675" y="3567112"/>
            <a:ext cx="3273690"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তৃতীয় স্তর (3rd Line)</a:t>
            </a:r>
          </a:p>
        </p:txBody>
      </p:sp>
      <p:sp>
        <p:nvSpPr>
          <p:cNvPr id="11" name="TextBox 10"/>
          <p:cNvSpPr txBox="1"/>
          <p:nvPr/>
        </p:nvSpPr>
        <p:spPr>
          <a:xfrm>
            <a:off x="8359675" y="4052887"/>
            <a:ext cx="3117800" cy="771525"/>
          </a:xfrm>
          <a:prstGeom prst="rect">
            <a:avLst/>
          </a:prstGeom>
          <a:noFill/>
        </p:spPr>
        <p:txBody>
          <a:bodyPr wrap="square" lIns="0" tIns="0" rIns="0" bIns="0" anchor="t">
            <a:spAutoFit/>
          </a:bodyPr>
          <a:lstStyle/>
          <a:p>
            <a:pPr algn="l">
              <a:lnSpc>
                <a:spcPts val="2025"/>
              </a:lnSpc>
            </a:pPr>
            <a:r>
              <a:rPr sz="1350" b="1" i="0" u="none">
                <a:solidFill>
                  <a:srgbClr val="334155"/>
                </a:solidFill>
                <a:latin typeface="Hind Siliguri"/>
              </a:rPr>
              <a:t>অর্জিত ও নির্দিষ্ট:</a:t>
            </a:r>
            <a:r>
              <a:rPr sz="1350" b="0" i="0" u="none">
                <a:solidFill>
                  <a:srgbClr val="334155"/>
                </a:solidFill>
                <a:latin typeface="Hind Siliguri"/>
              </a:rPr>
              <a:t> নির্দিষ্ট অ্যান্টিজেনের বিরুদ্ধে অ্যান্টিবডি ও লিম্ফোসাইট স্মৃতিকোষ ভিত্তিক সুনির্দিষ্ট আক্রমণ।</a:t>
            </a:r>
          </a:p>
        </p:txBody>
      </p:sp>
      <p:sp>
        <p:nvSpPr>
          <p:cNvPr id="14" name="TextBox 13"/>
          <p:cNvSpPr txBox="1"/>
          <p:nvPr/>
        </p:nvSpPr>
        <p:spPr>
          <a:xfrm>
            <a:off x="476250" y="476250"/>
            <a:ext cx="11715750" cy="392415"/>
          </a:xfrm>
          <a:prstGeom prst="rect">
            <a:avLst/>
          </a:prstGeom>
          <a:noFill/>
        </p:spPr>
        <p:txBody>
          <a:bodyPr wrap="square" lIns="0" tIns="0" rIns="0" bIns="0" anchor="t">
            <a:spAutoFit/>
          </a:bodyPr>
          <a:lstStyle/>
          <a:p>
            <a:pPr algn="l"/>
            <a:r>
              <a:rPr sz="2550" b="1" i="0" u="none" dirty="0" err="1">
                <a:solidFill>
                  <a:srgbClr val="0F172A"/>
                </a:solidFill>
                <a:latin typeface="Hind Siliguri"/>
              </a:rPr>
              <a:t>প্রতিরক্ষার</a:t>
            </a:r>
            <a:r>
              <a:rPr sz="2550" b="1" i="0" u="none" dirty="0">
                <a:solidFill>
                  <a:srgbClr val="0F172A"/>
                </a:solidFill>
                <a:latin typeface="Hind Siliguri"/>
              </a:rPr>
              <a:t> ৩টি </a:t>
            </a:r>
            <a:r>
              <a:rPr sz="2550" b="1" i="0" u="none" dirty="0" err="1">
                <a:solidFill>
                  <a:srgbClr val="0F172A"/>
                </a:solidFill>
                <a:latin typeface="Hind Siliguri"/>
              </a:rPr>
              <a:t>স্তর</a:t>
            </a:r>
            <a:endParaRPr sz="2550" b="1" i="0" u="none" dirty="0">
              <a:solidFill>
                <a:srgbClr val="0F172A"/>
              </a:solidFill>
              <a:latin typeface="Hind Siliguri"/>
            </a:endParaRPr>
          </a:p>
        </p:txBody>
      </p:sp>
      <p:sp>
        <p:nvSpPr>
          <p:cNvPr id="15" name="Rectangle 14"/>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19150" y="3048000"/>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ত্বক (Skin):</a:t>
            </a:r>
            <a:r>
              <a:rPr sz="1425" b="0" i="0" u="none">
                <a:solidFill>
                  <a:srgbClr val="334155"/>
                </a:solidFill>
                <a:latin typeface="Hind Siliguri"/>
              </a:rPr>
              <a:t> দেহের বহিঃআবরণ যা ভৌত বাধা হিসেবে জীবাণু প্রবেশে প্রধান বাধা। এতে কেরাটিন প্রোটিন থাকে যা অনুজীবের জন্য ভেদ্য নয়।</a:t>
            </a:r>
          </a:p>
        </p:txBody>
      </p:sp>
      <p:sp>
        <p:nvSpPr>
          <p:cNvPr id="4" name="TextBox 3"/>
          <p:cNvSpPr txBox="1"/>
          <p:nvPr/>
        </p:nvSpPr>
        <p:spPr>
          <a:xfrm>
            <a:off x="819150" y="3471862"/>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লোম ও সিলিয়া (Hair &amp; Cilia):</a:t>
            </a:r>
            <a:r>
              <a:rPr sz="1425" b="0" i="0" u="none">
                <a:solidFill>
                  <a:srgbClr val="334155"/>
                </a:solidFill>
                <a:latin typeface="Hind Siliguri"/>
              </a:rPr>
              <a:t> নাসাপথের লোম এবং শ্বাসনালীর সিলিয়া ধুলাবালি ও জীবাণু আটকে বাইরে বের করে দেয়।</a:t>
            </a:r>
          </a:p>
        </p:txBody>
      </p:sp>
      <p:sp>
        <p:nvSpPr>
          <p:cNvPr id="5" name="TextBox 4"/>
          <p:cNvSpPr txBox="1"/>
          <p:nvPr/>
        </p:nvSpPr>
        <p:spPr>
          <a:xfrm>
            <a:off x="819150" y="3895725"/>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মিউকাস পর্দা (Mucous Membrane):</a:t>
            </a:r>
            <a:r>
              <a:rPr sz="1425" b="0" i="0" u="none">
                <a:solidFill>
                  <a:srgbClr val="334155"/>
                </a:solidFill>
                <a:latin typeface="Hind Siliguri"/>
              </a:rPr>
              <a:t> পৌষ্টিকনালী ও শ্বাসনালীর পিচ্ছিল মিউকাস জীবাণুকে আবদ্ধ করে ফেলে।</a:t>
            </a:r>
          </a:p>
        </p:txBody>
      </p:sp>
      <p:sp>
        <p:nvSpPr>
          <p:cNvPr id="6" name="TextBox 5"/>
          <p:cNvSpPr txBox="1"/>
          <p:nvPr/>
        </p:nvSpPr>
        <p:spPr>
          <a:xfrm>
            <a:off x="819150" y="4319587"/>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অশ্রু ও লালা (Tears &amp; Saliva):</a:t>
            </a:r>
            <a:r>
              <a:rPr sz="1425" b="0" i="0" u="none">
                <a:solidFill>
                  <a:srgbClr val="334155"/>
                </a:solidFill>
                <a:latin typeface="Hind Siliguri"/>
              </a:rPr>
              <a:t> চোখ ও মুখের আর্দ্রতা রক্ষা করে এবং যান্ত্রিকভাবে ধোয়ার কাজ করে।</a:t>
            </a:r>
          </a:p>
        </p:txBody>
      </p:sp>
      <p:pic>
        <p:nvPicPr>
          <p:cNvPr id="7" name="Picture 6" descr="image.png"/>
          <p:cNvPicPr>
            <a:picLocks noChangeAspect="1"/>
          </p:cNvPicPr>
          <p:nvPr/>
        </p:nvPicPr>
        <p:blipFill>
          <a:blip r:embed="rId2"/>
          <a:stretch>
            <a:fillRect/>
          </a:stretch>
        </p:blipFill>
        <p:spPr>
          <a:xfrm>
            <a:off x="476250" y="3081337"/>
            <a:ext cx="190500" cy="200025"/>
          </a:xfrm>
          <a:prstGeom prst="rect">
            <a:avLst/>
          </a:prstGeom>
        </p:spPr>
      </p:pic>
      <p:pic>
        <p:nvPicPr>
          <p:cNvPr id="8" name="Picture 7" descr="image.png"/>
          <p:cNvPicPr>
            <a:picLocks noChangeAspect="1"/>
          </p:cNvPicPr>
          <p:nvPr/>
        </p:nvPicPr>
        <p:blipFill>
          <a:blip r:embed="rId2"/>
          <a:stretch>
            <a:fillRect/>
          </a:stretch>
        </p:blipFill>
        <p:spPr>
          <a:xfrm>
            <a:off x="476250" y="3505200"/>
            <a:ext cx="190500" cy="200025"/>
          </a:xfrm>
          <a:prstGeom prst="rect">
            <a:avLst/>
          </a:prstGeom>
        </p:spPr>
      </p:pic>
      <p:pic>
        <p:nvPicPr>
          <p:cNvPr id="9" name="Picture 8" descr="image.png"/>
          <p:cNvPicPr>
            <a:picLocks noChangeAspect="1"/>
          </p:cNvPicPr>
          <p:nvPr/>
        </p:nvPicPr>
        <p:blipFill>
          <a:blip r:embed="rId2"/>
          <a:stretch>
            <a:fillRect/>
          </a:stretch>
        </p:blipFill>
        <p:spPr>
          <a:xfrm>
            <a:off x="476250" y="3929062"/>
            <a:ext cx="190500" cy="200025"/>
          </a:xfrm>
          <a:prstGeom prst="rect">
            <a:avLst/>
          </a:prstGeom>
        </p:spPr>
      </p:pic>
      <p:pic>
        <p:nvPicPr>
          <p:cNvPr id="10" name="Picture 9" descr="image.png"/>
          <p:cNvPicPr>
            <a:picLocks noChangeAspect="1"/>
          </p:cNvPicPr>
          <p:nvPr/>
        </p:nvPicPr>
        <p:blipFill>
          <a:blip r:embed="rId2"/>
          <a:stretch>
            <a:fillRect/>
          </a:stretch>
        </p:blipFill>
        <p:spPr>
          <a:xfrm>
            <a:off x="476250" y="4352925"/>
            <a:ext cx="190500" cy="200025"/>
          </a:xfrm>
          <a:prstGeom prst="rect">
            <a:avLst/>
          </a:prstGeom>
        </p:spPr>
      </p:pic>
      <p:sp>
        <p:nvSpPr>
          <p:cNvPr id="11" name="TextBox 10"/>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প্রথম স্তর: ভৌত প্রতিবন্ধক</a:t>
            </a:r>
          </a:p>
        </p:txBody>
      </p:sp>
      <p:sp>
        <p:nvSpPr>
          <p:cNvPr id="12" name="Rectangle 11"/>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76250" y="476250"/>
            <a:ext cx="5700712" cy="552450"/>
          </a:xfrm>
          <a:prstGeom prst="rect">
            <a:avLst/>
          </a:prstGeom>
          <a:noFill/>
        </p:spPr>
        <p:txBody>
          <a:bodyPr wrap="square" lIns="0" tIns="0" rIns="0" bIns="0" anchor="t">
            <a:spAutoFit/>
          </a:bodyPr>
          <a:lstStyle/>
          <a:p>
            <a:pPr algn="l"/>
            <a:r>
              <a:rPr sz="2550" b="1" i="0" u="none">
                <a:solidFill>
                  <a:srgbClr val="0F172A"/>
                </a:solidFill>
                <a:latin typeface="Hind Siliguri"/>
              </a:rPr>
              <a:t>ত্বকের প্রতিরক্ষা কৌশল</a:t>
            </a:r>
          </a:p>
        </p:txBody>
      </p:sp>
      <p:sp>
        <p:nvSpPr>
          <p:cNvPr id="4" name="Rectangle 3"/>
          <p:cNvSpPr/>
          <p:nvPr/>
        </p:nvSpPr>
        <p:spPr>
          <a:xfrm>
            <a:off x="476250" y="1095375"/>
            <a:ext cx="10848242" cy="45719"/>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76250" y="2508739"/>
            <a:ext cx="5700712"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প্রথম প্রতিরক্ষা স্তরে ত্বক</a:t>
            </a:r>
          </a:p>
        </p:txBody>
      </p:sp>
      <p:sp>
        <p:nvSpPr>
          <p:cNvPr id="7" name="TextBox 6"/>
          <p:cNvSpPr txBox="1"/>
          <p:nvPr/>
        </p:nvSpPr>
        <p:spPr>
          <a:xfrm>
            <a:off x="476250" y="2994514"/>
            <a:ext cx="5429250" cy="771525"/>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ত্বক কেবল ভৌত স্তর নয়, এটি রাসায়নিক প্রতিরোধও গঠন করে। ত্বকের সেবাম গ্রন্থি থেকে নিসৃত সেবামে ফ্যাটি অ্যাসিড ও ল্যাকটিক অ্যাসিড থাকে যা ত্বককে অম্লীয় (pH 3-5) করে তোলে।</a:t>
            </a:r>
          </a:p>
        </p:txBody>
      </p:sp>
      <p:sp>
        <p:nvSpPr>
          <p:cNvPr id="8" name="TextBox 7"/>
          <p:cNvSpPr txBox="1"/>
          <p:nvPr/>
        </p:nvSpPr>
        <p:spPr>
          <a:xfrm>
            <a:off x="476250" y="3880339"/>
            <a:ext cx="5429250" cy="257175"/>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এই অম্লীয় পরিবেশ বহু রোগ সৃষ্টিকারী ব্যাকটেরিয়ার বৃদ্ধির জন্য সম্পূর্ণ প্রতিকূল।</a:t>
            </a:r>
          </a:p>
        </p:txBody>
      </p:sp>
      <p:graphicFrame>
        <p:nvGraphicFramePr>
          <p:cNvPr id="10" name="Object 9">
            <a:extLst>
              <a:ext uri="{FF2B5EF4-FFF2-40B4-BE49-F238E27FC236}">
                <a16:creationId xmlns:a16="http://schemas.microsoft.com/office/drawing/2014/main" id="{8D660BA2-BD13-E267-4AE3-2E1903BCBE6D}"/>
              </a:ext>
            </a:extLst>
          </p:cNvPr>
          <p:cNvGraphicFramePr>
            <a:graphicFrameLocks noChangeAspect="1"/>
          </p:cNvGraphicFramePr>
          <p:nvPr>
            <p:extLst>
              <p:ext uri="{D42A27DB-BD31-4B8C-83A1-F6EECF244321}">
                <p14:modId xmlns:p14="http://schemas.microsoft.com/office/powerpoint/2010/main" val="1157526551"/>
              </p:ext>
            </p:extLst>
          </p:nvPr>
        </p:nvGraphicFramePr>
        <p:xfrm>
          <a:off x="6096000" y="1674202"/>
          <a:ext cx="5347902" cy="3733067"/>
        </p:xfrm>
        <a:graphic>
          <a:graphicData uri="http://schemas.openxmlformats.org/presentationml/2006/ole">
            <mc:AlternateContent xmlns:mc="http://schemas.openxmlformats.org/markup-compatibility/2006">
              <mc:Choice xmlns:v="urn:schemas-microsoft-com:vml" Requires="v">
                <p:oleObj name="Picture" r:id="rId2" imgW="3496583" imgH="2448580" progId="Word.Picture.8">
                  <p:embed/>
                </p:oleObj>
              </mc:Choice>
              <mc:Fallback>
                <p:oleObj name="Picture" r:id="rId2" imgW="3496583" imgH="2448580" progId="Word.Picture.8">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674202"/>
                        <a:ext cx="5347902" cy="3733067"/>
                      </a:xfrm>
                      <a:prstGeom prst="rect">
                        <a:avLst/>
                      </a:prstGeom>
                      <a:noFill/>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76250" y="3062287"/>
            <a:ext cx="5429250" cy="16668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2"/>
          <a:stretch>
            <a:fillRect/>
          </a:stretch>
        </p:blipFill>
        <p:spPr>
          <a:xfrm>
            <a:off x="6286500" y="3062287"/>
            <a:ext cx="5429250" cy="16668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TextBox 4"/>
          <p:cNvSpPr txBox="1"/>
          <p:nvPr/>
        </p:nvSpPr>
        <p:spPr>
          <a:xfrm>
            <a:off x="790575" y="3338512"/>
            <a:ext cx="5080635"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লাইসোজাইম (Lysozyme)</a:t>
            </a:r>
          </a:p>
        </p:txBody>
      </p:sp>
      <p:sp>
        <p:nvSpPr>
          <p:cNvPr id="6" name="TextBox 5"/>
          <p:cNvSpPr txBox="1"/>
          <p:nvPr/>
        </p:nvSpPr>
        <p:spPr>
          <a:xfrm>
            <a:off x="790575" y="3824287"/>
            <a:ext cx="4838700" cy="514350"/>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অশ্রু, লালা, ঘাম ও ড্রপে উপস্থিত লাইসোজাইম এনজাইম ব্যাকটেরিয়ার কোষপ্রাচীর ভাঙন ঘটিয়ে জীবাণু মেরে ফেলে।</a:t>
            </a:r>
          </a:p>
        </p:txBody>
      </p:sp>
      <p:sp>
        <p:nvSpPr>
          <p:cNvPr id="7" name="TextBox 6"/>
          <p:cNvSpPr txBox="1"/>
          <p:nvPr/>
        </p:nvSpPr>
        <p:spPr>
          <a:xfrm>
            <a:off x="6600825" y="3338512"/>
            <a:ext cx="5080635"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পাকস্থলীর HCl অ্যাসিড</a:t>
            </a:r>
          </a:p>
        </p:txBody>
      </p:sp>
      <p:sp>
        <p:nvSpPr>
          <p:cNvPr id="8" name="TextBox 7"/>
          <p:cNvSpPr txBox="1"/>
          <p:nvPr/>
        </p:nvSpPr>
        <p:spPr>
          <a:xfrm>
            <a:off x="6600825" y="3824287"/>
            <a:ext cx="4838700" cy="514350"/>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পাকস্থলীর গ্যাস্ট্রিক রস থেকে নিঃসৃত তীব্র হাইড্রোক্লোরিক অ্যাসিড (pH 1.5-2.0) খাবারের সাথে আসা প্রায় সকল জীবাণু ধ্বংস করে।</a:t>
            </a:r>
          </a:p>
        </p:txBody>
      </p:sp>
      <p:sp>
        <p:nvSpPr>
          <p:cNvPr id="9" name="TextBox 8"/>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প্রথম স্তর: রাসায়নিক প্রতিবন্ধক</a:t>
            </a:r>
          </a:p>
        </p:txBody>
      </p:sp>
      <p:sp>
        <p:nvSpPr>
          <p:cNvPr id="10" name="Rectangle 9"/>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19150" y="3048000"/>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ফ্যাগোসাইটোসিস (Phagocytosis):</a:t>
            </a:r>
            <a:r>
              <a:rPr sz="1425" b="0" i="0" u="none">
                <a:solidFill>
                  <a:srgbClr val="334155"/>
                </a:solidFill>
                <a:latin typeface="Hind Siliguri"/>
              </a:rPr>
              <a:t> নিউট্রোফিল ও ম্যাক্রোফেজ দ্বারা বহিরাগত অণুজীব গিলে ফেলে ধ্বংস করা।</a:t>
            </a:r>
          </a:p>
        </p:txBody>
      </p:sp>
      <p:sp>
        <p:nvSpPr>
          <p:cNvPr id="4" name="TextBox 3"/>
          <p:cNvSpPr txBox="1"/>
          <p:nvPr/>
        </p:nvSpPr>
        <p:spPr>
          <a:xfrm>
            <a:off x="819150" y="3471862"/>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প্রদাহ (Inflammation):</a:t>
            </a:r>
            <a:r>
              <a:rPr sz="1425" b="0" i="0" u="none">
                <a:solidFill>
                  <a:srgbClr val="334155"/>
                </a:solidFill>
                <a:latin typeface="Hind Siliguri"/>
              </a:rPr>
              <a:t> ক্ষতের স্থানে রক্তপ্রবাহ বৃদ্ধি, লাল হওয়া, ফুলে যাওয়া ও তাপমাত্রা বৃদ্ধির মাধ্যমে জীবাণু ছড়ানো রোধ করা।</a:t>
            </a:r>
          </a:p>
        </p:txBody>
      </p:sp>
      <p:sp>
        <p:nvSpPr>
          <p:cNvPr id="5" name="TextBox 4"/>
          <p:cNvSpPr txBox="1"/>
          <p:nvPr/>
        </p:nvSpPr>
        <p:spPr>
          <a:xfrm>
            <a:off x="819150" y="3895725"/>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জ্বর (Pyrexia):</a:t>
            </a:r>
            <a:r>
              <a:rPr sz="1425" b="0" i="0" u="none">
                <a:solidFill>
                  <a:srgbClr val="334155"/>
                </a:solidFill>
                <a:latin typeface="Hind Siliguri"/>
              </a:rPr>
              <a:t> রক্তে পাইরোজেন নিঃসরনের ফলে দেহের তাপমাত্রা বৃদ্ধি পেয়ে জীবাণুর বংশবৃদ্ধি ব্যাহত করে।</a:t>
            </a:r>
          </a:p>
        </p:txBody>
      </p:sp>
      <p:sp>
        <p:nvSpPr>
          <p:cNvPr id="6" name="TextBox 5"/>
          <p:cNvSpPr txBox="1"/>
          <p:nvPr/>
        </p:nvSpPr>
        <p:spPr>
          <a:xfrm>
            <a:off x="819150" y="4319587"/>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ইন্টারফেরন (Interferon):</a:t>
            </a:r>
            <a:r>
              <a:rPr sz="1425" b="0" i="0" u="none">
                <a:solidFill>
                  <a:srgbClr val="334155"/>
                </a:solidFill>
                <a:latin typeface="Hind Siliguri"/>
              </a:rPr>
              <a:t> ভাইরাস আক্রান্ত কোষ থেকে নিঃসৃত প্রোটিন যা পার্শ্ববর্তী সুস্থ কোষকে ভাইরাসের সংক্রমণ থেকে রক্ষা করে।</a:t>
            </a:r>
          </a:p>
        </p:txBody>
      </p:sp>
      <p:pic>
        <p:nvPicPr>
          <p:cNvPr id="7" name="Picture 6" descr="image.png"/>
          <p:cNvPicPr>
            <a:picLocks noChangeAspect="1"/>
          </p:cNvPicPr>
          <p:nvPr/>
        </p:nvPicPr>
        <p:blipFill>
          <a:blip r:embed="rId2"/>
          <a:stretch>
            <a:fillRect/>
          </a:stretch>
        </p:blipFill>
        <p:spPr>
          <a:xfrm>
            <a:off x="476250" y="3081337"/>
            <a:ext cx="238125" cy="200025"/>
          </a:xfrm>
          <a:prstGeom prst="rect">
            <a:avLst/>
          </a:prstGeom>
        </p:spPr>
      </p:pic>
      <p:pic>
        <p:nvPicPr>
          <p:cNvPr id="8" name="Picture 7" descr="image.png"/>
          <p:cNvPicPr>
            <a:picLocks noChangeAspect="1"/>
          </p:cNvPicPr>
          <p:nvPr/>
        </p:nvPicPr>
        <p:blipFill>
          <a:blip r:embed="rId3"/>
          <a:stretch>
            <a:fillRect/>
          </a:stretch>
        </p:blipFill>
        <p:spPr>
          <a:xfrm>
            <a:off x="476250" y="3505200"/>
            <a:ext cx="142875" cy="200025"/>
          </a:xfrm>
          <a:prstGeom prst="rect">
            <a:avLst/>
          </a:prstGeom>
        </p:spPr>
      </p:pic>
      <p:pic>
        <p:nvPicPr>
          <p:cNvPr id="9" name="Picture 8" descr="image.png"/>
          <p:cNvPicPr>
            <a:picLocks noChangeAspect="1"/>
          </p:cNvPicPr>
          <p:nvPr/>
        </p:nvPicPr>
        <p:blipFill>
          <a:blip r:embed="rId4"/>
          <a:stretch>
            <a:fillRect/>
          </a:stretch>
        </p:blipFill>
        <p:spPr>
          <a:xfrm>
            <a:off x="476250" y="3929062"/>
            <a:ext cx="190500" cy="200025"/>
          </a:xfrm>
          <a:prstGeom prst="rect">
            <a:avLst/>
          </a:prstGeom>
        </p:spPr>
      </p:pic>
      <p:pic>
        <p:nvPicPr>
          <p:cNvPr id="10" name="Picture 9" descr="image.png"/>
          <p:cNvPicPr>
            <a:picLocks noChangeAspect="1"/>
          </p:cNvPicPr>
          <p:nvPr/>
        </p:nvPicPr>
        <p:blipFill>
          <a:blip r:embed="rId5"/>
          <a:stretch>
            <a:fillRect/>
          </a:stretch>
        </p:blipFill>
        <p:spPr>
          <a:xfrm>
            <a:off x="476250" y="4352925"/>
            <a:ext cx="171450" cy="200025"/>
          </a:xfrm>
          <a:prstGeom prst="rect">
            <a:avLst/>
          </a:prstGeom>
        </p:spPr>
      </p:pic>
      <p:sp>
        <p:nvSpPr>
          <p:cNvPr id="11" name="TextBox 10"/>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দ্বিতীয় প্রতিরক্ষা স্তর: অভ্যন্তরীণ সাড়া</a:t>
            </a:r>
          </a:p>
        </p:txBody>
      </p:sp>
      <p:sp>
        <p:nvSpPr>
          <p:cNvPr id="12" name="Rectangle 11"/>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76250" y="4086225"/>
            <a:ext cx="2472630" cy="16954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3398490" y="2009775"/>
            <a:ext cx="2472630" cy="16954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3"/>
          <a:stretch>
            <a:fillRect/>
          </a:stretch>
        </p:blipFill>
        <p:spPr>
          <a:xfrm>
            <a:off x="6320730" y="4086225"/>
            <a:ext cx="2472630" cy="16954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4"/>
          <a:stretch>
            <a:fillRect/>
          </a:stretch>
        </p:blipFill>
        <p:spPr>
          <a:xfrm>
            <a:off x="9242970" y="2266950"/>
            <a:ext cx="2472630" cy="14382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7" name="Rectangle 6"/>
          <p:cNvSpPr/>
          <p:nvPr/>
        </p:nvSpPr>
        <p:spPr>
          <a:xfrm>
            <a:off x="476250" y="3876675"/>
            <a:ext cx="11239500" cy="3810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84455" y="4248150"/>
            <a:ext cx="2256219" cy="371475"/>
          </a:xfrm>
          <a:prstGeom prst="rect">
            <a:avLst/>
          </a:prstGeom>
          <a:noFill/>
        </p:spPr>
        <p:txBody>
          <a:bodyPr wrap="square" lIns="0" tIns="0" rIns="0" bIns="0" anchor="t">
            <a:spAutoFit/>
          </a:bodyPr>
          <a:lstStyle/>
          <a:p>
            <a:pPr algn="ctr"/>
            <a:r>
              <a:rPr sz="1800" b="0" i="0" u="none">
                <a:solidFill>
                  <a:srgbClr val="0F172A"/>
                </a:solidFill>
                <a:latin typeface="Hind Siliguri SemiBold"/>
              </a:rPr>
              <a:t>১. কেমোট্যাক্সিস</a:t>
            </a:r>
          </a:p>
        </p:txBody>
      </p:sp>
      <p:sp>
        <p:nvSpPr>
          <p:cNvPr id="9" name="TextBox 8"/>
          <p:cNvSpPr txBox="1"/>
          <p:nvPr/>
        </p:nvSpPr>
        <p:spPr>
          <a:xfrm>
            <a:off x="638175" y="4733925"/>
            <a:ext cx="2148780" cy="771525"/>
          </a:xfrm>
          <a:prstGeom prst="rect">
            <a:avLst/>
          </a:prstGeom>
          <a:noFill/>
        </p:spPr>
        <p:txBody>
          <a:bodyPr wrap="square" lIns="0" tIns="0" rIns="0" bIns="0" anchor="t">
            <a:spAutoFit/>
          </a:bodyPr>
          <a:lstStyle/>
          <a:p>
            <a:pPr algn="ctr">
              <a:lnSpc>
                <a:spcPts val="2025"/>
              </a:lnSpc>
            </a:pPr>
            <a:r>
              <a:rPr sz="1350" b="0" i="0" u="none">
                <a:solidFill>
                  <a:srgbClr val="334155"/>
                </a:solidFill>
                <a:latin typeface="Hind Siliguri"/>
              </a:rPr>
              <a:t>রাসায়নিক সংকেত পেয়ে ফ্যাগোসাইট জীবাণুর দিকে আকৃষ্ট হয়।</a:t>
            </a:r>
          </a:p>
        </p:txBody>
      </p:sp>
      <p:sp>
        <p:nvSpPr>
          <p:cNvPr id="10" name="TextBox 9"/>
          <p:cNvSpPr txBox="1"/>
          <p:nvPr/>
        </p:nvSpPr>
        <p:spPr>
          <a:xfrm>
            <a:off x="3506695" y="2171700"/>
            <a:ext cx="2256219" cy="371475"/>
          </a:xfrm>
          <a:prstGeom prst="rect">
            <a:avLst/>
          </a:prstGeom>
          <a:noFill/>
        </p:spPr>
        <p:txBody>
          <a:bodyPr wrap="square" lIns="0" tIns="0" rIns="0" bIns="0" anchor="t">
            <a:spAutoFit/>
          </a:bodyPr>
          <a:lstStyle/>
          <a:p>
            <a:pPr algn="ctr"/>
            <a:r>
              <a:rPr sz="1800" b="0" i="0" u="none">
                <a:solidFill>
                  <a:srgbClr val="0F172A"/>
                </a:solidFill>
                <a:latin typeface="Hind Siliguri SemiBold"/>
              </a:rPr>
              <a:t>২. সংলগ্নতা ও গ্রাস</a:t>
            </a:r>
          </a:p>
        </p:txBody>
      </p:sp>
      <p:sp>
        <p:nvSpPr>
          <p:cNvPr id="11" name="TextBox 10"/>
          <p:cNvSpPr txBox="1"/>
          <p:nvPr/>
        </p:nvSpPr>
        <p:spPr>
          <a:xfrm>
            <a:off x="3560415" y="2657475"/>
            <a:ext cx="2148780" cy="771525"/>
          </a:xfrm>
          <a:prstGeom prst="rect">
            <a:avLst/>
          </a:prstGeom>
          <a:noFill/>
        </p:spPr>
        <p:txBody>
          <a:bodyPr wrap="square" lIns="0" tIns="0" rIns="0" bIns="0" anchor="t">
            <a:spAutoFit/>
          </a:bodyPr>
          <a:lstStyle/>
          <a:p>
            <a:pPr algn="ctr">
              <a:lnSpc>
                <a:spcPts val="2025"/>
              </a:lnSpc>
            </a:pPr>
            <a:r>
              <a:rPr sz="1350" b="0" i="0" u="none">
                <a:solidFill>
                  <a:srgbClr val="334155"/>
                </a:solidFill>
                <a:latin typeface="Hind Siliguri"/>
              </a:rPr>
              <a:t>ক্ষণপদ (Pseudopodia) বাড়িয়ে জীবাণুকে ফ্যাগোসোমে আবদ্ধ করে।</a:t>
            </a:r>
          </a:p>
        </p:txBody>
      </p:sp>
      <p:sp>
        <p:nvSpPr>
          <p:cNvPr id="12" name="TextBox 11"/>
          <p:cNvSpPr txBox="1"/>
          <p:nvPr/>
        </p:nvSpPr>
        <p:spPr>
          <a:xfrm>
            <a:off x="6428935" y="4248150"/>
            <a:ext cx="2256219" cy="371475"/>
          </a:xfrm>
          <a:prstGeom prst="rect">
            <a:avLst/>
          </a:prstGeom>
          <a:noFill/>
        </p:spPr>
        <p:txBody>
          <a:bodyPr wrap="square" lIns="0" tIns="0" rIns="0" bIns="0" anchor="t">
            <a:spAutoFit/>
          </a:bodyPr>
          <a:lstStyle/>
          <a:p>
            <a:pPr algn="ctr"/>
            <a:r>
              <a:rPr sz="1800" b="0" i="0" u="none">
                <a:solidFill>
                  <a:srgbClr val="0F172A"/>
                </a:solidFill>
                <a:latin typeface="Hind Siliguri SemiBold"/>
              </a:rPr>
              <a:t>৩. ফ্যাগোলৈসোজোম</a:t>
            </a:r>
          </a:p>
        </p:txBody>
      </p:sp>
      <p:sp>
        <p:nvSpPr>
          <p:cNvPr id="13" name="TextBox 12"/>
          <p:cNvSpPr txBox="1"/>
          <p:nvPr/>
        </p:nvSpPr>
        <p:spPr>
          <a:xfrm>
            <a:off x="6482655" y="4733925"/>
            <a:ext cx="2148780" cy="771525"/>
          </a:xfrm>
          <a:prstGeom prst="rect">
            <a:avLst/>
          </a:prstGeom>
          <a:noFill/>
        </p:spPr>
        <p:txBody>
          <a:bodyPr wrap="square" lIns="0" tIns="0" rIns="0" bIns="0" anchor="t">
            <a:spAutoFit/>
          </a:bodyPr>
          <a:lstStyle/>
          <a:p>
            <a:pPr algn="ctr">
              <a:lnSpc>
                <a:spcPts val="2025"/>
              </a:lnSpc>
            </a:pPr>
            <a:r>
              <a:rPr sz="1350" b="0" i="0" u="none">
                <a:solidFill>
                  <a:srgbClr val="334155"/>
                </a:solidFill>
                <a:latin typeface="Hind Siliguri"/>
              </a:rPr>
              <a:t>লাইসোজোম যুক্ত হয়ে পাচক এনজাইম দ্বারা জীবাণু পরিপাক করে।</a:t>
            </a:r>
          </a:p>
        </p:txBody>
      </p:sp>
      <p:sp>
        <p:nvSpPr>
          <p:cNvPr id="14" name="TextBox 13"/>
          <p:cNvSpPr txBox="1"/>
          <p:nvPr/>
        </p:nvSpPr>
        <p:spPr>
          <a:xfrm>
            <a:off x="9351176" y="2428875"/>
            <a:ext cx="2256219" cy="371475"/>
          </a:xfrm>
          <a:prstGeom prst="rect">
            <a:avLst/>
          </a:prstGeom>
          <a:noFill/>
        </p:spPr>
        <p:txBody>
          <a:bodyPr wrap="square" lIns="0" tIns="0" rIns="0" bIns="0" anchor="t">
            <a:spAutoFit/>
          </a:bodyPr>
          <a:lstStyle/>
          <a:p>
            <a:pPr algn="ctr"/>
            <a:r>
              <a:rPr sz="1800" b="0" i="0" u="none">
                <a:solidFill>
                  <a:srgbClr val="0F172A"/>
                </a:solidFill>
                <a:latin typeface="Hind Siliguri SemiBold"/>
              </a:rPr>
              <a:t>৪. অপাচ্য অংশ ত্যাগ</a:t>
            </a:r>
          </a:p>
        </p:txBody>
      </p:sp>
      <p:sp>
        <p:nvSpPr>
          <p:cNvPr id="15" name="TextBox 14"/>
          <p:cNvSpPr txBox="1"/>
          <p:nvPr/>
        </p:nvSpPr>
        <p:spPr>
          <a:xfrm>
            <a:off x="9404895" y="2914650"/>
            <a:ext cx="2148780" cy="514350"/>
          </a:xfrm>
          <a:prstGeom prst="rect">
            <a:avLst/>
          </a:prstGeom>
          <a:noFill/>
        </p:spPr>
        <p:txBody>
          <a:bodyPr wrap="square" lIns="0" tIns="0" rIns="0" bIns="0" anchor="t">
            <a:spAutoFit/>
          </a:bodyPr>
          <a:lstStyle/>
          <a:p>
            <a:pPr algn="ctr">
              <a:lnSpc>
                <a:spcPts val="2025"/>
              </a:lnSpc>
            </a:pPr>
            <a:r>
              <a:rPr sz="1350" b="0" i="0" u="none">
                <a:solidFill>
                  <a:srgbClr val="334155"/>
                </a:solidFill>
                <a:latin typeface="Hind Siliguri"/>
              </a:rPr>
              <a:t>এক্সোসাইটোসিস প্রক্রিয়ায় বর্জ্য পদার্থ কোষের বাইরে বের করে দেয়।</a:t>
            </a:r>
          </a:p>
        </p:txBody>
      </p:sp>
      <p:sp>
        <p:nvSpPr>
          <p:cNvPr id="16" name="TextBox 15"/>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ফ্যাগোসাইটোসিস প্রক্রিয়ার ধাপসমূহ</a:t>
            </a:r>
          </a:p>
        </p:txBody>
      </p:sp>
      <p:sp>
        <p:nvSpPr>
          <p:cNvPr id="17" name="Rectangle 16"/>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1617315" y="3800475"/>
            <a:ext cx="190500" cy="190500"/>
          </a:xfrm>
          <a:prstGeom prst="roundRect">
            <a:avLst>
              <a:gd name="adj" fmla="val 50000"/>
            </a:avLst>
          </a:prstGeom>
          <a:solidFill>
            <a:srgbClr val="FFFFFF"/>
          </a:solidFill>
          <a:ln w="38100">
            <a:solidFill>
              <a:srgbClr val="0D948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p:cNvSpPr/>
          <p:nvPr/>
        </p:nvSpPr>
        <p:spPr>
          <a:xfrm>
            <a:off x="4539555" y="3800475"/>
            <a:ext cx="190500" cy="190500"/>
          </a:xfrm>
          <a:prstGeom prst="roundRect">
            <a:avLst>
              <a:gd name="adj" fmla="val 50000"/>
            </a:avLst>
          </a:prstGeom>
          <a:solidFill>
            <a:srgbClr val="FFFFFF"/>
          </a:solidFill>
          <a:ln w="38100">
            <a:solidFill>
              <a:srgbClr val="0D948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7461795" y="3800475"/>
            <a:ext cx="190500" cy="190500"/>
          </a:xfrm>
          <a:prstGeom prst="roundRect">
            <a:avLst>
              <a:gd name="adj" fmla="val 50000"/>
            </a:avLst>
          </a:prstGeom>
          <a:solidFill>
            <a:srgbClr val="FFFFFF"/>
          </a:solidFill>
          <a:ln w="38100">
            <a:solidFill>
              <a:srgbClr val="0D948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p:cNvSpPr/>
          <p:nvPr/>
        </p:nvSpPr>
        <p:spPr>
          <a:xfrm>
            <a:off x="10384035" y="3800475"/>
            <a:ext cx="190500" cy="190500"/>
          </a:xfrm>
          <a:prstGeom prst="roundRect">
            <a:avLst>
              <a:gd name="adj" fmla="val 50000"/>
            </a:avLst>
          </a:prstGeom>
          <a:solidFill>
            <a:srgbClr val="FFFFFF"/>
          </a:solidFill>
          <a:ln w="38100">
            <a:solidFill>
              <a:srgbClr val="0D948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833697" y="1628408"/>
            <a:ext cx="6128238" cy="4085492"/>
          </a:xfrm>
          <a:prstGeom prst="rect">
            <a:avLst/>
          </a:prstGeom>
        </p:spPr>
      </p:pic>
      <p:sp>
        <p:nvSpPr>
          <p:cNvPr id="4" name="TextBox 3"/>
          <p:cNvSpPr txBox="1"/>
          <p:nvPr/>
        </p:nvSpPr>
        <p:spPr>
          <a:xfrm>
            <a:off x="485775" y="2780567"/>
            <a:ext cx="5700712"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কীভাবে ম্যাক্রোফেজ জীবাণু গ্রাস করে?</a:t>
            </a:r>
          </a:p>
        </p:txBody>
      </p:sp>
      <p:sp>
        <p:nvSpPr>
          <p:cNvPr id="5" name="TextBox 4"/>
          <p:cNvSpPr txBox="1"/>
          <p:nvPr/>
        </p:nvSpPr>
        <p:spPr>
          <a:xfrm>
            <a:off x="485775" y="3266342"/>
            <a:ext cx="5429250" cy="257175"/>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ফ্যাগোসাইটোসিস হলো দেহের কোষীয় স্তরের দ্বিতীয় প্রতিরক্ষার মূল স্তম্ভ।</a:t>
            </a:r>
          </a:p>
        </p:txBody>
      </p:sp>
      <p:sp>
        <p:nvSpPr>
          <p:cNvPr id="7" name="TextBox 6"/>
          <p:cNvSpPr txBox="1"/>
          <p:nvPr/>
        </p:nvSpPr>
        <p:spPr>
          <a:xfrm>
            <a:off x="828675" y="3637817"/>
            <a:ext cx="508635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কোষ:</a:t>
            </a:r>
            <a:r>
              <a:rPr sz="1425" b="0" i="0" u="none">
                <a:solidFill>
                  <a:srgbClr val="334155"/>
                </a:solidFill>
                <a:latin typeface="Hind Siliguri"/>
              </a:rPr>
              <a:t> নিউট্রোফিল ও ম্যাক্রোফেজ।</a:t>
            </a:r>
          </a:p>
        </p:txBody>
      </p:sp>
      <p:sp>
        <p:nvSpPr>
          <p:cNvPr id="8" name="TextBox 7"/>
          <p:cNvSpPr txBox="1"/>
          <p:nvPr/>
        </p:nvSpPr>
        <p:spPr>
          <a:xfrm>
            <a:off x="828675" y="4061679"/>
            <a:ext cx="508635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প্রক্রিয়া:</a:t>
            </a:r>
            <a:r>
              <a:rPr sz="1425" b="0" i="0" u="none">
                <a:solidFill>
                  <a:srgbClr val="334155"/>
                </a:solidFill>
                <a:latin typeface="Hind Siliguri"/>
              </a:rPr>
              <a:t> ফ্যাগোসোম গঠিত হয় এবং লাইসোজাইম যুক্ত হয়ে পাচন ঘটে।</a:t>
            </a:r>
          </a:p>
        </p:txBody>
      </p:sp>
      <p:pic>
        <p:nvPicPr>
          <p:cNvPr id="9" name="Picture 8" descr="image.png"/>
          <p:cNvPicPr>
            <a:picLocks noChangeAspect="1"/>
          </p:cNvPicPr>
          <p:nvPr/>
        </p:nvPicPr>
        <p:blipFill>
          <a:blip r:embed="rId3"/>
          <a:stretch>
            <a:fillRect/>
          </a:stretch>
        </p:blipFill>
        <p:spPr>
          <a:xfrm>
            <a:off x="485775" y="3671154"/>
            <a:ext cx="171450" cy="200025"/>
          </a:xfrm>
          <a:prstGeom prst="rect">
            <a:avLst/>
          </a:prstGeom>
        </p:spPr>
      </p:pic>
      <p:pic>
        <p:nvPicPr>
          <p:cNvPr id="10" name="Picture 9" descr="image.png"/>
          <p:cNvPicPr>
            <a:picLocks noChangeAspect="1"/>
          </p:cNvPicPr>
          <p:nvPr/>
        </p:nvPicPr>
        <p:blipFill>
          <a:blip r:embed="rId3"/>
          <a:stretch>
            <a:fillRect/>
          </a:stretch>
        </p:blipFill>
        <p:spPr>
          <a:xfrm>
            <a:off x="485775" y="4095017"/>
            <a:ext cx="171450" cy="200025"/>
          </a:xfrm>
          <a:prstGeom prst="rect">
            <a:avLst/>
          </a:prstGeom>
        </p:spPr>
      </p:pic>
      <p:sp>
        <p:nvSpPr>
          <p:cNvPr id="11" name="TextBox 10"/>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ফ্যাগোসাইটোসিস প্রক্রিয়ার চিত্রণ</a:t>
            </a:r>
          </a:p>
        </p:txBody>
      </p:sp>
      <p:sp>
        <p:nvSpPr>
          <p:cNvPr id="12" name="Rectangle 11"/>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4" name="Object 13">
            <a:extLst>
              <a:ext uri="{FF2B5EF4-FFF2-40B4-BE49-F238E27FC236}">
                <a16:creationId xmlns:a16="http://schemas.microsoft.com/office/drawing/2014/main" id="{1A7A525C-E70C-957B-62AB-C9A7EB98C660}"/>
              </a:ext>
            </a:extLst>
          </p:cNvPr>
          <p:cNvGraphicFramePr>
            <a:graphicFrameLocks noChangeAspect="1"/>
          </p:cNvGraphicFramePr>
          <p:nvPr>
            <p:extLst>
              <p:ext uri="{D42A27DB-BD31-4B8C-83A1-F6EECF244321}">
                <p14:modId xmlns:p14="http://schemas.microsoft.com/office/powerpoint/2010/main" val="1907108077"/>
              </p:ext>
            </p:extLst>
          </p:nvPr>
        </p:nvGraphicFramePr>
        <p:xfrm>
          <a:off x="6863495" y="1681527"/>
          <a:ext cx="4149969" cy="3963135"/>
        </p:xfrm>
        <a:graphic>
          <a:graphicData uri="http://schemas.openxmlformats.org/presentationml/2006/ole">
            <mc:AlternateContent xmlns:mc="http://schemas.openxmlformats.org/markup-compatibility/2006">
              <mc:Choice xmlns:v="urn:schemas-microsoft-com:vml" Requires="v">
                <p:oleObj name="Picture" r:id="rId4" imgW="2849054" imgH="3135004" progId="Word.Picture.8">
                  <p:embed/>
                </p:oleObj>
              </mc:Choice>
              <mc:Fallback>
                <p:oleObj name="Picture" r:id="rId4" imgW="2849054" imgH="3135004" progId="Word.Picture.8">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3495" y="1681527"/>
                        <a:ext cx="4149969" cy="3963135"/>
                      </a:xfrm>
                      <a:prstGeom prst="rect">
                        <a:avLst/>
                      </a:prstGeom>
                      <a:noFill/>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8181" y="3249080"/>
            <a:ext cx="5429250" cy="1009892"/>
          </a:xfrm>
          <a:prstGeom prst="rect">
            <a:avLst/>
          </a:prstGeom>
          <a:noFill/>
        </p:spPr>
        <p:txBody>
          <a:bodyPr wrap="square" lIns="0" tIns="0" rIns="0" bIns="0" anchor="t">
            <a:spAutoFit/>
          </a:bodyPr>
          <a:lstStyle/>
          <a:p>
            <a:pPr algn="ctr">
              <a:lnSpc>
                <a:spcPts val="7500"/>
              </a:lnSpc>
            </a:pPr>
            <a:r>
              <a:rPr sz="7500" b="1" i="0" u="none" dirty="0">
                <a:solidFill>
                  <a:srgbClr val="0D9488"/>
                </a:solidFill>
                <a:latin typeface="Hind Siliguri"/>
              </a:rPr>
              <a:t>৪ </a:t>
            </a:r>
            <a:r>
              <a:rPr sz="7500" b="1" i="0" u="none" dirty="0" err="1">
                <a:solidFill>
                  <a:srgbClr val="0D9488"/>
                </a:solidFill>
                <a:latin typeface="Hind Siliguri"/>
              </a:rPr>
              <a:t>টি</a:t>
            </a:r>
            <a:endParaRPr sz="7500" b="1" i="0" u="none" dirty="0">
              <a:solidFill>
                <a:srgbClr val="0D9488"/>
              </a:solidFill>
              <a:latin typeface="Hind Siliguri"/>
            </a:endParaRPr>
          </a:p>
        </p:txBody>
      </p:sp>
      <p:sp>
        <p:nvSpPr>
          <p:cNvPr id="4" name="TextBox 3"/>
          <p:cNvSpPr txBox="1"/>
          <p:nvPr/>
        </p:nvSpPr>
        <p:spPr>
          <a:xfrm>
            <a:off x="98181" y="4296830"/>
            <a:ext cx="5429250" cy="300082"/>
          </a:xfrm>
          <a:prstGeom prst="rect">
            <a:avLst/>
          </a:prstGeom>
          <a:noFill/>
        </p:spPr>
        <p:txBody>
          <a:bodyPr wrap="square" lIns="0" tIns="0" rIns="0" bIns="0" anchor="t">
            <a:spAutoFit/>
          </a:bodyPr>
          <a:lstStyle/>
          <a:p>
            <a:pPr algn="ctr"/>
            <a:r>
              <a:rPr sz="1950" b="0" i="0" u="none" dirty="0" err="1">
                <a:solidFill>
                  <a:srgbClr val="0F172A"/>
                </a:solidFill>
                <a:latin typeface="Hind Siliguri SemiBold"/>
              </a:rPr>
              <a:t>প্রধান</a:t>
            </a:r>
            <a:r>
              <a:rPr sz="1950" b="0" i="0" u="none" dirty="0">
                <a:solidFill>
                  <a:srgbClr val="0F172A"/>
                </a:solidFill>
                <a:latin typeface="Hind Siliguri SemiBold"/>
              </a:rPr>
              <a:t> </a:t>
            </a:r>
            <a:r>
              <a:rPr sz="1950" b="0" i="0" u="none" dirty="0" err="1">
                <a:solidFill>
                  <a:srgbClr val="0F172A"/>
                </a:solidFill>
                <a:latin typeface="Hind Siliguri SemiBold"/>
              </a:rPr>
              <a:t>লক্ষণ</a:t>
            </a:r>
            <a:endParaRPr sz="1950" b="0" i="0" u="none" dirty="0">
              <a:solidFill>
                <a:srgbClr val="0F172A"/>
              </a:solidFill>
              <a:latin typeface="Hind Siliguri SemiBold"/>
            </a:endParaRPr>
          </a:p>
        </p:txBody>
      </p:sp>
      <p:sp>
        <p:nvSpPr>
          <p:cNvPr id="5" name="TextBox 4"/>
          <p:cNvSpPr txBox="1"/>
          <p:nvPr/>
        </p:nvSpPr>
        <p:spPr>
          <a:xfrm>
            <a:off x="6286500" y="2724150"/>
            <a:ext cx="5700712"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প্রদাহের প্রধান ৪টি লক্ষণ:</a:t>
            </a:r>
          </a:p>
        </p:txBody>
      </p:sp>
      <p:sp>
        <p:nvSpPr>
          <p:cNvPr id="6" name="TextBox 5"/>
          <p:cNvSpPr txBox="1"/>
          <p:nvPr/>
        </p:nvSpPr>
        <p:spPr>
          <a:xfrm>
            <a:off x="6286500" y="3209925"/>
            <a:ext cx="5429250" cy="257175"/>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১. </a:t>
            </a:r>
            <a:r>
              <a:rPr sz="1350" b="1" i="0" u="none">
                <a:solidFill>
                  <a:srgbClr val="334155"/>
                </a:solidFill>
                <a:latin typeface="Hind Siliguri"/>
              </a:rPr>
              <a:t>রুবর (Rubor):</a:t>
            </a:r>
            <a:r>
              <a:rPr sz="1350" b="0" i="0" u="none">
                <a:solidFill>
                  <a:srgbClr val="334155"/>
                </a:solidFill>
                <a:latin typeface="Hind Siliguri"/>
              </a:rPr>
              <a:t> লাল ভাব (রক্তপ্রবাহ বৃদ্ধির কারণে)।</a:t>
            </a:r>
          </a:p>
        </p:txBody>
      </p:sp>
      <p:sp>
        <p:nvSpPr>
          <p:cNvPr id="7" name="TextBox 6"/>
          <p:cNvSpPr txBox="1"/>
          <p:nvPr/>
        </p:nvSpPr>
        <p:spPr>
          <a:xfrm>
            <a:off x="6286500" y="3581400"/>
            <a:ext cx="5429250" cy="257175"/>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২. </a:t>
            </a:r>
            <a:r>
              <a:rPr sz="1350" b="1" i="0" u="none">
                <a:solidFill>
                  <a:srgbClr val="334155"/>
                </a:solidFill>
                <a:latin typeface="Hind Siliguri"/>
              </a:rPr>
              <a:t>ক্যালর (Calor):</a:t>
            </a:r>
            <a:r>
              <a:rPr sz="1350" b="0" i="0" u="none">
                <a:solidFill>
                  <a:srgbClr val="334155"/>
                </a:solidFill>
                <a:latin typeface="Hind Siliguri"/>
              </a:rPr>
              <a:t> স্থানিক তাপমাত্রা বৃদ্ধি।</a:t>
            </a:r>
          </a:p>
        </p:txBody>
      </p:sp>
      <p:sp>
        <p:nvSpPr>
          <p:cNvPr id="8" name="TextBox 7"/>
          <p:cNvSpPr txBox="1"/>
          <p:nvPr/>
        </p:nvSpPr>
        <p:spPr>
          <a:xfrm>
            <a:off x="6286500" y="3952875"/>
            <a:ext cx="5429250" cy="257175"/>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৩. </a:t>
            </a:r>
            <a:r>
              <a:rPr sz="1350" b="1" i="0" u="none">
                <a:solidFill>
                  <a:srgbClr val="334155"/>
                </a:solidFill>
                <a:latin typeface="Hind Siliguri"/>
              </a:rPr>
              <a:t>টিউমর (Tumor):</a:t>
            </a:r>
            <a:r>
              <a:rPr sz="1350" b="0" i="0" u="none">
                <a:solidFill>
                  <a:srgbClr val="334155"/>
                </a:solidFill>
                <a:latin typeface="Hind Siliguri"/>
              </a:rPr>
              <a:t> ফোলা ভাব (প্লাজমা জমা হওয়া)।</a:t>
            </a:r>
          </a:p>
        </p:txBody>
      </p:sp>
      <p:sp>
        <p:nvSpPr>
          <p:cNvPr id="9" name="TextBox 8"/>
          <p:cNvSpPr txBox="1"/>
          <p:nvPr/>
        </p:nvSpPr>
        <p:spPr>
          <a:xfrm>
            <a:off x="6286500" y="4324350"/>
            <a:ext cx="5429250" cy="257175"/>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৪. </a:t>
            </a:r>
            <a:r>
              <a:rPr sz="1350" b="1" i="0" u="none">
                <a:solidFill>
                  <a:srgbClr val="334155"/>
                </a:solidFill>
                <a:latin typeface="Hind Siliguri"/>
              </a:rPr>
              <a:t>ডোলর (Dolor):</a:t>
            </a:r>
            <a:r>
              <a:rPr sz="1350" b="0" i="0" u="none">
                <a:solidFill>
                  <a:srgbClr val="334155"/>
                </a:solidFill>
                <a:latin typeface="Hind Siliguri"/>
              </a:rPr>
              <a:t> যন্ত্রণা/ব্যথা (স্নায়ু উদ্দীপনা)।</a:t>
            </a:r>
          </a:p>
        </p:txBody>
      </p:sp>
      <p:sp>
        <p:nvSpPr>
          <p:cNvPr id="10" name="TextBox 9"/>
          <p:cNvSpPr txBox="1"/>
          <p:nvPr/>
        </p:nvSpPr>
        <p:spPr>
          <a:xfrm>
            <a:off x="6286500" y="4695825"/>
            <a:ext cx="5429250" cy="257175"/>
          </a:xfrm>
          <a:prstGeom prst="rect">
            <a:avLst/>
          </a:prstGeom>
          <a:noFill/>
        </p:spPr>
        <p:txBody>
          <a:bodyPr wrap="square" lIns="0" tIns="0" rIns="0" bIns="0" anchor="t">
            <a:spAutoFit/>
          </a:bodyPr>
          <a:lstStyle/>
          <a:p>
            <a:pPr algn="l">
              <a:lnSpc>
                <a:spcPts val="2025"/>
              </a:lnSpc>
            </a:pPr>
            <a:r>
              <a:rPr sz="1350" b="0" i="1" u="none">
                <a:solidFill>
                  <a:srgbClr val="334155"/>
                </a:solidFill>
                <a:latin typeface="Hind Siliguri"/>
              </a:rPr>
              <a:t>ক্ষত স্থানে মাস্ট কোষ থেকে হিস্টামিন ক্ষরণের ফলে রক্তবাহ সংকুচিত-প্রসারিত হয়।</a:t>
            </a:r>
          </a:p>
        </p:txBody>
      </p:sp>
      <p:sp>
        <p:nvSpPr>
          <p:cNvPr id="11" name="TextBox 10"/>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প্রদাহ সাড়া (Inflammatory Response)</a:t>
            </a:r>
          </a:p>
        </p:txBody>
      </p:sp>
      <p:sp>
        <p:nvSpPr>
          <p:cNvPr id="12" name="Rectangle 11"/>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76250" y="2876550"/>
            <a:ext cx="5429250" cy="20383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2"/>
          <a:stretch>
            <a:fillRect/>
          </a:stretch>
        </p:blipFill>
        <p:spPr>
          <a:xfrm>
            <a:off x="6286500" y="2876550"/>
            <a:ext cx="5429250" cy="20383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TextBox 4"/>
          <p:cNvSpPr txBox="1"/>
          <p:nvPr/>
        </p:nvSpPr>
        <p:spPr>
          <a:xfrm>
            <a:off x="790575" y="3152775"/>
            <a:ext cx="5080635"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ইন্টারফেরন (Interferon)</a:t>
            </a:r>
          </a:p>
        </p:txBody>
      </p:sp>
      <p:sp>
        <p:nvSpPr>
          <p:cNvPr id="6" name="TextBox 5"/>
          <p:cNvSpPr txBox="1"/>
          <p:nvPr/>
        </p:nvSpPr>
        <p:spPr>
          <a:xfrm>
            <a:off x="790575" y="3638550"/>
            <a:ext cx="4838700" cy="257175"/>
          </a:xfrm>
          <a:prstGeom prst="rect">
            <a:avLst/>
          </a:prstGeom>
          <a:noFill/>
        </p:spPr>
        <p:txBody>
          <a:bodyPr wrap="square" lIns="0" tIns="0" rIns="0" bIns="0" anchor="t">
            <a:spAutoFit/>
          </a:bodyPr>
          <a:lstStyle/>
          <a:p>
            <a:pPr algn="l">
              <a:lnSpc>
                <a:spcPts val="2025"/>
              </a:lnSpc>
            </a:pPr>
            <a:r>
              <a:rPr sz="1350" b="1" i="0" u="none">
                <a:solidFill>
                  <a:srgbClr val="334155"/>
                </a:solidFill>
                <a:latin typeface="Hind Siliguri"/>
              </a:rPr>
              <a:t>সংজ্ঞা:</a:t>
            </a:r>
            <a:r>
              <a:rPr sz="1350" b="0" i="0" u="none">
                <a:solidFill>
                  <a:srgbClr val="334155"/>
                </a:solidFill>
                <a:latin typeface="Hind Siliguri"/>
              </a:rPr>
              <a:t> ভাইরাস আক্রান্ত কোষ থেকে নিঃসৃত এক ধরণের বিশেষ গ্লাইকোপ্রোটিন।</a:t>
            </a:r>
          </a:p>
        </p:txBody>
      </p:sp>
      <p:sp>
        <p:nvSpPr>
          <p:cNvPr id="7" name="TextBox 6"/>
          <p:cNvSpPr txBox="1"/>
          <p:nvPr/>
        </p:nvSpPr>
        <p:spPr>
          <a:xfrm>
            <a:off x="790575" y="4010025"/>
            <a:ext cx="4838700" cy="514350"/>
          </a:xfrm>
          <a:prstGeom prst="rect">
            <a:avLst/>
          </a:prstGeom>
          <a:noFill/>
        </p:spPr>
        <p:txBody>
          <a:bodyPr wrap="square" lIns="0" tIns="0" rIns="0" bIns="0" anchor="t">
            <a:spAutoFit/>
          </a:bodyPr>
          <a:lstStyle/>
          <a:p>
            <a:pPr algn="l">
              <a:lnSpc>
                <a:spcPts val="2025"/>
              </a:lnSpc>
            </a:pPr>
            <a:r>
              <a:rPr sz="1350" b="1" i="0" u="none">
                <a:solidFill>
                  <a:srgbClr val="334155"/>
                </a:solidFill>
                <a:latin typeface="Hind Siliguri"/>
              </a:rPr>
              <a:t>কাজ:</a:t>
            </a:r>
            <a:r>
              <a:rPr sz="1350" b="0" i="0" u="none">
                <a:solidFill>
                  <a:srgbClr val="334155"/>
                </a:solidFill>
                <a:latin typeface="Hind Siliguri"/>
              </a:rPr>
              <a:t> পার্শ্ববর্তী সুস্থ কোষের চারপাশে সিগন্যাল পাঠিয়ে অ্যান্টিভাইরাল প্রোটিন সংশ্লেষ করায় যাতে ভাইরাস বংশবৃদ্ধি করতে না পারে।</a:t>
            </a:r>
          </a:p>
        </p:txBody>
      </p:sp>
      <p:sp>
        <p:nvSpPr>
          <p:cNvPr id="8" name="TextBox 7"/>
          <p:cNvSpPr txBox="1"/>
          <p:nvPr/>
        </p:nvSpPr>
        <p:spPr>
          <a:xfrm>
            <a:off x="6600825" y="3152775"/>
            <a:ext cx="5080635"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কমপ্লিমেন্ট সিস্টেম (Complement System)</a:t>
            </a:r>
          </a:p>
        </p:txBody>
      </p:sp>
      <p:sp>
        <p:nvSpPr>
          <p:cNvPr id="9" name="TextBox 8"/>
          <p:cNvSpPr txBox="1"/>
          <p:nvPr/>
        </p:nvSpPr>
        <p:spPr>
          <a:xfrm>
            <a:off x="6600825" y="3490912"/>
            <a:ext cx="4838700" cy="257175"/>
          </a:xfrm>
          <a:prstGeom prst="rect">
            <a:avLst/>
          </a:prstGeom>
          <a:noFill/>
        </p:spPr>
        <p:txBody>
          <a:bodyPr wrap="square" lIns="0" tIns="0" rIns="0" bIns="0" anchor="t">
            <a:spAutoFit/>
          </a:bodyPr>
          <a:lstStyle/>
          <a:p>
            <a:pPr algn="l">
              <a:lnSpc>
                <a:spcPts val="2025"/>
              </a:lnSpc>
            </a:pPr>
            <a:r>
              <a:rPr sz="1350" b="1" i="0" u="none" dirty="0" err="1">
                <a:solidFill>
                  <a:srgbClr val="334155"/>
                </a:solidFill>
                <a:latin typeface="Hind Siliguri"/>
              </a:rPr>
              <a:t>সংজ্ঞা</a:t>
            </a:r>
            <a:r>
              <a:rPr sz="1350" b="1" i="0" u="none" dirty="0">
                <a:solidFill>
                  <a:srgbClr val="334155"/>
                </a:solidFill>
                <a:latin typeface="Hind Siliguri"/>
              </a:rPr>
              <a:t>:</a:t>
            </a:r>
            <a:r>
              <a:rPr sz="1350" b="0" i="0" u="none" dirty="0">
                <a:solidFill>
                  <a:srgbClr val="334155"/>
                </a:solidFill>
                <a:latin typeface="Hind Siliguri"/>
              </a:rPr>
              <a:t> </a:t>
            </a:r>
            <a:r>
              <a:rPr sz="1350" b="0" i="0" u="none" dirty="0" err="1">
                <a:solidFill>
                  <a:srgbClr val="334155"/>
                </a:solidFill>
                <a:latin typeface="Hind Siliguri"/>
              </a:rPr>
              <a:t>প্লাজমায়</a:t>
            </a:r>
            <a:r>
              <a:rPr sz="1350" b="0" i="0" u="none" dirty="0">
                <a:solidFill>
                  <a:srgbClr val="334155"/>
                </a:solidFill>
                <a:latin typeface="Hind Siliguri"/>
              </a:rPr>
              <a:t> </a:t>
            </a:r>
            <a:r>
              <a:rPr sz="1350" b="0" i="0" u="none" dirty="0" err="1">
                <a:solidFill>
                  <a:srgbClr val="334155"/>
                </a:solidFill>
                <a:latin typeface="Hind Siliguri"/>
              </a:rPr>
              <a:t>অবস্থিত</a:t>
            </a:r>
            <a:r>
              <a:rPr sz="1350" b="0" i="0" u="none" dirty="0">
                <a:solidFill>
                  <a:srgbClr val="334155"/>
                </a:solidFill>
                <a:latin typeface="Hind Siliguri"/>
              </a:rPr>
              <a:t> </a:t>
            </a:r>
            <a:r>
              <a:rPr sz="1350" b="0" i="0" u="none" dirty="0" err="1">
                <a:solidFill>
                  <a:srgbClr val="334155"/>
                </a:solidFill>
                <a:latin typeface="Hind Siliguri"/>
              </a:rPr>
              <a:t>প্রায়</a:t>
            </a:r>
            <a:r>
              <a:rPr sz="1350" b="0" i="0" u="none" dirty="0">
                <a:solidFill>
                  <a:srgbClr val="334155"/>
                </a:solidFill>
                <a:latin typeface="Hind Siliguri"/>
              </a:rPr>
              <a:t> ২০টি </a:t>
            </a:r>
            <a:r>
              <a:rPr sz="1350" b="0" i="0" u="none" dirty="0" err="1">
                <a:solidFill>
                  <a:srgbClr val="334155"/>
                </a:solidFill>
                <a:latin typeface="Hind Siliguri"/>
              </a:rPr>
              <a:t>বা</a:t>
            </a:r>
            <a:r>
              <a:rPr sz="1350" b="0" i="0" u="none" dirty="0">
                <a:solidFill>
                  <a:srgbClr val="334155"/>
                </a:solidFill>
                <a:latin typeface="Hind Siliguri"/>
              </a:rPr>
              <a:t> </a:t>
            </a:r>
            <a:r>
              <a:rPr sz="1350" b="0" i="0" u="none" dirty="0" err="1">
                <a:solidFill>
                  <a:srgbClr val="334155"/>
                </a:solidFill>
                <a:latin typeface="Hind Siliguri"/>
              </a:rPr>
              <a:t>তার</a:t>
            </a:r>
            <a:r>
              <a:rPr sz="1350" b="0" i="0" u="none" dirty="0">
                <a:solidFill>
                  <a:srgbClr val="334155"/>
                </a:solidFill>
                <a:latin typeface="Hind Siliguri"/>
              </a:rPr>
              <a:t> </a:t>
            </a:r>
            <a:r>
              <a:rPr sz="1350" b="0" i="0" u="none" dirty="0" err="1">
                <a:solidFill>
                  <a:srgbClr val="334155"/>
                </a:solidFill>
                <a:latin typeface="Hind Siliguri"/>
              </a:rPr>
              <a:t>বেশি</a:t>
            </a:r>
            <a:r>
              <a:rPr sz="1350" b="0" i="0" u="none" dirty="0">
                <a:solidFill>
                  <a:srgbClr val="334155"/>
                </a:solidFill>
                <a:latin typeface="Hind Siliguri"/>
              </a:rPr>
              <a:t> </a:t>
            </a:r>
            <a:r>
              <a:rPr sz="1350" b="0" i="0" u="none" dirty="0" err="1">
                <a:solidFill>
                  <a:srgbClr val="334155"/>
                </a:solidFill>
                <a:latin typeface="Hind Siliguri"/>
              </a:rPr>
              <a:t>নিষ্ক্রিয়</a:t>
            </a:r>
            <a:r>
              <a:rPr sz="1350" b="0" i="0" u="none" dirty="0">
                <a:solidFill>
                  <a:srgbClr val="334155"/>
                </a:solidFill>
                <a:latin typeface="Hind Siliguri"/>
              </a:rPr>
              <a:t> </a:t>
            </a:r>
            <a:r>
              <a:rPr sz="1350" b="0" i="0" u="none" dirty="0" err="1">
                <a:solidFill>
                  <a:srgbClr val="334155"/>
                </a:solidFill>
                <a:latin typeface="Hind Siliguri"/>
              </a:rPr>
              <a:t>প্রোটিনের</a:t>
            </a:r>
            <a:r>
              <a:rPr sz="1350" b="0" i="0" u="none" dirty="0">
                <a:solidFill>
                  <a:srgbClr val="334155"/>
                </a:solidFill>
                <a:latin typeface="Hind Siliguri"/>
              </a:rPr>
              <a:t> </a:t>
            </a:r>
            <a:r>
              <a:rPr sz="1350" b="0" i="0" u="none" dirty="0" err="1">
                <a:solidFill>
                  <a:srgbClr val="334155"/>
                </a:solidFill>
                <a:latin typeface="Hind Siliguri"/>
              </a:rPr>
              <a:t>একটি</a:t>
            </a:r>
            <a:r>
              <a:rPr sz="1350" b="0" i="0" u="none" dirty="0">
                <a:solidFill>
                  <a:srgbClr val="334155"/>
                </a:solidFill>
                <a:latin typeface="Hind Siliguri"/>
              </a:rPr>
              <a:t> </a:t>
            </a:r>
            <a:r>
              <a:rPr sz="1350" b="0" i="0" u="none" dirty="0" err="1">
                <a:solidFill>
                  <a:srgbClr val="334155"/>
                </a:solidFill>
                <a:latin typeface="Hind Siliguri"/>
              </a:rPr>
              <a:t>দল</a:t>
            </a:r>
            <a:r>
              <a:rPr sz="1350" b="0" i="0" u="none" dirty="0">
                <a:solidFill>
                  <a:srgbClr val="334155"/>
                </a:solidFill>
                <a:latin typeface="Hind Siliguri"/>
              </a:rPr>
              <a:t>।</a:t>
            </a:r>
          </a:p>
        </p:txBody>
      </p:sp>
      <p:sp>
        <p:nvSpPr>
          <p:cNvPr id="10" name="TextBox 9"/>
          <p:cNvSpPr txBox="1"/>
          <p:nvPr/>
        </p:nvSpPr>
        <p:spPr>
          <a:xfrm>
            <a:off x="6600825" y="4010025"/>
            <a:ext cx="4838700" cy="514350"/>
          </a:xfrm>
          <a:prstGeom prst="rect">
            <a:avLst/>
          </a:prstGeom>
          <a:noFill/>
        </p:spPr>
        <p:txBody>
          <a:bodyPr wrap="square" lIns="0" tIns="0" rIns="0" bIns="0" anchor="t">
            <a:spAutoFit/>
          </a:bodyPr>
          <a:lstStyle/>
          <a:p>
            <a:pPr algn="l">
              <a:lnSpc>
                <a:spcPts val="2025"/>
              </a:lnSpc>
            </a:pPr>
            <a:r>
              <a:rPr sz="1350" b="1" i="0" u="none">
                <a:solidFill>
                  <a:srgbClr val="334155"/>
                </a:solidFill>
                <a:latin typeface="Hind Siliguri"/>
              </a:rPr>
              <a:t>কাজ:</a:t>
            </a:r>
            <a:r>
              <a:rPr sz="1350" b="0" i="0" u="none">
                <a:solidFill>
                  <a:srgbClr val="334155"/>
                </a:solidFill>
                <a:latin typeface="Hind Siliguri"/>
              </a:rPr>
              <a:t> ক্যাসকেড বিক্রিয়ার মাধ্যমে সক্রিয় হয়ে ব্যাকটেরিয়ার কোষপ্রাচীরে ছিদ্র (Membrane Attack Complex) তৈরি করে বিদীর্ণ করে।</a:t>
            </a:r>
          </a:p>
        </p:txBody>
      </p:sp>
      <p:sp>
        <p:nvSpPr>
          <p:cNvPr id="11" name="TextBox 10"/>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ইন্টারফেরন ও কমপ্লিমেন্ট সিস্টেম</a:t>
            </a:r>
          </a:p>
        </p:txBody>
      </p:sp>
      <p:sp>
        <p:nvSpPr>
          <p:cNvPr id="12" name="Rectangle 11"/>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160638669"/>
              </p:ext>
            </p:extLst>
          </p:nvPr>
        </p:nvGraphicFramePr>
        <p:xfrm>
          <a:off x="476251" y="1843820"/>
          <a:ext cx="11239499" cy="3308470"/>
        </p:xfrm>
        <a:graphic>
          <a:graphicData uri="http://schemas.openxmlformats.org/drawingml/2006/table">
            <a:tbl>
              <a:tblPr firstRow="1" bandRow="1">
                <a:tableStyleId>{5C22544A-7EE6-4342-B048-85BDC9FD1C3A}</a:tableStyleId>
              </a:tblPr>
              <a:tblGrid>
                <a:gridCol w="2552997">
                  <a:extLst>
                    <a:ext uri="{9D8B030D-6E8A-4147-A177-3AD203B41FA5}">
                      <a16:colId xmlns:a16="http://schemas.microsoft.com/office/drawing/2014/main" val="20000"/>
                    </a:ext>
                  </a:extLst>
                </a:gridCol>
                <a:gridCol w="4107805">
                  <a:extLst>
                    <a:ext uri="{9D8B030D-6E8A-4147-A177-3AD203B41FA5}">
                      <a16:colId xmlns:a16="http://schemas.microsoft.com/office/drawing/2014/main" val="20001"/>
                    </a:ext>
                  </a:extLst>
                </a:gridCol>
                <a:gridCol w="4578697">
                  <a:extLst>
                    <a:ext uri="{9D8B030D-6E8A-4147-A177-3AD203B41FA5}">
                      <a16:colId xmlns:a16="http://schemas.microsoft.com/office/drawing/2014/main" val="20002"/>
                    </a:ext>
                  </a:extLst>
                </a:gridCol>
              </a:tblGrid>
              <a:tr h="661694">
                <a:tc>
                  <a:txBody>
                    <a:bodyPr/>
                    <a:lstStyle/>
                    <a:p>
                      <a:pPr algn="ctr"/>
                      <a:r>
                        <a:rPr sz="1275" b="0" i="0" u="none">
                          <a:solidFill>
                            <a:srgbClr val="FFFFFF"/>
                          </a:solidFill>
                          <a:latin typeface="Hind Siliguri SemiBold"/>
                        </a:rPr>
                        <a:t>বৈশিষ্ট্য</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tc>
                  <a:txBody>
                    <a:bodyPr/>
                    <a:lstStyle/>
                    <a:p>
                      <a:pPr algn="ctr"/>
                      <a:r>
                        <a:rPr sz="1275" b="0" i="0" u="none">
                          <a:solidFill>
                            <a:srgbClr val="FFFFFF"/>
                          </a:solidFill>
                          <a:latin typeface="Hind Siliguri SemiBold"/>
                        </a:rPr>
                        <a:t>সহজাত প্রতিরক্ষা (Innate Immunity)</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tc>
                  <a:txBody>
                    <a:bodyPr/>
                    <a:lstStyle/>
                    <a:p>
                      <a:pPr algn="ctr"/>
                      <a:r>
                        <a:rPr sz="1275" b="0" i="0" u="none">
                          <a:solidFill>
                            <a:srgbClr val="FFFFFF"/>
                          </a:solidFill>
                          <a:latin typeface="Hind Siliguri SemiBold"/>
                        </a:rPr>
                        <a:t>অর্জিত প্রতিরক্ষা (Acquired Immunity)</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extLst>
                  <a:ext uri="{0D108BD9-81ED-4DB2-BD59-A6C34878D82A}">
                    <a16:rowId xmlns:a16="http://schemas.microsoft.com/office/drawing/2014/main" val="10000"/>
                  </a:ext>
                </a:extLst>
              </a:tr>
              <a:tr h="661694">
                <a:tc>
                  <a:txBody>
                    <a:bodyPr/>
                    <a:lstStyle/>
                    <a:p>
                      <a:pPr algn="ctr"/>
                      <a:r>
                        <a:rPr sz="1275" b="1" i="0" u="none">
                          <a:solidFill>
                            <a:srgbClr val="000000"/>
                          </a:solidFill>
                          <a:latin typeface="Hind Siliguri"/>
                        </a:rPr>
                        <a:t>উৎপত্তি</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75" b="0" i="0" u="none">
                          <a:solidFill>
                            <a:srgbClr val="000000"/>
                          </a:solidFill>
                          <a:latin typeface="Hind Siliguri"/>
                        </a:rPr>
                        <a:t>জন্মগতভাবে প্রাপ্ত।</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75" b="0" i="0" u="none">
                          <a:solidFill>
                            <a:srgbClr val="000000"/>
                          </a:solidFill>
                          <a:latin typeface="Hind Siliguri"/>
                        </a:rPr>
                        <a:t>জন্মের পর অ্যান্টিজেনের সংস্পর্শে অর্জিত হয়।</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61694">
                <a:tc>
                  <a:txBody>
                    <a:bodyPr/>
                    <a:lstStyle/>
                    <a:p>
                      <a:pPr algn="ctr"/>
                      <a:r>
                        <a:rPr sz="1275" b="1" i="0" u="none">
                          <a:solidFill>
                            <a:srgbClr val="000000"/>
                          </a:solidFill>
                          <a:latin typeface="Hind Siliguri"/>
                        </a:rPr>
                        <a:t>নির্দিষ্টতা</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275" b="0" i="0" u="none">
                          <a:solidFill>
                            <a:srgbClr val="000000"/>
                          </a:solidFill>
                          <a:latin typeface="Hind Siliguri"/>
                        </a:rPr>
                        <a:t>অনির্দিষ্ট (Non-specific)।</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275" b="0" i="0" u="none">
                          <a:solidFill>
                            <a:srgbClr val="000000"/>
                          </a:solidFill>
                          <a:latin typeface="Hind Siliguri"/>
                        </a:rPr>
                        <a:t>সুনির্দিষ্ট অ্যান্টিজেনের বিরুদ্ধে (Specific)।</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val="10002"/>
                  </a:ext>
                </a:extLst>
              </a:tr>
              <a:tr h="661694">
                <a:tc>
                  <a:txBody>
                    <a:bodyPr/>
                    <a:lstStyle/>
                    <a:p>
                      <a:pPr algn="ctr"/>
                      <a:r>
                        <a:rPr sz="1275" b="1" i="0" u="none">
                          <a:solidFill>
                            <a:srgbClr val="000000"/>
                          </a:solidFill>
                          <a:latin typeface="Hind Siliguri"/>
                        </a:rPr>
                        <a:t>স্মৃতিশক্তি (Memory)</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75" b="0" i="0" u="none">
                          <a:solidFill>
                            <a:srgbClr val="000000"/>
                          </a:solidFill>
                          <a:latin typeface="Hind Siliguri"/>
                        </a:rPr>
                        <a:t>স্মৃতিকোষ গঠিত হয় না।</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75" b="0" i="0" u="none">
                          <a:solidFill>
                            <a:srgbClr val="000000"/>
                          </a:solidFill>
                          <a:latin typeface="Hind Siliguri"/>
                        </a:rPr>
                        <a:t>স্মৃতিকোষ (Memory Cells) গঠিত হয়।</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61694">
                <a:tc>
                  <a:txBody>
                    <a:bodyPr/>
                    <a:lstStyle/>
                    <a:p>
                      <a:pPr algn="ctr"/>
                      <a:r>
                        <a:rPr sz="1275" b="1" i="0" u="none">
                          <a:solidFill>
                            <a:srgbClr val="000000"/>
                          </a:solidFill>
                          <a:latin typeface="Hind Siliguri"/>
                        </a:rPr>
                        <a:t>সাড়ার গতি</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275" b="0" i="0" u="none" dirty="0" err="1">
                          <a:solidFill>
                            <a:srgbClr val="000000"/>
                          </a:solidFill>
                          <a:latin typeface="Hind Siliguri"/>
                        </a:rPr>
                        <a:t>তাত্ক্ষণিক</a:t>
                      </a:r>
                      <a:r>
                        <a:rPr sz="1275" b="0" i="0" u="none" dirty="0">
                          <a:solidFill>
                            <a:srgbClr val="000000"/>
                          </a:solidFill>
                          <a:latin typeface="Hind Siliguri"/>
                        </a:rPr>
                        <a:t> </a:t>
                      </a:r>
                      <a:r>
                        <a:rPr sz="1275" b="0" i="0" u="none" dirty="0" err="1">
                          <a:solidFill>
                            <a:srgbClr val="000000"/>
                          </a:solidFill>
                          <a:latin typeface="Hind Siliguri"/>
                        </a:rPr>
                        <a:t>প্রতিক্রিয়া</a:t>
                      </a:r>
                      <a:r>
                        <a:rPr sz="1275" b="0" i="0" u="none" dirty="0">
                          <a:solidFill>
                            <a:srgbClr val="000000"/>
                          </a:solidFill>
                          <a:latin typeface="Hind Siliguri"/>
                        </a:rPr>
                        <a:t> </a:t>
                      </a:r>
                      <a:r>
                        <a:rPr sz="1275" b="0" i="0" u="none" dirty="0" err="1">
                          <a:solidFill>
                            <a:srgbClr val="000000"/>
                          </a:solidFill>
                          <a:latin typeface="Hind Siliguri"/>
                        </a:rPr>
                        <a:t>দেখায়</a:t>
                      </a:r>
                      <a:r>
                        <a:rPr sz="1275" b="0" i="0" u="none" dirty="0">
                          <a:solidFill>
                            <a:srgbClr val="000000"/>
                          </a:solidFill>
                          <a:latin typeface="Hind Siliguri"/>
                        </a:rPr>
                        <a:t>।</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275" b="0" i="0" u="none" dirty="0" err="1">
                          <a:solidFill>
                            <a:srgbClr val="000000"/>
                          </a:solidFill>
                          <a:latin typeface="Hind Siliguri"/>
                        </a:rPr>
                        <a:t>সাড়া</a:t>
                      </a:r>
                      <a:r>
                        <a:rPr sz="1275" b="0" i="0" u="none" dirty="0">
                          <a:solidFill>
                            <a:srgbClr val="000000"/>
                          </a:solidFill>
                          <a:latin typeface="Hind Siliguri"/>
                        </a:rPr>
                        <a:t> </a:t>
                      </a:r>
                      <a:r>
                        <a:rPr sz="1275" b="0" i="0" u="none" dirty="0" err="1">
                          <a:solidFill>
                            <a:srgbClr val="000000"/>
                          </a:solidFill>
                          <a:latin typeface="Hind Siliguri"/>
                        </a:rPr>
                        <a:t>দিতে</a:t>
                      </a:r>
                      <a:r>
                        <a:rPr sz="1275" b="0" i="0" u="none" dirty="0">
                          <a:solidFill>
                            <a:srgbClr val="000000"/>
                          </a:solidFill>
                          <a:latin typeface="Hind Siliguri"/>
                        </a:rPr>
                        <a:t> </a:t>
                      </a:r>
                      <a:r>
                        <a:rPr sz="1275" b="0" i="0" u="none" dirty="0" err="1">
                          <a:solidFill>
                            <a:srgbClr val="000000"/>
                          </a:solidFill>
                          <a:latin typeface="Hind Siliguri"/>
                        </a:rPr>
                        <a:t>কিছুটা</a:t>
                      </a:r>
                      <a:r>
                        <a:rPr sz="1275" b="0" i="0" u="none" dirty="0">
                          <a:solidFill>
                            <a:srgbClr val="000000"/>
                          </a:solidFill>
                          <a:latin typeface="Hind Siliguri"/>
                        </a:rPr>
                        <a:t> </a:t>
                      </a:r>
                      <a:r>
                        <a:rPr sz="1275" b="0" i="0" u="none" dirty="0" err="1">
                          <a:solidFill>
                            <a:srgbClr val="000000"/>
                          </a:solidFill>
                          <a:latin typeface="Hind Siliguri"/>
                        </a:rPr>
                        <a:t>সময়</a:t>
                      </a:r>
                      <a:r>
                        <a:rPr sz="1275" b="0" i="0" u="none" dirty="0">
                          <a:solidFill>
                            <a:srgbClr val="000000"/>
                          </a:solidFill>
                          <a:latin typeface="Hind Siliguri"/>
                        </a:rPr>
                        <a:t> </a:t>
                      </a:r>
                      <a:r>
                        <a:rPr sz="1275" b="0" i="0" u="none" dirty="0" err="1">
                          <a:solidFill>
                            <a:srgbClr val="000000"/>
                          </a:solidFill>
                          <a:latin typeface="Hind Siliguri"/>
                        </a:rPr>
                        <a:t>লাগে</a:t>
                      </a:r>
                      <a:r>
                        <a:rPr sz="1275" b="0" i="0" u="none" dirty="0">
                          <a:solidFill>
                            <a:srgbClr val="000000"/>
                          </a:solidFill>
                          <a:latin typeface="Hind Siliguri"/>
                        </a:rPr>
                        <a:t>।</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val="10004"/>
                  </a:ext>
                </a:extLst>
              </a:tr>
            </a:tbl>
          </a:graphicData>
        </a:graphic>
      </p:graphicFrame>
      <p:sp>
        <p:nvSpPr>
          <p:cNvPr id="19" name="TextBox 18"/>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সহজাত ও অর্জিত প্রতিরক্ষার তুলনা</a:t>
            </a:r>
          </a:p>
        </p:txBody>
      </p:sp>
      <p:sp>
        <p:nvSpPr>
          <p:cNvPr id="20" name="Rectangle 19"/>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76250" y="2876550"/>
            <a:ext cx="5429250" cy="20383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2"/>
          <a:stretch>
            <a:fillRect/>
          </a:stretch>
        </p:blipFill>
        <p:spPr>
          <a:xfrm>
            <a:off x="6286500" y="2876550"/>
            <a:ext cx="5429250" cy="20383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TextBox 4"/>
          <p:cNvSpPr txBox="1"/>
          <p:nvPr/>
        </p:nvSpPr>
        <p:spPr>
          <a:xfrm>
            <a:off x="790575" y="3152775"/>
            <a:ext cx="5080635"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সক্রিয় প্রতিরক্ষা (Active Immunity)</a:t>
            </a:r>
          </a:p>
        </p:txBody>
      </p:sp>
      <p:sp>
        <p:nvSpPr>
          <p:cNvPr id="6" name="TextBox 5"/>
          <p:cNvSpPr txBox="1"/>
          <p:nvPr/>
        </p:nvSpPr>
        <p:spPr>
          <a:xfrm>
            <a:off x="790575" y="3638550"/>
            <a:ext cx="4838700" cy="257175"/>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দেহ যখন নিজে অ্যান্টিজেনের বিরুদ্ধে অ্যান্টিবডি তৈরি করে। এটি দীর্ঘস্থায়ী।</a:t>
            </a:r>
          </a:p>
        </p:txBody>
      </p:sp>
      <p:sp>
        <p:nvSpPr>
          <p:cNvPr id="7" name="TextBox 6"/>
          <p:cNvSpPr txBox="1"/>
          <p:nvPr/>
        </p:nvSpPr>
        <p:spPr>
          <a:xfrm>
            <a:off x="790575" y="4138041"/>
            <a:ext cx="4838700" cy="514350"/>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 </a:t>
            </a:r>
            <a:r>
              <a:rPr sz="1350" b="1" i="0" u="none">
                <a:solidFill>
                  <a:srgbClr val="334155"/>
                </a:solidFill>
                <a:latin typeface="Hind Siliguri"/>
              </a:rPr>
              <a:t>প্রাকৃতিক:</a:t>
            </a:r>
            <a:r>
              <a:rPr sz="1350" b="0" i="0" u="none">
                <a:solidFill>
                  <a:srgbClr val="334155"/>
                </a:solidFill>
                <a:latin typeface="Hind Siliguri"/>
              </a:rPr>
              <a:t> রোগে আক্রান্ত হওয়ার পর রোগমুক্তি।</a:t>
            </a:r>
            <a:r>
              <a:t>
</a:t>
            </a:r>
            <a:r>
              <a:rPr sz="1350" b="0" i="0" u="none">
                <a:solidFill>
                  <a:srgbClr val="334155"/>
                </a:solidFill>
                <a:latin typeface="Hind Siliguri"/>
              </a:rPr>
              <a:t> • </a:t>
            </a:r>
            <a:r>
              <a:rPr sz="1350" b="1" i="0" u="none">
                <a:solidFill>
                  <a:srgbClr val="334155"/>
                </a:solidFill>
                <a:latin typeface="Hind Siliguri"/>
              </a:rPr>
              <a:t>কৃত্রিম:</a:t>
            </a:r>
            <a:r>
              <a:rPr sz="1350" b="0" i="0" u="none">
                <a:solidFill>
                  <a:srgbClr val="334155"/>
                </a:solidFill>
                <a:latin typeface="Hind Siliguri"/>
              </a:rPr>
              <a:t> টিকা বা ভ্যাকসিন গ্রহণ।</a:t>
            </a:r>
          </a:p>
        </p:txBody>
      </p:sp>
      <p:sp>
        <p:nvSpPr>
          <p:cNvPr id="8" name="TextBox 7"/>
          <p:cNvSpPr txBox="1"/>
          <p:nvPr/>
        </p:nvSpPr>
        <p:spPr>
          <a:xfrm>
            <a:off x="6600825" y="3152775"/>
            <a:ext cx="5080635"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অক্রিয় প্রতিরক্ষা (Passive Immunity)</a:t>
            </a:r>
          </a:p>
        </p:txBody>
      </p:sp>
      <p:sp>
        <p:nvSpPr>
          <p:cNvPr id="9" name="TextBox 8"/>
          <p:cNvSpPr txBox="1"/>
          <p:nvPr/>
        </p:nvSpPr>
        <p:spPr>
          <a:xfrm>
            <a:off x="6600825" y="3638550"/>
            <a:ext cx="4838700" cy="257175"/>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বাইরে তৈরি অ্যান্টিবডি সরাসরি দেহে প্রবেশ করানো হয়। এটি ক্ষণস্থায়ী।</a:t>
            </a:r>
          </a:p>
        </p:txBody>
      </p:sp>
      <p:sp>
        <p:nvSpPr>
          <p:cNvPr id="10" name="TextBox 9"/>
          <p:cNvSpPr txBox="1"/>
          <p:nvPr/>
        </p:nvSpPr>
        <p:spPr>
          <a:xfrm>
            <a:off x="6600825" y="4138041"/>
            <a:ext cx="4838700" cy="514350"/>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 </a:t>
            </a:r>
            <a:r>
              <a:rPr sz="1350" b="1" i="0" u="none">
                <a:solidFill>
                  <a:srgbClr val="334155"/>
                </a:solidFill>
                <a:latin typeface="Hind Siliguri"/>
              </a:rPr>
              <a:t>প্রাকৃতিক:</a:t>
            </a:r>
            <a:r>
              <a:rPr sz="1350" b="0" i="0" u="none">
                <a:solidFill>
                  <a:srgbClr val="334155"/>
                </a:solidFill>
                <a:latin typeface="Hind Siliguri"/>
              </a:rPr>
              <a:t> মাতৃদুগ্ধ (IgA) বা গর্ভফুল (IgG)।</a:t>
            </a:r>
            <a:r>
              <a:t>
</a:t>
            </a:r>
            <a:r>
              <a:rPr sz="1350" b="0" i="0" u="none">
                <a:solidFill>
                  <a:srgbClr val="334155"/>
                </a:solidFill>
                <a:latin typeface="Hind Siliguri"/>
              </a:rPr>
              <a:t> • </a:t>
            </a:r>
            <a:r>
              <a:rPr sz="1350" b="1" i="0" u="none">
                <a:solidFill>
                  <a:srgbClr val="334155"/>
                </a:solidFill>
                <a:latin typeface="Hind Siliguri"/>
              </a:rPr>
              <a:t>কৃত্রিম:</a:t>
            </a:r>
            <a:r>
              <a:rPr sz="1350" b="0" i="0" u="none">
                <a:solidFill>
                  <a:srgbClr val="334155"/>
                </a:solidFill>
                <a:latin typeface="Hind Siliguri"/>
              </a:rPr>
              <a:t> অ্যান্টিসেরাম বা ইনজেকশন (যেমন- রেবিজ ইনজেকশন)।</a:t>
            </a:r>
          </a:p>
        </p:txBody>
      </p:sp>
      <p:sp>
        <p:nvSpPr>
          <p:cNvPr id="11" name="TextBox 10"/>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অর্জিত প্রতিরক্ষার শ্রেণিবিন্যাস</a:t>
            </a:r>
          </a:p>
        </p:txBody>
      </p:sp>
      <p:sp>
        <p:nvSpPr>
          <p:cNvPr id="12" name="Rectangle 11"/>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19150" y="1485424"/>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অ্যান্টিজেন (Antigen):</a:t>
            </a:r>
            <a:r>
              <a:rPr sz="1425" b="0" i="0" u="none">
                <a:solidFill>
                  <a:srgbClr val="334155"/>
                </a:solidFill>
                <a:latin typeface="Hind Siliguri"/>
              </a:rPr>
              <a:t> দেহে প্রবিষ্ট কোনো বহিরাগত প্রোটিন বা পলিস্যাকারাইড পদার্থ যা অনাক্রম্য তন্ত্রকে উদ্দীপিত করে অ্যান্টিবডি উৎপাদনে বাধ্য করে।</a:t>
            </a:r>
          </a:p>
        </p:txBody>
      </p:sp>
      <p:sp>
        <p:nvSpPr>
          <p:cNvPr id="4" name="TextBox 3"/>
          <p:cNvSpPr txBox="1"/>
          <p:nvPr/>
        </p:nvSpPr>
        <p:spPr>
          <a:xfrm>
            <a:off x="819150" y="2236946"/>
            <a:ext cx="10896600" cy="542925"/>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অ্যান্টিবডি (Antibody / Immunoglobulin):</a:t>
            </a:r>
            <a:r>
              <a:rPr sz="1425" b="0" i="0" u="none">
                <a:solidFill>
                  <a:srgbClr val="334155"/>
                </a:solidFill>
                <a:latin typeface="Hind Siliguri"/>
              </a:rPr>
              <a:t> অ্যান্টিজেনের উদ্দীপনায় B-লিম্ফোসাইট বা প্লাজমা কোষ দ্বারা নিঃসৃত 'Y' আকৃতির বিশেষ গ্লাইকোপ্রোটিন যা নির্দিষ্ট অ্যান্টিজেনকে নিষ্ক্রিয় করে।</a:t>
            </a:r>
          </a:p>
        </p:txBody>
      </p:sp>
      <p:sp>
        <p:nvSpPr>
          <p:cNvPr id="5" name="TextBox 4"/>
          <p:cNvSpPr txBox="1"/>
          <p:nvPr/>
        </p:nvSpPr>
        <p:spPr>
          <a:xfrm>
            <a:off x="819150" y="2932271"/>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এপিটোপ ও প্যারাটোপ:</a:t>
            </a:r>
            <a:r>
              <a:rPr sz="1425" b="0" i="0" u="none">
                <a:solidFill>
                  <a:srgbClr val="334155"/>
                </a:solidFill>
                <a:latin typeface="Hind Siliguri"/>
              </a:rPr>
              <a:t> অ্যান্টিজেনের যে অংশে অ্যান্টিবডি যুক্ত হয় তা </a:t>
            </a:r>
            <a:r>
              <a:rPr sz="1425" b="0" i="1" u="none">
                <a:solidFill>
                  <a:srgbClr val="334155"/>
                </a:solidFill>
                <a:latin typeface="Hind Siliguri"/>
              </a:rPr>
              <a:t>এপিটোপ</a:t>
            </a:r>
            <a:r>
              <a:rPr sz="1425" b="0" i="0" u="none">
                <a:solidFill>
                  <a:srgbClr val="334155"/>
                </a:solidFill>
                <a:latin typeface="Hind Siliguri"/>
              </a:rPr>
              <a:t>, আর অ্যান্টিবডির যে অংশ অ্যান্টিজেনে যুক্ত হয় তা </a:t>
            </a:r>
            <a:r>
              <a:rPr sz="1425" b="0" i="1" u="none">
                <a:solidFill>
                  <a:srgbClr val="334155"/>
                </a:solidFill>
                <a:latin typeface="Hind Siliguri"/>
              </a:rPr>
              <a:t>প্যারাটোপ</a:t>
            </a:r>
            <a:r>
              <a:rPr sz="1425" b="0" i="0" u="none">
                <a:solidFill>
                  <a:srgbClr val="334155"/>
                </a:solidFill>
                <a:latin typeface="Hind Siliguri"/>
              </a:rPr>
              <a:t>।</a:t>
            </a:r>
          </a:p>
        </p:txBody>
      </p:sp>
      <p:pic>
        <p:nvPicPr>
          <p:cNvPr id="6" name="Picture 5" descr="image.png"/>
          <p:cNvPicPr>
            <a:picLocks noChangeAspect="1"/>
          </p:cNvPicPr>
          <p:nvPr/>
        </p:nvPicPr>
        <p:blipFill>
          <a:blip r:embed="rId2"/>
          <a:stretch>
            <a:fillRect/>
          </a:stretch>
        </p:blipFill>
        <p:spPr>
          <a:xfrm>
            <a:off x="476250" y="1518761"/>
            <a:ext cx="190500" cy="200025"/>
          </a:xfrm>
          <a:prstGeom prst="rect">
            <a:avLst/>
          </a:prstGeom>
        </p:spPr>
      </p:pic>
      <p:pic>
        <p:nvPicPr>
          <p:cNvPr id="7" name="Picture 6" descr="image.png"/>
          <p:cNvPicPr>
            <a:picLocks noChangeAspect="1"/>
          </p:cNvPicPr>
          <p:nvPr/>
        </p:nvPicPr>
        <p:blipFill>
          <a:blip r:embed="rId3"/>
          <a:stretch>
            <a:fillRect/>
          </a:stretch>
        </p:blipFill>
        <p:spPr>
          <a:xfrm>
            <a:off x="476250" y="2270284"/>
            <a:ext cx="190500" cy="200025"/>
          </a:xfrm>
          <a:prstGeom prst="rect">
            <a:avLst/>
          </a:prstGeom>
        </p:spPr>
      </p:pic>
      <p:pic>
        <p:nvPicPr>
          <p:cNvPr id="8" name="Picture 7" descr="image.png"/>
          <p:cNvPicPr>
            <a:picLocks noChangeAspect="1"/>
          </p:cNvPicPr>
          <p:nvPr/>
        </p:nvPicPr>
        <p:blipFill>
          <a:blip r:embed="rId4"/>
          <a:stretch>
            <a:fillRect/>
          </a:stretch>
        </p:blipFill>
        <p:spPr>
          <a:xfrm>
            <a:off x="476250" y="2965609"/>
            <a:ext cx="190500" cy="200025"/>
          </a:xfrm>
          <a:prstGeom prst="rect">
            <a:avLst/>
          </a:prstGeom>
        </p:spPr>
      </p:pic>
      <p:sp>
        <p:nvSpPr>
          <p:cNvPr id="9" name="TextBox 8"/>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অ্যান্টিজেন ও অ্যান্টিবডির ধারণা</a:t>
            </a:r>
          </a:p>
        </p:txBody>
      </p:sp>
      <p:sp>
        <p:nvSpPr>
          <p:cNvPr id="10" name="Rectangle 9"/>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a:extLst>
              <a:ext uri="{FF2B5EF4-FFF2-40B4-BE49-F238E27FC236}">
                <a16:creationId xmlns:a16="http://schemas.microsoft.com/office/drawing/2014/main" id="{6B72E63D-1F40-100E-AEC0-45B46C08394A}"/>
              </a:ext>
            </a:extLst>
          </p:cNvPr>
          <p:cNvSpPr txBox="1"/>
          <p:nvPr/>
        </p:nvSpPr>
        <p:spPr>
          <a:xfrm>
            <a:off x="819150" y="4493648"/>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পলিপেপটাইড চেইন:</a:t>
            </a:r>
            <a:r>
              <a:rPr sz="1425" b="0" i="0" u="none">
                <a:solidFill>
                  <a:srgbClr val="334155"/>
                </a:solidFill>
                <a:latin typeface="Hind Siliguri"/>
              </a:rPr>
              <a:t> প্রতিটি অ্যান্টিবডি অনু ২টি ভারী (Heavy chain) ও ২টি হালকা (Light chain) মোট ৪টি পলিপেপটাইড চেইন দ্বারা গঠিত।</a:t>
            </a:r>
          </a:p>
        </p:txBody>
      </p:sp>
      <p:sp>
        <p:nvSpPr>
          <p:cNvPr id="12" name="TextBox 11">
            <a:extLst>
              <a:ext uri="{FF2B5EF4-FFF2-40B4-BE49-F238E27FC236}">
                <a16:creationId xmlns:a16="http://schemas.microsoft.com/office/drawing/2014/main" id="{0FCE4A3F-9789-C5CD-70F5-5774B70EF5C8}"/>
              </a:ext>
            </a:extLst>
          </p:cNvPr>
          <p:cNvSpPr txBox="1"/>
          <p:nvPr/>
        </p:nvSpPr>
        <p:spPr>
          <a:xfrm>
            <a:off x="819150" y="4917510"/>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ডাইসালফাইড বন্ড:</a:t>
            </a:r>
            <a:r>
              <a:rPr sz="1425" b="0" i="0" u="none">
                <a:solidFill>
                  <a:srgbClr val="334155"/>
                </a:solidFill>
                <a:latin typeface="Hind Siliguri"/>
              </a:rPr>
              <a:t> চেইনগুলো পরস্পরের সাথে ডাইসালফাইড (-S-S-) সেতু দ্বারা যুক্ত থাকে।</a:t>
            </a:r>
          </a:p>
        </p:txBody>
      </p:sp>
      <p:sp>
        <p:nvSpPr>
          <p:cNvPr id="13" name="TextBox 12">
            <a:extLst>
              <a:ext uri="{FF2B5EF4-FFF2-40B4-BE49-F238E27FC236}">
                <a16:creationId xmlns:a16="http://schemas.microsoft.com/office/drawing/2014/main" id="{D67AF4AE-4D0D-0C76-039C-E1F770507D00}"/>
              </a:ext>
            </a:extLst>
          </p:cNvPr>
          <p:cNvSpPr txBox="1"/>
          <p:nvPr/>
        </p:nvSpPr>
        <p:spPr>
          <a:xfrm>
            <a:off x="819150" y="5341373"/>
            <a:ext cx="10896600" cy="542925"/>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পরিবর্তনশীল ও ধ্রুব অঞ্চল:</a:t>
            </a:r>
            <a:r>
              <a:rPr sz="1425" b="0" i="0" u="none">
                <a:solidFill>
                  <a:srgbClr val="334155"/>
                </a:solidFill>
                <a:latin typeface="Hind Siliguri"/>
              </a:rPr>
              <a:t> 'Y' এর বাহুর অগ্রভাগ পরিবর্তনশীল অঞ্চল (Variable Region) যা অ্যান্টিজেন বাইন্ডিং সাইট তৈরি করে। নিচের অংশ ধ্রুব অঞ্চল (Constant Region)।</a:t>
            </a:r>
          </a:p>
        </p:txBody>
      </p:sp>
      <p:pic>
        <p:nvPicPr>
          <p:cNvPr id="14" name="Picture 13" descr="image.png">
            <a:extLst>
              <a:ext uri="{FF2B5EF4-FFF2-40B4-BE49-F238E27FC236}">
                <a16:creationId xmlns:a16="http://schemas.microsoft.com/office/drawing/2014/main" id="{D3E98DCB-C30E-FD81-17AE-244B4BD76579}"/>
              </a:ext>
            </a:extLst>
          </p:cNvPr>
          <p:cNvPicPr>
            <a:picLocks noChangeAspect="1"/>
          </p:cNvPicPr>
          <p:nvPr/>
        </p:nvPicPr>
        <p:blipFill>
          <a:blip r:embed="rId5"/>
          <a:stretch>
            <a:fillRect/>
          </a:stretch>
        </p:blipFill>
        <p:spPr>
          <a:xfrm>
            <a:off x="476250" y="4526985"/>
            <a:ext cx="219075" cy="200025"/>
          </a:xfrm>
          <a:prstGeom prst="rect">
            <a:avLst/>
          </a:prstGeom>
        </p:spPr>
      </p:pic>
      <p:pic>
        <p:nvPicPr>
          <p:cNvPr id="15" name="Picture 14" descr="image.png">
            <a:extLst>
              <a:ext uri="{FF2B5EF4-FFF2-40B4-BE49-F238E27FC236}">
                <a16:creationId xmlns:a16="http://schemas.microsoft.com/office/drawing/2014/main" id="{1EBFE32C-DAD5-CC6D-377F-F790BB4F29C3}"/>
              </a:ext>
            </a:extLst>
          </p:cNvPr>
          <p:cNvPicPr>
            <a:picLocks noChangeAspect="1"/>
          </p:cNvPicPr>
          <p:nvPr/>
        </p:nvPicPr>
        <p:blipFill>
          <a:blip r:embed="rId6"/>
          <a:stretch>
            <a:fillRect/>
          </a:stretch>
        </p:blipFill>
        <p:spPr>
          <a:xfrm>
            <a:off x="476250" y="4950848"/>
            <a:ext cx="238125" cy="200025"/>
          </a:xfrm>
          <a:prstGeom prst="rect">
            <a:avLst/>
          </a:prstGeom>
        </p:spPr>
      </p:pic>
      <p:pic>
        <p:nvPicPr>
          <p:cNvPr id="16" name="Picture 15" descr="image.png">
            <a:extLst>
              <a:ext uri="{FF2B5EF4-FFF2-40B4-BE49-F238E27FC236}">
                <a16:creationId xmlns:a16="http://schemas.microsoft.com/office/drawing/2014/main" id="{915B4D95-CCE2-9423-E358-66FCBC518A9A}"/>
              </a:ext>
            </a:extLst>
          </p:cNvPr>
          <p:cNvPicPr>
            <a:picLocks noChangeAspect="1"/>
          </p:cNvPicPr>
          <p:nvPr/>
        </p:nvPicPr>
        <p:blipFill>
          <a:blip r:embed="rId7"/>
          <a:stretch>
            <a:fillRect/>
          </a:stretch>
        </p:blipFill>
        <p:spPr>
          <a:xfrm>
            <a:off x="476250" y="5374710"/>
            <a:ext cx="190500" cy="200025"/>
          </a:xfrm>
          <a:prstGeom prst="rect">
            <a:avLst/>
          </a:prstGeom>
        </p:spPr>
      </p:pic>
      <p:sp>
        <p:nvSpPr>
          <p:cNvPr id="17" name="TextBox 16">
            <a:extLst>
              <a:ext uri="{FF2B5EF4-FFF2-40B4-BE49-F238E27FC236}">
                <a16:creationId xmlns:a16="http://schemas.microsoft.com/office/drawing/2014/main" id="{5D43F047-92C6-3C81-A022-1F15C6A825D7}"/>
              </a:ext>
            </a:extLst>
          </p:cNvPr>
          <p:cNvSpPr txBox="1"/>
          <p:nvPr/>
        </p:nvSpPr>
        <p:spPr>
          <a:xfrm>
            <a:off x="476250" y="3974464"/>
            <a:ext cx="4500196" cy="307777"/>
          </a:xfrm>
          <a:prstGeom prst="rect">
            <a:avLst/>
          </a:prstGeom>
          <a:noFill/>
        </p:spPr>
        <p:txBody>
          <a:bodyPr wrap="square" lIns="0" tIns="0" rIns="0" bIns="0" anchor="t">
            <a:spAutoFit/>
          </a:bodyPr>
          <a:lstStyle/>
          <a:p>
            <a:pPr algn="l"/>
            <a:r>
              <a:rPr sz="2000" b="1" i="0" u="none" dirty="0" err="1">
                <a:solidFill>
                  <a:srgbClr val="0F172A"/>
                </a:solidFill>
                <a:latin typeface="Hind Siliguri"/>
              </a:rPr>
              <a:t>অ্যান্টিবডির</a:t>
            </a:r>
            <a:r>
              <a:rPr sz="2000" b="1" i="0" u="none" dirty="0">
                <a:solidFill>
                  <a:srgbClr val="0F172A"/>
                </a:solidFill>
                <a:latin typeface="Hind Siliguri"/>
              </a:rPr>
              <a:t> </a:t>
            </a:r>
            <a:r>
              <a:rPr sz="2000" b="1" i="0" u="none" dirty="0" err="1">
                <a:solidFill>
                  <a:srgbClr val="0F172A"/>
                </a:solidFill>
                <a:latin typeface="Hind Siliguri"/>
              </a:rPr>
              <a:t>ভৌত</a:t>
            </a:r>
            <a:r>
              <a:rPr sz="2000" b="1" i="0" u="none" dirty="0">
                <a:solidFill>
                  <a:srgbClr val="0F172A"/>
                </a:solidFill>
                <a:latin typeface="Hind Siliguri"/>
              </a:rPr>
              <a:t> </a:t>
            </a:r>
            <a:r>
              <a:rPr sz="2000" b="1" i="0" u="none" dirty="0" err="1">
                <a:solidFill>
                  <a:srgbClr val="0F172A"/>
                </a:solidFill>
                <a:latin typeface="Hind Siliguri"/>
              </a:rPr>
              <a:t>গঠন</a:t>
            </a:r>
            <a:endParaRPr sz="2000" b="1" i="0" u="none" dirty="0">
              <a:solidFill>
                <a:srgbClr val="0F172A"/>
              </a:solidFill>
              <a:latin typeface="Hind Siligu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6286500" y="2085975"/>
            <a:ext cx="5429250" cy="3619500"/>
          </a:xfrm>
          <a:prstGeom prst="rect">
            <a:avLst/>
          </a:prstGeom>
        </p:spPr>
      </p:pic>
      <p:sp>
        <p:nvSpPr>
          <p:cNvPr id="4" name="TextBox 3"/>
          <p:cNvSpPr txBox="1"/>
          <p:nvPr/>
        </p:nvSpPr>
        <p:spPr>
          <a:xfrm>
            <a:off x="476251" y="3079506"/>
            <a:ext cx="5700712" cy="371475"/>
          </a:xfrm>
          <a:prstGeom prst="rect">
            <a:avLst/>
          </a:prstGeom>
          <a:noFill/>
        </p:spPr>
        <p:txBody>
          <a:bodyPr wrap="square" lIns="0" tIns="0" rIns="0" bIns="0" anchor="t">
            <a:spAutoFit/>
          </a:bodyPr>
          <a:lstStyle/>
          <a:p>
            <a:pPr algn="l"/>
            <a:r>
              <a:rPr sz="1800" b="0" i="0" u="none">
                <a:solidFill>
                  <a:srgbClr val="0F172A"/>
                </a:solidFill>
                <a:latin typeface="Hind Siliguri SemiBold"/>
              </a:rPr>
              <a:t>Y-আকৃতির কাঠামো</a:t>
            </a:r>
          </a:p>
        </p:txBody>
      </p:sp>
      <p:sp>
        <p:nvSpPr>
          <p:cNvPr id="5" name="TextBox 4"/>
          <p:cNvSpPr txBox="1"/>
          <p:nvPr/>
        </p:nvSpPr>
        <p:spPr>
          <a:xfrm>
            <a:off x="476251" y="3565281"/>
            <a:ext cx="5429250" cy="257175"/>
          </a:xfrm>
          <a:prstGeom prst="rect">
            <a:avLst/>
          </a:prstGeom>
          <a:noFill/>
        </p:spPr>
        <p:txBody>
          <a:bodyPr wrap="square" lIns="0" tIns="0" rIns="0" bIns="0" anchor="t">
            <a:spAutoFit/>
          </a:bodyPr>
          <a:lstStyle/>
          <a:p>
            <a:pPr algn="l">
              <a:lnSpc>
                <a:spcPts val="2025"/>
              </a:lnSpc>
            </a:pPr>
            <a:r>
              <a:rPr sz="1350" b="0" i="0" u="none">
                <a:solidFill>
                  <a:srgbClr val="334155"/>
                </a:solidFill>
                <a:latin typeface="Hind Siliguri"/>
              </a:rPr>
              <a:t>অ্যান্টিবডি অণুর সাধারণ কাঠামো চেনার উপায়:</a:t>
            </a:r>
          </a:p>
        </p:txBody>
      </p:sp>
      <p:sp>
        <p:nvSpPr>
          <p:cNvPr id="7" name="TextBox 6"/>
          <p:cNvSpPr txBox="1"/>
          <p:nvPr/>
        </p:nvSpPr>
        <p:spPr>
          <a:xfrm>
            <a:off x="819151" y="3936756"/>
            <a:ext cx="508635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Fab অঞ্চল:</a:t>
            </a:r>
            <a:r>
              <a:rPr sz="1425" b="0" i="0" u="none">
                <a:solidFill>
                  <a:srgbClr val="334155"/>
                </a:solidFill>
                <a:latin typeface="Hind Siliguri"/>
              </a:rPr>
              <a:t> Fragment Antigen Binding (অ্যান্টিজেন সংযোগস্থল)।</a:t>
            </a:r>
          </a:p>
        </p:txBody>
      </p:sp>
      <p:sp>
        <p:nvSpPr>
          <p:cNvPr id="8" name="TextBox 7"/>
          <p:cNvSpPr txBox="1"/>
          <p:nvPr/>
        </p:nvSpPr>
        <p:spPr>
          <a:xfrm>
            <a:off x="819151" y="4360618"/>
            <a:ext cx="508635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Fc অঞ্চল:</a:t>
            </a:r>
            <a:r>
              <a:rPr sz="1425" b="0" i="0" u="none">
                <a:solidFill>
                  <a:srgbClr val="334155"/>
                </a:solidFill>
                <a:latin typeface="Hind Siliguri"/>
              </a:rPr>
              <a:t> Fragment Crystallizable।</a:t>
            </a:r>
          </a:p>
        </p:txBody>
      </p:sp>
      <p:sp>
        <p:nvSpPr>
          <p:cNvPr id="9" name="TextBox 8"/>
          <p:cNvSpPr txBox="1"/>
          <p:nvPr/>
        </p:nvSpPr>
        <p:spPr>
          <a:xfrm>
            <a:off x="819151" y="4784481"/>
            <a:ext cx="508635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হিঞ্জ (Hinge):</a:t>
            </a:r>
            <a:r>
              <a:rPr sz="1425" b="0" i="0" u="none">
                <a:solidFill>
                  <a:srgbClr val="334155"/>
                </a:solidFill>
                <a:latin typeface="Hind Siliguri"/>
              </a:rPr>
              <a:t> নমনীয় অঞ্চল যা নড়াচড়ায় সাহায্য করে।</a:t>
            </a:r>
          </a:p>
        </p:txBody>
      </p:sp>
      <p:pic>
        <p:nvPicPr>
          <p:cNvPr id="10" name="Picture 9" descr="image.png"/>
          <p:cNvPicPr>
            <a:picLocks noChangeAspect="1"/>
          </p:cNvPicPr>
          <p:nvPr/>
        </p:nvPicPr>
        <p:blipFill>
          <a:blip r:embed="rId3"/>
          <a:stretch>
            <a:fillRect/>
          </a:stretch>
        </p:blipFill>
        <p:spPr>
          <a:xfrm>
            <a:off x="476251" y="3970093"/>
            <a:ext cx="171450" cy="200025"/>
          </a:xfrm>
          <a:prstGeom prst="rect">
            <a:avLst/>
          </a:prstGeom>
        </p:spPr>
      </p:pic>
      <p:pic>
        <p:nvPicPr>
          <p:cNvPr id="11" name="Picture 10" descr="image.png"/>
          <p:cNvPicPr>
            <a:picLocks noChangeAspect="1"/>
          </p:cNvPicPr>
          <p:nvPr/>
        </p:nvPicPr>
        <p:blipFill>
          <a:blip r:embed="rId3"/>
          <a:stretch>
            <a:fillRect/>
          </a:stretch>
        </p:blipFill>
        <p:spPr>
          <a:xfrm>
            <a:off x="476251" y="4393956"/>
            <a:ext cx="171450" cy="200025"/>
          </a:xfrm>
          <a:prstGeom prst="rect">
            <a:avLst/>
          </a:prstGeom>
        </p:spPr>
      </p:pic>
      <p:pic>
        <p:nvPicPr>
          <p:cNvPr id="12" name="Picture 11" descr="image.png"/>
          <p:cNvPicPr>
            <a:picLocks noChangeAspect="1"/>
          </p:cNvPicPr>
          <p:nvPr/>
        </p:nvPicPr>
        <p:blipFill>
          <a:blip r:embed="rId3"/>
          <a:stretch>
            <a:fillRect/>
          </a:stretch>
        </p:blipFill>
        <p:spPr>
          <a:xfrm>
            <a:off x="476251" y="4817818"/>
            <a:ext cx="171450" cy="200025"/>
          </a:xfrm>
          <a:prstGeom prst="rect">
            <a:avLst/>
          </a:prstGeom>
        </p:spPr>
      </p:pic>
      <p:sp>
        <p:nvSpPr>
          <p:cNvPr id="13" name="TextBox 12"/>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অ্যান্টিবডির গঠন চিত্র</a:t>
            </a:r>
          </a:p>
        </p:txBody>
      </p:sp>
      <p:sp>
        <p:nvSpPr>
          <p:cNvPr id="14" name="Rectangle 13"/>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6" name="Object 15">
            <a:extLst>
              <a:ext uri="{FF2B5EF4-FFF2-40B4-BE49-F238E27FC236}">
                <a16:creationId xmlns:a16="http://schemas.microsoft.com/office/drawing/2014/main" id="{70C8336B-AB53-84AD-6027-3BA7702EF53F}"/>
              </a:ext>
            </a:extLst>
          </p:cNvPr>
          <p:cNvGraphicFramePr>
            <a:graphicFrameLocks noChangeAspect="1"/>
          </p:cNvGraphicFramePr>
          <p:nvPr>
            <p:extLst>
              <p:ext uri="{D42A27DB-BD31-4B8C-83A1-F6EECF244321}">
                <p14:modId xmlns:p14="http://schemas.microsoft.com/office/powerpoint/2010/main" val="3850661783"/>
              </p:ext>
            </p:extLst>
          </p:nvPr>
        </p:nvGraphicFramePr>
        <p:xfrm>
          <a:off x="7405321" y="2184631"/>
          <a:ext cx="3191608" cy="3422188"/>
        </p:xfrm>
        <a:graphic>
          <a:graphicData uri="http://schemas.openxmlformats.org/presentationml/2006/ole">
            <mc:AlternateContent xmlns:mc="http://schemas.openxmlformats.org/markup-compatibility/2006">
              <mc:Choice xmlns:v="urn:schemas-microsoft-com:vml" Requires="v">
                <p:oleObj name="Picture" r:id="rId4" imgW="2454239" imgH="2711350" progId="Word.Picture.8">
                  <p:embed/>
                </p:oleObj>
              </mc:Choice>
              <mc:Fallback>
                <p:oleObj name="Picture" r:id="rId4" imgW="2454239" imgH="2711350" progId="Word.Picture.8">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5321" y="2184631"/>
                        <a:ext cx="3191608" cy="3422188"/>
                      </a:xfrm>
                      <a:prstGeom prst="rect">
                        <a:avLst/>
                      </a:prstGeom>
                      <a:noFill/>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768675538"/>
              </p:ext>
            </p:extLst>
          </p:nvPr>
        </p:nvGraphicFramePr>
        <p:xfrm>
          <a:off x="476252" y="1932841"/>
          <a:ext cx="6610348" cy="3746988"/>
        </p:xfrm>
        <a:graphic>
          <a:graphicData uri="http://schemas.openxmlformats.org/drawingml/2006/table">
            <a:tbl>
              <a:tblPr firstRow="1" bandRow="1">
                <a:tableStyleId>{5C22544A-7EE6-4342-B048-85BDC9FD1C3A}</a:tableStyleId>
              </a:tblPr>
              <a:tblGrid>
                <a:gridCol w="1057201">
                  <a:extLst>
                    <a:ext uri="{9D8B030D-6E8A-4147-A177-3AD203B41FA5}">
                      <a16:colId xmlns:a16="http://schemas.microsoft.com/office/drawing/2014/main" val="20000"/>
                    </a:ext>
                  </a:extLst>
                </a:gridCol>
                <a:gridCol w="891766">
                  <a:extLst>
                    <a:ext uri="{9D8B030D-6E8A-4147-A177-3AD203B41FA5}">
                      <a16:colId xmlns:a16="http://schemas.microsoft.com/office/drawing/2014/main" val="20001"/>
                    </a:ext>
                  </a:extLst>
                </a:gridCol>
                <a:gridCol w="965292">
                  <a:extLst>
                    <a:ext uri="{9D8B030D-6E8A-4147-A177-3AD203B41FA5}">
                      <a16:colId xmlns:a16="http://schemas.microsoft.com/office/drawing/2014/main" val="20002"/>
                    </a:ext>
                  </a:extLst>
                </a:gridCol>
                <a:gridCol w="3696089">
                  <a:extLst>
                    <a:ext uri="{9D8B030D-6E8A-4147-A177-3AD203B41FA5}">
                      <a16:colId xmlns:a16="http://schemas.microsoft.com/office/drawing/2014/main" val="20003"/>
                    </a:ext>
                  </a:extLst>
                </a:gridCol>
              </a:tblGrid>
              <a:tr h="624498">
                <a:tc>
                  <a:txBody>
                    <a:bodyPr/>
                    <a:lstStyle/>
                    <a:p>
                      <a:pPr algn="ctr"/>
                      <a:r>
                        <a:rPr sz="1275" b="0" i="0" u="none">
                          <a:solidFill>
                            <a:srgbClr val="FFFFFF"/>
                          </a:solidFill>
                          <a:latin typeface="Hind Siliguri SemiBold"/>
                        </a:rPr>
                        <a:t>নাম (Class)</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tc>
                  <a:txBody>
                    <a:bodyPr/>
                    <a:lstStyle/>
                    <a:p>
                      <a:pPr algn="ctr"/>
                      <a:r>
                        <a:rPr sz="1275" b="0" i="0" u="none">
                          <a:solidFill>
                            <a:srgbClr val="FFFFFF"/>
                          </a:solidFill>
                          <a:latin typeface="Hind Siliguri SemiBold"/>
                        </a:rPr>
                        <a:t>গঠনরূপ</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tc>
                  <a:txBody>
                    <a:bodyPr/>
                    <a:lstStyle/>
                    <a:p>
                      <a:pPr algn="ctr"/>
                      <a:r>
                        <a:rPr sz="1275" b="0" i="0" u="none">
                          <a:solidFill>
                            <a:srgbClr val="FFFFFF"/>
                          </a:solidFill>
                          <a:latin typeface="Hind Siliguri SemiBold"/>
                        </a:rPr>
                        <a:t>দেহে প্রাচুর্য</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tc>
                  <a:txBody>
                    <a:bodyPr/>
                    <a:lstStyle/>
                    <a:p>
                      <a:pPr algn="ctr"/>
                      <a:r>
                        <a:rPr sz="1275" b="0" i="0" u="none">
                          <a:solidFill>
                            <a:srgbClr val="FFFFFF"/>
                          </a:solidFill>
                          <a:latin typeface="Hind Siliguri SemiBold"/>
                        </a:rPr>
                        <a:t>প্রধান কাজ / বৈশিষ্ট্য</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extLst>
                  <a:ext uri="{0D108BD9-81ED-4DB2-BD59-A6C34878D82A}">
                    <a16:rowId xmlns:a16="http://schemas.microsoft.com/office/drawing/2014/main" val="10000"/>
                  </a:ext>
                </a:extLst>
              </a:tr>
              <a:tr h="624498">
                <a:tc>
                  <a:txBody>
                    <a:bodyPr/>
                    <a:lstStyle/>
                    <a:p>
                      <a:pPr algn="ctr"/>
                      <a:r>
                        <a:rPr sz="1275" b="1" i="0" u="none">
                          <a:solidFill>
                            <a:srgbClr val="000000"/>
                          </a:solidFill>
                          <a:latin typeface="Hind Siliguri"/>
                        </a:rPr>
                        <a:t>IgG</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75" b="0" i="0" u="none">
                          <a:solidFill>
                            <a:srgbClr val="000000"/>
                          </a:solidFill>
                          <a:latin typeface="Hind Siliguri"/>
                        </a:rPr>
                        <a:t>মোনোমার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75" b="0" i="0" u="none">
                          <a:solidFill>
                            <a:srgbClr val="000000"/>
                          </a:solidFill>
                          <a:latin typeface="Hind Siliguri"/>
                        </a:rPr>
                        <a:t>৭৫ - ৮০%</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75" b="0" i="0" u="none">
                          <a:solidFill>
                            <a:srgbClr val="000000"/>
                          </a:solidFill>
                          <a:latin typeface="Hind Siliguri"/>
                        </a:rPr>
                        <a:t>রক্তে প্রধান; অমারাশয় (Placenta) অতিক্রম করে ভ্রূণে যায়।</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24498">
                <a:tc>
                  <a:txBody>
                    <a:bodyPr/>
                    <a:lstStyle/>
                    <a:p>
                      <a:pPr algn="ctr"/>
                      <a:r>
                        <a:rPr sz="1275" b="1" i="0" u="none">
                          <a:solidFill>
                            <a:srgbClr val="000000"/>
                          </a:solidFill>
                          <a:latin typeface="Hind Siliguri"/>
                        </a:rPr>
                        <a:t>IgA</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275" b="0" i="0" u="none">
                          <a:solidFill>
                            <a:srgbClr val="000000"/>
                          </a:solidFill>
                          <a:latin typeface="Hind Siliguri"/>
                        </a:rPr>
                        <a:t>ডাইমার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275" b="0" i="0" u="none">
                          <a:solidFill>
                            <a:srgbClr val="000000"/>
                          </a:solidFill>
                          <a:latin typeface="Hind Siliguri"/>
                        </a:rPr>
                        <a:t>১০ - ১৫%</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275" b="0" i="0" u="none" dirty="0" err="1">
                          <a:solidFill>
                            <a:srgbClr val="000000"/>
                          </a:solidFill>
                          <a:latin typeface="Hind Siliguri"/>
                        </a:rPr>
                        <a:t>মাতৃদুগ্ধ</a:t>
                      </a:r>
                      <a:r>
                        <a:rPr sz="1275" b="0" i="0" u="none" dirty="0">
                          <a:solidFill>
                            <a:srgbClr val="000000"/>
                          </a:solidFill>
                          <a:latin typeface="Hind Siliguri"/>
                        </a:rPr>
                        <a:t> (</a:t>
                      </a:r>
                      <a:r>
                        <a:rPr sz="1275" b="0" i="0" u="none" dirty="0" err="1">
                          <a:solidFill>
                            <a:srgbClr val="000000"/>
                          </a:solidFill>
                          <a:latin typeface="Hind Siliguri"/>
                        </a:rPr>
                        <a:t>শালদুধ</a:t>
                      </a:r>
                      <a:r>
                        <a:rPr sz="1275" b="0" i="0" u="none" dirty="0">
                          <a:solidFill>
                            <a:srgbClr val="000000"/>
                          </a:solidFill>
                          <a:latin typeface="Hind Siliguri"/>
                        </a:rPr>
                        <a:t>), </a:t>
                      </a:r>
                      <a:r>
                        <a:rPr sz="1275" b="0" i="0" u="none" dirty="0" err="1">
                          <a:solidFill>
                            <a:srgbClr val="000000"/>
                          </a:solidFill>
                          <a:latin typeface="Hind Siliguri"/>
                        </a:rPr>
                        <a:t>অশ্রু</a:t>
                      </a:r>
                      <a:r>
                        <a:rPr sz="1275" b="0" i="0" u="none" dirty="0">
                          <a:solidFill>
                            <a:srgbClr val="000000"/>
                          </a:solidFill>
                          <a:latin typeface="Hind Siliguri"/>
                        </a:rPr>
                        <a:t> ও </a:t>
                      </a:r>
                      <a:r>
                        <a:rPr sz="1275" b="0" i="0" u="none" dirty="0" err="1">
                          <a:solidFill>
                            <a:srgbClr val="000000"/>
                          </a:solidFill>
                          <a:latin typeface="Hind Siliguri"/>
                        </a:rPr>
                        <a:t>লালায়</a:t>
                      </a:r>
                      <a:r>
                        <a:rPr sz="1275" b="0" i="0" u="none" dirty="0">
                          <a:solidFill>
                            <a:srgbClr val="000000"/>
                          </a:solidFill>
                          <a:latin typeface="Hind Siliguri"/>
                        </a:rPr>
                        <a:t> </a:t>
                      </a:r>
                      <a:r>
                        <a:rPr sz="1275" b="0" i="0" u="none" dirty="0" err="1">
                          <a:solidFill>
                            <a:srgbClr val="000000"/>
                          </a:solidFill>
                          <a:latin typeface="Hind Siliguri"/>
                        </a:rPr>
                        <a:t>থাকে</a:t>
                      </a:r>
                      <a:r>
                        <a:rPr sz="1275" b="0" i="0" u="none" dirty="0">
                          <a:solidFill>
                            <a:srgbClr val="000000"/>
                          </a:solidFill>
                          <a:latin typeface="Hind Siliguri"/>
                        </a:rPr>
                        <a:t>; </a:t>
                      </a:r>
                      <a:r>
                        <a:rPr sz="1275" b="0" i="0" u="none" dirty="0" err="1">
                          <a:solidFill>
                            <a:srgbClr val="000000"/>
                          </a:solidFill>
                          <a:latin typeface="Hind Siliguri"/>
                        </a:rPr>
                        <a:t>শ্লেষ্মা</a:t>
                      </a:r>
                      <a:r>
                        <a:rPr sz="1275" b="0" i="0" u="none" dirty="0">
                          <a:solidFill>
                            <a:srgbClr val="000000"/>
                          </a:solidFill>
                          <a:latin typeface="Hind Siliguri"/>
                        </a:rPr>
                        <a:t> </a:t>
                      </a:r>
                      <a:r>
                        <a:rPr sz="1275" b="0" i="0" u="none" dirty="0" err="1">
                          <a:solidFill>
                            <a:srgbClr val="000000"/>
                          </a:solidFill>
                          <a:latin typeface="Hind Siliguri"/>
                        </a:rPr>
                        <a:t>রক্ষা</a:t>
                      </a:r>
                      <a:r>
                        <a:rPr sz="1275" b="0" i="0" u="none" dirty="0">
                          <a:solidFill>
                            <a:srgbClr val="000000"/>
                          </a:solidFill>
                          <a:latin typeface="Hind Siliguri"/>
                        </a:rPr>
                        <a:t> </a:t>
                      </a:r>
                      <a:r>
                        <a:rPr sz="1275" b="0" i="0" u="none" dirty="0" err="1">
                          <a:solidFill>
                            <a:srgbClr val="000000"/>
                          </a:solidFill>
                          <a:latin typeface="Hind Siliguri"/>
                        </a:rPr>
                        <a:t>করে</a:t>
                      </a:r>
                      <a:r>
                        <a:rPr sz="1275" b="0" i="0" u="none" dirty="0">
                          <a:solidFill>
                            <a:srgbClr val="000000"/>
                          </a:solidFill>
                          <a:latin typeface="Hind Siliguri"/>
                        </a:rPr>
                        <a:t>।</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val="10002"/>
                  </a:ext>
                </a:extLst>
              </a:tr>
              <a:tr h="624498">
                <a:tc>
                  <a:txBody>
                    <a:bodyPr/>
                    <a:lstStyle/>
                    <a:p>
                      <a:pPr algn="ctr"/>
                      <a:r>
                        <a:rPr sz="1275" b="1" i="0" u="none">
                          <a:solidFill>
                            <a:srgbClr val="000000"/>
                          </a:solidFill>
                          <a:latin typeface="Hind Siliguri"/>
                        </a:rPr>
                        <a:t>IgM</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75" b="0" i="0" u="none">
                          <a:solidFill>
                            <a:srgbClr val="000000"/>
                          </a:solidFill>
                          <a:latin typeface="Hind Siliguri"/>
                        </a:rPr>
                        <a:t>পেন্টামার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75" b="0" i="0" u="none">
                          <a:solidFill>
                            <a:srgbClr val="000000"/>
                          </a:solidFill>
                          <a:latin typeface="Hind Siliguri"/>
                        </a:rPr>
                        <a:t>৫ - ১০%</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75" b="0" i="0" u="none">
                          <a:solidFill>
                            <a:srgbClr val="000000"/>
                          </a:solidFill>
                          <a:latin typeface="Hind Siliguri"/>
                        </a:rPr>
                        <a:t>সংক্রমণের শুরুতে প্রথম উৎপন্ন বৃহত্তম অ্যান্টিবডি।</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24498">
                <a:tc>
                  <a:txBody>
                    <a:bodyPr/>
                    <a:lstStyle/>
                    <a:p>
                      <a:pPr algn="ctr"/>
                      <a:r>
                        <a:rPr sz="1275" b="1" i="0" u="none">
                          <a:solidFill>
                            <a:srgbClr val="000000"/>
                          </a:solidFill>
                          <a:latin typeface="Hind Siliguri"/>
                        </a:rPr>
                        <a:t>IgD</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275" b="0" i="0" u="none">
                          <a:solidFill>
                            <a:srgbClr val="000000"/>
                          </a:solidFill>
                          <a:latin typeface="Hind Siliguri"/>
                        </a:rPr>
                        <a:t>মোনোমার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275" b="0" i="0" u="none">
                          <a:solidFill>
                            <a:srgbClr val="000000"/>
                          </a:solidFill>
                          <a:latin typeface="Hind Siliguri"/>
                        </a:rPr>
                        <a:t>&lt; ১%</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275" b="0" i="0" u="none">
                          <a:solidFill>
                            <a:srgbClr val="000000"/>
                          </a:solidFill>
                          <a:latin typeface="Hind Siliguri"/>
                        </a:rPr>
                        <a:t>B-কোষের পৃষ্ঠতলে থেকে কোষকে সক্রিয় করে।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val="10004"/>
                  </a:ext>
                </a:extLst>
              </a:tr>
              <a:tr h="624498">
                <a:tc>
                  <a:txBody>
                    <a:bodyPr/>
                    <a:lstStyle/>
                    <a:p>
                      <a:pPr algn="ctr"/>
                      <a:r>
                        <a:rPr sz="1275" b="1" i="0" u="none">
                          <a:solidFill>
                            <a:srgbClr val="000000"/>
                          </a:solidFill>
                          <a:latin typeface="Hind Siliguri"/>
                        </a:rPr>
                        <a:t>IgE</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75" b="0" i="0" u="none">
                          <a:solidFill>
                            <a:srgbClr val="000000"/>
                          </a:solidFill>
                          <a:latin typeface="Hind Siliguri"/>
                        </a:rPr>
                        <a:t>মোনোমার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75" b="0" i="0" u="none">
                          <a:solidFill>
                            <a:srgbClr val="000000"/>
                          </a:solidFill>
                          <a:latin typeface="Hind Siliguri"/>
                        </a:rPr>
                        <a:t>&lt; 0.1%</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75" b="0" i="0" u="none" dirty="0" err="1">
                          <a:solidFill>
                            <a:srgbClr val="000000"/>
                          </a:solidFill>
                          <a:latin typeface="Hind Siliguri"/>
                        </a:rPr>
                        <a:t>অ্যালার্জি</a:t>
                      </a:r>
                      <a:r>
                        <a:rPr sz="1275" b="0" i="0" u="none" dirty="0">
                          <a:solidFill>
                            <a:srgbClr val="000000"/>
                          </a:solidFill>
                          <a:latin typeface="Hind Siliguri"/>
                        </a:rPr>
                        <a:t> </a:t>
                      </a:r>
                      <a:r>
                        <a:rPr sz="1275" b="0" i="0" u="none" dirty="0" err="1">
                          <a:solidFill>
                            <a:srgbClr val="000000"/>
                          </a:solidFill>
                          <a:latin typeface="Hind Siliguri"/>
                        </a:rPr>
                        <a:t>সাড়া</a:t>
                      </a:r>
                      <a:r>
                        <a:rPr sz="1275" b="0" i="0" u="none" dirty="0">
                          <a:solidFill>
                            <a:srgbClr val="000000"/>
                          </a:solidFill>
                          <a:latin typeface="Hind Siliguri"/>
                        </a:rPr>
                        <a:t> ও </a:t>
                      </a:r>
                      <a:r>
                        <a:rPr sz="1275" b="0" i="0" u="none" dirty="0" err="1">
                          <a:solidFill>
                            <a:srgbClr val="000000"/>
                          </a:solidFill>
                          <a:latin typeface="Hind Siliguri"/>
                        </a:rPr>
                        <a:t>পরজীবী</a:t>
                      </a:r>
                      <a:r>
                        <a:rPr sz="1275" b="0" i="0" u="none" dirty="0">
                          <a:solidFill>
                            <a:srgbClr val="000000"/>
                          </a:solidFill>
                          <a:latin typeface="Hind Siliguri"/>
                        </a:rPr>
                        <a:t> </a:t>
                      </a:r>
                      <a:r>
                        <a:rPr sz="1275" b="0" i="0" u="none" dirty="0" err="1">
                          <a:solidFill>
                            <a:srgbClr val="000000"/>
                          </a:solidFill>
                          <a:latin typeface="Hind Siliguri"/>
                        </a:rPr>
                        <a:t>কৃমি</a:t>
                      </a:r>
                      <a:r>
                        <a:rPr sz="1275" b="0" i="0" u="none" dirty="0">
                          <a:solidFill>
                            <a:srgbClr val="000000"/>
                          </a:solidFill>
                          <a:latin typeface="Hind Siliguri"/>
                        </a:rPr>
                        <a:t> </a:t>
                      </a:r>
                      <a:r>
                        <a:rPr sz="1275" b="0" i="0" u="none" dirty="0" err="1">
                          <a:solidFill>
                            <a:srgbClr val="000000"/>
                          </a:solidFill>
                          <a:latin typeface="Hind Siliguri"/>
                        </a:rPr>
                        <a:t>প্রতিরোধে</a:t>
                      </a:r>
                      <a:r>
                        <a:rPr sz="1275" b="0" i="0" u="none" dirty="0">
                          <a:solidFill>
                            <a:srgbClr val="000000"/>
                          </a:solidFill>
                          <a:latin typeface="Hind Siliguri"/>
                        </a:rPr>
                        <a:t> </a:t>
                      </a:r>
                      <a:r>
                        <a:rPr sz="1275" b="0" i="0" u="none" dirty="0" err="1">
                          <a:solidFill>
                            <a:srgbClr val="000000"/>
                          </a:solidFill>
                          <a:latin typeface="Hind Siliguri"/>
                        </a:rPr>
                        <a:t>ভূমিকা</a:t>
                      </a:r>
                      <a:r>
                        <a:rPr sz="1275" b="0" i="0" u="none" dirty="0">
                          <a:solidFill>
                            <a:srgbClr val="000000"/>
                          </a:solidFill>
                          <a:latin typeface="Hind Siliguri"/>
                        </a:rPr>
                        <a:t> </a:t>
                      </a:r>
                      <a:r>
                        <a:rPr sz="1275" b="0" i="0" u="none" dirty="0" err="1">
                          <a:solidFill>
                            <a:srgbClr val="000000"/>
                          </a:solidFill>
                          <a:latin typeface="Hind Siliguri"/>
                        </a:rPr>
                        <a:t>রাখে</a:t>
                      </a:r>
                      <a:r>
                        <a:rPr sz="1275" b="0" i="0" u="none" dirty="0">
                          <a:solidFill>
                            <a:srgbClr val="000000"/>
                          </a:solidFill>
                          <a:latin typeface="Hind Siliguri"/>
                        </a:rPr>
                        <a:t>।</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28" name="TextBox 27"/>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অ্যান্টিবডির প্রকারভেদ (৫টি শ্রেণি)</a:t>
            </a:r>
          </a:p>
        </p:txBody>
      </p:sp>
      <p:sp>
        <p:nvSpPr>
          <p:cNvPr id="29" name="Rectangle 28"/>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31" name="Object 30">
            <a:extLst>
              <a:ext uri="{FF2B5EF4-FFF2-40B4-BE49-F238E27FC236}">
                <a16:creationId xmlns:a16="http://schemas.microsoft.com/office/drawing/2014/main" id="{020877C4-1360-A58A-92FF-868766D80FBE}"/>
              </a:ext>
            </a:extLst>
          </p:cNvPr>
          <p:cNvGraphicFramePr>
            <a:graphicFrameLocks noChangeAspect="1"/>
          </p:cNvGraphicFramePr>
          <p:nvPr>
            <p:extLst>
              <p:ext uri="{D42A27DB-BD31-4B8C-83A1-F6EECF244321}">
                <p14:modId xmlns:p14="http://schemas.microsoft.com/office/powerpoint/2010/main" val="3847416632"/>
              </p:ext>
            </p:extLst>
          </p:nvPr>
        </p:nvGraphicFramePr>
        <p:xfrm>
          <a:off x="7332784" y="1932841"/>
          <a:ext cx="4728115" cy="3746988"/>
        </p:xfrm>
        <a:graphic>
          <a:graphicData uri="http://schemas.openxmlformats.org/presentationml/2006/ole">
            <mc:AlternateContent xmlns:mc="http://schemas.openxmlformats.org/markup-compatibility/2006">
              <mc:Choice xmlns:v="urn:schemas-microsoft-com:vml" Requires="v">
                <p:oleObj name="Picture" r:id="rId2" imgW="3953959" imgH="3248808" progId="Word.Picture.8">
                  <p:embed/>
                </p:oleObj>
              </mc:Choice>
              <mc:Fallback>
                <p:oleObj name="Picture" r:id="rId2" imgW="3953959" imgH="3248808" progId="Word.Picture.8">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t="2094" b="1216"/>
                      <a:stretch>
                        <a:fillRect/>
                      </a:stretch>
                    </p:blipFill>
                    <p:spPr bwMode="auto">
                      <a:xfrm>
                        <a:off x="7332784" y="1932841"/>
                        <a:ext cx="4728115" cy="3746988"/>
                      </a:xfrm>
                      <a:prstGeom prst="rect">
                        <a:avLst/>
                      </a:prstGeom>
                      <a:noFill/>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76250" y="1115952"/>
            <a:ext cx="3619500" cy="188002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4286250" y="1115952"/>
            <a:ext cx="3619500" cy="188002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2"/>
          <a:stretch>
            <a:fillRect/>
          </a:stretch>
        </p:blipFill>
        <p:spPr>
          <a:xfrm>
            <a:off x="8096250" y="1115952"/>
            <a:ext cx="3619500" cy="188002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6" name="TextBox 5"/>
          <p:cNvSpPr txBox="1"/>
          <p:nvPr/>
        </p:nvSpPr>
        <p:spPr>
          <a:xfrm>
            <a:off x="476250" y="419100"/>
            <a:ext cx="11715750" cy="457818"/>
          </a:xfrm>
          <a:prstGeom prst="rect">
            <a:avLst/>
          </a:prstGeom>
          <a:noFill/>
        </p:spPr>
        <p:txBody>
          <a:bodyPr wrap="square" lIns="0" tIns="0" rIns="0" bIns="0" anchor="t">
            <a:spAutoFit/>
          </a:bodyPr>
          <a:lstStyle/>
          <a:p>
            <a:pPr algn="l">
              <a:lnSpc>
                <a:spcPts val="3779"/>
              </a:lnSpc>
            </a:pPr>
            <a:r>
              <a:rPr sz="2400" b="1" i="0" u="none" dirty="0" err="1">
                <a:latin typeface="Hind Siliguri"/>
              </a:rPr>
              <a:t>অ্যান্টিবডির</a:t>
            </a:r>
            <a:r>
              <a:rPr sz="2400" b="1" i="0" u="none" dirty="0">
                <a:latin typeface="Hind Siliguri"/>
              </a:rPr>
              <a:t> </a:t>
            </a:r>
            <a:r>
              <a:rPr sz="2400" b="1" i="0" u="none" dirty="0" err="1">
                <a:latin typeface="Hind Siliguri"/>
              </a:rPr>
              <a:t>কার্যপদ্ধতি</a:t>
            </a:r>
            <a:r>
              <a:rPr sz="2400" b="1" i="0" u="none" dirty="0">
                <a:latin typeface="Hind Siliguri"/>
              </a:rPr>
              <a:t> (Mechanism of Antibody)</a:t>
            </a:r>
          </a:p>
        </p:txBody>
      </p:sp>
      <p:sp>
        <p:nvSpPr>
          <p:cNvPr id="8" name="TextBox 7"/>
          <p:cNvSpPr txBox="1"/>
          <p:nvPr/>
        </p:nvSpPr>
        <p:spPr>
          <a:xfrm>
            <a:off x="676275" y="1718753"/>
            <a:ext cx="3219450" cy="944760"/>
          </a:xfrm>
          <a:prstGeom prst="rect">
            <a:avLst/>
          </a:prstGeom>
          <a:noFill/>
        </p:spPr>
        <p:txBody>
          <a:bodyPr wrap="square" lIns="0" tIns="0" rIns="0" bIns="0" anchor="t">
            <a:spAutoFit/>
          </a:bodyPr>
          <a:lstStyle/>
          <a:p>
            <a:pPr algn="l">
              <a:lnSpc>
                <a:spcPts val="1860"/>
              </a:lnSpc>
            </a:pPr>
            <a:r>
              <a:rPr sz="1200" b="1" i="0" u="none" dirty="0" err="1">
                <a:solidFill>
                  <a:srgbClr val="334155"/>
                </a:solidFill>
                <a:latin typeface="Hind Siliguri"/>
              </a:rPr>
              <a:t>বিবরণ</a:t>
            </a:r>
            <a:r>
              <a:rPr sz="1200" b="1" i="0" u="none" dirty="0">
                <a:solidFill>
                  <a:srgbClr val="334155"/>
                </a:solidFill>
                <a:latin typeface="Hind Siliguri"/>
              </a:rPr>
              <a:t>:</a:t>
            </a:r>
            <a:r>
              <a:rPr sz="1200" b="0" i="0" u="none" dirty="0">
                <a:solidFill>
                  <a:srgbClr val="334155"/>
                </a:solidFill>
                <a:latin typeface="Hind Siliguri"/>
              </a:rPr>
              <a:t> IgG </a:t>
            </a:r>
            <a:r>
              <a:rPr sz="1200" b="0" i="0" u="none" dirty="0" err="1">
                <a:solidFill>
                  <a:srgbClr val="334155"/>
                </a:solidFill>
                <a:latin typeface="Hind Siliguri"/>
              </a:rPr>
              <a:t>অ্যান্টিবডি</a:t>
            </a:r>
            <a:r>
              <a:rPr sz="1200" b="0" i="0" u="none" dirty="0">
                <a:solidFill>
                  <a:srgbClr val="334155"/>
                </a:solidFill>
                <a:latin typeface="Hind Siliguri"/>
              </a:rPr>
              <a:t> </a:t>
            </a:r>
            <a:r>
              <a:rPr sz="1200" b="0" i="0" u="none" dirty="0" err="1">
                <a:solidFill>
                  <a:srgbClr val="334155"/>
                </a:solidFill>
                <a:latin typeface="Hind Siliguri"/>
              </a:rPr>
              <a:t>এই</a:t>
            </a:r>
            <a:r>
              <a:rPr sz="1200" b="0" i="0" u="none" dirty="0">
                <a:solidFill>
                  <a:srgbClr val="334155"/>
                </a:solidFill>
                <a:latin typeface="Hind Siliguri"/>
              </a:rPr>
              <a:t> </a:t>
            </a:r>
            <a:r>
              <a:rPr sz="1200" b="0" i="0" u="none" dirty="0" err="1">
                <a:solidFill>
                  <a:srgbClr val="334155"/>
                </a:solidFill>
                <a:latin typeface="Hind Siliguri"/>
              </a:rPr>
              <a:t>প্রকার</a:t>
            </a:r>
            <a:r>
              <a:rPr sz="1200" b="0" i="0" u="none" dirty="0">
                <a:solidFill>
                  <a:srgbClr val="334155"/>
                </a:solidFill>
                <a:latin typeface="Hind Siliguri"/>
              </a:rPr>
              <a:t> </a:t>
            </a:r>
            <a:r>
              <a:rPr sz="1200" b="0" i="0" u="none" dirty="0" err="1">
                <a:solidFill>
                  <a:srgbClr val="334155"/>
                </a:solidFill>
                <a:latin typeface="Hind Siliguri"/>
              </a:rPr>
              <a:t>কাজের</a:t>
            </a:r>
            <a:r>
              <a:rPr sz="1200" b="0" i="0" u="none" dirty="0">
                <a:solidFill>
                  <a:srgbClr val="334155"/>
                </a:solidFill>
                <a:latin typeface="Hind Siliguri"/>
              </a:rPr>
              <a:t> </a:t>
            </a:r>
            <a:r>
              <a:rPr sz="1200" b="0" i="0" u="none" dirty="0" err="1">
                <a:solidFill>
                  <a:srgbClr val="334155"/>
                </a:solidFill>
                <a:latin typeface="Hind Siliguri"/>
              </a:rPr>
              <a:t>সঙ্গে</a:t>
            </a:r>
            <a:r>
              <a:rPr sz="1200" b="0" i="0" u="none" dirty="0">
                <a:solidFill>
                  <a:srgbClr val="334155"/>
                </a:solidFill>
                <a:latin typeface="Hind Siliguri"/>
              </a:rPr>
              <a:t> </a:t>
            </a:r>
            <a:r>
              <a:rPr sz="1200" b="0" i="0" u="none" dirty="0" err="1">
                <a:solidFill>
                  <a:srgbClr val="334155"/>
                </a:solidFill>
                <a:latin typeface="Hind Siliguri"/>
              </a:rPr>
              <a:t>যুক্ত</a:t>
            </a:r>
            <a:r>
              <a:rPr sz="1200" b="0" i="0" u="none" dirty="0">
                <a:solidFill>
                  <a:srgbClr val="334155"/>
                </a:solidFill>
                <a:latin typeface="Hind Siliguri"/>
              </a:rPr>
              <a:t>। </a:t>
            </a:r>
            <a:r>
              <a:rPr sz="1200" b="0" i="0" u="none" dirty="0" err="1">
                <a:solidFill>
                  <a:srgbClr val="334155"/>
                </a:solidFill>
                <a:latin typeface="Hind Siliguri"/>
              </a:rPr>
              <a:t>বিভিন্ন</a:t>
            </a:r>
            <a:r>
              <a:rPr sz="1200" b="0" i="0" u="none" dirty="0">
                <a:solidFill>
                  <a:srgbClr val="334155"/>
                </a:solidFill>
                <a:latin typeface="Hind Siliguri"/>
              </a:rPr>
              <a:t> </a:t>
            </a:r>
            <a:r>
              <a:rPr sz="1200" b="0" i="0" u="none" dirty="0" err="1">
                <a:solidFill>
                  <a:srgbClr val="334155"/>
                </a:solidFill>
                <a:latin typeface="Hind Siliguri"/>
              </a:rPr>
              <a:t>অ্যান্টিজেন</a:t>
            </a:r>
            <a:r>
              <a:rPr sz="1200" b="0" i="0" u="none" dirty="0">
                <a:solidFill>
                  <a:srgbClr val="334155"/>
                </a:solidFill>
                <a:latin typeface="Hind Siliguri"/>
              </a:rPr>
              <a:t> (</a:t>
            </a:r>
            <a:r>
              <a:rPr sz="1200" b="0" i="0" u="none" dirty="0" err="1">
                <a:solidFill>
                  <a:srgbClr val="334155"/>
                </a:solidFill>
                <a:latin typeface="Hind Siliguri"/>
              </a:rPr>
              <a:t>ভাইরাস</a:t>
            </a:r>
            <a:r>
              <a:rPr sz="1200" b="0" i="0" u="none" dirty="0">
                <a:solidFill>
                  <a:srgbClr val="334155"/>
                </a:solidFill>
                <a:latin typeface="Hind Siliguri"/>
              </a:rPr>
              <a:t>, </a:t>
            </a:r>
            <a:r>
              <a:rPr sz="1200" b="0" i="0" u="none" dirty="0" err="1">
                <a:solidFill>
                  <a:srgbClr val="334155"/>
                </a:solidFill>
                <a:latin typeface="Hind Siliguri"/>
              </a:rPr>
              <a:t>ব্যাকটেরিয়া</a:t>
            </a:r>
            <a:r>
              <a:rPr sz="1200" b="0" i="0" u="none" dirty="0">
                <a:solidFill>
                  <a:srgbClr val="334155"/>
                </a:solidFill>
                <a:latin typeface="Hind Siliguri"/>
              </a:rPr>
              <a:t>, </a:t>
            </a:r>
            <a:r>
              <a:rPr sz="1200" b="0" i="0" u="none" dirty="0" err="1">
                <a:solidFill>
                  <a:srgbClr val="334155"/>
                </a:solidFill>
                <a:latin typeface="Hind Siliguri"/>
              </a:rPr>
              <a:t>অধিবিষ</a:t>
            </a:r>
            <a:r>
              <a:rPr sz="1200" b="0" i="0" u="none" dirty="0">
                <a:solidFill>
                  <a:srgbClr val="334155"/>
                </a:solidFill>
                <a:latin typeface="Hind Siliguri"/>
              </a:rPr>
              <a:t> </a:t>
            </a:r>
            <a:r>
              <a:rPr sz="1200" b="0" i="0" u="none" dirty="0" err="1">
                <a:solidFill>
                  <a:srgbClr val="334155"/>
                </a:solidFill>
                <a:latin typeface="Hind Siliguri"/>
              </a:rPr>
              <a:t>বা</a:t>
            </a:r>
            <a:r>
              <a:rPr sz="1200" b="0" i="0" u="none" dirty="0">
                <a:solidFill>
                  <a:srgbClr val="334155"/>
                </a:solidFill>
                <a:latin typeface="Hind Siliguri"/>
              </a:rPr>
              <a:t> </a:t>
            </a:r>
            <a:r>
              <a:rPr sz="1200" b="0" i="0" u="none" dirty="0" err="1">
                <a:solidFill>
                  <a:srgbClr val="334155"/>
                </a:solidFill>
                <a:latin typeface="Hind Siliguri"/>
              </a:rPr>
              <a:t>টক্সিন</a:t>
            </a:r>
            <a:r>
              <a:rPr sz="1200" b="0" i="0" u="none" dirty="0">
                <a:solidFill>
                  <a:srgbClr val="334155"/>
                </a:solidFill>
                <a:latin typeface="Hind Siliguri"/>
              </a:rPr>
              <a:t>) </a:t>
            </a:r>
            <a:r>
              <a:rPr sz="1200" b="0" i="0" u="none" dirty="0" err="1">
                <a:solidFill>
                  <a:srgbClr val="334155"/>
                </a:solidFill>
                <a:latin typeface="Hind Siliguri"/>
              </a:rPr>
              <a:t>অ্যান্টিবডিকে</a:t>
            </a:r>
            <a:r>
              <a:rPr sz="1200" b="0" i="0" u="none" dirty="0">
                <a:solidFill>
                  <a:srgbClr val="334155"/>
                </a:solidFill>
                <a:latin typeface="Hind Siliguri"/>
              </a:rPr>
              <a:t> </a:t>
            </a:r>
            <a:r>
              <a:rPr sz="1200" b="0" i="0" u="none" dirty="0" err="1">
                <a:solidFill>
                  <a:srgbClr val="334155"/>
                </a:solidFill>
                <a:latin typeface="Hind Siliguri"/>
              </a:rPr>
              <a:t>আবৃত</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 </a:t>
            </a:r>
            <a:r>
              <a:rPr sz="1200" b="0" i="0" u="none" dirty="0" err="1">
                <a:solidFill>
                  <a:srgbClr val="334155"/>
                </a:solidFill>
                <a:latin typeface="Hind Siliguri"/>
              </a:rPr>
              <a:t>তাদের</a:t>
            </a:r>
            <a:r>
              <a:rPr sz="1200" b="0" i="0" u="none" dirty="0">
                <a:solidFill>
                  <a:srgbClr val="334155"/>
                </a:solidFill>
                <a:latin typeface="Hind Siliguri"/>
              </a:rPr>
              <a:t> </a:t>
            </a:r>
            <a:r>
              <a:rPr sz="1200" b="0" i="0" u="none" dirty="0" err="1">
                <a:solidFill>
                  <a:srgbClr val="334155"/>
                </a:solidFill>
                <a:latin typeface="Hind Siliguri"/>
              </a:rPr>
              <a:t>প্রশমিত</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 </a:t>
            </a:r>
            <a:r>
              <a:rPr sz="1200" b="0" i="0" u="none" dirty="0" err="1">
                <a:solidFill>
                  <a:srgbClr val="334155"/>
                </a:solidFill>
                <a:latin typeface="Hind Siliguri"/>
              </a:rPr>
              <a:t>এই</a:t>
            </a:r>
            <a:r>
              <a:rPr sz="1200" b="0" i="0" u="none" dirty="0">
                <a:solidFill>
                  <a:srgbClr val="334155"/>
                </a:solidFill>
                <a:latin typeface="Hind Siliguri"/>
              </a:rPr>
              <a:t> </a:t>
            </a:r>
            <a:r>
              <a:rPr sz="1200" b="0" i="0" u="none" dirty="0" err="1">
                <a:solidFill>
                  <a:srgbClr val="334155"/>
                </a:solidFill>
                <a:latin typeface="Hind Siliguri"/>
              </a:rPr>
              <a:t>ধরনের</a:t>
            </a:r>
            <a:r>
              <a:rPr sz="1200" b="0" i="0" u="none" dirty="0">
                <a:solidFill>
                  <a:srgbClr val="334155"/>
                </a:solidFill>
                <a:latin typeface="Hind Siliguri"/>
              </a:rPr>
              <a:t> </a:t>
            </a:r>
            <a:r>
              <a:rPr sz="1200" b="0" i="0" u="none" dirty="0" err="1">
                <a:solidFill>
                  <a:srgbClr val="334155"/>
                </a:solidFill>
                <a:latin typeface="Hind Siliguri"/>
              </a:rPr>
              <a:t>অ্যান্টিবডিকে</a:t>
            </a:r>
            <a:r>
              <a:rPr sz="1200" b="0" i="0" u="none" dirty="0">
                <a:solidFill>
                  <a:srgbClr val="334155"/>
                </a:solidFill>
                <a:latin typeface="Hind Siliguri"/>
              </a:rPr>
              <a:t> </a:t>
            </a:r>
            <a:r>
              <a:rPr sz="1200" b="1" i="0" u="none" dirty="0" err="1">
                <a:solidFill>
                  <a:srgbClr val="334155"/>
                </a:solidFill>
                <a:latin typeface="Hind Siliguri"/>
              </a:rPr>
              <a:t>অ্যান্টিটক্সিন</a:t>
            </a:r>
            <a:r>
              <a:rPr sz="1200" b="1" i="0" u="none" dirty="0">
                <a:solidFill>
                  <a:srgbClr val="334155"/>
                </a:solidFill>
                <a:latin typeface="Hind Siliguri"/>
              </a:rPr>
              <a:t> </a:t>
            </a:r>
            <a:r>
              <a:rPr sz="1200" b="1" i="0" u="none" dirty="0" err="1">
                <a:solidFill>
                  <a:srgbClr val="334155"/>
                </a:solidFill>
                <a:latin typeface="Hind Siliguri"/>
              </a:rPr>
              <a:t>বা</a:t>
            </a:r>
            <a:r>
              <a:rPr sz="1200" b="1" i="0" u="none" dirty="0">
                <a:solidFill>
                  <a:srgbClr val="334155"/>
                </a:solidFill>
                <a:latin typeface="Hind Siliguri"/>
              </a:rPr>
              <a:t> </a:t>
            </a:r>
            <a:r>
              <a:rPr sz="1200" b="1" i="0" u="none" dirty="0" err="1">
                <a:solidFill>
                  <a:srgbClr val="334155"/>
                </a:solidFill>
                <a:latin typeface="Hind Siliguri"/>
              </a:rPr>
              <a:t>প্রতিবিষ</a:t>
            </a:r>
            <a:r>
              <a:rPr sz="1200" b="0" i="0" u="none" dirty="0">
                <a:solidFill>
                  <a:srgbClr val="334155"/>
                </a:solidFill>
                <a:latin typeface="Hind Siliguri"/>
              </a:rPr>
              <a:t> </a:t>
            </a:r>
            <a:r>
              <a:rPr sz="1200" b="0" i="0" u="none" dirty="0" err="1">
                <a:solidFill>
                  <a:srgbClr val="334155"/>
                </a:solidFill>
                <a:latin typeface="Hind Siliguri"/>
              </a:rPr>
              <a:t>বলে</a:t>
            </a:r>
            <a:r>
              <a:rPr sz="1200" b="0" i="0" u="none" dirty="0">
                <a:solidFill>
                  <a:srgbClr val="334155"/>
                </a:solidFill>
                <a:latin typeface="Hind Siliguri"/>
              </a:rPr>
              <a:t>।</a:t>
            </a:r>
          </a:p>
        </p:txBody>
      </p:sp>
      <p:sp>
        <p:nvSpPr>
          <p:cNvPr id="9" name="TextBox 8"/>
          <p:cNvSpPr txBox="1"/>
          <p:nvPr/>
        </p:nvSpPr>
        <p:spPr>
          <a:xfrm>
            <a:off x="4486275" y="1718753"/>
            <a:ext cx="3219450" cy="1180951"/>
          </a:xfrm>
          <a:prstGeom prst="rect">
            <a:avLst/>
          </a:prstGeom>
          <a:noFill/>
        </p:spPr>
        <p:txBody>
          <a:bodyPr wrap="square" lIns="0" tIns="0" rIns="0" bIns="0" anchor="t">
            <a:spAutoFit/>
          </a:bodyPr>
          <a:lstStyle/>
          <a:p>
            <a:pPr algn="l">
              <a:lnSpc>
                <a:spcPts val="1860"/>
              </a:lnSpc>
            </a:pPr>
            <a:r>
              <a:rPr sz="1200" b="1" i="0" u="none">
                <a:solidFill>
                  <a:srgbClr val="334155"/>
                </a:solidFill>
                <a:latin typeface="Hind Siliguri"/>
              </a:rPr>
              <a:t>বিবরণ:</a:t>
            </a:r>
            <a:r>
              <a:rPr sz="1200" b="0" i="0" u="none">
                <a:solidFill>
                  <a:srgbClr val="334155"/>
                </a:solidFill>
                <a:latin typeface="Hind Siliguri"/>
              </a:rPr>
              <a:t> কয়েক প্রকার অ্যান্টিবডি, যেমন– IgG, IgA ইত্যাদি কণাধর্মী অ্যান্টিজেনের একাধিক কণাকে বিক্রিয়ার মাধ্যমে দলবদ্ধ করে। এই পদ্ধতিকে অ্যাগ্লুটিনেশন বলে এবং এই রকম অ্যান্টিবডিকে </a:t>
            </a:r>
            <a:r>
              <a:rPr sz="1200" b="1" i="0" u="none">
                <a:solidFill>
                  <a:srgbClr val="334155"/>
                </a:solidFill>
                <a:latin typeface="Hind Siliguri"/>
              </a:rPr>
              <a:t>অ্যাগ্লুটিনিন (Agglutinin)</a:t>
            </a:r>
            <a:r>
              <a:rPr sz="1200" b="0" i="0" u="none">
                <a:solidFill>
                  <a:srgbClr val="334155"/>
                </a:solidFill>
                <a:latin typeface="Hind Siliguri"/>
              </a:rPr>
              <a:t> বলে।</a:t>
            </a:r>
          </a:p>
        </p:txBody>
      </p:sp>
      <p:sp>
        <p:nvSpPr>
          <p:cNvPr id="10" name="TextBox 9"/>
          <p:cNvSpPr txBox="1"/>
          <p:nvPr/>
        </p:nvSpPr>
        <p:spPr>
          <a:xfrm>
            <a:off x="8296275" y="1718753"/>
            <a:ext cx="3219450" cy="708570"/>
          </a:xfrm>
          <a:prstGeom prst="rect">
            <a:avLst/>
          </a:prstGeom>
          <a:noFill/>
        </p:spPr>
        <p:txBody>
          <a:bodyPr wrap="square" lIns="0" tIns="0" rIns="0" bIns="0" anchor="t">
            <a:spAutoFit/>
          </a:bodyPr>
          <a:lstStyle/>
          <a:p>
            <a:pPr algn="l">
              <a:lnSpc>
                <a:spcPts val="1860"/>
              </a:lnSpc>
            </a:pPr>
            <a:r>
              <a:rPr sz="1200" b="1" i="0" u="none">
                <a:solidFill>
                  <a:srgbClr val="334155"/>
                </a:solidFill>
                <a:latin typeface="Hind Siliguri"/>
              </a:rPr>
              <a:t>বিবরণ:</a:t>
            </a:r>
            <a:r>
              <a:rPr sz="1200" b="0" i="0" u="none">
                <a:solidFill>
                  <a:srgbClr val="334155"/>
                </a:solidFill>
                <a:latin typeface="Hind Siliguri"/>
              </a:rPr>
              <a:t> কয়েক প্রকার অ্যান্টিবডি (IgA, IgM) অ্যান্টিজেনের সঙ্গে যুক্ত হয়ে অধঃক্ষেপ সৃষ্টি করে। এই রকম অ্যান্টিবডিকে </a:t>
            </a:r>
            <a:r>
              <a:rPr sz="1200" b="1" i="0" u="none">
                <a:solidFill>
                  <a:srgbClr val="334155"/>
                </a:solidFill>
                <a:latin typeface="Hind Siliguri"/>
              </a:rPr>
              <a:t>প্রিসিপিটিন (Precipitin)</a:t>
            </a:r>
            <a:r>
              <a:rPr sz="1200" b="0" i="0" u="none">
                <a:solidFill>
                  <a:srgbClr val="334155"/>
                </a:solidFill>
                <a:latin typeface="Hind Siliguri"/>
              </a:rPr>
              <a:t> বলে।</a:t>
            </a:r>
          </a:p>
        </p:txBody>
      </p:sp>
      <p:pic>
        <p:nvPicPr>
          <p:cNvPr id="11" name="Picture 10" descr="image.png"/>
          <p:cNvPicPr>
            <a:picLocks noChangeAspect="1"/>
          </p:cNvPicPr>
          <p:nvPr/>
        </p:nvPicPr>
        <p:blipFill>
          <a:blip r:embed="rId4"/>
          <a:stretch>
            <a:fillRect/>
          </a:stretch>
        </p:blipFill>
        <p:spPr>
          <a:xfrm>
            <a:off x="676275" y="1304150"/>
            <a:ext cx="304800" cy="304800"/>
          </a:xfrm>
          <a:prstGeom prst="rect">
            <a:avLst/>
          </a:prstGeom>
        </p:spPr>
      </p:pic>
      <p:sp>
        <p:nvSpPr>
          <p:cNvPr id="12" name="TextBox 11"/>
          <p:cNvSpPr txBox="1"/>
          <p:nvPr/>
        </p:nvSpPr>
        <p:spPr>
          <a:xfrm>
            <a:off x="1076325" y="1196547"/>
            <a:ext cx="2960370" cy="495007"/>
          </a:xfrm>
          <a:prstGeom prst="rect">
            <a:avLst/>
          </a:prstGeom>
          <a:noFill/>
        </p:spPr>
        <p:txBody>
          <a:bodyPr wrap="square" lIns="0" tIns="0" rIns="0" bIns="0" anchor="t">
            <a:spAutoFit/>
          </a:bodyPr>
          <a:lstStyle/>
          <a:p>
            <a:pPr algn="l">
              <a:lnSpc>
                <a:spcPts val="2047"/>
              </a:lnSpc>
            </a:pPr>
            <a:r>
              <a:rPr sz="1200" b="1" i="0" u="none" dirty="0" err="1">
                <a:solidFill>
                  <a:srgbClr val="0F172A"/>
                </a:solidFill>
                <a:latin typeface="Hind Siliguri"/>
              </a:rPr>
              <a:t>প্রশমন</a:t>
            </a:r>
            <a:r>
              <a:rPr sz="1200" b="1" i="0" u="none" dirty="0">
                <a:solidFill>
                  <a:srgbClr val="0F172A"/>
                </a:solidFill>
                <a:latin typeface="Hind Siliguri"/>
              </a:rPr>
              <a:t> </a:t>
            </a:r>
            <a:r>
              <a:rPr sz="1200" b="1" i="0" u="none" dirty="0" err="1">
                <a:solidFill>
                  <a:srgbClr val="0F172A"/>
                </a:solidFill>
                <a:latin typeface="Hind Siliguri"/>
              </a:rPr>
              <a:t>বা</a:t>
            </a:r>
            <a:r>
              <a:rPr sz="1200" b="1" i="0" u="none" dirty="0">
                <a:solidFill>
                  <a:srgbClr val="0F172A"/>
                </a:solidFill>
                <a:latin typeface="Hind Siliguri"/>
              </a:rPr>
              <a:t> </a:t>
            </a:r>
            <a:r>
              <a:rPr sz="1200" b="1" i="0" u="none" dirty="0" err="1">
                <a:solidFill>
                  <a:srgbClr val="0F172A"/>
                </a:solidFill>
                <a:latin typeface="Hind Siliguri"/>
              </a:rPr>
              <a:t>নিউট্রিলাইজেশন</a:t>
            </a:r>
            <a:r>
              <a:rPr sz="1200" b="1" i="0" u="none" dirty="0">
                <a:solidFill>
                  <a:srgbClr val="0F172A"/>
                </a:solidFill>
                <a:latin typeface="Hind Siliguri"/>
              </a:rPr>
              <a:t> (Neutralization)</a:t>
            </a:r>
          </a:p>
        </p:txBody>
      </p:sp>
      <p:pic>
        <p:nvPicPr>
          <p:cNvPr id="14" name="Picture 13" descr="image.png"/>
          <p:cNvPicPr>
            <a:picLocks noChangeAspect="1"/>
          </p:cNvPicPr>
          <p:nvPr/>
        </p:nvPicPr>
        <p:blipFill>
          <a:blip r:embed="rId5"/>
          <a:stretch>
            <a:fillRect/>
          </a:stretch>
        </p:blipFill>
        <p:spPr>
          <a:xfrm>
            <a:off x="4486275" y="1304150"/>
            <a:ext cx="304800" cy="304800"/>
          </a:xfrm>
          <a:prstGeom prst="rect">
            <a:avLst/>
          </a:prstGeom>
        </p:spPr>
      </p:pic>
      <p:sp>
        <p:nvSpPr>
          <p:cNvPr id="15" name="TextBox 14"/>
          <p:cNvSpPr txBox="1"/>
          <p:nvPr/>
        </p:nvSpPr>
        <p:spPr>
          <a:xfrm>
            <a:off x="4886325" y="1196547"/>
            <a:ext cx="2960370" cy="495007"/>
          </a:xfrm>
          <a:prstGeom prst="rect">
            <a:avLst/>
          </a:prstGeom>
          <a:noFill/>
        </p:spPr>
        <p:txBody>
          <a:bodyPr wrap="square" lIns="0" tIns="0" rIns="0" bIns="0" anchor="t">
            <a:spAutoFit/>
          </a:bodyPr>
          <a:lstStyle/>
          <a:p>
            <a:pPr algn="l">
              <a:lnSpc>
                <a:spcPts val="2047"/>
              </a:lnSpc>
            </a:pPr>
            <a:r>
              <a:rPr sz="1200" b="1" i="0" u="none">
                <a:solidFill>
                  <a:srgbClr val="0F172A"/>
                </a:solidFill>
                <a:latin typeface="Hind Siliguri"/>
              </a:rPr>
              <a:t>দলবদ্ধকরণ বা অ্যাগ্লুটিনেশন (Agglutination)</a:t>
            </a:r>
          </a:p>
        </p:txBody>
      </p:sp>
      <p:pic>
        <p:nvPicPr>
          <p:cNvPr id="17" name="Picture 16" descr="image.png"/>
          <p:cNvPicPr>
            <a:picLocks noChangeAspect="1"/>
          </p:cNvPicPr>
          <p:nvPr/>
        </p:nvPicPr>
        <p:blipFill>
          <a:blip r:embed="rId6"/>
          <a:stretch>
            <a:fillRect/>
          </a:stretch>
        </p:blipFill>
        <p:spPr>
          <a:xfrm>
            <a:off x="8296275" y="1304150"/>
            <a:ext cx="304800" cy="304800"/>
          </a:xfrm>
          <a:prstGeom prst="rect">
            <a:avLst/>
          </a:prstGeom>
        </p:spPr>
      </p:pic>
      <p:sp>
        <p:nvSpPr>
          <p:cNvPr id="18" name="TextBox 17"/>
          <p:cNvSpPr txBox="1"/>
          <p:nvPr/>
        </p:nvSpPr>
        <p:spPr>
          <a:xfrm>
            <a:off x="8696325" y="1196547"/>
            <a:ext cx="2960370" cy="495007"/>
          </a:xfrm>
          <a:prstGeom prst="rect">
            <a:avLst/>
          </a:prstGeom>
          <a:noFill/>
        </p:spPr>
        <p:txBody>
          <a:bodyPr wrap="square" lIns="0" tIns="0" rIns="0" bIns="0" anchor="t">
            <a:spAutoFit/>
          </a:bodyPr>
          <a:lstStyle/>
          <a:p>
            <a:pPr algn="l">
              <a:lnSpc>
                <a:spcPts val="2047"/>
              </a:lnSpc>
            </a:pPr>
            <a:r>
              <a:rPr sz="1200" b="1" i="0" u="none">
                <a:solidFill>
                  <a:srgbClr val="0F172A"/>
                </a:solidFill>
                <a:latin typeface="Hind Siliguri"/>
              </a:rPr>
              <a:t>অধঃক্ষেপণ বা প্রিসিপিটেশন (Precipitation)</a:t>
            </a:r>
          </a:p>
        </p:txBody>
      </p:sp>
      <p:pic>
        <p:nvPicPr>
          <p:cNvPr id="20" name="Picture 19" descr="image.png">
            <a:extLst>
              <a:ext uri="{FF2B5EF4-FFF2-40B4-BE49-F238E27FC236}">
                <a16:creationId xmlns:a16="http://schemas.microsoft.com/office/drawing/2014/main" id="{184B2A65-5DB7-5366-C98A-8B364B04852A}"/>
              </a:ext>
            </a:extLst>
          </p:cNvPr>
          <p:cNvPicPr>
            <a:picLocks noChangeAspect="1"/>
          </p:cNvPicPr>
          <p:nvPr/>
        </p:nvPicPr>
        <p:blipFill>
          <a:blip r:embed="rId7"/>
          <a:stretch>
            <a:fillRect/>
          </a:stretch>
        </p:blipFill>
        <p:spPr>
          <a:xfrm>
            <a:off x="476250" y="3051746"/>
            <a:ext cx="6819900" cy="103989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1" name="TextBox 20">
            <a:extLst>
              <a:ext uri="{FF2B5EF4-FFF2-40B4-BE49-F238E27FC236}">
                <a16:creationId xmlns:a16="http://schemas.microsoft.com/office/drawing/2014/main" id="{6E65286B-396F-7256-0A98-D55255FE7CE7}"/>
              </a:ext>
            </a:extLst>
          </p:cNvPr>
          <p:cNvSpPr txBox="1"/>
          <p:nvPr/>
        </p:nvSpPr>
        <p:spPr>
          <a:xfrm>
            <a:off x="695325" y="3575621"/>
            <a:ext cx="6419850" cy="472380"/>
          </a:xfrm>
          <a:prstGeom prst="rect">
            <a:avLst/>
          </a:prstGeom>
          <a:noFill/>
        </p:spPr>
        <p:txBody>
          <a:bodyPr wrap="square" lIns="0" tIns="0" rIns="0" bIns="0" anchor="t">
            <a:spAutoFit/>
          </a:bodyPr>
          <a:lstStyle/>
          <a:p>
            <a:pPr algn="l">
              <a:lnSpc>
                <a:spcPts val="1860"/>
              </a:lnSpc>
            </a:pPr>
            <a:r>
              <a:rPr sz="1200" b="1" i="0" u="none" dirty="0" err="1">
                <a:solidFill>
                  <a:srgbClr val="334155"/>
                </a:solidFill>
                <a:latin typeface="Hind Siliguri"/>
              </a:rPr>
              <a:t>বিবরণ</a:t>
            </a:r>
            <a:r>
              <a:rPr sz="1200" b="1" i="0" u="none" dirty="0">
                <a:solidFill>
                  <a:srgbClr val="334155"/>
                </a:solidFill>
                <a:latin typeface="Hind Siliguri"/>
              </a:rPr>
              <a:t>:</a:t>
            </a:r>
            <a:r>
              <a:rPr sz="1200" b="0" i="0" u="none" dirty="0">
                <a:solidFill>
                  <a:srgbClr val="334155"/>
                </a:solidFill>
                <a:latin typeface="Hind Siliguri"/>
              </a:rPr>
              <a:t> </a:t>
            </a:r>
            <a:r>
              <a:rPr sz="1200" b="0" i="0" u="none" dirty="0" err="1">
                <a:solidFill>
                  <a:srgbClr val="334155"/>
                </a:solidFill>
                <a:latin typeface="Hind Siliguri"/>
              </a:rPr>
              <a:t>কিছু</a:t>
            </a:r>
            <a:r>
              <a:rPr sz="1200" b="0" i="0" u="none" dirty="0">
                <a:solidFill>
                  <a:srgbClr val="334155"/>
                </a:solidFill>
                <a:latin typeface="Hind Siliguri"/>
              </a:rPr>
              <a:t> </a:t>
            </a:r>
            <a:r>
              <a:rPr sz="1200" b="0" i="0" u="none" dirty="0" err="1">
                <a:solidFill>
                  <a:srgbClr val="334155"/>
                </a:solidFill>
                <a:latin typeface="Hind Siliguri"/>
              </a:rPr>
              <a:t>শক্তিশালী</a:t>
            </a:r>
            <a:r>
              <a:rPr sz="1200" b="0" i="0" u="none" dirty="0">
                <a:solidFill>
                  <a:srgbClr val="334155"/>
                </a:solidFill>
                <a:latin typeface="Hind Siliguri"/>
              </a:rPr>
              <a:t> </a:t>
            </a:r>
            <a:r>
              <a:rPr sz="1200" b="0" i="0" u="none" dirty="0" err="1">
                <a:solidFill>
                  <a:srgbClr val="334155"/>
                </a:solidFill>
                <a:latin typeface="Hind Siliguri"/>
              </a:rPr>
              <a:t>ধরনের</a:t>
            </a:r>
            <a:r>
              <a:rPr sz="1200" b="0" i="0" u="none" dirty="0">
                <a:solidFill>
                  <a:srgbClr val="334155"/>
                </a:solidFill>
                <a:latin typeface="Hind Siliguri"/>
              </a:rPr>
              <a:t> </a:t>
            </a:r>
            <a:r>
              <a:rPr sz="1200" b="0" i="0" u="none" dirty="0" err="1">
                <a:solidFill>
                  <a:srgbClr val="334155"/>
                </a:solidFill>
                <a:latin typeface="Hind Siliguri"/>
              </a:rPr>
              <a:t>অ্যান্টিবডি</a:t>
            </a:r>
            <a:r>
              <a:rPr sz="1200" b="0" i="0" u="none" dirty="0">
                <a:solidFill>
                  <a:srgbClr val="334155"/>
                </a:solidFill>
                <a:latin typeface="Hind Siliguri"/>
              </a:rPr>
              <a:t> </a:t>
            </a:r>
            <a:r>
              <a:rPr sz="1200" b="0" i="0" u="none" dirty="0" err="1">
                <a:solidFill>
                  <a:srgbClr val="334155"/>
                </a:solidFill>
                <a:latin typeface="Hind Siliguri"/>
              </a:rPr>
              <a:t>সরাসরি</a:t>
            </a:r>
            <a:r>
              <a:rPr sz="1200" b="0" i="0" u="none" dirty="0">
                <a:solidFill>
                  <a:srgbClr val="334155"/>
                </a:solidFill>
                <a:latin typeface="Hind Siliguri"/>
              </a:rPr>
              <a:t> </a:t>
            </a:r>
            <a:r>
              <a:rPr sz="1200" b="0" i="0" u="none" dirty="0" err="1">
                <a:solidFill>
                  <a:srgbClr val="334155"/>
                </a:solidFill>
                <a:latin typeface="Hind Siliguri"/>
              </a:rPr>
              <a:t>জীবাণুর</a:t>
            </a:r>
            <a:r>
              <a:rPr sz="1200" b="0" i="0" u="none" dirty="0">
                <a:solidFill>
                  <a:srgbClr val="334155"/>
                </a:solidFill>
                <a:latin typeface="Hind Siliguri"/>
              </a:rPr>
              <a:t> (</a:t>
            </a:r>
            <a:r>
              <a:rPr sz="1200" b="0" i="0" u="none" dirty="0" err="1">
                <a:solidFill>
                  <a:srgbClr val="334155"/>
                </a:solidFill>
                <a:latin typeface="Hind Siliguri"/>
              </a:rPr>
              <a:t>অ্যান্টিজেনের</a:t>
            </a:r>
            <a:r>
              <a:rPr sz="1200" b="0" i="0" u="none" dirty="0">
                <a:solidFill>
                  <a:srgbClr val="334155"/>
                </a:solidFill>
                <a:latin typeface="Hind Siliguri"/>
              </a:rPr>
              <a:t>) </a:t>
            </a:r>
            <a:r>
              <a:rPr sz="1200" b="0" i="0" u="none" dirty="0" err="1">
                <a:solidFill>
                  <a:srgbClr val="334155"/>
                </a:solidFill>
                <a:latin typeface="Hind Siliguri"/>
              </a:rPr>
              <a:t>পর্দাকে</a:t>
            </a:r>
            <a:r>
              <a:rPr sz="1200" b="0" i="0" u="none" dirty="0">
                <a:solidFill>
                  <a:srgbClr val="334155"/>
                </a:solidFill>
                <a:latin typeface="Hind Siliguri"/>
              </a:rPr>
              <a:t> </a:t>
            </a:r>
            <a:r>
              <a:rPr sz="1200" b="0" i="0" u="none" dirty="0" err="1">
                <a:solidFill>
                  <a:srgbClr val="334155"/>
                </a:solidFill>
                <a:latin typeface="Hind Siliguri"/>
              </a:rPr>
              <a:t>বিচ্ছিন্ন</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 </a:t>
            </a:r>
            <a:r>
              <a:rPr sz="1200" b="0" i="0" u="none" dirty="0" err="1">
                <a:solidFill>
                  <a:srgbClr val="334155"/>
                </a:solidFill>
                <a:latin typeface="Hind Siliguri"/>
              </a:rPr>
              <a:t>দেয়</a:t>
            </a:r>
            <a:r>
              <a:rPr sz="1200" b="0" i="0" u="none" dirty="0">
                <a:solidFill>
                  <a:srgbClr val="334155"/>
                </a:solidFill>
                <a:latin typeface="Hind Siliguri"/>
              </a:rPr>
              <a:t>। </a:t>
            </a:r>
            <a:r>
              <a:rPr sz="1200" b="0" i="0" u="none" dirty="0" err="1">
                <a:solidFill>
                  <a:srgbClr val="334155"/>
                </a:solidFill>
                <a:latin typeface="Hind Siliguri"/>
              </a:rPr>
              <a:t>এই</a:t>
            </a:r>
            <a:r>
              <a:rPr sz="1200" b="0" i="0" u="none" dirty="0">
                <a:solidFill>
                  <a:srgbClr val="334155"/>
                </a:solidFill>
                <a:latin typeface="Hind Siliguri"/>
              </a:rPr>
              <a:t> </a:t>
            </a:r>
            <a:r>
              <a:rPr sz="1200" b="0" i="0" u="none" dirty="0" err="1">
                <a:solidFill>
                  <a:srgbClr val="334155"/>
                </a:solidFill>
                <a:latin typeface="Hind Siliguri"/>
              </a:rPr>
              <a:t>ধরনের</a:t>
            </a:r>
            <a:r>
              <a:rPr sz="1200" b="0" i="0" u="none" dirty="0">
                <a:solidFill>
                  <a:srgbClr val="334155"/>
                </a:solidFill>
                <a:latin typeface="Hind Siliguri"/>
              </a:rPr>
              <a:t> </a:t>
            </a:r>
            <a:r>
              <a:rPr sz="1200" b="0" i="0" u="none" dirty="0" err="1">
                <a:solidFill>
                  <a:srgbClr val="334155"/>
                </a:solidFill>
                <a:latin typeface="Hind Siliguri"/>
              </a:rPr>
              <a:t>অ্যান্টিবডিকে</a:t>
            </a:r>
            <a:r>
              <a:rPr sz="1200" b="0" i="0" u="none" dirty="0">
                <a:solidFill>
                  <a:srgbClr val="334155"/>
                </a:solidFill>
                <a:latin typeface="Hind Siliguri"/>
              </a:rPr>
              <a:t> </a:t>
            </a:r>
            <a:r>
              <a:rPr sz="1200" b="1" i="0" u="none" dirty="0" err="1">
                <a:solidFill>
                  <a:srgbClr val="334155"/>
                </a:solidFill>
                <a:latin typeface="Hind Siliguri"/>
              </a:rPr>
              <a:t>লাইসিস</a:t>
            </a:r>
            <a:r>
              <a:rPr sz="1200" b="0" i="0" u="none" dirty="0">
                <a:solidFill>
                  <a:srgbClr val="334155"/>
                </a:solidFill>
                <a:latin typeface="Hind Siliguri"/>
              </a:rPr>
              <a:t> </a:t>
            </a:r>
            <a:r>
              <a:rPr sz="1200" b="0" i="0" u="none" dirty="0" err="1">
                <a:solidFill>
                  <a:srgbClr val="334155"/>
                </a:solidFill>
                <a:latin typeface="Hind Siliguri"/>
              </a:rPr>
              <a:t>বলে</a:t>
            </a:r>
            <a:r>
              <a:rPr sz="1200" b="0" i="0" u="none" dirty="0">
                <a:solidFill>
                  <a:srgbClr val="334155"/>
                </a:solidFill>
                <a:latin typeface="Hind Siliguri"/>
              </a:rPr>
              <a:t>।</a:t>
            </a:r>
          </a:p>
        </p:txBody>
      </p:sp>
      <p:pic>
        <p:nvPicPr>
          <p:cNvPr id="22" name="Picture 21" descr="image.png">
            <a:extLst>
              <a:ext uri="{FF2B5EF4-FFF2-40B4-BE49-F238E27FC236}">
                <a16:creationId xmlns:a16="http://schemas.microsoft.com/office/drawing/2014/main" id="{AE5ED18C-5E4E-3F9F-2F59-5DEFE6385648}"/>
              </a:ext>
            </a:extLst>
          </p:cNvPr>
          <p:cNvPicPr>
            <a:picLocks noChangeAspect="1"/>
          </p:cNvPicPr>
          <p:nvPr/>
        </p:nvPicPr>
        <p:blipFill>
          <a:blip r:embed="rId8"/>
          <a:stretch>
            <a:fillRect/>
          </a:stretch>
        </p:blipFill>
        <p:spPr>
          <a:xfrm>
            <a:off x="695325" y="3143333"/>
            <a:ext cx="304800" cy="304800"/>
          </a:xfrm>
          <a:prstGeom prst="rect">
            <a:avLst/>
          </a:prstGeom>
        </p:spPr>
      </p:pic>
      <p:sp>
        <p:nvSpPr>
          <p:cNvPr id="23" name="TextBox 22">
            <a:extLst>
              <a:ext uri="{FF2B5EF4-FFF2-40B4-BE49-F238E27FC236}">
                <a16:creationId xmlns:a16="http://schemas.microsoft.com/office/drawing/2014/main" id="{A54BFF66-FEE8-BF0F-D495-7B72541FCEBD}"/>
              </a:ext>
            </a:extLst>
          </p:cNvPr>
          <p:cNvSpPr txBox="1"/>
          <p:nvPr/>
        </p:nvSpPr>
        <p:spPr>
          <a:xfrm>
            <a:off x="1095375" y="3213671"/>
            <a:ext cx="3320816" cy="184666"/>
          </a:xfrm>
          <a:prstGeom prst="rect">
            <a:avLst/>
          </a:prstGeom>
          <a:noFill/>
        </p:spPr>
        <p:txBody>
          <a:bodyPr wrap="square" lIns="0" tIns="0" rIns="0" bIns="0" anchor="t">
            <a:spAutoFit/>
          </a:bodyPr>
          <a:lstStyle/>
          <a:p>
            <a:pPr algn="l"/>
            <a:r>
              <a:rPr sz="1200" b="1" i="0" u="none" dirty="0" err="1">
                <a:solidFill>
                  <a:srgbClr val="0F172A"/>
                </a:solidFill>
                <a:latin typeface="Hind Siliguri"/>
              </a:rPr>
              <a:t>বিশিষ্টকরণ</a:t>
            </a:r>
            <a:r>
              <a:rPr sz="1200" b="1" i="0" u="none" dirty="0">
                <a:solidFill>
                  <a:srgbClr val="0F172A"/>
                </a:solidFill>
                <a:latin typeface="Hind Siliguri"/>
              </a:rPr>
              <a:t> </a:t>
            </a:r>
            <a:r>
              <a:rPr sz="1200" b="1" i="0" u="none" dirty="0" err="1">
                <a:solidFill>
                  <a:srgbClr val="0F172A"/>
                </a:solidFill>
                <a:latin typeface="Hind Siliguri"/>
              </a:rPr>
              <a:t>বা</a:t>
            </a:r>
            <a:r>
              <a:rPr sz="1200" b="1" i="0" u="none" dirty="0">
                <a:solidFill>
                  <a:srgbClr val="0F172A"/>
                </a:solidFill>
                <a:latin typeface="Hind Siliguri"/>
              </a:rPr>
              <a:t> </a:t>
            </a:r>
            <a:r>
              <a:rPr sz="1200" b="1" i="0" u="none" dirty="0" err="1">
                <a:solidFill>
                  <a:srgbClr val="0F172A"/>
                </a:solidFill>
                <a:latin typeface="Hind Siliguri"/>
              </a:rPr>
              <a:t>লাইসিস</a:t>
            </a:r>
            <a:r>
              <a:rPr sz="1200" b="1" i="0" u="none" dirty="0">
                <a:solidFill>
                  <a:srgbClr val="0F172A"/>
                </a:solidFill>
                <a:latin typeface="Hind Siliguri"/>
              </a:rPr>
              <a:t> (Lysis)</a:t>
            </a:r>
          </a:p>
        </p:txBody>
      </p:sp>
      <p:pic>
        <p:nvPicPr>
          <p:cNvPr id="24" name="Picture 23" descr="image.png">
            <a:extLst>
              <a:ext uri="{FF2B5EF4-FFF2-40B4-BE49-F238E27FC236}">
                <a16:creationId xmlns:a16="http://schemas.microsoft.com/office/drawing/2014/main" id="{F6FCC00F-420A-F4E6-40BE-AF9A2D07F295}"/>
              </a:ext>
            </a:extLst>
          </p:cNvPr>
          <p:cNvPicPr>
            <a:picLocks noChangeAspect="1"/>
          </p:cNvPicPr>
          <p:nvPr/>
        </p:nvPicPr>
        <p:blipFill>
          <a:blip r:embed="rId9"/>
          <a:stretch>
            <a:fillRect/>
          </a:stretch>
        </p:blipFill>
        <p:spPr>
          <a:xfrm>
            <a:off x="476250" y="4148790"/>
            <a:ext cx="6819900" cy="126424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5" name="TextBox 24">
            <a:extLst>
              <a:ext uri="{FF2B5EF4-FFF2-40B4-BE49-F238E27FC236}">
                <a16:creationId xmlns:a16="http://schemas.microsoft.com/office/drawing/2014/main" id="{92E77EE1-A1C8-A598-C3A0-7A8A54C41772}"/>
              </a:ext>
            </a:extLst>
          </p:cNvPr>
          <p:cNvSpPr txBox="1"/>
          <p:nvPr/>
        </p:nvSpPr>
        <p:spPr>
          <a:xfrm>
            <a:off x="695325" y="4618160"/>
            <a:ext cx="6419850" cy="708570"/>
          </a:xfrm>
          <a:prstGeom prst="rect">
            <a:avLst/>
          </a:prstGeom>
          <a:noFill/>
        </p:spPr>
        <p:txBody>
          <a:bodyPr wrap="square" lIns="0" tIns="0" rIns="0" bIns="0" anchor="t">
            <a:spAutoFit/>
          </a:bodyPr>
          <a:lstStyle/>
          <a:p>
            <a:pPr algn="l">
              <a:lnSpc>
                <a:spcPts val="1860"/>
              </a:lnSpc>
            </a:pPr>
            <a:r>
              <a:rPr sz="1200" b="1" i="0" u="none" dirty="0" err="1">
                <a:solidFill>
                  <a:srgbClr val="334155"/>
                </a:solidFill>
                <a:latin typeface="Hind Siliguri"/>
              </a:rPr>
              <a:t>বিবরণ</a:t>
            </a:r>
            <a:r>
              <a:rPr sz="1200" b="1" i="0" u="none" dirty="0">
                <a:solidFill>
                  <a:srgbClr val="334155"/>
                </a:solidFill>
                <a:latin typeface="Hind Siliguri"/>
              </a:rPr>
              <a:t>:</a:t>
            </a:r>
            <a:r>
              <a:rPr sz="1200" b="0" i="0" u="none" dirty="0">
                <a:solidFill>
                  <a:srgbClr val="334155"/>
                </a:solidFill>
                <a:latin typeface="Hind Siliguri"/>
              </a:rPr>
              <a:t> </a:t>
            </a:r>
            <a:r>
              <a:rPr sz="1200" b="0" i="0" u="none" dirty="0" err="1">
                <a:solidFill>
                  <a:srgbClr val="334155"/>
                </a:solidFill>
                <a:latin typeface="Hind Siliguri"/>
              </a:rPr>
              <a:t>কয়েক</a:t>
            </a:r>
            <a:r>
              <a:rPr sz="1200" b="0" i="0" u="none" dirty="0">
                <a:solidFill>
                  <a:srgbClr val="334155"/>
                </a:solidFill>
                <a:latin typeface="Hind Siliguri"/>
              </a:rPr>
              <a:t> </a:t>
            </a:r>
            <a:r>
              <a:rPr sz="1200" b="0" i="0" u="none" dirty="0" err="1">
                <a:solidFill>
                  <a:srgbClr val="334155"/>
                </a:solidFill>
                <a:latin typeface="Hind Siliguri"/>
              </a:rPr>
              <a:t>প্রকার</a:t>
            </a:r>
            <a:r>
              <a:rPr sz="1200" b="0" i="0" u="none" dirty="0">
                <a:solidFill>
                  <a:srgbClr val="334155"/>
                </a:solidFill>
                <a:latin typeface="Hind Siliguri"/>
              </a:rPr>
              <a:t> </a:t>
            </a:r>
            <a:r>
              <a:rPr sz="1200" b="0" i="0" u="none" dirty="0" err="1">
                <a:solidFill>
                  <a:srgbClr val="334155"/>
                </a:solidFill>
                <a:latin typeface="Hind Siliguri"/>
              </a:rPr>
              <a:t>অ্যান্টিবডি</a:t>
            </a:r>
            <a:r>
              <a:rPr sz="1200" b="0" i="0" u="none" dirty="0">
                <a:solidFill>
                  <a:srgbClr val="334155"/>
                </a:solidFill>
                <a:latin typeface="Hind Siliguri"/>
              </a:rPr>
              <a:t>, </a:t>
            </a:r>
            <a:r>
              <a:rPr sz="1200" b="0" i="0" u="none" dirty="0" err="1">
                <a:solidFill>
                  <a:srgbClr val="334155"/>
                </a:solidFill>
                <a:latin typeface="Hind Siliguri"/>
              </a:rPr>
              <a:t>যেমন</a:t>
            </a:r>
            <a:r>
              <a:rPr sz="1200" b="0" i="0" u="none" dirty="0">
                <a:solidFill>
                  <a:srgbClr val="334155"/>
                </a:solidFill>
                <a:latin typeface="Hind Siliguri"/>
              </a:rPr>
              <a:t>– IgG, IgM </a:t>
            </a:r>
            <a:r>
              <a:rPr sz="1200" b="0" i="0" u="none" dirty="0" err="1">
                <a:solidFill>
                  <a:srgbClr val="334155"/>
                </a:solidFill>
                <a:latin typeface="Hind Siliguri"/>
              </a:rPr>
              <a:t>ইত্যাদি</a:t>
            </a:r>
            <a:r>
              <a:rPr sz="1200" b="0" i="0" u="none" dirty="0">
                <a:solidFill>
                  <a:srgbClr val="334155"/>
                </a:solidFill>
                <a:latin typeface="Hind Siliguri"/>
              </a:rPr>
              <a:t> </a:t>
            </a:r>
            <a:r>
              <a:rPr sz="1200" b="0" i="0" u="none" dirty="0" err="1">
                <a:solidFill>
                  <a:srgbClr val="334155"/>
                </a:solidFill>
                <a:latin typeface="Hind Siliguri"/>
              </a:rPr>
              <a:t>অ্যান্টিজেনের</a:t>
            </a:r>
            <a:r>
              <a:rPr sz="1200" b="0" i="0" u="none" dirty="0">
                <a:solidFill>
                  <a:srgbClr val="334155"/>
                </a:solidFill>
                <a:latin typeface="Hind Siliguri"/>
              </a:rPr>
              <a:t> </a:t>
            </a:r>
            <a:r>
              <a:rPr sz="1200" b="0" i="0" u="none" dirty="0" err="1">
                <a:solidFill>
                  <a:srgbClr val="334155"/>
                </a:solidFill>
                <a:latin typeface="Hind Siliguri"/>
              </a:rPr>
              <a:t>বাইরে</a:t>
            </a:r>
            <a:r>
              <a:rPr sz="1200" b="0" i="0" u="none" dirty="0">
                <a:solidFill>
                  <a:srgbClr val="334155"/>
                </a:solidFill>
                <a:latin typeface="Hind Siliguri"/>
              </a:rPr>
              <a:t> </a:t>
            </a:r>
            <a:r>
              <a:rPr sz="1200" b="0" i="0" u="none" dirty="0" err="1">
                <a:solidFill>
                  <a:srgbClr val="334155"/>
                </a:solidFill>
                <a:latin typeface="Hind Siliguri"/>
              </a:rPr>
              <a:t>যুক্ত</a:t>
            </a:r>
            <a:r>
              <a:rPr sz="1200" b="0" i="0" u="none" dirty="0">
                <a:solidFill>
                  <a:srgbClr val="334155"/>
                </a:solidFill>
                <a:latin typeface="Hind Siliguri"/>
              </a:rPr>
              <a:t> </a:t>
            </a:r>
            <a:r>
              <a:rPr sz="1200" b="0" i="0" u="none" dirty="0" err="1">
                <a:solidFill>
                  <a:srgbClr val="334155"/>
                </a:solidFill>
                <a:latin typeface="Hind Siliguri"/>
              </a:rPr>
              <a:t>হয়ে</a:t>
            </a:r>
            <a:r>
              <a:rPr sz="1200" b="0" i="0" u="none" dirty="0">
                <a:solidFill>
                  <a:srgbClr val="334155"/>
                </a:solidFill>
                <a:latin typeface="Hind Siliguri"/>
              </a:rPr>
              <a:t> </a:t>
            </a:r>
            <a:r>
              <a:rPr sz="1200" b="0" i="0" u="none" dirty="0" err="1">
                <a:solidFill>
                  <a:srgbClr val="334155"/>
                </a:solidFill>
                <a:latin typeface="Hind Siliguri"/>
              </a:rPr>
              <a:t>একটি</a:t>
            </a:r>
            <a:r>
              <a:rPr sz="1200" b="0" i="0" u="none" dirty="0">
                <a:solidFill>
                  <a:srgbClr val="334155"/>
                </a:solidFill>
                <a:latin typeface="Hind Siliguri"/>
              </a:rPr>
              <a:t> </a:t>
            </a:r>
            <a:r>
              <a:rPr sz="1200" b="0" i="0" u="none" dirty="0" err="1">
                <a:solidFill>
                  <a:srgbClr val="334155"/>
                </a:solidFill>
                <a:latin typeface="Hind Siliguri"/>
              </a:rPr>
              <a:t>আস্তরণ</a:t>
            </a:r>
            <a:r>
              <a:rPr sz="1200" b="0" i="0" u="none" dirty="0">
                <a:solidFill>
                  <a:srgbClr val="334155"/>
                </a:solidFill>
                <a:latin typeface="Hind Siliguri"/>
              </a:rPr>
              <a:t> </a:t>
            </a:r>
            <a:r>
              <a:rPr sz="1200" b="0" i="0" u="none" dirty="0" err="1">
                <a:solidFill>
                  <a:srgbClr val="334155"/>
                </a:solidFill>
                <a:latin typeface="Hind Siliguri"/>
              </a:rPr>
              <a:t>তৈরি</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 </a:t>
            </a:r>
            <a:r>
              <a:rPr sz="1200" b="0" i="0" u="none" dirty="0" err="1">
                <a:solidFill>
                  <a:srgbClr val="334155"/>
                </a:solidFill>
                <a:latin typeface="Hind Siliguri"/>
              </a:rPr>
              <a:t>ফলে</a:t>
            </a:r>
            <a:r>
              <a:rPr sz="1200" b="0" i="0" u="none" dirty="0">
                <a:solidFill>
                  <a:srgbClr val="334155"/>
                </a:solidFill>
                <a:latin typeface="Hind Siliguri"/>
              </a:rPr>
              <a:t> </a:t>
            </a:r>
            <a:r>
              <a:rPr sz="1200" b="0" i="0" u="none" dirty="0" err="1">
                <a:solidFill>
                  <a:srgbClr val="334155"/>
                </a:solidFill>
                <a:latin typeface="Hind Siliguri"/>
              </a:rPr>
              <a:t>অ্যান্টিজেনটি</a:t>
            </a:r>
            <a:r>
              <a:rPr sz="1200" b="0" i="0" u="none" dirty="0">
                <a:solidFill>
                  <a:srgbClr val="334155"/>
                </a:solidFill>
                <a:latin typeface="Hind Siliguri"/>
              </a:rPr>
              <a:t> </a:t>
            </a:r>
            <a:r>
              <a:rPr sz="1200" b="0" i="0" u="none" dirty="0" err="1">
                <a:solidFill>
                  <a:srgbClr val="334155"/>
                </a:solidFill>
                <a:latin typeface="Hind Siliguri"/>
              </a:rPr>
              <a:t>সহজেই</a:t>
            </a:r>
            <a:r>
              <a:rPr sz="1200" b="0" i="0" u="none" dirty="0">
                <a:solidFill>
                  <a:srgbClr val="334155"/>
                </a:solidFill>
                <a:latin typeface="Hind Siliguri"/>
              </a:rPr>
              <a:t> </a:t>
            </a:r>
            <a:r>
              <a:rPr sz="1200" b="0" i="0" u="none" dirty="0" err="1">
                <a:solidFill>
                  <a:srgbClr val="334155"/>
                </a:solidFill>
                <a:latin typeface="Hind Siliguri"/>
              </a:rPr>
              <a:t>ফ্যাগোসাইটিক</a:t>
            </a:r>
            <a:r>
              <a:rPr sz="1200" b="0" i="0" u="none" dirty="0">
                <a:solidFill>
                  <a:srgbClr val="334155"/>
                </a:solidFill>
                <a:latin typeface="Hind Siliguri"/>
              </a:rPr>
              <a:t> </a:t>
            </a:r>
            <a:r>
              <a:rPr sz="1200" b="0" i="0" u="none" dirty="0" err="1">
                <a:solidFill>
                  <a:srgbClr val="334155"/>
                </a:solidFill>
                <a:latin typeface="Hind Siliguri"/>
              </a:rPr>
              <a:t>কোষ</a:t>
            </a:r>
            <a:r>
              <a:rPr sz="1200" b="0" i="0" u="none" dirty="0">
                <a:solidFill>
                  <a:srgbClr val="334155"/>
                </a:solidFill>
                <a:latin typeface="Hind Siliguri"/>
              </a:rPr>
              <a:t> (</a:t>
            </a:r>
            <a:r>
              <a:rPr sz="1200" b="0" i="0" u="none" dirty="0" err="1">
                <a:solidFill>
                  <a:srgbClr val="334155"/>
                </a:solidFill>
                <a:latin typeface="Hind Siliguri"/>
              </a:rPr>
              <a:t>নিউট্রোফিল</a:t>
            </a:r>
            <a:r>
              <a:rPr sz="1200" b="0" i="0" u="none" dirty="0">
                <a:solidFill>
                  <a:srgbClr val="334155"/>
                </a:solidFill>
                <a:latin typeface="Hind Siliguri"/>
              </a:rPr>
              <a:t>, </a:t>
            </a:r>
            <a:r>
              <a:rPr sz="1200" b="0" i="0" u="none" dirty="0" err="1">
                <a:solidFill>
                  <a:srgbClr val="334155"/>
                </a:solidFill>
                <a:latin typeface="Hind Siliguri"/>
              </a:rPr>
              <a:t>মোনোসাইট</a:t>
            </a:r>
            <a:r>
              <a:rPr sz="1200" b="0" i="0" u="none" dirty="0">
                <a:solidFill>
                  <a:srgbClr val="334155"/>
                </a:solidFill>
                <a:latin typeface="Hind Siliguri"/>
              </a:rPr>
              <a:t>, </a:t>
            </a:r>
            <a:r>
              <a:rPr sz="1200" b="0" i="0" u="none" dirty="0" err="1">
                <a:solidFill>
                  <a:srgbClr val="334155"/>
                </a:solidFill>
                <a:latin typeface="Hind Siliguri"/>
              </a:rPr>
              <a:t>ম্যাক্রোফাজ</a:t>
            </a:r>
            <a:r>
              <a:rPr sz="1200" b="0" i="0" u="none" dirty="0">
                <a:solidFill>
                  <a:srgbClr val="334155"/>
                </a:solidFill>
                <a:latin typeface="Hind Siliguri"/>
              </a:rPr>
              <a:t>) </a:t>
            </a:r>
            <a:r>
              <a:rPr sz="1200" b="0" i="0" u="none" dirty="0" err="1">
                <a:solidFill>
                  <a:srgbClr val="334155"/>
                </a:solidFill>
                <a:latin typeface="Hind Siliguri"/>
              </a:rPr>
              <a:t>দ্বারা</a:t>
            </a:r>
            <a:r>
              <a:rPr sz="1200" b="0" i="0" u="none" dirty="0">
                <a:solidFill>
                  <a:srgbClr val="334155"/>
                </a:solidFill>
                <a:latin typeface="Hind Siliguri"/>
              </a:rPr>
              <a:t> </a:t>
            </a:r>
            <a:r>
              <a:rPr sz="1200" b="0" i="0" u="none" dirty="0" err="1">
                <a:solidFill>
                  <a:srgbClr val="334155"/>
                </a:solidFill>
                <a:latin typeface="Hind Siliguri"/>
              </a:rPr>
              <a:t>গৃহীত</a:t>
            </a:r>
            <a:r>
              <a:rPr sz="1200" b="0" i="0" u="none" dirty="0">
                <a:solidFill>
                  <a:srgbClr val="334155"/>
                </a:solidFill>
                <a:latin typeface="Hind Siliguri"/>
              </a:rPr>
              <a:t> </a:t>
            </a:r>
            <a:r>
              <a:rPr sz="1200" b="0" i="0" u="none" dirty="0" err="1">
                <a:solidFill>
                  <a:srgbClr val="334155"/>
                </a:solidFill>
                <a:latin typeface="Hind Siliguri"/>
              </a:rPr>
              <a:t>হয়</a:t>
            </a:r>
            <a:r>
              <a:rPr sz="1200" b="0" i="0" u="none" dirty="0">
                <a:solidFill>
                  <a:srgbClr val="334155"/>
                </a:solidFill>
                <a:latin typeface="Hind Siliguri"/>
              </a:rPr>
              <a:t> </a:t>
            </a:r>
            <a:r>
              <a:rPr sz="1200" b="0" i="0" u="none" dirty="0" err="1">
                <a:solidFill>
                  <a:srgbClr val="334155"/>
                </a:solidFill>
                <a:latin typeface="Hind Siliguri"/>
              </a:rPr>
              <a:t>এবং</a:t>
            </a:r>
            <a:r>
              <a:rPr sz="1200" b="0" i="0" u="none" dirty="0">
                <a:solidFill>
                  <a:srgbClr val="334155"/>
                </a:solidFill>
                <a:latin typeface="Hind Siliguri"/>
              </a:rPr>
              <a:t> </a:t>
            </a:r>
            <a:r>
              <a:rPr sz="1200" b="0" i="0" u="none" dirty="0" err="1">
                <a:solidFill>
                  <a:srgbClr val="334155"/>
                </a:solidFill>
                <a:latin typeface="Hind Siliguri"/>
              </a:rPr>
              <a:t>ধ্বংস</a:t>
            </a:r>
            <a:r>
              <a:rPr sz="1200" b="0" i="0" u="none" dirty="0">
                <a:solidFill>
                  <a:srgbClr val="334155"/>
                </a:solidFill>
                <a:latin typeface="Hind Siliguri"/>
              </a:rPr>
              <a:t> </a:t>
            </a:r>
            <a:r>
              <a:rPr sz="1200" b="0" i="0" u="none" dirty="0" err="1">
                <a:solidFill>
                  <a:srgbClr val="334155"/>
                </a:solidFill>
                <a:latin typeface="Hind Siliguri"/>
              </a:rPr>
              <a:t>হয়</a:t>
            </a:r>
            <a:r>
              <a:rPr sz="1200" b="0" i="0" u="none" dirty="0">
                <a:solidFill>
                  <a:srgbClr val="334155"/>
                </a:solidFill>
                <a:latin typeface="Hind Siliguri"/>
              </a:rPr>
              <a:t>। </a:t>
            </a:r>
            <a:r>
              <a:rPr sz="1200" b="0" i="0" u="none" dirty="0" err="1">
                <a:solidFill>
                  <a:srgbClr val="334155"/>
                </a:solidFill>
                <a:latin typeface="Hind Siliguri"/>
              </a:rPr>
              <a:t>এই</a:t>
            </a:r>
            <a:r>
              <a:rPr sz="1200" b="0" i="0" u="none" dirty="0">
                <a:solidFill>
                  <a:srgbClr val="334155"/>
                </a:solidFill>
                <a:latin typeface="Hind Siliguri"/>
              </a:rPr>
              <a:t> </a:t>
            </a:r>
            <a:r>
              <a:rPr sz="1200" b="0" i="0" u="none" dirty="0" err="1">
                <a:solidFill>
                  <a:srgbClr val="334155"/>
                </a:solidFill>
                <a:latin typeface="Hind Siliguri"/>
              </a:rPr>
              <a:t>ধরনের</a:t>
            </a:r>
            <a:r>
              <a:rPr sz="1200" b="0" i="0" u="none" dirty="0">
                <a:solidFill>
                  <a:srgbClr val="334155"/>
                </a:solidFill>
                <a:latin typeface="Hind Siliguri"/>
              </a:rPr>
              <a:t> </a:t>
            </a:r>
            <a:r>
              <a:rPr sz="1200" b="0" i="0" u="none" dirty="0" err="1">
                <a:solidFill>
                  <a:srgbClr val="334155"/>
                </a:solidFill>
                <a:latin typeface="Hind Siliguri"/>
              </a:rPr>
              <a:t>অ্যান্টিবডিকে</a:t>
            </a:r>
            <a:r>
              <a:rPr sz="1200" b="0" i="0" u="none" dirty="0">
                <a:solidFill>
                  <a:srgbClr val="334155"/>
                </a:solidFill>
                <a:latin typeface="Hind Siliguri"/>
              </a:rPr>
              <a:t> </a:t>
            </a:r>
            <a:r>
              <a:rPr sz="1200" b="1" i="0" u="none" dirty="0" err="1">
                <a:solidFill>
                  <a:srgbClr val="334155"/>
                </a:solidFill>
                <a:latin typeface="Hind Siliguri"/>
              </a:rPr>
              <a:t>অপসো</a:t>
            </a:r>
            <a:r>
              <a:rPr sz="1200" b="1" i="0" u="none" dirty="0">
                <a:solidFill>
                  <a:srgbClr val="334155"/>
                </a:solidFill>
                <a:latin typeface="Hind Siliguri"/>
              </a:rPr>
              <a:t> </a:t>
            </a:r>
            <a:r>
              <a:rPr sz="1200" b="1" i="0" u="none" dirty="0" err="1">
                <a:solidFill>
                  <a:srgbClr val="334155"/>
                </a:solidFill>
                <a:latin typeface="Hind Siliguri"/>
              </a:rPr>
              <a:t>নিন</a:t>
            </a:r>
            <a:r>
              <a:rPr sz="1200" b="1" i="0" u="none" dirty="0">
                <a:solidFill>
                  <a:srgbClr val="334155"/>
                </a:solidFill>
                <a:latin typeface="Hind Siliguri"/>
              </a:rPr>
              <a:t> (Opsonin)</a:t>
            </a:r>
            <a:r>
              <a:rPr sz="1200" b="0" i="0" u="none" dirty="0">
                <a:solidFill>
                  <a:srgbClr val="334155"/>
                </a:solidFill>
                <a:latin typeface="Hind Siliguri"/>
              </a:rPr>
              <a:t> </a:t>
            </a:r>
            <a:r>
              <a:rPr sz="1200" b="0" i="0" u="none" dirty="0" err="1">
                <a:solidFill>
                  <a:srgbClr val="334155"/>
                </a:solidFill>
                <a:latin typeface="Hind Siliguri"/>
              </a:rPr>
              <a:t>বলে</a:t>
            </a:r>
            <a:r>
              <a:rPr sz="1200" b="0" i="0" u="none" dirty="0">
                <a:solidFill>
                  <a:srgbClr val="334155"/>
                </a:solidFill>
                <a:latin typeface="Hind Siliguri"/>
              </a:rPr>
              <a:t>।</a:t>
            </a:r>
          </a:p>
        </p:txBody>
      </p:sp>
      <p:pic>
        <p:nvPicPr>
          <p:cNvPr id="26" name="Picture 25" descr="image.png">
            <a:extLst>
              <a:ext uri="{FF2B5EF4-FFF2-40B4-BE49-F238E27FC236}">
                <a16:creationId xmlns:a16="http://schemas.microsoft.com/office/drawing/2014/main" id="{FF7CBBDE-0211-3477-593D-D04DA0B93423}"/>
              </a:ext>
            </a:extLst>
          </p:cNvPr>
          <p:cNvPicPr>
            <a:picLocks noChangeAspect="1"/>
          </p:cNvPicPr>
          <p:nvPr/>
        </p:nvPicPr>
        <p:blipFill>
          <a:blip r:embed="rId10"/>
          <a:stretch>
            <a:fillRect/>
          </a:stretch>
        </p:blipFill>
        <p:spPr>
          <a:xfrm>
            <a:off x="695325" y="4240376"/>
            <a:ext cx="304800" cy="304800"/>
          </a:xfrm>
          <a:prstGeom prst="rect">
            <a:avLst/>
          </a:prstGeom>
        </p:spPr>
      </p:pic>
      <p:sp>
        <p:nvSpPr>
          <p:cNvPr id="27" name="TextBox 26">
            <a:extLst>
              <a:ext uri="{FF2B5EF4-FFF2-40B4-BE49-F238E27FC236}">
                <a16:creationId xmlns:a16="http://schemas.microsoft.com/office/drawing/2014/main" id="{254DE6EE-9BDE-B603-7D7D-7520F5D55236}"/>
              </a:ext>
            </a:extLst>
          </p:cNvPr>
          <p:cNvSpPr txBox="1"/>
          <p:nvPr/>
        </p:nvSpPr>
        <p:spPr>
          <a:xfrm>
            <a:off x="1095375" y="4310714"/>
            <a:ext cx="4320540" cy="184666"/>
          </a:xfrm>
          <a:prstGeom prst="rect">
            <a:avLst/>
          </a:prstGeom>
          <a:noFill/>
        </p:spPr>
        <p:txBody>
          <a:bodyPr wrap="square" lIns="0" tIns="0" rIns="0" bIns="0" anchor="t">
            <a:spAutoFit/>
          </a:bodyPr>
          <a:lstStyle/>
          <a:p>
            <a:pPr algn="l"/>
            <a:r>
              <a:rPr sz="1200" b="1" i="0" u="none" dirty="0" err="1">
                <a:solidFill>
                  <a:srgbClr val="0F172A"/>
                </a:solidFill>
                <a:latin typeface="Hind Siliguri"/>
              </a:rPr>
              <a:t>অপসোনাইজেশন</a:t>
            </a:r>
            <a:r>
              <a:rPr sz="1200" b="1" i="0" u="none" dirty="0">
                <a:solidFill>
                  <a:srgbClr val="0F172A"/>
                </a:solidFill>
                <a:latin typeface="Hind Siliguri"/>
              </a:rPr>
              <a:t> (Opsonization)</a:t>
            </a:r>
          </a:p>
        </p:txBody>
      </p:sp>
      <p:sp>
        <p:nvSpPr>
          <p:cNvPr id="28" name="Rectangle 27">
            <a:extLst>
              <a:ext uri="{FF2B5EF4-FFF2-40B4-BE49-F238E27FC236}">
                <a16:creationId xmlns:a16="http://schemas.microsoft.com/office/drawing/2014/main" id="{A0111F92-DFCC-32E8-65E9-394500F293AB}"/>
              </a:ext>
            </a:extLst>
          </p:cNvPr>
          <p:cNvSpPr/>
          <p:nvPr/>
        </p:nvSpPr>
        <p:spPr>
          <a:xfrm>
            <a:off x="476250" y="989869"/>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9" name="Picture 28" descr="image.png">
            <a:extLst>
              <a:ext uri="{FF2B5EF4-FFF2-40B4-BE49-F238E27FC236}">
                <a16:creationId xmlns:a16="http://schemas.microsoft.com/office/drawing/2014/main" id="{FBD4A213-D5AC-840A-4B54-A8B18726E5D1}"/>
              </a:ext>
            </a:extLst>
          </p:cNvPr>
          <p:cNvPicPr>
            <a:picLocks noChangeAspect="1"/>
          </p:cNvPicPr>
          <p:nvPr/>
        </p:nvPicPr>
        <p:blipFill>
          <a:blip r:embed="rId11"/>
          <a:stretch>
            <a:fillRect/>
          </a:stretch>
        </p:blipFill>
        <p:spPr>
          <a:xfrm>
            <a:off x="476250" y="5486020"/>
            <a:ext cx="6819900" cy="115818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30" name="TextBox 29">
            <a:extLst>
              <a:ext uri="{FF2B5EF4-FFF2-40B4-BE49-F238E27FC236}">
                <a16:creationId xmlns:a16="http://schemas.microsoft.com/office/drawing/2014/main" id="{DCAF7419-EB69-B1B0-A5F1-9117E63D50E8}"/>
              </a:ext>
            </a:extLst>
          </p:cNvPr>
          <p:cNvSpPr txBox="1"/>
          <p:nvPr/>
        </p:nvSpPr>
        <p:spPr>
          <a:xfrm>
            <a:off x="695325" y="5891201"/>
            <a:ext cx="6419850" cy="472380"/>
          </a:xfrm>
          <a:prstGeom prst="rect">
            <a:avLst/>
          </a:prstGeom>
          <a:noFill/>
        </p:spPr>
        <p:txBody>
          <a:bodyPr wrap="square" lIns="0" tIns="0" rIns="0" bIns="0" anchor="t">
            <a:spAutoFit/>
          </a:bodyPr>
          <a:lstStyle/>
          <a:p>
            <a:pPr algn="l">
              <a:lnSpc>
                <a:spcPts val="1860"/>
              </a:lnSpc>
            </a:pPr>
            <a:r>
              <a:rPr sz="1200" b="1" i="0" u="none" dirty="0" err="1">
                <a:solidFill>
                  <a:srgbClr val="334155"/>
                </a:solidFill>
                <a:latin typeface="Hind Siliguri"/>
              </a:rPr>
              <a:t>বিবরণ</a:t>
            </a:r>
            <a:r>
              <a:rPr sz="1200" b="1" i="0" u="none" dirty="0">
                <a:solidFill>
                  <a:srgbClr val="334155"/>
                </a:solidFill>
                <a:latin typeface="Hind Siliguri"/>
              </a:rPr>
              <a:t>:</a:t>
            </a:r>
            <a:r>
              <a:rPr sz="1200" b="0" i="0" u="none" dirty="0">
                <a:solidFill>
                  <a:srgbClr val="334155"/>
                </a:solidFill>
                <a:latin typeface="Hind Siliguri"/>
              </a:rPr>
              <a:t> </a:t>
            </a:r>
            <a:r>
              <a:rPr sz="1200" b="0" i="0" u="none" dirty="0" err="1">
                <a:solidFill>
                  <a:srgbClr val="334155"/>
                </a:solidFill>
                <a:latin typeface="Hind Siliguri"/>
              </a:rPr>
              <a:t>অ্যান্টিবডি</a:t>
            </a:r>
            <a:r>
              <a:rPr sz="1200" b="0" i="0" u="none" dirty="0">
                <a:solidFill>
                  <a:srgbClr val="334155"/>
                </a:solidFill>
                <a:latin typeface="Hind Siliguri"/>
              </a:rPr>
              <a:t> </a:t>
            </a:r>
            <a:r>
              <a:rPr sz="1200" b="0" i="0" u="none" dirty="0" err="1">
                <a:solidFill>
                  <a:srgbClr val="334155"/>
                </a:solidFill>
                <a:latin typeface="Hind Siliguri"/>
              </a:rPr>
              <a:t>অ্যান্টিজেনের</a:t>
            </a:r>
            <a:r>
              <a:rPr sz="1200" b="0" i="0" u="none" dirty="0">
                <a:solidFill>
                  <a:srgbClr val="334155"/>
                </a:solidFill>
                <a:latin typeface="Hind Siliguri"/>
              </a:rPr>
              <a:t> </a:t>
            </a:r>
            <a:r>
              <a:rPr sz="1200" b="0" i="0" u="none" dirty="0" err="1">
                <a:solidFill>
                  <a:srgbClr val="334155"/>
                </a:solidFill>
                <a:latin typeface="Hind Siliguri"/>
              </a:rPr>
              <a:t>সঙ্গে</a:t>
            </a:r>
            <a:r>
              <a:rPr sz="1200" b="0" i="0" u="none" dirty="0">
                <a:solidFill>
                  <a:srgbClr val="334155"/>
                </a:solidFill>
                <a:latin typeface="Hind Siliguri"/>
              </a:rPr>
              <a:t> </a:t>
            </a:r>
            <a:r>
              <a:rPr sz="1200" b="0" i="0" u="none" dirty="0" err="1">
                <a:solidFill>
                  <a:srgbClr val="334155"/>
                </a:solidFill>
                <a:latin typeface="Hind Siliguri"/>
              </a:rPr>
              <a:t>যুক্ত</a:t>
            </a:r>
            <a:r>
              <a:rPr sz="1200" b="0" i="0" u="none" dirty="0">
                <a:solidFill>
                  <a:srgbClr val="334155"/>
                </a:solidFill>
                <a:latin typeface="Hind Siliguri"/>
              </a:rPr>
              <a:t> </a:t>
            </a:r>
            <a:r>
              <a:rPr sz="1200" b="0" i="0" u="none" dirty="0" err="1">
                <a:solidFill>
                  <a:srgbClr val="334155"/>
                </a:solidFill>
                <a:latin typeface="Hind Siliguri"/>
              </a:rPr>
              <a:t>হয়ে</a:t>
            </a:r>
            <a:r>
              <a:rPr sz="1200" b="0" i="0" u="none" dirty="0">
                <a:solidFill>
                  <a:srgbClr val="334155"/>
                </a:solidFill>
                <a:latin typeface="Hind Siliguri"/>
              </a:rPr>
              <a:t> </a:t>
            </a:r>
            <a:r>
              <a:rPr sz="1200" b="0" i="0" u="none" dirty="0" err="1">
                <a:solidFill>
                  <a:srgbClr val="334155"/>
                </a:solidFill>
                <a:latin typeface="Hind Siliguri"/>
              </a:rPr>
              <a:t>যে</a:t>
            </a:r>
            <a:r>
              <a:rPr sz="1200" b="0" i="0" u="none" dirty="0">
                <a:solidFill>
                  <a:srgbClr val="334155"/>
                </a:solidFill>
                <a:latin typeface="Hind Siliguri"/>
              </a:rPr>
              <a:t> </a:t>
            </a:r>
            <a:r>
              <a:rPr sz="1200" b="0" i="0" u="none" dirty="0" err="1">
                <a:solidFill>
                  <a:srgbClr val="334155"/>
                </a:solidFill>
                <a:latin typeface="Hind Siliguri"/>
              </a:rPr>
              <a:t>অ্যান্টিজেন-অ্যান্টিবডি</a:t>
            </a:r>
            <a:r>
              <a:rPr sz="1200" b="0" i="0" u="none" dirty="0">
                <a:solidFill>
                  <a:srgbClr val="334155"/>
                </a:solidFill>
                <a:latin typeface="Hind Siliguri"/>
              </a:rPr>
              <a:t> </a:t>
            </a:r>
            <a:r>
              <a:rPr sz="1200" b="0" i="0" u="none" dirty="0" err="1">
                <a:solidFill>
                  <a:srgbClr val="334155"/>
                </a:solidFill>
                <a:latin typeface="Hind Siliguri"/>
              </a:rPr>
              <a:t>যৌগ</a:t>
            </a:r>
            <a:r>
              <a:rPr sz="1200" b="0" i="0" u="none" dirty="0">
                <a:solidFill>
                  <a:srgbClr val="334155"/>
                </a:solidFill>
                <a:latin typeface="Hind Siliguri"/>
              </a:rPr>
              <a:t> </a:t>
            </a:r>
            <a:r>
              <a:rPr sz="1200" b="0" i="0" u="none" dirty="0" err="1">
                <a:solidFill>
                  <a:srgbClr val="334155"/>
                </a:solidFill>
                <a:latin typeface="Hind Siliguri"/>
              </a:rPr>
              <a:t>গঠন</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 </a:t>
            </a:r>
            <a:r>
              <a:rPr sz="1200" b="0" i="0" u="none" dirty="0" err="1">
                <a:solidFill>
                  <a:srgbClr val="334155"/>
                </a:solidFill>
                <a:latin typeface="Hind Siliguri"/>
              </a:rPr>
              <a:t>তা</a:t>
            </a:r>
            <a:r>
              <a:rPr sz="1200" b="0" i="0" u="none" dirty="0">
                <a:solidFill>
                  <a:srgbClr val="334155"/>
                </a:solidFill>
                <a:latin typeface="Hind Siliguri"/>
              </a:rPr>
              <a:t> </a:t>
            </a:r>
            <a:r>
              <a:rPr sz="1200" b="0" i="0" u="none" dirty="0" err="1">
                <a:solidFill>
                  <a:srgbClr val="334155"/>
                </a:solidFill>
                <a:latin typeface="Hind Siliguri"/>
              </a:rPr>
              <a:t>কমপ্লিমেন্টকে</a:t>
            </a:r>
            <a:r>
              <a:rPr sz="1200" b="0" i="0" u="none" dirty="0">
                <a:solidFill>
                  <a:srgbClr val="334155"/>
                </a:solidFill>
                <a:latin typeface="Hind Siliguri"/>
              </a:rPr>
              <a:t> </a:t>
            </a:r>
            <a:r>
              <a:rPr sz="1200" b="0" i="0" u="none" dirty="0" err="1">
                <a:solidFill>
                  <a:srgbClr val="334155"/>
                </a:solidFill>
                <a:latin typeface="Hind Siliguri"/>
              </a:rPr>
              <a:t>সক্রিয়</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 </a:t>
            </a:r>
            <a:r>
              <a:rPr sz="1200" b="0" i="0" u="none" dirty="0" err="1">
                <a:solidFill>
                  <a:srgbClr val="334155"/>
                </a:solidFill>
                <a:latin typeface="Hind Siliguri"/>
              </a:rPr>
              <a:t>সক্রিয়</a:t>
            </a:r>
            <a:r>
              <a:rPr sz="1200" b="0" i="0" u="none" dirty="0">
                <a:solidFill>
                  <a:srgbClr val="334155"/>
                </a:solidFill>
                <a:latin typeface="Hind Siliguri"/>
              </a:rPr>
              <a:t> </a:t>
            </a:r>
            <a:r>
              <a:rPr sz="1200" b="0" i="0" u="none" dirty="0" err="1">
                <a:solidFill>
                  <a:srgbClr val="334155"/>
                </a:solidFill>
                <a:latin typeface="Hind Siliguri"/>
              </a:rPr>
              <a:t>কমপ্লিমেন্ট</a:t>
            </a:r>
            <a:r>
              <a:rPr sz="1200" b="0" i="0" u="none" dirty="0">
                <a:solidFill>
                  <a:srgbClr val="334155"/>
                </a:solidFill>
                <a:latin typeface="Hind Siliguri"/>
              </a:rPr>
              <a:t> </a:t>
            </a:r>
            <a:r>
              <a:rPr sz="1200" b="0" i="0" u="none" dirty="0" err="1">
                <a:solidFill>
                  <a:srgbClr val="334155"/>
                </a:solidFill>
                <a:latin typeface="Hind Siliguri"/>
              </a:rPr>
              <a:t>আক্রান্ত</a:t>
            </a:r>
            <a:r>
              <a:rPr sz="1200" b="0" i="0" u="none" dirty="0">
                <a:solidFill>
                  <a:srgbClr val="334155"/>
                </a:solidFill>
                <a:latin typeface="Hind Siliguri"/>
              </a:rPr>
              <a:t> </a:t>
            </a:r>
            <a:r>
              <a:rPr sz="1200" b="0" i="0" u="none" dirty="0" err="1">
                <a:solidFill>
                  <a:srgbClr val="334155"/>
                </a:solidFill>
                <a:latin typeface="Hind Siliguri"/>
              </a:rPr>
              <a:t>স্থানে</a:t>
            </a:r>
            <a:r>
              <a:rPr sz="1200" b="0" i="0" u="none" dirty="0">
                <a:solidFill>
                  <a:srgbClr val="334155"/>
                </a:solidFill>
                <a:latin typeface="Hind Siliguri"/>
              </a:rPr>
              <a:t> </a:t>
            </a:r>
            <a:r>
              <a:rPr sz="1200" b="0" i="0" u="none" dirty="0" err="1">
                <a:solidFill>
                  <a:srgbClr val="334155"/>
                </a:solidFill>
                <a:latin typeface="Hind Siliguri"/>
              </a:rPr>
              <a:t>ফ্যাগোসাইটিক</a:t>
            </a:r>
            <a:r>
              <a:rPr sz="1200" b="0" i="0" u="none" dirty="0">
                <a:solidFill>
                  <a:srgbClr val="334155"/>
                </a:solidFill>
                <a:latin typeface="Hind Siliguri"/>
              </a:rPr>
              <a:t> </a:t>
            </a:r>
            <a:r>
              <a:rPr sz="1200" b="0" i="0" u="none" dirty="0" err="1">
                <a:solidFill>
                  <a:srgbClr val="334155"/>
                </a:solidFill>
                <a:latin typeface="Hind Siliguri"/>
              </a:rPr>
              <a:t>কোষসমূহকে</a:t>
            </a:r>
            <a:r>
              <a:rPr sz="1200" b="0" i="0" u="none" dirty="0">
                <a:solidFill>
                  <a:srgbClr val="334155"/>
                </a:solidFill>
                <a:latin typeface="Hind Siliguri"/>
              </a:rPr>
              <a:t> </a:t>
            </a:r>
            <a:r>
              <a:rPr sz="1200" b="0" i="0" u="none" dirty="0" err="1">
                <a:solidFill>
                  <a:srgbClr val="334155"/>
                </a:solidFill>
                <a:latin typeface="Hind Siliguri"/>
              </a:rPr>
              <a:t>আকৃষ্ট</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 </a:t>
            </a:r>
            <a:r>
              <a:rPr sz="1200" b="0" i="0" u="none" dirty="0" err="1">
                <a:solidFill>
                  <a:srgbClr val="334155"/>
                </a:solidFill>
                <a:latin typeface="Hind Siliguri"/>
              </a:rPr>
              <a:t>জীবাণু</a:t>
            </a:r>
            <a:r>
              <a:rPr sz="1200" b="0" i="0" u="none" dirty="0">
                <a:solidFill>
                  <a:srgbClr val="334155"/>
                </a:solidFill>
                <a:latin typeface="Hind Siliguri"/>
              </a:rPr>
              <a:t> </a:t>
            </a:r>
            <a:r>
              <a:rPr sz="1200" b="0" i="0" u="none" dirty="0" err="1">
                <a:solidFill>
                  <a:srgbClr val="334155"/>
                </a:solidFill>
                <a:latin typeface="Hind Siliguri"/>
              </a:rPr>
              <a:t>ধ্বংস</a:t>
            </a:r>
            <a:r>
              <a:rPr sz="1200" b="0" i="0" u="none" dirty="0">
                <a:solidFill>
                  <a:srgbClr val="334155"/>
                </a:solidFill>
                <a:latin typeface="Hind Siliguri"/>
              </a:rPr>
              <a:t> </a:t>
            </a:r>
            <a:r>
              <a:rPr sz="1200" b="0" i="0" u="none" dirty="0" err="1">
                <a:solidFill>
                  <a:srgbClr val="334155"/>
                </a:solidFill>
                <a:latin typeface="Hind Siliguri"/>
              </a:rPr>
              <a:t>হতে</a:t>
            </a:r>
            <a:r>
              <a:rPr sz="1200" b="0" i="0" u="none" dirty="0">
                <a:solidFill>
                  <a:srgbClr val="334155"/>
                </a:solidFill>
                <a:latin typeface="Hind Siliguri"/>
              </a:rPr>
              <a:t> </a:t>
            </a:r>
            <a:r>
              <a:rPr sz="1200" b="0" i="0" u="none" dirty="0" err="1">
                <a:solidFill>
                  <a:srgbClr val="334155"/>
                </a:solidFill>
                <a:latin typeface="Hind Siliguri"/>
              </a:rPr>
              <a:t>সাহায্য</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a:t>
            </a:r>
          </a:p>
        </p:txBody>
      </p:sp>
      <p:pic>
        <p:nvPicPr>
          <p:cNvPr id="31" name="Picture 30" descr="image.png">
            <a:extLst>
              <a:ext uri="{FF2B5EF4-FFF2-40B4-BE49-F238E27FC236}">
                <a16:creationId xmlns:a16="http://schemas.microsoft.com/office/drawing/2014/main" id="{46557E6E-622E-8A9B-E650-98DC348B7F85}"/>
              </a:ext>
            </a:extLst>
          </p:cNvPr>
          <p:cNvPicPr>
            <a:picLocks noChangeAspect="1"/>
          </p:cNvPicPr>
          <p:nvPr/>
        </p:nvPicPr>
        <p:blipFill>
          <a:blip r:embed="rId12"/>
          <a:stretch>
            <a:fillRect/>
          </a:stretch>
        </p:blipFill>
        <p:spPr>
          <a:xfrm>
            <a:off x="695325" y="5590795"/>
            <a:ext cx="304800" cy="304800"/>
          </a:xfrm>
          <a:prstGeom prst="rect">
            <a:avLst/>
          </a:prstGeom>
        </p:spPr>
      </p:pic>
      <p:sp>
        <p:nvSpPr>
          <p:cNvPr id="32" name="TextBox 31">
            <a:extLst>
              <a:ext uri="{FF2B5EF4-FFF2-40B4-BE49-F238E27FC236}">
                <a16:creationId xmlns:a16="http://schemas.microsoft.com/office/drawing/2014/main" id="{093CCAC8-75F6-560C-53AB-FC7F0C269973}"/>
              </a:ext>
            </a:extLst>
          </p:cNvPr>
          <p:cNvSpPr txBox="1"/>
          <p:nvPr/>
        </p:nvSpPr>
        <p:spPr>
          <a:xfrm>
            <a:off x="1095374" y="5647945"/>
            <a:ext cx="5753833" cy="184666"/>
          </a:xfrm>
          <a:prstGeom prst="rect">
            <a:avLst/>
          </a:prstGeom>
          <a:noFill/>
        </p:spPr>
        <p:txBody>
          <a:bodyPr wrap="square" lIns="0" tIns="0" rIns="0" bIns="0" anchor="t">
            <a:spAutoFit/>
          </a:bodyPr>
          <a:lstStyle/>
          <a:p>
            <a:pPr algn="l"/>
            <a:r>
              <a:rPr sz="1200" b="1" i="0" u="none" dirty="0" err="1">
                <a:solidFill>
                  <a:srgbClr val="0F172A"/>
                </a:solidFill>
                <a:latin typeface="Hind Siliguri"/>
              </a:rPr>
              <a:t>কমপ্লিমেন্ট</a:t>
            </a:r>
            <a:r>
              <a:rPr sz="1200" b="1" i="0" u="none" dirty="0">
                <a:solidFill>
                  <a:srgbClr val="0F172A"/>
                </a:solidFill>
                <a:latin typeface="Hind Siliguri"/>
              </a:rPr>
              <a:t> </a:t>
            </a:r>
            <a:r>
              <a:rPr sz="1200" b="1" i="0" u="none" dirty="0" err="1">
                <a:solidFill>
                  <a:srgbClr val="0F172A"/>
                </a:solidFill>
                <a:latin typeface="Hind Siliguri"/>
              </a:rPr>
              <a:t>সক্রিয়করণ</a:t>
            </a:r>
            <a:r>
              <a:rPr sz="1200" b="1" i="0" u="none" dirty="0">
                <a:solidFill>
                  <a:srgbClr val="0F172A"/>
                </a:solidFill>
                <a:latin typeface="Hind Siliguri"/>
              </a:rPr>
              <a:t> (Activation of Complement)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6739830" y="1123950"/>
            <a:ext cx="5023544" cy="207049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428625" y="5641776"/>
            <a:ext cx="5581650" cy="1040378"/>
          </a:xfrm>
          <a:prstGeom prst="rect">
            <a:avLst/>
          </a:prstGeom>
        </p:spPr>
      </p:pic>
      <p:pic>
        <p:nvPicPr>
          <p:cNvPr id="5" name="Picture 4" descr="image.png"/>
          <p:cNvPicPr>
            <a:picLocks noChangeAspect="1"/>
          </p:cNvPicPr>
          <p:nvPr/>
        </p:nvPicPr>
        <p:blipFill>
          <a:blip r:embed="rId4"/>
          <a:stretch>
            <a:fillRect/>
          </a:stretch>
        </p:blipFill>
        <p:spPr>
          <a:xfrm>
            <a:off x="6181725" y="5641776"/>
            <a:ext cx="5581650" cy="1040378"/>
          </a:xfrm>
          <a:prstGeom prst="rect">
            <a:avLst/>
          </a:prstGeom>
        </p:spPr>
      </p:pic>
      <p:pic>
        <p:nvPicPr>
          <p:cNvPr id="6" name="Picture 5" descr="image.png"/>
          <p:cNvPicPr>
            <a:picLocks noChangeAspect="1"/>
          </p:cNvPicPr>
          <p:nvPr/>
        </p:nvPicPr>
        <p:blipFill>
          <a:blip r:embed="rId5"/>
          <a:stretch>
            <a:fillRect/>
          </a:stretch>
        </p:blipFill>
        <p:spPr>
          <a:xfrm>
            <a:off x="428625" y="1123950"/>
            <a:ext cx="6139755" cy="107334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6" descr="image.png"/>
          <p:cNvPicPr>
            <a:picLocks noChangeAspect="1"/>
          </p:cNvPicPr>
          <p:nvPr/>
        </p:nvPicPr>
        <p:blipFill>
          <a:blip r:embed="rId6"/>
          <a:stretch>
            <a:fillRect/>
          </a:stretch>
        </p:blipFill>
        <p:spPr>
          <a:xfrm>
            <a:off x="428625" y="2311598"/>
            <a:ext cx="6139755" cy="88284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8" name="Picture 7" descr="image.png"/>
          <p:cNvPicPr>
            <a:picLocks noChangeAspect="1"/>
          </p:cNvPicPr>
          <p:nvPr/>
        </p:nvPicPr>
        <p:blipFill>
          <a:blip r:embed="rId7"/>
          <a:stretch>
            <a:fillRect/>
          </a:stretch>
        </p:blipFill>
        <p:spPr>
          <a:xfrm>
            <a:off x="428625" y="3963888"/>
            <a:ext cx="2190750" cy="123229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 name="Picture 8" descr="image.png"/>
          <p:cNvPicPr>
            <a:picLocks noChangeAspect="1"/>
          </p:cNvPicPr>
          <p:nvPr/>
        </p:nvPicPr>
        <p:blipFill>
          <a:blip r:embed="rId7"/>
          <a:stretch>
            <a:fillRect/>
          </a:stretch>
        </p:blipFill>
        <p:spPr>
          <a:xfrm>
            <a:off x="2714625" y="3963888"/>
            <a:ext cx="2190750" cy="123229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 name="Picture 9" descr="image.png"/>
          <p:cNvPicPr>
            <a:picLocks noChangeAspect="1"/>
          </p:cNvPicPr>
          <p:nvPr/>
        </p:nvPicPr>
        <p:blipFill>
          <a:blip r:embed="rId8"/>
          <a:stretch>
            <a:fillRect/>
          </a:stretch>
        </p:blipFill>
        <p:spPr>
          <a:xfrm>
            <a:off x="5000625" y="3963888"/>
            <a:ext cx="2190750" cy="123229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1" name="Picture 10" descr="image.png"/>
          <p:cNvPicPr>
            <a:picLocks noChangeAspect="1"/>
          </p:cNvPicPr>
          <p:nvPr/>
        </p:nvPicPr>
        <p:blipFill>
          <a:blip r:embed="rId8"/>
          <a:stretch>
            <a:fillRect/>
          </a:stretch>
        </p:blipFill>
        <p:spPr>
          <a:xfrm>
            <a:off x="7286625" y="3963888"/>
            <a:ext cx="2190750" cy="123229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2" name="Picture 11" descr="image.png"/>
          <p:cNvPicPr>
            <a:picLocks noChangeAspect="1"/>
          </p:cNvPicPr>
          <p:nvPr/>
        </p:nvPicPr>
        <p:blipFill>
          <a:blip r:embed="rId7"/>
          <a:stretch>
            <a:fillRect/>
          </a:stretch>
        </p:blipFill>
        <p:spPr>
          <a:xfrm>
            <a:off x="9572625" y="3963888"/>
            <a:ext cx="2190750" cy="123229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5" name="TextBox 14"/>
          <p:cNvSpPr txBox="1"/>
          <p:nvPr/>
        </p:nvSpPr>
        <p:spPr>
          <a:xfrm>
            <a:off x="428625" y="3640038"/>
            <a:ext cx="11763375" cy="247650"/>
          </a:xfrm>
          <a:prstGeom prst="rect">
            <a:avLst/>
          </a:prstGeom>
          <a:noFill/>
        </p:spPr>
        <p:txBody>
          <a:bodyPr wrap="square" lIns="171450" tIns="0" rIns="0" bIns="0" anchor="t">
            <a:spAutoFit/>
          </a:bodyPr>
          <a:lstStyle/>
          <a:p>
            <a:pPr algn="l"/>
            <a:r>
              <a:rPr sz="1200" b="1" i="0" u="none">
                <a:solidFill>
                  <a:srgbClr val="0F172A"/>
                </a:solidFill>
                <a:latin typeface="Hind Siliguri"/>
              </a:rPr>
              <a:t>টিকার প্রকারভেদ (Types of Vaccines)</a:t>
            </a:r>
          </a:p>
        </p:txBody>
      </p:sp>
      <p:sp>
        <p:nvSpPr>
          <p:cNvPr id="16" name="TextBox 15"/>
          <p:cNvSpPr txBox="1"/>
          <p:nvPr/>
        </p:nvSpPr>
        <p:spPr>
          <a:xfrm>
            <a:off x="7149405" y="1266825"/>
            <a:ext cx="4452044" cy="276225"/>
          </a:xfrm>
          <a:prstGeom prst="rect">
            <a:avLst/>
          </a:prstGeom>
          <a:noFill/>
        </p:spPr>
        <p:txBody>
          <a:bodyPr wrap="square" lIns="0" tIns="0" rIns="0" bIns="0" anchor="ctr">
            <a:spAutoFit/>
          </a:bodyPr>
          <a:lstStyle/>
          <a:p>
            <a:pPr algn="l"/>
            <a:r>
              <a:rPr sz="1350" b="1" i="0" u="none">
                <a:solidFill>
                  <a:srgbClr val="0369A1"/>
                </a:solidFill>
                <a:latin typeface="Hind Siliguri"/>
              </a:rPr>
              <a:t>আবিষ্কারের ইতিহাস ও আদর্শ বৈশিষ্ট্য</a:t>
            </a:r>
          </a:p>
        </p:txBody>
      </p:sp>
      <p:pic>
        <p:nvPicPr>
          <p:cNvPr id="17" name="Picture 16" descr="image.png"/>
          <p:cNvPicPr>
            <a:picLocks noChangeAspect="1"/>
          </p:cNvPicPr>
          <p:nvPr/>
        </p:nvPicPr>
        <p:blipFill>
          <a:blip r:embed="rId9"/>
          <a:stretch>
            <a:fillRect/>
          </a:stretch>
        </p:blipFill>
        <p:spPr>
          <a:xfrm>
            <a:off x="428625" y="3678138"/>
            <a:ext cx="171450" cy="152400"/>
          </a:xfrm>
          <a:prstGeom prst="rect">
            <a:avLst/>
          </a:prstGeom>
        </p:spPr>
      </p:pic>
      <p:sp>
        <p:nvSpPr>
          <p:cNvPr id="18" name="TextBox 17"/>
          <p:cNvSpPr txBox="1"/>
          <p:nvPr/>
        </p:nvSpPr>
        <p:spPr>
          <a:xfrm>
            <a:off x="828675" y="5746551"/>
            <a:ext cx="5038725" cy="238125"/>
          </a:xfrm>
          <a:prstGeom prst="rect">
            <a:avLst/>
          </a:prstGeom>
          <a:noFill/>
        </p:spPr>
        <p:txBody>
          <a:bodyPr wrap="square" lIns="0" tIns="0" rIns="0" bIns="0" anchor="ctr">
            <a:spAutoFit/>
          </a:bodyPr>
          <a:lstStyle/>
          <a:p>
            <a:pPr algn="l"/>
            <a:r>
              <a:rPr sz="1125" b="1" i="0" u="none" dirty="0" err="1">
                <a:solidFill>
                  <a:srgbClr val="0369A1"/>
                </a:solidFill>
                <a:latin typeface="Hind Siliguri"/>
              </a:rPr>
              <a:t>টিকার</a:t>
            </a:r>
            <a:r>
              <a:rPr sz="1125" b="1" i="0" u="none" dirty="0">
                <a:solidFill>
                  <a:srgbClr val="0369A1"/>
                </a:solidFill>
                <a:latin typeface="Hind Siliguri"/>
              </a:rPr>
              <a:t> </a:t>
            </a:r>
            <a:r>
              <a:rPr sz="1125" b="1" i="0" u="none" dirty="0" err="1">
                <a:solidFill>
                  <a:srgbClr val="0369A1"/>
                </a:solidFill>
                <a:latin typeface="Hind Siliguri"/>
              </a:rPr>
              <a:t>কার্যপদ্ধতি</a:t>
            </a:r>
            <a:r>
              <a:rPr sz="1125" b="1" i="0" u="none" dirty="0">
                <a:solidFill>
                  <a:srgbClr val="0369A1"/>
                </a:solidFill>
                <a:latin typeface="Hind Siliguri"/>
              </a:rPr>
              <a:t> (Mechanism)</a:t>
            </a:r>
          </a:p>
        </p:txBody>
      </p:sp>
      <p:sp>
        <p:nvSpPr>
          <p:cNvPr id="19" name="TextBox 18"/>
          <p:cNvSpPr txBox="1"/>
          <p:nvPr/>
        </p:nvSpPr>
        <p:spPr>
          <a:xfrm>
            <a:off x="600075" y="5997772"/>
            <a:ext cx="5295900" cy="358973"/>
          </a:xfrm>
          <a:prstGeom prst="rect">
            <a:avLst/>
          </a:prstGeom>
          <a:noFill/>
        </p:spPr>
        <p:txBody>
          <a:bodyPr wrap="square" lIns="0" tIns="0" rIns="0" bIns="0" anchor="t">
            <a:spAutoFit/>
          </a:bodyPr>
          <a:lstStyle/>
          <a:p>
            <a:pPr algn="l">
              <a:lnSpc>
                <a:spcPts val="1413"/>
              </a:lnSpc>
            </a:pPr>
            <a:r>
              <a:rPr sz="975" b="0" i="0" u="none" dirty="0" err="1">
                <a:solidFill>
                  <a:srgbClr val="334155"/>
                </a:solidFill>
                <a:latin typeface="Hind Siliguri"/>
              </a:rPr>
              <a:t>দেহে</a:t>
            </a:r>
            <a:r>
              <a:rPr sz="975" b="0" i="0" u="none" dirty="0">
                <a:solidFill>
                  <a:srgbClr val="334155"/>
                </a:solidFill>
                <a:latin typeface="Hind Siliguri"/>
              </a:rPr>
              <a:t> </a:t>
            </a:r>
            <a:r>
              <a:rPr sz="975" b="0" i="0" u="none" dirty="0" err="1">
                <a:solidFill>
                  <a:srgbClr val="334155"/>
                </a:solidFill>
                <a:latin typeface="Hind Siliguri"/>
              </a:rPr>
              <a:t>ভ্যাকসিন</a:t>
            </a:r>
            <a:r>
              <a:rPr sz="975" b="0" i="0" u="none" dirty="0">
                <a:solidFill>
                  <a:srgbClr val="334155"/>
                </a:solidFill>
                <a:latin typeface="Hind Siliguri"/>
              </a:rPr>
              <a:t> </a:t>
            </a:r>
            <a:r>
              <a:rPr sz="975" b="0" i="0" u="none" dirty="0" err="1">
                <a:solidFill>
                  <a:srgbClr val="334155"/>
                </a:solidFill>
                <a:latin typeface="Hind Siliguri"/>
              </a:rPr>
              <a:t>প্রবেশ</a:t>
            </a:r>
            <a:r>
              <a:rPr sz="975" b="0" i="0" u="none" dirty="0">
                <a:solidFill>
                  <a:srgbClr val="334155"/>
                </a:solidFill>
                <a:latin typeface="Hind Siliguri"/>
              </a:rPr>
              <a:t> </a:t>
            </a:r>
            <a:r>
              <a:rPr sz="975" b="0" i="0" u="none" dirty="0" err="1">
                <a:solidFill>
                  <a:srgbClr val="334155"/>
                </a:solidFill>
                <a:latin typeface="Hind Siliguri"/>
              </a:rPr>
              <a:t>করলে</a:t>
            </a:r>
            <a:r>
              <a:rPr sz="975" b="0" i="0" u="none" dirty="0">
                <a:solidFill>
                  <a:srgbClr val="334155"/>
                </a:solidFill>
                <a:latin typeface="Hind Siliguri"/>
              </a:rPr>
              <a:t> </a:t>
            </a:r>
            <a:r>
              <a:rPr sz="975" b="0" i="0" u="none" dirty="0" err="1">
                <a:solidFill>
                  <a:srgbClr val="334155"/>
                </a:solidFill>
                <a:latin typeface="Hind Siliguri"/>
              </a:rPr>
              <a:t>তা</a:t>
            </a:r>
            <a:r>
              <a:rPr sz="975" b="0" i="0" u="none" dirty="0">
                <a:solidFill>
                  <a:srgbClr val="334155"/>
                </a:solidFill>
                <a:latin typeface="Hind Siliguri"/>
              </a:rPr>
              <a:t> </a:t>
            </a:r>
            <a:r>
              <a:rPr sz="975" b="0" i="0" u="none" dirty="0" err="1">
                <a:solidFill>
                  <a:srgbClr val="334155"/>
                </a:solidFill>
                <a:latin typeface="Hind Siliguri"/>
              </a:rPr>
              <a:t>অ্যান্টিজেন</a:t>
            </a:r>
            <a:r>
              <a:rPr sz="975" b="0" i="0" u="none" dirty="0">
                <a:solidFill>
                  <a:srgbClr val="334155"/>
                </a:solidFill>
                <a:latin typeface="Hind Siliguri"/>
              </a:rPr>
              <a:t> </a:t>
            </a:r>
            <a:r>
              <a:rPr sz="975" b="0" i="0" u="none" dirty="0" err="1">
                <a:solidFill>
                  <a:srgbClr val="334155"/>
                </a:solidFill>
                <a:latin typeface="Hind Siliguri"/>
              </a:rPr>
              <a:t>হিসেবে</a:t>
            </a:r>
            <a:r>
              <a:rPr sz="975" b="0" i="0" u="none" dirty="0">
                <a:solidFill>
                  <a:srgbClr val="334155"/>
                </a:solidFill>
                <a:latin typeface="Hind Siliguri"/>
              </a:rPr>
              <a:t> </a:t>
            </a:r>
            <a:r>
              <a:rPr sz="975" b="0" i="0" u="none" dirty="0" err="1">
                <a:solidFill>
                  <a:srgbClr val="334155"/>
                </a:solidFill>
                <a:latin typeface="Hind Siliguri"/>
              </a:rPr>
              <a:t>কাজ</a:t>
            </a:r>
            <a:r>
              <a:rPr sz="975" b="0" i="0" u="none" dirty="0">
                <a:solidFill>
                  <a:srgbClr val="334155"/>
                </a:solidFill>
                <a:latin typeface="Hind Siliguri"/>
              </a:rPr>
              <a:t> </a:t>
            </a:r>
            <a:r>
              <a:rPr sz="975" b="0" i="0" u="none" dirty="0" err="1">
                <a:solidFill>
                  <a:srgbClr val="334155"/>
                </a:solidFill>
                <a:latin typeface="Hind Siliguri"/>
              </a:rPr>
              <a:t>করে</a:t>
            </a:r>
            <a:r>
              <a:rPr sz="975" b="0" i="0" u="none" dirty="0">
                <a:solidFill>
                  <a:srgbClr val="334155"/>
                </a:solidFill>
                <a:latin typeface="Hind Siliguri"/>
              </a:rPr>
              <a:t> </a:t>
            </a:r>
            <a:r>
              <a:rPr sz="975" b="0" i="0" u="none" dirty="0" err="1">
                <a:solidFill>
                  <a:srgbClr val="334155"/>
                </a:solidFill>
                <a:latin typeface="Hind Siliguri"/>
              </a:rPr>
              <a:t>অনাক্রম্যতন্ত্রকে</a:t>
            </a:r>
            <a:r>
              <a:rPr sz="975" b="0" i="0" u="none" dirty="0">
                <a:solidFill>
                  <a:srgbClr val="334155"/>
                </a:solidFill>
                <a:latin typeface="Hind Siliguri"/>
              </a:rPr>
              <a:t> </a:t>
            </a:r>
            <a:r>
              <a:rPr sz="975" b="0" i="0" u="none" dirty="0" err="1">
                <a:solidFill>
                  <a:srgbClr val="334155"/>
                </a:solidFill>
                <a:latin typeface="Hind Siliguri"/>
              </a:rPr>
              <a:t>উদ্দীপিত</a:t>
            </a:r>
            <a:r>
              <a:rPr sz="975" b="0" i="0" u="none" dirty="0">
                <a:solidFill>
                  <a:srgbClr val="334155"/>
                </a:solidFill>
                <a:latin typeface="Hind Siliguri"/>
              </a:rPr>
              <a:t> </a:t>
            </a:r>
            <a:r>
              <a:rPr sz="975" b="0" i="0" u="none" dirty="0" err="1">
                <a:solidFill>
                  <a:srgbClr val="334155"/>
                </a:solidFill>
                <a:latin typeface="Hind Siliguri"/>
              </a:rPr>
              <a:t>করে</a:t>
            </a:r>
            <a:r>
              <a:rPr sz="975" b="0" i="0" u="none" dirty="0">
                <a:solidFill>
                  <a:srgbClr val="334155"/>
                </a:solidFill>
                <a:latin typeface="Hind Siliguri"/>
              </a:rPr>
              <a:t>। </a:t>
            </a:r>
            <a:r>
              <a:rPr sz="975" b="0" i="0" u="none" dirty="0" err="1">
                <a:solidFill>
                  <a:srgbClr val="334155"/>
                </a:solidFill>
                <a:latin typeface="Hind Siliguri"/>
              </a:rPr>
              <a:t>এর</a:t>
            </a:r>
            <a:r>
              <a:rPr sz="975" b="0" i="0" u="none" dirty="0">
                <a:solidFill>
                  <a:srgbClr val="334155"/>
                </a:solidFill>
                <a:latin typeface="Hind Siliguri"/>
              </a:rPr>
              <a:t> </a:t>
            </a:r>
            <a:r>
              <a:rPr sz="975" b="0" i="0" u="none" dirty="0" err="1">
                <a:solidFill>
                  <a:srgbClr val="334155"/>
                </a:solidFill>
                <a:latin typeface="Hind Siliguri"/>
              </a:rPr>
              <a:t>ফলে</a:t>
            </a:r>
            <a:r>
              <a:rPr sz="975" b="0" i="0" u="none" dirty="0">
                <a:solidFill>
                  <a:srgbClr val="334155"/>
                </a:solidFill>
                <a:latin typeface="Hind Siliguri"/>
              </a:rPr>
              <a:t> </a:t>
            </a:r>
            <a:r>
              <a:rPr sz="975" b="0" i="0" u="none" dirty="0" err="1">
                <a:solidFill>
                  <a:srgbClr val="334155"/>
                </a:solidFill>
                <a:latin typeface="Hind Siliguri"/>
              </a:rPr>
              <a:t>প্রথমত</a:t>
            </a:r>
            <a:r>
              <a:rPr sz="975" b="0" i="0" u="none" dirty="0">
                <a:solidFill>
                  <a:srgbClr val="334155"/>
                </a:solidFill>
                <a:latin typeface="Hind Siliguri"/>
              </a:rPr>
              <a:t> </a:t>
            </a:r>
            <a:r>
              <a:rPr sz="975" b="0" i="0" u="none" dirty="0" err="1">
                <a:solidFill>
                  <a:srgbClr val="334155"/>
                </a:solidFill>
                <a:latin typeface="Hind Siliguri"/>
              </a:rPr>
              <a:t>অল্প</a:t>
            </a:r>
            <a:r>
              <a:rPr sz="975" b="0" i="0" u="none" dirty="0">
                <a:solidFill>
                  <a:srgbClr val="334155"/>
                </a:solidFill>
                <a:latin typeface="Hind Siliguri"/>
              </a:rPr>
              <a:t> </a:t>
            </a:r>
            <a:r>
              <a:rPr sz="975" b="0" i="0" u="none" dirty="0" err="1">
                <a:solidFill>
                  <a:srgbClr val="334155"/>
                </a:solidFill>
                <a:latin typeface="Hind Siliguri"/>
              </a:rPr>
              <a:t>অ্যান্টিবডি</a:t>
            </a:r>
            <a:r>
              <a:rPr sz="975" b="0" i="0" u="none" dirty="0">
                <a:solidFill>
                  <a:srgbClr val="334155"/>
                </a:solidFill>
                <a:latin typeface="Hind Siliguri"/>
              </a:rPr>
              <a:t> ও </a:t>
            </a:r>
            <a:r>
              <a:rPr sz="975" b="0" i="0" u="none" dirty="0" err="1">
                <a:solidFill>
                  <a:srgbClr val="334155"/>
                </a:solidFill>
                <a:latin typeface="Hind Siliguri"/>
              </a:rPr>
              <a:t>কিছু</a:t>
            </a:r>
            <a:r>
              <a:rPr sz="975" b="0" i="0" u="none" dirty="0">
                <a:solidFill>
                  <a:srgbClr val="334155"/>
                </a:solidFill>
                <a:latin typeface="Hind Siliguri"/>
              </a:rPr>
              <a:t> </a:t>
            </a:r>
            <a:r>
              <a:rPr sz="975" b="0" i="0" u="none" dirty="0" err="1">
                <a:solidFill>
                  <a:srgbClr val="334155"/>
                </a:solidFill>
                <a:latin typeface="Hind Siliguri"/>
              </a:rPr>
              <a:t>মেমোরি</a:t>
            </a:r>
            <a:r>
              <a:rPr sz="975" b="0" i="0" u="none" dirty="0">
                <a:solidFill>
                  <a:srgbClr val="334155"/>
                </a:solidFill>
                <a:latin typeface="Hind Siliguri"/>
              </a:rPr>
              <a:t> B-</a:t>
            </a:r>
            <a:r>
              <a:rPr sz="975" b="0" i="0" u="none" dirty="0" err="1">
                <a:solidFill>
                  <a:srgbClr val="334155"/>
                </a:solidFill>
                <a:latin typeface="Hind Siliguri"/>
              </a:rPr>
              <a:t>কোষ</a:t>
            </a:r>
            <a:r>
              <a:rPr sz="975" b="0" i="0" u="none" dirty="0">
                <a:solidFill>
                  <a:srgbClr val="334155"/>
                </a:solidFill>
                <a:latin typeface="Hind Siliguri"/>
              </a:rPr>
              <a:t> </a:t>
            </a:r>
            <a:r>
              <a:rPr sz="975" b="0" i="0" u="none" dirty="0" err="1">
                <a:solidFill>
                  <a:srgbClr val="334155"/>
                </a:solidFill>
                <a:latin typeface="Hind Siliguri"/>
              </a:rPr>
              <a:t>তৈরি</a:t>
            </a:r>
            <a:r>
              <a:rPr sz="975" b="0" i="0" u="none" dirty="0">
                <a:solidFill>
                  <a:srgbClr val="334155"/>
                </a:solidFill>
                <a:latin typeface="Hind Siliguri"/>
              </a:rPr>
              <a:t> </a:t>
            </a:r>
            <a:r>
              <a:rPr sz="975" b="0" i="0" u="none" dirty="0" err="1">
                <a:solidFill>
                  <a:srgbClr val="334155"/>
                </a:solidFill>
                <a:latin typeface="Hind Siliguri"/>
              </a:rPr>
              <a:t>হয়</a:t>
            </a:r>
            <a:r>
              <a:rPr sz="975" b="0" i="0" u="none" dirty="0">
                <a:solidFill>
                  <a:srgbClr val="334155"/>
                </a:solidFill>
                <a:latin typeface="Hind Siliguri"/>
              </a:rPr>
              <a:t>। </a:t>
            </a:r>
            <a:r>
              <a:rPr sz="975" b="0" i="0" u="none" dirty="0" err="1">
                <a:solidFill>
                  <a:srgbClr val="334155"/>
                </a:solidFill>
                <a:latin typeface="Hind Siliguri"/>
              </a:rPr>
              <a:t>পরবর্তীতে</a:t>
            </a:r>
            <a:r>
              <a:rPr sz="975" b="0" i="0" u="none" dirty="0">
                <a:solidFill>
                  <a:srgbClr val="334155"/>
                </a:solidFill>
                <a:latin typeface="Hind Siliguri"/>
              </a:rPr>
              <a:t> </a:t>
            </a:r>
            <a:r>
              <a:rPr sz="975" b="0" i="0" u="none" dirty="0" err="1">
                <a:solidFill>
                  <a:srgbClr val="334155"/>
                </a:solidFill>
                <a:latin typeface="Hind Siliguri"/>
              </a:rPr>
              <a:t>আসল</a:t>
            </a:r>
            <a:r>
              <a:rPr sz="975" b="0" i="0" u="none" dirty="0">
                <a:solidFill>
                  <a:srgbClr val="334155"/>
                </a:solidFill>
                <a:latin typeface="Hind Siliguri"/>
              </a:rPr>
              <a:t> </a:t>
            </a:r>
            <a:r>
              <a:rPr sz="975" b="0" i="0" u="none" dirty="0" err="1">
                <a:solidFill>
                  <a:srgbClr val="334155"/>
                </a:solidFill>
                <a:latin typeface="Hind Siliguri"/>
              </a:rPr>
              <a:t>প্যাথোজেন</a:t>
            </a:r>
            <a:r>
              <a:rPr sz="975" b="0" i="0" u="none" dirty="0">
                <a:solidFill>
                  <a:srgbClr val="334155"/>
                </a:solidFill>
                <a:latin typeface="Hind Siliguri"/>
              </a:rPr>
              <a:t> </a:t>
            </a:r>
            <a:r>
              <a:rPr sz="975" b="0" i="0" u="none" dirty="0" err="1">
                <a:solidFill>
                  <a:srgbClr val="334155"/>
                </a:solidFill>
                <a:latin typeface="Hind Siliguri"/>
              </a:rPr>
              <a:t>প্রবেশ</a:t>
            </a:r>
            <a:r>
              <a:rPr sz="975" b="0" i="0" u="none" dirty="0">
                <a:solidFill>
                  <a:srgbClr val="334155"/>
                </a:solidFill>
                <a:latin typeface="Hind Siliguri"/>
              </a:rPr>
              <a:t> </a:t>
            </a:r>
            <a:r>
              <a:rPr sz="975" b="0" i="0" u="none" dirty="0" err="1">
                <a:solidFill>
                  <a:srgbClr val="334155"/>
                </a:solidFill>
                <a:latin typeface="Hind Siliguri"/>
              </a:rPr>
              <a:t>করলে</a:t>
            </a:r>
            <a:r>
              <a:rPr sz="975" b="0" i="0" u="none" dirty="0">
                <a:solidFill>
                  <a:srgbClr val="334155"/>
                </a:solidFill>
                <a:latin typeface="Hind Siliguri"/>
              </a:rPr>
              <a:t> </a:t>
            </a:r>
            <a:r>
              <a:rPr sz="975" b="0" i="0" u="none" dirty="0" err="1">
                <a:solidFill>
                  <a:srgbClr val="334155"/>
                </a:solidFill>
                <a:latin typeface="Hind Siliguri"/>
              </a:rPr>
              <a:t>দ্রুত</a:t>
            </a:r>
            <a:r>
              <a:rPr sz="975" b="0" i="0" u="none" dirty="0">
                <a:solidFill>
                  <a:srgbClr val="334155"/>
                </a:solidFill>
                <a:latin typeface="Hind Siliguri"/>
              </a:rPr>
              <a:t> </a:t>
            </a:r>
            <a:r>
              <a:rPr sz="975" b="0" i="0" u="none" dirty="0" err="1">
                <a:solidFill>
                  <a:srgbClr val="334155"/>
                </a:solidFill>
                <a:latin typeface="Hind Siliguri"/>
              </a:rPr>
              <a:t>প্রতিরোধ</a:t>
            </a:r>
            <a:r>
              <a:rPr sz="975" b="0" i="0" u="none" dirty="0">
                <a:solidFill>
                  <a:srgbClr val="334155"/>
                </a:solidFill>
                <a:latin typeface="Hind Siliguri"/>
              </a:rPr>
              <a:t> </a:t>
            </a:r>
            <a:r>
              <a:rPr sz="975" b="0" i="0" u="none" dirty="0" err="1">
                <a:solidFill>
                  <a:srgbClr val="334155"/>
                </a:solidFill>
                <a:latin typeface="Hind Siliguri"/>
              </a:rPr>
              <a:t>গড়ে</a:t>
            </a:r>
            <a:r>
              <a:rPr sz="975" b="0" i="0" u="none" dirty="0">
                <a:solidFill>
                  <a:srgbClr val="334155"/>
                </a:solidFill>
                <a:latin typeface="Hind Siliguri"/>
              </a:rPr>
              <a:t> </a:t>
            </a:r>
            <a:r>
              <a:rPr sz="975" b="0" i="0" u="none" dirty="0" err="1">
                <a:solidFill>
                  <a:srgbClr val="334155"/>
                </a:solidFill>
                <a:latin typeface="Hind Siliguri"/>
              </a:rPr>
              <a:t>তোলে</a:t>
            </a:r>
            <a:r>
              <a:rPr sz="975" b="0" i="0" u="none" dirty="0">
                <a:solidFill>
                  <a:srgbClr val="334155"/>
                </a:solidFill>
                <a:latin typeface="Hind Siliguri"/>
              </a:rPr>
              <a:t>।</a:t>
            </a:r>
          </a:p>
        </p:txBody>
      </p:sp>
      <p:sp>
        <p:nvSpPr>
          <p:cNvPr id="20" name="TextBox 19"/>
          <p:cNvSpPr txBox="1"/>
          <p:nvPr/>
        </p:nvSpPr>
        <p:spPr>
          <a:xfrm>
            <a:off x="6543675" y="5746551"/>
            <a:ext cx="5076825" cy="238125"/>
          </a:xfrm>
          <a:prstGeom prst="rect">
            <a:avLst/>
          </a:prstGeom>
          <a:noFill/>
        </p:spPr>
        <p:txBody>
          <a:bodyPr wrap="square" lIns="0" tIns="0" rIns="0" bIns="0" anchor="ctr">
            <a:spAutoFit/>
          </a:bodyPr>
          <a:lstStyle/>
          <a:p>
            <a:pPr algn="l"/>
            <a:r>
              <a:rPr sz="1125" b="1" i="0" u="none">
                <a:solidFill>
                  <a:srgbClr val="0369A1"/>
                </a:solidFill>
                <a:latin typeface="Hind Siliguri"/>
              </a:rPr>
              <a:t>টিকাদানের মূল নীতি (Principles)</a:t>
            </a:r>
          </a:p>
        </p:txBody>
      </p:sp>
      <p:sp>
        <p:nvSpPr>
          <p:cNvPr id="21" name="TextBox 20"/>
          <p:cNvSpPr txBox="1"/>
          <p:nvPr/>
        </p:nvSpPr>
        <p:spPr>
          <a:xfrm>
            <a:off x="6324600" y="6060876"/>
            <a:ext cx="5295900" cy="358973"/>
          </a:xfrm>
          <a:prstGeom prst="rect">
            <a:avLst/>
          </a:prstGeom>
          <a:noFill/>
        </p:spPr>
        <p:txBody>
          <a:bodyPr wrap="square" lIns="0" tIns="0" rIns="0" bIns="0" anchor="t">
            <a:spAutoFit/>
          </a:bodyPr>
          <a:lstStyle/>
          <a:p>
            <a:pPr algn="l">
              <a:lnSpc>
                <a:spcPts val="1413"/>
              </a:lnSpc>
            </a:pPr>
            <a:r>
              <a:rPr sz="975" b="0" i="0" u="none">
                <a:solidFill>
                  <a:srgbClr val="334155"/>
                </a:solidFill>
                <a:latin typeface="Hind Siliguri"/>
              </a:rPr>
              <a:t>অনাক্রম্যতা জাগাতে যে সময় লাগে তা জীবাণুর সুপ্তিকালীন সময়ের (Incubation Period) চেয়ে বেশি। তাই জীবাণু সংক্রমণের পর টিকা দিলে কাজ হয় না (ব্যতিক্রম: জলাতঙ্ক, যার সুপ্তিকাল দীর্ঘ)।</a:t>
            </a:r>
          </a:p>
        </p:txBody>
      </p:sp>
      <p:sp>
        <p:nvSpPr>
          <p:cNvPr id="22" name="TextBox 21"/>
          <p:cNvSpPr txBox="1"/>
          <p:nvPr/>
        </p:nvSpPr>
        <p:spPr>
          <a:xfrm>
            <a:off x="714375" y="1248668"/>
            <a:ext cx="6086698" cy="247650"/>
          </a:xfrm>
          <a:prstGeom prst="rect">
            <a:avLst/>
          </a:prstGeom>
          <a:noFill/>
        </p:spPr>
        <p:txBody>
          <a:bodyPr wrap="square" lIns="133350" tIns="0" rIns="0" bIns="0" anchor="t">
            <a:spAutoFit/>
          </a:bodyPr>
          <a:lstStyle/>
          <a:p>
            <a:pPr algn="l"/>
            <a:r>
              <a:rPr sz="1200" b="1" i="0" u="none" dirty="0" err="1">
                <a:solidFill>
                  <a:srgbClr val="0C4A6E"/>
                </a:solidFill>
                <a:latin typeface="Hind Siliguri"/>
              </a:rPr>
              <a:t>ভ্যাকসিনের</a:t>
            </a:r>
            <a:r>
              <a:rPr sz="1200" b="1" i="0" u="none" dirty="0">
                <a:solidFill>
                  <a:srgbClr val="0C4A6E"/>
                </a:solidFill>
                <a:latin typeface="Hind Siliguri"/>
              </a:rPr>
              <a:t> </a:t>
            </a:r>
            <a:r>
              <a:rPr sz="1200" b="1" i="0" u="none" dirty="0" err="1">
                <a:solidFill>
                  <a:srgbClr val="0C4A6E"/>
                </a:solidFill>
                <a:latin typeface="Hind Siliguri"/>
              </a:rPr>
              <a:t>সংজ্ঞা</a:t>
            </a:r>
            <a:r>
              <a:rPr sz="1200" b="1" i="0" u="none" dirty="0">
                <a:solidFill>
                  <a:srgbClr val="0C4A6E"/>
                </a:solidFill>
                <a:latin typeface="Hind Siliguri"/>
              </a:rPr>
              <a:t> (Definition of Vaccine)</a:t>
            </a:r>
          </a:p>
        </p:txBody>
      </p:sp>
      <p:sp>
        <p:nvSpPr>
          <p:cNvPr id="23" name="TextBox 22"/>
          <p:cNvSpPr txBox="1"/>
          <p:nvPr/>
        </p:nvSpPr>
        <p:spPr>
          <a:xfrm>
            <a:off x="619125" y="1524000"/>
            <a:ext cx="5796855" cy="558998"/>
          </a:xfrm>
          <a:prstGeom prst="rect">
            <a:avLst/>
          </a:prstGeom>
          <a:noFill/>
        </p:spPr>
        <p:txBody>
          <a:bodyPr wrap="square" lIns="0" tIns="0" rIns="0" bIns="0" anchor="t">
            <a:spAutoFit/>
          </a:bodyPr>
          <a:lstStyle/>
          <a:p>
            <a:pPr algn="l">
              <a:lnSpc>
                <a:spcPts val="1468"/>
              </a:lnSpc>
            </a:pPr>
            <a:r>
              <a:rPr sz="1012" b="0" i="0" u="none">
                <a:solidFill>
                  <a:srgbClr val="1E293B"/>
                </a:solidFill>
                <a:latin typeface="Hind Siliguri"/>
              </a:rPr>
              <a:t>রোগ সৃষ্টিকারী জীবাণু বা জীবাণুর নির্যাস বা জীবাণু সৃষ্ট পদার্থ (টক্সিন) কিংবা সংশ্লেষিত বিকল্প পদার্থ থেকে উৎপন্ন যে বস্তু অ্যান্টিজেনের মতো আচরণ করে দেহে অ্যান্টিবডি উৎপন্নে উদ্দীপনা জোগায় এবং এক বা একাধিক রোগের বিরুদ্ধে দেহকে অনাক্রম্য করে তোলে তাকে </a:t>
            </a:r>
            <a:r>
              <a:rPr sz="1012" b="1" i="0" u="none">
                <a:solidFill>
                  <a:srgbClr val="1E293B"/>
                </a:solidFill>
                <a:latin typeface="Hind Siliguri"/>
              </a:rPr>
              <a:t>ভ্যাকসিন (Vaccine) বা টিকা</a:t>
            </a:r>
            <a:r>
              <a:rPr sz="1012" b="0" i="0" u="none">
                <a:solidFill>
                  <a:srgbClr val="1E293B"/>
                </a:solidFill>
                <a:latin typeface="Hind Siliguri"/>
              </a:rPr>
              <a:t> বলে।</a:t>
            </a:r>
          </a:p>
        </p:txBody>
      </p:sp>
      <p:sp>
        <p:nvSpPr>
          <p:cNvPr id="24" name="TextBox 23"/>
          <p:cNvSpPr txBox="1"/>
          <p:nvPr/>
        </p:nvSpPr>
        <p:spPr>
          <a:xfrm>
            <a:off x="790575" y="2416373"/>
            <a:ext cx="5634930" cy="238125"/>
          </a:xfrm>
          <a:prstGeom prst="rect">
            <a:avLst/>
          </a:prstGeom>
          <a:noFill/>
        </p:spPr>
        <p:txBody>
          <a:bodyPr wrap="square" lIns="0" tIns="0" rIns="0" bIns="0" anchor="ctr">
            <a:spAutoFit/>
          </a:bodyPr>
          <a:lstStyle/>
          <a:p>
            <a:pPr algn="l"/>
            <a:r>
              <a:rPr sz="1125" b="1" i="0" u="none">
                <a:solidFill>
                  <a:srgbClr val="0369A1"/>
                </a:solidFill>
                <a:latin typeface="Hind Siliguri"/>
              </a:rPr>
              <a:t>টিকার মূল উদ্দেশ্য ও প্রকৃতি</a:t>
            </a:r>
          </a:p>
        </p:txBody>
      </p:sp>
      <p:sp>
        <p:nvSpPr>
          <p:cNvPr id="25" name="TextBox 24"/>
          <p:cNvSpPr txBox="1"/>
          <p:nvPr/>
        </p:nvSpPr>
        <p:spPr>
          <a:xfrm>
            <a:off x="571500" y="2730698"/>
            <a:ext cx="5854005" cy="358973"/>
          </a:xfrm>
          <a:prstGeom prst="rect">
            <a:avLst/>
          </a:prstGeom>
          <a:noFill/>
        </p:spPr>
        <p:txBody>
          <a:bodyPr wrap="square" lIns="0" tIns="0" rIns="0" bIns="0" anchor="t">
            <a:spAutoFit/>
          </a:bodyPr>
          <a:lstStyle/>
          <a:p>
            <a:pPr algn="l">
              <a:lnSpc>
                <a:spcPts val="1413"/>
              </a:lnSpc>
            </a:pPr>
            <a:r>
              <a:rPr sz="975" b="0" i="0" u="none">
                <a:solidFill>
                  <a:srgbClr val="334155"/>
                </a:solidFill>
                <a:latin typeface="Hind Siliguri"/>
              </a:rPr>
              <a:t>টিকা হলো কৃত্রিমভাবে অর্জিত সক্রিয় প্রতিরক্ষা। </a:t>
            </a:r>
            <a:r>
              <a:rPr sz="975" b="1" i="0" u="none">
                <a:solidFill>
                  <a:srgbClr val="334155"/>
                </a:solidFill>
                <a:latin typeface="Hind Siliguri"/>
              </a:rPr>
              <a:t>স্মৃতি কোষ (Memory Cells) তৈরি করে রাখা</a:t>
            </a:r>
            <a:r>
              <a:rPr sz="975" b="0" i="0" u="none">
                <a:solidFill>
                  <a:srgbClr val="334155"/>
                </a:solidFill>
                <a:latin typeface="Hind Siliguri"/>
              </a:rPr>
              <a:t> এবং ভবিষ্যতে সংশ্লিষ্ট অনুজীব দেহে প্রবেশ করলে রোগ প্রতিরোধ করাই টিকার মূল উদ্দেশ্য।</a:t>
            </a:r>
          </a:p>
        </p:txBody>
      </p:sp>
      <p:pic>
        <p:nvPicPr>
          <p:cNvPr id="26" name="Picture 25" descr="image.png"/>
          <p:cNvPicPr>
            <a:picLocks noChangeAspect="1"/>
          </p:cNvPicPr>
          <p:nvPr/>
        </p:nvPicPr>
        <p:blipFill>
          <a:blip r:embed="rId10"/>
          <a:stretch>
            <a:fillRect/>
          </a:stretch>
        </p:blipFill>
        <p:spPr>
          <a:xfrm>
            <a:off x="6901755" y="1319212"/>
            <a:ext cx="171450" cy="171450"/>
          </a:xfrm>
          <a:prstGeom prst="rect">
            <a:avLst/>
          </a:prstGeom>
        </p:spPr>
      </p:pic>
      <p:sp>
        <p:nvSpPr>
          <p:cNvPr id="27" name="TextBox 26"/>
          <p:cNvSpPr txBox="1"/>
          <p:nvPr/>
        </p:nvSpPr>
        <p:spPr>
          <a:xfrm>
            <a:off x="7073205" y="1619250"/>
            <a:ext cx="4528244" cy="372665"/>
          </a:xfrm>
          <a:prstGeom prst="rect">
            <a:avLst/>
          </a:prstGeom>
          <a:noFill/>
        </p:spPr>
        <p:txBody>
          <a:bodyPr wrap="square" lIns="0" tIns="0" rIns="0" bIns="0" anchor="t">
            <a:spAutoFit/>
          </a:bodyPr>
          <a:lstStyle/>
          <a:p>
            <a:pPr algn="l">
              <a:lnSpc>
                <a:spcPts val="1468"/>
              </a:lnSpc>
            </a:pPr>
            <a:r>
              <a:rPr sz="1012" b="1" i="0" u="none">
                <a:solidFill>
                  <a:srgbClr val="334155"/>
                </a:solidFill>
                <a:latin typeface="Hind Siliguri"/>
              </a:rPr>
              <a:t>এডওয়ার্ড জেনার (Edward Jenner - 1796):</a:t>
            </a:r>
            <a:r>
              <a:rPr sz="1012" b="0" i="0" u="none">
                <a:solidFill>
                  <a:srgbClr val="334155"/>
                </a:solidFill>
                <a:latin typeface="Hind Siliguri"/>
              </a:rPr>
              <a:t> গোবরের পুঁজ/রস (Scab) থেকে গুটিবসন্তের (Smallpox) ভ্যাকসিন আবিষ্কার করেন। ল্যাটিন </a:t>
            </a:r>
            <a:r>
              <a:rPr sz="1012" b="0" i="1" u="none">
                <a:solidFill>
                  <a:srgbClr val="334155"/>
                </a:solidFill>
                <a:latin typeface="Hind Siliguri"/>
              </a:rPr>
              <a:t>vacca</a:t>
            </a:r>
            <a:r>
              <a:rPr sz="1012" b="0" i="0" u="none">
                <a:solidFill>
                  <a:srgbClr val="334155"/>
                </a:solidFill>
                <a:latin typeface="Hind Siliguri"/>
              </a:rPr>
              <a:t> (গাভী) থেকে 'Vaccine' শব্দের উৎপত্তি।</a:t>
            </a:r>
          </a:p>
        </p:txBody>
      </p:sp>
      <p:sp>
        <p:nvSpPr>
          <p:cNvPr id="28" name="TextBox 27"/>
          <p:cNvSpPr txBox="1"/>
          <p:nvPr/>
        </p:nvSpPr>
        <p:spPr>
          <a:xfrm>
            <a:off x="7073205" y="2189008"/>
            <a:ext cx="4528244" cy="372665"/>
          </a:xfrm>
          <a:prstGeom prst="rect">
            <a:avLst/>
          </a:prstGeom>
          <a:noFill/>
        </p:spPr>
        <p:txBody>
          <a:bodyPr wrap="square" lIns="0" tIns="0" rIns="0" bIns="0" anchor="t">
            <a:spAutoFit/>
          </a:bodyPr>
          <a:lstStyle/>
          <a:p>
            <a:pPr algn="l">
              <a:lnSpc>
                <a:spcPts val="1468"/>
              </a:lnSpc>
            </a:pPr>
            <a:r>
              <a:rPr sz="1012" b="1" i="0" u="none">
                <a:solidFill>
                  <a:srgbClr val="334155"/>
                </a:solidFill>
                <a:latin typeface="Hind Siliguri"/>
              </a:rPr>
              <a:t>লুই পাস্তুর (Louis Pasteur - 1885):</a:t>
            </a:r>
            <a:r>
              <a:rPr sz="1012" b="0" i="0" u="none">
                <a:solidFill>
                  <a:srgbClr val="334155"/>
                </a:solidFill>
                <a:latin typeface="Hind Siliguri"/>
              </a:rPr>
              <a:t> জলাতঙ্ক রোগের ভ্যাকসিন (Antirabies vaccine) আবিষ্কার করেন।</a:t>
            </a:r>
          </a:p>
        </p:txBody>
      </p:sp>
      <p:sp>
        <p:nvSpPr>
          <p:cNvPr id="29" name="TextBox 28"/>
          <p:cNvSpPr txBox="1"/>
          <p:nvPr/>
        </p:nvSpPr>
        <p:spPr>
          <a:xfrm>
            <a:off x="7073205" y="2609299"/>
            <a:ext cx="4528244" cy="372665"/>
          </a:xfrm>
          <a:prstGeom prst="rect">
            <a:avLst/>
          </a:prstGeom>
          <a:noFill/>
        </p:spPr>
        <p:txBody>
          <a:bodyPr wrap="square" lIns="0" tIns="0" rIns="0" bIns="0" anchor="t">
            <a:spAutoFit/>
          </a:bodyPr>
          <a:lstStyle/>
          <a:p>
            <a:pPr algn="l">
              <a:lnSpc>
                <a:spcPts val="1468"/>
              </a:lnSpc>
            </a:pPr>
            <a:r>
              <a:rPr sz="1012" b="1" i="0" u="none">
                <a:solidFill>
                  <a:srgbClr val="334155"/>
                </a:solidFill>
                <a:latin typeface="Hind Siliguri"/>
              </a:rPr>
              <a:t>আদর্শ টিকার বৈশিষ্ট্য:</a:t>
            </a:r>
            <a:r>
              <a:rPr sz="1012" b="0" i="0" u="none">
                <a:solidFill>
                  <a:srgbClr val="334155"/>
                </a:solidFill>
                <a:latin typeface="Hind Siliguri"/>
              </a:rPr>
              <a:t> সুনির্দিষ্ট সুরক্ষা প্রদান, দ্রুত অনাক্রম্যতা তৈরি, সংক্রমণ রোধ, নিরাপদ, সস্তা এবং মায়ের অনাক্রম্যতা সন্তানে সঞ্চারিত করা।</a:t>
            </a:r>
          </a:p>
        </p:txBody>
      </p:sp>
      <p:sp>
        <p:nvSpPr>
          <p:cNvPr id="30" name="TextBox 29"/>
          <p:cNvSpPr txBox="1"/>
          <p:nvPr/>
        </p:nvSpPr>
        <p:spPr>
          <a:xfrm>
            <a:off x="533400" y="4087713"/>
            <a:ext cx="2080260" cy="219075"/>
          </a:xfrm>
          <a:prstGeom prst="rect">
            <a:avLst/>
          </a:prstGeom>
          <a:noFill/>
        </p:spPr>
        <p:txBody>
          <a:bodyPr wrap="square" lIns="0" tIns="0" rIns="0" bIns="0" anchor="t">
            <a:spAutoFit/>
          </a:bodyPr>
          <a:lstStyle/>
          <a:p>
            <a:pPr algn="l"/>
            <a:r>
              <a:rPr sz="1050" b="1" i="0" u="none">
                <a:solidFill>
                  <a:srgbClr val="0F172A"/>
                </a:solidFill>
                <a:latin typeface="Hind Siliguri"/>
              </a:rPr>
              <a:t>১. মৃত/নিষ্ক্রিয় টিকা</a:t>
            </a:r>
          </a:p>
        </p:txBody>
      </p:sp>
      <p:sp>
        <p:nvSpPr>
          <p:cNvPr id="31" name="TextBox 30"/>
          <p:cNvSpPr txBox="1"/>
          <p:nvPr/>
        </p:nvSpPr>
        <p:spPr>
          <a:xfrm>
            <a:off x="533400" y="4354413"/>
            <a:ext cx="1981200" cy="308371"/>
          </a:xfrm>
          <a:prstGeom prst="rect">
            <a:avLst/>
          </a:prstGeom>
          <a:noFill/>
        </p:spPr>
        <p:txBody>
          <a:bodyPr wrap="square" lIns="0" tIns="0" rIns="0" bIns="0" anchor="t">
            <a:spAutoFit/>
          </a:bodyPr>
          <a:lstStyle/>
          <a:p>
            <a:pPr algn="l">
              <a:lnSpc>
                <a:spcPts val="1214"/>
              </a:lnSpc>
            </a:pPr>
            <a:r>
              <a:rPr sz="900" b="0" i="0" u="none">
                <a:solidFill>
                  <a:srgbClr val="475569"/>
                </a:solidFill>
                <a:latin typeface="Hind Siliguri"/>
              </a:rPr>
              <a:t>তাপ, রাসায়নিক বা অ্যান্টিবায়োটিক দ্বারা জীবাণু মেরে তৈরি।</a:t>
            </a:r>
          </a:p>
        </p:txBody>
      </p:sp>
      <p:sp>
        <p:nvSpPr>
          <p:cNvPr id="32" name="TextBox 31"/>
          <p:cNvSpPr txBox="1"/>
          <p:nvPr/>
        </p:nvSpPr>
        <p:spPr>
          <a:xfrm>
            <a:off x="533400" y="4710410"/>
            <a:ext cx="1981200" cy="381000"/>
          </a:xfrm>
          <a:prstGeom prst="rect">
            <a:avLst/>
          </a:prstGeom>
          <a:noFill/>
        </p:spPr>
        <p:txBody>
          <a:bodyPr wrap="square" lIns="0" tIns="0" rIns="0" bIns="0" anchor="t">
            <a:spAutoFit/>
          </a:bodyPr>
          <a:lstStyle/>
          <a:p>
            <a:pPr algn="l"/>
            <a:r>
              <a:rPr sz="937" b="0" i="0" u="none">
                <a:solidFill>
                  <a:srgbClr val="0369A1"/>
                </a:solidFill>
                <a:latin typeface="Hind Siliguri SemiBold"/>
              </a:rPr>
              <a:t>উদাহরণ: পোলিও, ইনফ্লুয়েঞ্জা, কলেরা, র্যাবিস, হেপাটাইটিস-এ।</a:t>
            </a:r>
          </a:p>
        </p:txBody>
      </p:sp>
      <p:sp>
        <p:nvSpPr>
          <p:cNvPr id="33" name="TextBox 32"/>
          <p:cNvSpPr txBox="1"/>
          <p:nvPr/>
        </p:nvSpPr>
        <p:spPr>
          <a:xfrm>
            <a:off x="2819400" y="4087713"/>
            <a:ext cx="2080260" cy="219075"/>
          </a:xfrm>
          <a:prstGeom prst="rect">
            <a:avLst/>
          </a:prstGeom>
          <a:noFill/>
        </p:spPr>
        <p:txBody>
          <a:bodyPr wrap="square" lIns="0" tIns="0" rIns="0" bIns="0" anchor="t">
            <a:spAutoFit/>
          </a:bodyPr>
          <a:lstStyle/>
          <a:p>
            <a:pPr algn="l"/>
            <a:r>
              <a:rPr sz="1050" b="1" i="0" u="none">
                <a:solidFill>
                  <a:srgbClr val="0F172A"/>
                </a:solidFill>
                <a:latin typeface="Hind Siliguri"/>
              </a:rPr>
              <a:t>২. শক্তি হ্রাস/জীবন-মৃত</a:t>
            </a:r>
          </a:p>
        </p:txBody>
      </p:sp>
      <p:sp>
        <p:nvSpPr>
          <p:cNvPr id="34" name="TextBox 33"/>
          <p:cNvSpPr txBox="1"/>
          <p:nvPr/>
        </p:nvSpPr>
        <p:spPr>
          <a:xfrm>
            <a:off x="2819400" y="4354413"/>
            <a:ext cx="1981200" cy="308371"/>
          </a:xfrm>
          <a:prstGeom prst="rect">
            <a:avLst/>
          </a:prstGeom>
          <a:noFill/>
        </p:spPr>
        <p:txBody>
          <a:bodyPr wrap="square" lIns="0" tIns="0" rIns="0" bIns="0" anchor="t">
            <a:spAutoFit/>
          </a:bodyPr>
          <a:lstStyle/>
          <a:p>
            <a:pPr algn="l">
              <a:lnSpc>
                <a:spcPts val="1214"/>
              </a:lnSpc>
            </a:pPr>
            <a:r>
              <a:rPr sz="900" b="0" i="0" u="none">
                <a:solidFill>
                  <a:srgbClr val="475569"/>
                </a:solidFill>
                <a:latin typeface="Hind Siliguri"/>
              </a:rPr>
              <a:t>জীবন্ত জীবাণুর সংক্রমণ ক্ষমতা নিষ্ক্রিয় বা দুর্বল করে তৈরি।</a:t>
            </a:r>
          </a:p>
        </p:txBody>
      </p:sp>
      <p:sp>
        <p:nvSpPr>
          <p:cNvPr id="35" name="TextBox 34"/>
          <p:cNvSpPr txBox="1"/>
          <p:nvPr/>
        </p:nvSpPr>
        <p:spPr>
          <a:xfrm>
            <a:off x="2819400" y="4710410"/>
            <a:ext cx="1981200" cy="381000"/>
          </a:xfrm>
          <a:prstGeom prst="rect">
            <a:avLst/>
          </a:prstGeom>
          <a:noFill/>
        </p:spPr>
        <p:txBody>
          <a:bodyPr wrap="square" lIns="0" tIns="0" rIns="0" bIns="0" anchor="t">
            <a:spAutoFit/>
          </a:bodyPr>
          <a:lstStyle/>
          <a:p>
            <a:pPr algn="l"/>
            <a:r>
              <a:rPr sz="937" b="0" i="0" u="none">
                <a:solidFill>
                  <a:srgbClr val="0369A1"/>
                </a:solidFill>
                <a:latin typeface="Hind Siliguri SemiBold"/>
              </a:rPr>
              <a:t>উদাহরণ: বিসিজি (BCG), হাম (Measles), মাম্পস, চিকেনপক্স, টাইফয়েড।</a:t>
            </a:r>
          </a:p>
        </p:txBody>
      </p:sp>
      <p:sp>
        <p:nvSpPr>
          <p:cNvPr id="36" name="TextBox 35"/>
          <p:cNvSpPr txBox="1"/>
          <p:nvPr/>
        </p:nvSpPr>
        <p:spPr>
          <a:xfrm>
            <a:off x="5105400" y="4087713"/>
            <a:ext cx="2080260" cy="219075"/>
          </a:xfrm>
          <a:prstGeom prst="rect">
            <a:avLst/>
          </a:prstGeom>
          <a:noFill/>
        </p:spPr>
        <p:txBody>
          <a:bodyPr wrap="square" lIns="0" tIns="0" rIns="0" bIns="0" anchor="t">
            <a:spAutoFit/>
          </a:bodyPr>
          <a:lstStyle/>
          <a:p>
            <a:pPr algn="l"/>
            <a:r>
              <a:rPr sz="1050" b="1" i="0" u="none">
                <a:solidFill>
                  <a:srgbClr val="0F172A"/>
                </a:solidFill>
                <a:latin typeface="Hind Siliguri"/>
              </a:rPr>
              <a:t>৩. বিষভিত্তিক (Toxoid)</a:t>
            </a:r>
          </a:p>
        </p:txBody>
      </p:sp>
      <p:sp>
        <p:nvSpPr>
          <p:cNvPr id="37" name="TextBox 36"/>
          <p:cNvSpPr txBox="1"/>
          <p:nvPr/>
        </p:nvSpPr>
        <p:spPr>
          <a:xfrm>
            <a:off x="5105400" y="4354413"/>
            <a:ext cx="1981200" cy="308371"/>
          </a:xfrm>
          <a:prstGeom prst="rect">
            <a:avLst/>
          </a:prstGeom>
          <a:noFill/>
        </p:spPr>
        <p:txBody>
          <a:bodyPr wrap="square" lIns="0" tIns="0" rIns="0" bIns="0" anchor="t">
            <a:spAutoFit/>
          </a:bodyPr>
          <a:lstStyle/>
          <a:p>
            <a:pPr algn="l">
              <a:lnSpc>
                <a:spcPts val="1214"/>
              </a:lnSpc>
            </a:pPr>
            <a:r>
              <a:rPr sz="900" b="0" i="0" u="none">
                <a:solidFill>
                  <a:srgbClr val="475569"/>
                </a:solidFill>
                <a:latin typeface="Hind Siliguri"/>
              </a:rPr>
              <a:t>জীবাণুর নিঃসৃত বিষাক্ত টক্সিন প্রোটিনে ফরমালডিহাইড প্রয়োগে তৈরি।</a:t>
            </a:r>
          </a:p>
        </p:txBody>
      </p:sp>
      <p:sp>
        <p:nvSpPr>
          <p:cNvPr id="38" name="TextBox 37"/>
          <p:cNvSpPr txBox="1"/>
          <p:nvPr/>
        </p:nvSpPr>
        <p:spPr>
          <a:xfrm>
            <a:off x="5105400" y="4710410"/>
            <a:ext cx="1981200" cy="190500"/>
          </a:xfrm>
          <a:prstGeom prst="rect">
            <a:avLst/>
          </a:prstGeom>
          <a:noFill/>
        </p:spPr>
        <p:txBody>
          <a:bodyPr wrap="square" lIns="0" tIns="0" rIns="0" bIns="0" anchor="t">
            <a:spAutoFit/>
          </a:bodyPr>
          <a:lstStyle/>
          <a:p>
            <a:pPr algn="l"/>
            <a:r>
              <a:rPr sz="937" b="0" i="0" u="none">
                <a:solidFill>
                  <a:srgbClr val="0369A1"/>
                </a:solidFill>
                <a:latin typeface="Hind Siliguri SemiBold"/>
              </a:rPr>
              <a:t>উদাহরণ: ডিপথেরিয়া, টিটেনাস (ধনুষ্টঙ্কার)।</a:t>
            </a:r>
          </a:p>
        </p:txBody>
      </p:sp>
      <p:sp>
        <p:nvSpPr>
          <p:cNvPr id="39" name="TextBox 38"/>
          <p:cNvSpPr txBox="1"/>
          <p:nvPr/>
        </p:nvSpPr>
        <p:spPr>
          <a:xfrm>
            <a:off x="7391400" y="4087713"/>
            <a:ext cx="2080260" cy="219075"/>
          </a:xfrm>
          <a:prstGeom prst="rect">
            <a:avLst/>
          </a:prstGeom>
          <a:noFill/>
        </p:spPr>
        <p:txBody>
          <a:bodyPr wrap="square" lIns="0" tIns="0" rIns="0" bIns="0" anchor="t">
            <a:spAutoFit/>
          </a:bodyPr>
          <a:lstStyle/>
          <a:p>
            <a:pPr algn="l"/>
            <a:r>
              <a:rPr sz="1050" b="1" i="0" u="none">
                <a:solidFill>
                  <a:srgbClr val="0F172A"/>
                </a:solidFill>
                <a:latin typeface="Hind Siliguri"/>
              </a:rPr>
              <a:t>৪. উপক একক (Subunit)</a:t>
            </a:r>
          </a:p>
        </p:txBody>
      </p:sp>
      <p:sp>
        <p:nvSpPr>
          <p:cNvPr id="40" name="TextBox 39"/>
          <p:cNvSpPr txBox="1"/>
          <p:nvPr/>
        </p:nvSpPr>
        <p:spPr>
          <a:xfrm>
            <a:off x="7391400" y="4354413"/>
            <a:ext cx="1981200" cy="308371"/>
          </a:xfrm>
          <a:prstGeom prst="rect">
            <a:avLst/>
          </a:prstGeom>
          <a:noFill/>
        </p:spPr>
        <p:txBody>
          <a:bodyPr wrap="square" lIns="0" tIns="0" rIns="0" bIns="0" anchor="t">
            <a:spAutoFit/>
          </a:bodyPr>
          <a:lstStyle/>
          <a:p>
            <a:pPr algn="l">
              <a:lnSpc>
                <a:spcPts val="1214"/>
              </a:lnSpc>
            </a:pPr>
            <a:r>
              <a:rPr sz="900" b="0" i="0" u="none">
                <a:solidFill>
                  <a:srgbClr val="475569"/>
                </a:solidFill>
                <a:latin typeface="Hind Siliguri"/>
              </a:rPr>
              <a:t>অ্যান্টিজেনিক সাড়া প্রদানকারী নির্দিষ্ট প্রয়োজনীয় অংশ দিয়ে তৈরি।</a:t>
            </a:r>
          </a:p>
        </p:txBody>
      </p:sp>
      <p:sp>
        <p:nvSpPr>
          <p:cNvPr id="41" name="TextBox 40"/>
          <p:cNvSpPr txBox="1"/>
          <p:nvPr/>
        </p:nvSpPr>
        <p:spPr>
          <a:xfrm>
            <a:off x="7391400" y="4710410"/>
            <a:ext cx="1981200" cy="381000"/>
          </a:xfrm>
          <a:prstGeom prst="rect">
            <a:avLst/>
          </a:prstGeom>
          <a:noFill/>
        </p:spPr>
        <p:txBody>
          <a:bodyPr wrap="square" lIns="0" tIns="0" rIns="0" bIns="0" anchor="t">
            <a:spAutoFit/>
          </a:bodyPr>
          <a:lstStyle/>
          <a:p>
            <a:pPr algn="l"/>
            <a:r>
              <a:rPr sz="937" b="0" i="0" u="none">
                <a:solidFill>
                  <a:srgbClr val="0369A1"/>
                </a:solidFill>
                <a:latin typeface="Hind Siliguri SemiBold"/>
              </a:rPr>
              <a:t>উদাহরণ: হেপাটাইটিস-বি, হিউম্যান প্যাপিলোমা ভাইরাসবাক্সিন (HPV)।</a:t>
            </a:r>
          </a:p>
        </p:txBody>
      </p:sp>
      <p:sp>
        <p:nvSpPr>
          <p:cNvPr id="42" name="TextBox 41"/>
          <p:cNvSpPr txBox="1"/>
          <p:nvPr/>
        </p:nvSpPr>
        <p:spPr>
          <a:xfrm>
            <a:off x="9677400" y="4087713"/>
            <a:ext cx="2080260" cy="219075"/>
          </a:xfrm>
          <a:prstGeom prst="rect">
            <a:avLst/>
          </a:prstGeom>
          <a:noFill/>
        </p:spPr>
        <p:txBody>
          <a:bodyPr wrap="square" lIns="0" tIns="0" rIns="0" bIns="0" anchor="t">
            <a:spAutoFit/>
          </a:bodyPr>
          <a:lstStyle/>
          <a:p>
            <a:pPr algn="l"/>
            <a:r>
              <a:rPr sz="1050" b="1" i="0" u="none">
                <a:solidFill>
                  <a:srgbClr val="0F172A"/>
                </a:solidFill>
                <a:latin typeface="Hind Siliguri"/>
              </a:rPr>
              <a:t>৫. অনুবন্ধী (Conjugate)</a:t>
            </a:r>
          </a:p>
        </p:txBody>
      </p:sp>
      <p:sp>
        <p:nvSpPr>
          <p:cNvPr id="43" name="TextBox 42"/>
          <p:cNvSpPr txBox="1"/>
          <p:nvPr/>
        </p:nvSpPr>
        <p:spPr>
          <a:xfrm>
            <a:off x="9677400" y="4354413"/>
            <a:ext cx="1981200" cy="308371"/>
          </a:xfrm>
          <a:prstGeom prst="rect">
            <a:avLst/>
          </a:prstGeom>
          <a:noFill/>
        </p:spPr>
        <p:txBody>
          <a:bodyPr wrap="square" lIns="0" tIns="0" rIns="0" bIns="0" anchor="t">
            <a:spAutoFit/>
          </a:bodyPr>
          <a:lstStyle/>
          <a:p>
            <a:pPr algn="l">
              <a:lnSpc>
                <a:spcPts val="1214"/>
              </a:lnSpc>
            </a:pPr>
            <a:r>
              <a:rPr sz="900" b="0" i="0" u="none">
                <a:solidFill>
                  <a:srgbClr val="475569"/>
                </a:solidFill>
                <a:latin typeface="Hind Siliguri"/>
              </a:rPr>
              <a:t>দুর্বল অ্যান্টিজেনের সাথে ব্যাকটেরিয়ার পলিস্যাকারাইড প্রোটিন যুক্ত করে।</a:t>
            </a:r>
          </a:p>
        </p:txBody>
      </p:sp>
      <p:sp>
        <p:nvSpPr>
          <p:cNvPr id="44" name="TextBox 43"/>
          <p:cNvSpPr txBox="1"/>
          <p:nvPr/>
        </p:nvSpPr>
        <p:spPr>
          <a:xfrm>
            <a:off x="9677400" y="4710410"/>
            <a:ext cx="1981200" cy="381000"/>
          </a:xfrm>
          <a:prstGeom prst="rect">
            <a:avLst/>
          </a:prstGeom>
          <a:noFill/>
        </p:spPr>
        <p:txBody>
          <a:bodyPr wrap="square" lIns="0" tIns="0" rIns="0" bIns="0" anchor="t">
            <a:spAutoFit/>
          </a:bodyPr>
          <a:lstStyle/>
          <a:p>
            <a:pPr algn="l"/>
            <a:r>
              <a:rPr sz="937" b="0" i="0" u="none">
                <a:solidFill>
                  <a:srgbClr val="0369A1"/>
                </a:solidFill>
                <a:latin typeface="Hind Siliguri SemiBold"/>
              </a:rPr>
              <a:t>উদাহরণ: হিমোফিলাস ইনফ্লুয়েঞ্জা, নিউমোকক্কাল টিকা।</a:t>
            </a:r>
          </a:p>
        </p:txBody>
      </p:sp>
      <p:pic>
        <p:nvPicPr>
          <p:cNvPr id="45" name="Picture 44" descr="image.png"/>
          <p:cNvPicPr>
            <a:picLocks noChangeAspect="1"/>
          </p:cNvPicPr>
          <p:nvPr/>
        </p:nvPicPr>
        <p:blipFill>
          <a:blip r:embed="rId11"/>
          <a:stretch>
            <a:fillRect/>
          </a:stretch>
        </p:blipFill>
        <p:spPr>
          <a:xfrm>
            <a:off x="571500" y="5794176"/>
            <a:ext cx="180975" cy="142875"/>
          </a:xfrm>
          <a:prstGeom prst="rect">
            <a:avLst/>
          </a:prstGeom>
        </p:spPr>
      </p:pic>
      <p:pic>
        <p:nvPicPr>
          <p:cNvPr id="46" name="Picture 45" descr="image.png"/>
          <p:cNvPicPr>
            <a:picLocks noChangeAspect="1"/>
          </p:cNvPicPr>
          <p:nvPr/>
        </p:nvPicPr>
        <p:blipFill>
          <a:blip r:embed="rId12"/>
          <a:stretch>
            <a:fillRect/>
          </a:stretch>
        </p:blipFill>
        <p:spPr>
          <a:xfrm>
            <a:off x="6324600" y="5794176"/>
            <a:ext cx="142875" cy="142875"/>
          </a:xfrm>
          <a:prstGeom prst="rect">
            <a:avLst/>
          </a:prstGeom>
        </p:spPr>
      </p:pic>
      <p:pic>
        <p:nvPicPr>
          <p:cNvPr id="47" name="Picture 46" descr="image.png"/>
          <p:cNvPicPr>
            <a:picLocks noChangeAspect="1"/>
          </p:cNvPicPr>
          <p:nvPr/>
        </p:nvPicPr>
        <p:blipFill>
          <a:blip r:embed="rId13"/>
          <a:stretch>
            <a:fillRect/>
          </a:stretch>
        </p:blipFill>
        <p:spPr>
          <a:xfrm>
            <a:off x="619125" y="1276350"/>
            <a:ext cx="133350" cy="152400"/>
          </a:xfrm>
          <a:prstGeom prst="rect">
            <a:avLst/>
          </a:prstGeom>
        </p:spPr>
      </p:pic>
      <p:pic>
        <p:nvPicPr>
          <p:cNvPr id="48" name="Picture 47" descr="image.png"/>
          <p:cNvPicPr>
            <a:picLocks noChangeAspect="1"/>
          </p:cNvPicPr>
          <p:nvPr/>
        </p:nvPicPr>
        <p:blipFill>
          <a:blip r:embed="rId14"/>
          <a:stretch>
            <a:fillRect/>
          </a:stretch>
        </p:blipFill>
        <p:spPr>
          <a:xfrm>
            <a:off x="571500" y="2463998"/>
            <a:ext cx="142875" cy="142875"/>
          </a:xfrm>
          <a:prstGeom prst="rect">
            <a:avLst/>
          </a:prstGeom>
        </p:spPr>
      </p:pic>
      <p:sp>
        <p:nvSpPr>
          <p:cNvPr id="49" name="TextBox 48"/>
          <p:cNvSpPr txBox="1"/>
          <p:nvPr/>
        </p:nvSpPr>
        <p:spPr>
          <a:xfrm>
            <a:off x="6901755" y="1600200"/>
            <a:ext cx="76200" cy="247650"/>
          </a:xfrm>
          <a:prstGeom prst="rect">
            <a:avLst/>
          </a:prstGeom>
          <a:noFill/>
        </p:spPr>
        <p:txBody>
          <a:bodyPr wrap="square" lIns="0" tIns="0" rIns="0" bIns="0" anchor="t">
            <a:spAutoFit/>
          </a:bodyPr>
          <a:lstStyle/>
          <a:p>
            <a:pPr algn="l">
              <a:lnSpc>
                <a:spcPts val="1957"/>
              </a:lnSpc>
            </a:pPr>
            <a:r>
              <a:rPr sz="1350" b="0" i="0" u="none">
                <a:solidFill>
                  <a:srgbClr val="0284C7"/>
                </a:solidFill>
                <a:latin typeface="Hind Siliguri"/>
              </a:rPr>
              <a:t>•</a:t>
            </a:r>
          </a:p>
        </p:txBody>
      </p:sp>
      <p:sp>
        <p:nvSpPr>
          <p:cNvPr id="50" name="TextBox 49"/>
          <p:cNvSpPr txBox="1"/>
          <p:nvPr/>
        </p:nvSpPr>
        <p:spPr>
          <a:xfrm>
            <a:off x="6901755" y="2169958"/>
            <a:ext cx="76200" cy="247650"/>
          </a:xfrm>
          <a:prstGeom prst="rect">
            <a:avLst/>
          </a:prstGeom>
          <a:noFill/>
        </p:spPr>
        <p:txBody>
          <a:bodyPr wrap="square" lIns="0" tIns="0" rIns="0" bIns="0" anchor="t">
            <a:spAutoFit/>
          </a:bodyPr>
          <a:lstStyle/>
          <a:p>
            <a:pPr algn="l">
              <a:lnSpc>
                <a:spcPts val="1957"/>
              </a:lnSpc>
            </a:pPr>
            <a:r>
              <a:rPr sz="1350" b="0" i="0" u="none">
                <a:solidFill>
                  <a:srgbClr val="0284C7"/>
                </a:solidFill>
                <a:latin typeface="Hind Siliguri"/>
              </a:rPr>
              <a:t>•</a:t>
            </a:r>
          </a:p>
        </p:txBody>
      </p:sp>
      <p:sp>
        <p:nvSpPr>
          <p:cNvPr id="51" name="TextBox 50"/>
          <p:cNvSpPr txBox="1"/>
          <p:nvPr/>
        </p:nvSpPr>
        <p:spPr>
          <a:xfrm>
            <a:off x="6901755" y="2590249"/>
            <a:ext cx="76200" cy="247650"/>
          </a:xfrm>
          <a:prstGeom prst="rect">
            <a:avLst/>
          </a:prstGeom>
          <a:noFill/>
        </p:spPr>
        <p:txBody>
          <a:bodyPr wrap="square" lIns="0" tIns="0" rIns="0" bIns="0" anchor="t">
            <a:spAutoFit/>
          </a:bodyPr>
          <a:lstStyle/>
          <a:p>
            <a:pPr algn="l">
              <a:lnSpc>
                <a:spcPts val="1957"/>
              </a:lnSpc>
            </a:pPr>
            <a:r>
              <a:rPr sz="1350" b="0" i="0" u="none">
                <a:solidFill>
                  <a:srgbClr val="0284C7"/>
                </a:solidFill>
                <a:latin typeface="Hind Siliguri"/>
              </a:rPr>
              <a:t>•</a:t>
            </a:r>
          </a:p>
        </p:txBody>
      </p:sp>
      <p:sp>
        <p:nvSpPr>
          <p:cNvPr id="52" name="TextBox 51"/>
          <p:cNvSpPr txBox="1"/>
          <p:nvPr/>
        </p:nvSpPr>
        <p:spPr>
          <a:xfrm>
            <a:off x="428625" y="429816"/>
            <a:ext cx="9771368" cy="369332"/>
          </a:xfrm>
          <a:prstGeom prst="rect">
            <a:avLst/>
          </a:prstGeom>
          <a:noFill/>
        </p:spPr>
        <p:txBody>
          <a:bodyPr wrap="square" lIns="0" tIns="0" rIns="0" bIns="0" anchor="ctr">
            <a:spAutoFit/>
          </a:bodyPr>
          <a:lstStyle/>
          <a:p>
            <a:pPr algn="l"/>
            <a:r>
              <a:rPr sz="2400" b="1" i="0" u="none" dirty="0" err="1">
                <a:solidFill>
                  <a:srgbClr val="0F172A"/>
                </a:solidFill>
                <a:latin typeface="Hind Siliguri"/>
              </a:rPr>
              <a:t>ভ্যাকসিন</a:t>
            </a:r>
            <a:r>
              <a:rPr sz="2400" b="1" i="0" u="none" dirty="0">
                <a:solidFill>
                  <a:srgbClr val="0F172A"/>
                </a:solidFill>
                <a:latin typeface="Hind Siliguri"/>
              </a:rPr>
              <a:t> </a:t>
            </a:r>
            <a:r>
              <a:rPr sz="2400" b="1" i="0" u="none" dirty="0" err="1">
                <a:solidFill>
                  <a:srgbClr val="0F172A"/>
                </a:solidFill>
                <a:latin typeface="Hind Siliguri"/>
              </a:rPr>
              <a:t>বা</a:t>
            </a:r>
            <a:r>
              <a:rPr sz="2400" b="1" i="0" u="none" dirty="0">
                <a:solidFill>
                  <a:srgbClr val="0F172A"/>
                </a:solidFill>
                <a:latin typeface="Hind Siliguri"/>
              </a:rPr>
              <a:t> </a:t>
            </a:r>
            <a:r>
              <a:rPr sz="2400" b="1" i="0" u="none" dirty="0" err="1">
                <a:solidFill>
                  <a:srgbClr val="0F172A"/>
                </a:solidFill>
                <a:latin typeface="Hind Siliguri"/>
              </a:rPr>
              <a:t>টিকা</a:t>
            </a:r>
            <a:r>
              <a:rPr sz="2400" b="1" i="0" u="none" dirty="0">
                <a:solidFill>
                  <a:srgbClr val="0F172A"/>
                </a:solidFill>
                <a:latin typeface="Hind Siliguri"/>
              </a:rPr>
              <a:t>: </a:t>
            </a:r>
            <a:r>
              <a:rPr sz="2400" b="1" i="0" u="none" dirty="0" err="1">
                <a:solidFill>
                  <a:srgbClr val="0F172A"/>
                </a:solidFill>
                <a:latin typeface="Hind Siliguri"/>
              </a:rPr>
              <a:t>পরিচিতি</a:t>
            </a:r>
            <a:r>
              <a:rPr sz="2400" b="1" i="0" u="none" dirty="0">
                <a:solidFill>
                  <a:srgbClr val="0F172A"/>
                </a:solidFill>
                <a:latin typeface="Hind Siliguri"/>
              </a:rPr>
              <a:t>, </a:t>
            </a:r>
            <a:r>
              <a:rPr sz="2400" b="1" i="0" u="none" dirty="0" err="1">
                <a:solidFill>
                  <a:srgbClr val="0F172A"/>
                </a:solidFill>
                <a:latin typeface="Hind Siliguri"/>
              </a:rPr>
              <a:t>আবিষ্কার</a:t>
            </a:r>
            <a:r>
              <a:rPr sz="2400" b="1" i="0" u="none" dirty="0">
                <a:solidFill>
                  <a:srgbClr val="0F172A"/>
                </a:solidFill>
                <a:latin typeface="Hind Siliguri"/>
              </a:rPr>
              <a:t> ও </a:t>
            </a:r>
            <a:r>
              <a:rPr sz="2400" b="1" i="0" u="none" dirty="0" err="1">
                <a:solidFill>
                  <a:srgbClr val="0F172A"/>
                </a:solidFill>
                <a:latin typeface="Hind Siliguri"/>
              </a:rPr>
              <a:t>প্রকারভেদ</a:t>
            </a:r>
            <a:endParaRPr sz="2400" b="1" i="0" u="none" dirty="0">
              <a:solidFill>
                <a:srgbClr val="0F172A"/>
              </a:solidFill>
              <a:latin typeface="Hind Siliguri"/>
            </a:endParaRPr>
          </a:p>
        </p:txBody>
      </p:sp>
      <p:sp>
        <p:nvSpPr>
          <p:cNvPr id="53" name="Rectangle 52"/>
          <p:cNvSpPr/>
          <p:nvPr/>
        </p:nvSpPr>
        <p:spPr>
          <a:xfrm>
            <a:off x="428625" y="904875"/>
            <a:ext cx="113347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28625" y="5067300"/>
            <a:ext cx="11334750" cy="990600"/>
          </a:xfrm>
          <a:prstGeom prst="rect">
            <a:avLst/>
          </a:prstGeom>
        </p:spPr>
      </p:pic>
      <p:pic>
        <p:nvPicPr>
          <p:cNvPr id="4" name="Picture 3" descr="image.png"/>
          <p:cNvPicPr>
            <a:picLocks noChangeAspect="1"/>
          </p:cNvPicPr>
          <p:nvPr/>
        </p:nvPicPr>
        <p:blipFill>
          <a:blip r:embed="rId3"/>
          <a:stretch>
            <a:fillRect/>
          </a:stretch>
        </p:blipFill>
        <p:spPr>
          <a:xfrm>
            <a:off x="7297935" y="1622227"/>
            <a:ext cx="4465439" cy="1822846"/>
          </a:xfrm>
          <a:prstGeom prst="rect">
            <a:avLst/>
          </a:prstGeom>
        </p:spPr>
      </p:pic>
      <p:sp>
        <p:nvSpPr>
          <p:cNvPr id="8" name="TextBox 7"/>
          <p:cNvSpPr txBox="1"/>
          <p:nvPr/>
        </p:nvSpPr>
        <p:spPr>
          <a:xfrm>
            <a:off x="838200" y="5191125"/>
            <a:ext cx="10744200" cy="247650"/>
          </a:xfrm>
          <a:prstGeom prst="rect">
            <a:avLst/>
          </a:prstGeom>
          <a:noFill/>
        </p:spPr>
        <p:txBody>
          <a:bodyPr wrap="square" lIns="0" tIns="0" rIns="0" bIns="0" anchor="ctr">
            <a:spAutoFit/>
          </a:bodyPr>
          <a:lstStyle/>
          <a:p>
            <a:pPr algn="l"/>
            <a:r>
              <a:rPr sz="1200" b="1" i="0" u="none">
                <a:solidFill>
                  <a:srgbClr val="15803D"/>
                </a:solidFill>
                <a:latin typeface="Hind Siliguri"/>
              </a:rPr>
              <a:t>টিকার গুরুত্ব ও স্বাস্থ্যসেবায় ভূমিকা (Importance of Vaccines)</a:t>
            </a:r>
          </a:p>
        </p:txBody>
      </p:sp>
      <p:sp>
        <p:nvSpPr>
          <p:cNvPr id="9" name="TextBox 8"/>
          <p:cNvSpPr txBox="1"/>
          <p:nvPr/>
        </p:nvSpPr>
        <p:spPr>
          <a:xfrm>
            <a:off x="600075" y="1167408"/>
            <a:ext cx="7032753" cy="247650"/>
          </a:xfrm>
          <a:prstGeom prst="rect">
            <a:avLst/>
          </a:prstGeom>
          <a:noFill/>
        </p:spPr>
        <p:txBody>
          <a:bodyPr wrap="square" lIns="133350" tIns="0" rIns="0" bIns="0" anchor="t">
            <a:spAutoFit/>
          </a:bodyPr>
          <a:lstStyle/>
          <a:p>
            <a:pPr algn="l"/>
            <a:r>
              <a:rPr sz="1200" b="1" i="0" u="none" dirty="0" err="1">
                <a:solidFill>
                  <a:srgbClr val="0F172A"/>
                </a:solidFill>
                <a:latin typeface="Hind Siliguri"/>
              </a:rPr>
              <a:t>সম্প্রসারিত</a:t>
            </a:r>
            <a:r>
              <a:rPr sz="1200" b="1" i="0" u="none" dirty="0">
                <a:solidFill>
                  <a:srgbClr val="0F172A"/>
                </a:solidFill>
                <a:latin typeface="Hind Siliguri"/>
              </a:rPr>
              <a:t> </a:t>
            </a:r>
            <a:r>
              <a:rPr sz="1200" b="1" i="0" u="none" dirty="0" err="1">
                <a:solidFill>
                  <a:srgbClr val="0F172A"/>
                </a:solidFill>
                <a:latin typeface="Hind Siliguri"/>
              </a:rPr>
              <a:t>টিকাদান</a:t>
            </a:r>
            <a:r>
              <a:rPr sz="1200" b="1" i="0" u="none" dirty="0">
                <a:solidFill>
                  <a:srgbClr val="0F172A"/>
                </a:solidFill>
                <a:latin typeface="Hind Siliguri"/>
              </a:rPr>
              <a:t> </a:t>
            </a:r>
            <a:r>
              <a:rPr sz="1200" b="1" i="0" u="none" dirty="0" err="1">
                <a:solidFill>
                  <a:srgbClr val="0F172A"/>
                </a:solidFill>
                <a:latin typeface="Hind Siliguri"/>
              </a:rPr>
              <a:t>কর্মসূচি</a:t>
            </a:r>
            <a:r>
              <a:rPr sz="1200" b="1" i="0" u="none" dirty="0">
                <a:solidFill>
                  <a:srgbClr val="0F172A"/>
                </a:solidFill>
                <a:latin typeface="Hind Siliguri"/>
              </a:rPr>
              <a:t> (EPI Schedule)</a:t>
            </a:r>
          </a:p>
        </p:txBody>
      </p:sp>
      <p:sp>
        <p:nvSpPr>
          <p:cNvPr id="10" name="Rounded Rectangle 9"/>
          <p:cNvSpPr/>
          <p:nvPr/>
        </p:nvSpPr>
        <p:spPr>
          <a:xfrm>
            <a:off x="428625" y="1447800"/>
            <a:ext cx="6697860" cy="3181350"/>
          </a:xfrm>
          <a:prstGeom prst="roundRect">
            <a:avLst>
              <a:gd name="adj" fmla="val 0"/>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1" name="Table 10"/>
          <p:cNvGraphicFramePr>
            <a:graphicFrameLocks noGrp="1"/>
          </p:cNvGraphicFramePr>
          <p:nvPr/>
        </p:nvGraphicFramePr>
        <p:xfrm>
          <a:off x="428625" y="1447800"/>
          <a:ext cx="6697860" cy="3181350"/>
        </p:xfrm>
        <a:graphic>
          <a:graphicData uri="http://schemas.openxmlformats.org/drawingml/2006/table">
            <a:tbl>
              <a:tblPr firstRow="1" bandRow="1">
                <a:tableStyleId>{5C22544A-7EE6-4342-B048-85BDC9FD1C3A}</a:tableStyleId>
              </a:tblPr>
              <a:tblGrid>
                <a:gridCol w="1788765">
                  <a:extLst>
                    <a:ext uri="{9D8B030D-6E8A-4147-A177-3AD203B41FA5}">
                      <a16:colId xmlns:a16="http://schemas.microsoft.com/office/drawing/2014/main" val="20000"/>
                    </a:ext>
                  </a:extLst>
                </a:gridCol>
                <a:gridCol w="1913632">
                  <a:extLst>
                    <a:ext uri="{9D8B030D-6E8A-4147-A177-3AD203B41FA5}">
                      <a16:colId xmlns:a16="http://schemas.microsoft.com/office/drawing/2014/main" val="20001"/>
                    </a:ext>
                  </a:extLst>
                </a:gridCol>
                <a:gridCol w="2995463">
                  <a:extLst>
                    <a:ext uri="{9D8B030D-6E8A-4147-A177-3AD203B41FA5}">
                      <a16:colId xmlns:a16="http://schemas.microsoft.com/office/drawing/2014/main" val="20002"/>
                    </a:ext>
                  </a:extLst>
                </a:gridCol>
              </a:tblGrid>
              <a:tr h="353483">
                <a:tc>
                  <a:txBody>
                    <a:bodyPr/>
                    <a:lstStyle/>
                    <a:p>
                      <a:pPr algn="l"/>
                      <a:r>
                        <a:rPr sz="975" b="0" i="0" u="none">
                          <a:solidFill>
                            <a:srgbClr val="FFFFFF"/>
                          </a:solidFill>
                          <a:latin typeface="Hind Siliguri SemiBold"/>
                        </a:rPr>
                        <a:t>বয়সকাল</a:t>
                      </a:r>
                    </a:p>
                  </a:txBody>
                  <a:tcPr marL="63500" marR="63500" marT="25400" marB="25400" anchor="ctr">
                    <a:lnL>
                      <a:noFill/>
                    </a:lnL>
                    <a:lnR>
                      <a:noFill/>
                    </a:lnR>
                    <a:lnT>
                      <a:noFill/>
                    </a:lnT>
                    <a:lnB>
                      <a:noFill/>
                    </a:lnB>
                    <a:solidFill>
                      <a:srgbClr val="0284C7"/>
                    </a:solidFill>
                  </a:tcPr>
                </a:tc>
                <a:tc>
                  <a:txBody>
                    <a:bodyPr/>
                    <a:lstStyle/>
                    <a:p>
                      <a:pPr algn="l"/>
                      <a:r>
                        <a:rPr sz="975" b="0" i="0" u="none">
                          <a:solidFill>
                            <a:srgbClr val="FFFFFF"/>
                          </a:solidFill>
                          <a:latin typeface="Hind Siliguri SemiBold"/>
                        </a:rPr>
                        <a:t>সুপারিশকৃত টিকা</a:t>
                      </a:r>
                    </a:p>
                  </a:txBody>
                  <a:tcPr marL="63500" marR="63500" marT="25400" marB="25400" anchor="ctr">
                    <a:lnL>
                      <a:noFill/>
                    </a:lnL>
                    <a:lnR>
                      <a:noFill/>
                    </a:lnR>
                    <a:lnT>
                      <a:noFill/>
                    </a:lnT>
                    <a:lnB>
                      <a:noFill/>
                    </a:lnB>
                    <a:solidFill>
                      <a:srgbClr val="0284C7"/>
                    </a:solidFill>
                  </a:tcPr>
                </a:tc>
                <a:tc>
                  <a:txBody>
                    <a:bodyPr/>
                    <a:lstStyle/>
                    <a:p>
                      <a:pPr algn="l"/>
                      <a:r>
                        <a:rPr sz="975" b="0" i="0" u="none">
                          <a:solidFill>
                            <a:srgbClr val="FFFFFF"/>
                          </a:solidFill>
                          <a:latin typeface="Hind Siliguri SemiBold"/>
                        </a:rPr>
                        <a:t>রোগের নাম</a:t>
                      </a:r>
                    </a:p>
                  </a:txBody>
                  <a:tcPr marL="63500" marR="63500" marT="25400" marB="25400" anchor="ctr">
                    <a:lnL>
                      <a:noFill/>
                    </a:lnL>
                    <a:lnR>
                      <a:noFill/>
                    </a:lnR>
                    <a:lnT>
                      <a:noFill/>
                    </a:lnT>
                    <a:lnB>
                      <a:noFill/>
                    </a:lnB>
                    <a:solidFill>
                      <a:srgbClr val="0284C7"/>
                    </a:solidFill>
                  </a:tcPr>
                </a:tc>
                <a:extLst>
                  <a:ext uri="{0D108BD9-81ED-4DB2-BD59-A6C34878D82A}">
                    <a16:rowId xmlns:a16="http://schemas.microsoft.com/office/drawing/2014/main" val="10000"/>
                  </a:ext>
                </a:extLst>
              </a:tr>
              <a:tr h="353483">
                <a:tc>
                  <a:txBody>
                    <a:bodyPr/>
                    <a:lstStyle/>
                    <a:p>
                      <a:pPr algn="l"/>
                      <a:r>
                        <a:rPr sz="975" b="1" i="0" u="none">
                          <a:solidFill>
                            <a:srgbClr val="334155"/>
                          </a:solidFill>
                          <a:latin typeface="Hind Siliguri"/>
                        </a:rPr>
                        <a:t>জন্মের ১ মাসের মধ্যে</a:t>
                      </a:r>
                    </a:p>
                  </a:txBody>
                  <a:tcPr marL="63500" marR="63500" marT="25400" marB="25400" anchor="ctr">
                    <a:lnL>
                      <a:noFill/>
                    </a:lnL>
                    <a:lnR>
                      <a:noFill/>
                    </a:lnR>
                    <a:lnT>
                      <a:noFill/>
                    </a:lnT>
                    <a:lnB>
                      <a:noFill/>
                    </a:lnB>
                    <a:noFill/>
                  </a:tcPr>
                </a:tc>
                <a:tc>
                  <a:txBody>
                    <a:bodyPr/>
                    <a:lstStyle/>
                    <a:p>
                      <a:pPr algn="l"/>
                      <a:r>
                        <a:rPr sz="975" b="0" i="0" u="none">
                          <a:solidFill>
                            <a:srgbClr val="334155"/>
                          </a:solidFill>
                          <a:latin typeface="Hind Siliguri"/>
                        </a:rPr>
                        <a:t>BCG, OPV-0</a:t>
                      </a:r>
                    </a:p>
                  </a:txBody>
                  <a:tcPr marL="63500" marR="63500" marT="25400" marB="25400" anchor="ctr">
                    <a:lnL>
                      <a:noFill/>
                    </a:lnL>
                    <a:lnR>
                      <a:noFill/>
                    </a:lnR>
                    <a:lnT>
                      <a:noFill/>
                    </a:lnT>
                    <a:lnB>
                      <a:noFill/>
                    </a:lnB>
                    <a:noFill/>
                  </a:tcPr>
                </a:tc>
                <a:tc>
                  <a:txBody>
                    <a:bodyPr/>
                    <a:lstStyle/>
                    <a:p>
                      <a:pPr algn="l"/>
                      <a:r>
                        <a:rPr sz="975" b="0" i="0" u="none">
                          <a:solidFill>
                            <a:srgbClr val="334155"/>
                          </a:solidFill>
                          <a:latin typeface="Hind Siliguri"/>
                        </a:rPr>
                        <a:t>যক্ষ্মা, পোলিও (প্রাথমিক)</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1"/>
                  </a:ext>
                </a:extLst>
              </a:tr>
              <a:tr h="353483">
                <a:tc>
                  <a:txBody>
                    <a:bodyPr/>
                    <a:lstStyle/>
                    <a:p>
                      <a:pPr algn="l"/>
                      <a:r>
                        <a:rPr sz="975" b="1" i="0" u="none">
                          <a:solidFill>
                            <a:srgbClr val="334155"/>
                          </a:solidFill>
                          <a:latin typeface="Hind Siliguri"/>
                        </a:rPr>
                        <a:t>৬ সপ্তাহ বয়সে</a:t>
                      </a:r>
                    </a:p>
                  </a:txBody>
                  <a:tcPr marL="63500" marR="63500" marT="25400" marB="25400" anchor="ctr">
                    <a:lnL>
                      <a:noFill/>
                    </a:lnL>
                    <a:lnR>
                      <a:noFill/>
                    </a:lnR>
                    <a:lnT>
                      <a:noFill/>
                    </a:lnT>
                    <a:lnB>
                      <a:noFill/>
                    </a:lnB>
                    <a:solidFill>
                      <a:srgbClr val="F8FAFC"/>
                    </a:solidFill>
                  </a:tcPr>
                </a:tc>
                <a:tc>
                  <a:txBody>
                    <a:bodyPr/>
                    <a:lstStyle/>
                    <a:p>
                      <a:pPr algn="l"/>
                      <a:r>
                        <a:rPr sz="975" b="0" i="0" u="none">
                          <a:solidFill>
                            <a:srgbClr val="334155"/>
                          </a:solidFill>
                          <a:latin typeface="Hind Siliguri"/>
                        </a:rPr>
                        <a:t>DPT-I, OPV-I</a:t>
                      </a:r>
                    </a:p>
                  </a:txBody>
                  <a:tcPr marL="63500" marR="63500" marT="25400" marB="25400" anchor="ctr">
                    <a:lnL>
                      <a:noFill/>
                    </a:lnL>
                    <a:lnR>
                      <a:noFill/>
                    </a:lnR>
                    <a:lnT>
                      <a:noFill/>
                    </a:lnT>
                    <a:lnB>
                      <a:noFill/>
                    </a:lnB>
                    <a:solidFill>
                      <a:srgbClr val="F8FAFC"/>
                    </a:solidFill>
                  </a:tcPr>
                </a:tc>
                <a:tc>
                  <a:txBody>
                    <a:bodyPr/>
                    <a:lstStyle/>
                    <a:p>
                      <a:pPr algn="l"/>
                      <a:r>
                        <a:rPr sz="975" b="0" i="0" u="none">
                          <a:solidFill>
                            <a:srgbClr val="334155"/>
                          </a:solidFill>
                          <a:latin typeface="Hind Siliguri"/>
                        </a:rPr>
                        <a:t>ডিপথেরিয়া, হুপিং কাশি, টিটেনাস, পোলিও</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2"/>
                  </a:ext>
                </a:extLst>
              </a:tr>
              <a:tr h="353483">
                <a:tc>
                  <a:txBody>
                    <a:bodyPr/>
                    <a:lstStyle/>
                    <a:p>
                      <a:pPr algn="l"/>
                      <a:r>
                        <a:rPr sz="975" b="1" i="0" u="none">
                          <a:solidFill>
                            <a:srgbClr val="334155"/>
                          </a:solidFill>
                          <a:latin typeface="Hind Siliguri"/>
                        </a:rPr>
                        <a:t>১০ সপ্তাহ বয়সে</a:t>
                      </a:r>
                    </a:p>
                  </a:txBody>
                  <a:tcPr marL="63500" marR="63500" marT="25400" marB="25400" anchor="ctr">
                    <a:lnL>
                      <a:noFill/>
                    </a:lnL>
                    <a:lnR>
                      <a:noFill/>
                    </a:lnR>
                    <a:lnT>
                      <a:noFill/>
                    </a:lnT>
                    <a:lnB>
                      <a:noFill/>
                    </a:lnB>
                    <a:noFill/>
                  </a:tcPr>
                </a:tc>
                <a:tc>
                  <a:txBody>
                    <a:bodyPr/>
                    <a:lstStyle/>
                    <a:p>
                      <a:pPr algn="l"/>
                      <a:r>
                        <a:rPr sz="975" b="0" i="0" u="none">
                          <a:solidFill>
                            <a:srgbClr val="334155"/>
                          </a:solidFill>
                          <a:latin typeface="Hind Siliguri"/>
                        </a:rPr>
                        <a:t>DPT-II, OPV-II</a:t>
                      </a:r>
                    </a:p>
                  </a:txBody>
                  <a:tcPr marL="63500" marR="63500" marT="25400" marB="25400" anchor="ctr">
                    <a:lnL>
                      <a:noFill/>
                    </a:lnL>
                    <a:lnR>
                      <a:noFill/>
                    </a:lnR>
                    <a:lnT>
                      <a:noFill/>
                    </a:lnT>
                    <a:lnB>
                      <a:noFill/>
                    </a:lnB>
                    <a:noFill/>
                  </a:tcPr>
                </a:tc>
                <a:tc>
                  <a:txBody>
                    <a:bodyPr/>
                    <a:lstStyle/>
                    <a:p>
                      <a:pPr algn="l"/>
                      <a:r>
                        <a:rPr sz="975" b="0" i="0" u="none">
                          <a:solidFill>
                            <a:srgbClr val="334155"/>
                          </a:solidFill>
                          <a:latin typeface="Hind Siliguri"/>
                        </a:rPr>
                        <a:t>ডিপথেরিয়া, হুপিং কাশি, টিটেনাস, পোলিও</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3"/>
                  </a:ext>
                </a:extLst>
              </a:tr>
              <a:tr h="353483">
                <a:tc>
                  <a:txBody>
                    <a:bodyPr/>
                    <a:lstStyle/>
                    <a:p>
                      <a:pPr algn="l"/>
                      <a:r>
                        <a:rPr sz="975" b="1" i="0" u="none">
                          <a:solidFill>
                            <a:srgbClr val="334155"/>
                          </a:solidFill>
                          <a:latin typeface="Hind Siliguri"/>
                        </a:rPr>
                        <a:t>১৪ সপ্তাহ বয়সে</a:t>
                      </a:r>
                    </a:p>
                  </a:txBody>
                  <a:tcPr marL="63500" marR="63500" marT="25400" marB="25400" anchor="ctr">
                    <a:lnL>
                      <a:noFill/>
                    </a:lnL>
                    <a:lnR>
                      <a:noFill/>
                    </a:lnR>
                    <a:lnT>
                      <a:noFill/>
                    </a:lnT>
                    <a:lnB>
                      <a:noFill/>
                    </a:lnB>
                    <a:solidFill>
                      <a:srgbClr val="F8FAFC"/>
                    </a:solidFill>
                  </a:tcPr>
                </a:tc>
                <a:tc>
                  <a:txBody>
                    <a:bodyPr/>
                    <a:lstStyle/>
                    <a:p>
                      <a:pPr algn="l"/>
                      <a:r>
                        <a:rPr sz="975" b="0" i="0" u="none">
                          <a:solidFill>
                            <a:srgbClr val="334155"/>
                          </a:solidFill>
                          <a:latin typeface="Hind Siliguri"/>
                        </a:rPr>
                        <a:t>DPT-III, OPV-III</a:t>
                      </a:r>
                    </a:p>
                  </a:txBody>
                  <a:tcPr marL="63500" marR="63500" marT="25400" marB="25400" anchor="ctr">
                    <a:lnL>
                      <a:noFill/>
                    </a:lnL>
                    <a:lnR>
                      <a:noFill/>
                    </a:lnR>
                    <a:lnT>
                      <a:noFill/>
                    </a:lnT>
                    <a:lnB>
                      <a:noFill/>
                    </a:lnB>
                    <a:solidFill>
                      <a:srgbClr val="F8FAFC"/>
                    </a:solidFill>
                  </a:tcPr>
                </a:tc>
                <a:tc>
                  <a:txBody>
                    <a:bodyPr/>
                    <a:lstStyle/>
                    <a:p>
                      <a:pPr algn="l"/>
                      <a:r>
                        <a:rPr sz="975" b="0" i="0" u="none">
                          <a:solidFill>
                            <a:srgbClr val="334155"/>
                          </a:solidFill>
                          <a:latin typeface="Hind Siliguri"/>
                        </a:rPr>
                        <a:t>ডিপথেরিয়া, হুপিং কাশি, টিটেনাস, পোলিও</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4"/>
                  </a:ext>
                </a:extLst>
              </a:tr>
              <a:tr h="353483">
                <a:tc>
                  <a:txBody>
                    <a:bodyPr/>
                    <a:lstStyle/>
                    <a:p>
                      <a:pPr algn="l"/>
                      <a:r>
                        <a:rPr sz="975" b="1" i="0" u="none">
                          <a:solidFill>
                            <a:srgbClr val="334155"/>
                          </a:solidFill>
                          <a:latin typeface="Hind Siliguri"/>
                        </a:rPr>
                        <a:t>৯ মাস বয়সে</a:t>
                      </a:r>
                    </a:p>
                  </a:txBody>
                  <a:tcPr marL="63500" marR="63500" marT="25400" marB="25400" anchor="ctr">
                    <a:lnL>
                      <a:noFill/>
                    </a:lnL>
                    <a:lnR>
                      <a:noFill/>
                    </a:lnR>
                    <a:lnT>
                      <a:noFill/>
                    </a:lnT>
                    <a:lnB>
                      <a:noFill/>
                    </a:lnB>
                    <a:noFill/>
                  </a:tcPr>
                </a:tc>
                <a:tc>
                  <a:txBody>
                    <a:bodyPr/>
                    <a:lstStyle/>
                    <a:p>
                      <a:pPr algn="l"/>
                      <a:r>
                        <a:rPr sz="975" b="0" i="0" u="none">
                          <a:solidFill>
                            <a:srgbClr val="334155"/>
                          </a:solidFill>
                          <a:latin typeface="Hind Siliguri"/>
                        </a:rPr>
                        <a:t>Measles vaccine</a:t>
                      </a:r>
                    </a:p>
                  </a:txBody>
                  <a:tcPr marL="63500" marR="63500" marT="25400" marB="25400" anchor="ctr">
                    <a:lnL>
                      <a:noFill/>
                    </a:lnL>
                    <a:lnR>
                      <a:noFill/>
                    </a:lnR>
                    <a:lnT>
                      <a:noFill/>
                    </a:lnT>
                    <a:lnB>
                      <a:noFill/>
                    </a:lnB>
                    <a:noFill/>
                  </a:tcPr>
                </a:tc>
                <a:tc>
                  <a:txBody>
                    <a:bodyPr/>
                    <a:lstStyle/>
                    <a:p>
                      <a:pPr algn="l"/>
                      <a:r>
                        <a:rPr sz="975" b="0" i="0" u="none">
                          <a:solidFill>
                            <a:srgbClr val="334155"/>
                          </a:solidFill>
                          <a:latin typeface="Hind Siliguri"/>
                        </a:rPr>
                        <a:t>হাম (Measles)</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5"/>
                  </a:ext>
                </a:extLst>
              </a:tr>
              <a:tr h="353483">
                <a:tc>
                  <a:txBody>
                    <a:bodyPr/>
                    <a:lstStyle/>
                    <a:p>
                      <a:pPr algn="l"/>
                      <a:r>
                        <a:rPr sz="975" b="1" i="0" u="none">
                          <a:solidFill>
                            <a:srgbClr val="334155"/>
                          </a:solidFill>
                          <a:latin typeface="Hind Siliguri"/>
                        </a:rPr>
                        <a:t>১৮ মাস বয়সে</a:t>
                      </a:r>
                    </a:p>
                  </a:txBody>
                  <a:tcPr marL="63500" marR="63500" marT="25400" marB="25400" anchor="ctr">
                    <a:lnL>
                      <a:noFill/>
                    </a:lnL>
                    <a:lnR>
                      <a:noFill/>
                    </a:lnR>
                    <a:lnT>
                      <a:noFill/>
                    </a:lnT>
                    <a:lnB>
                      <a:noFill/>
                    </a:lnB>
                    <a:solidFill>
                      <a:srgbClr val="F8FAFC"/>
                    </a:solidFill>
                  </a:tcPr>
                </a:tc>
                <a:tc>
                  <a:txBody>
                    <a:bodyPr/>
                    <a:lstStyle/>
                    <a:p>
                      <a:pPr algn="l"/>
                      <a:r>
                        <a:rPr sz="975" b="0" i="0" u="none">
                          <a:solidFill>
                            <a:srgbClr val="334155"/>
                          </a:solidFill>
                          <a:latin typeface="Hind Siliguri"/>
                        </a:rPr>
                        <a:t>DPT &amp; OPV (Booster)</a:t>
                      </a:r>
                    </a:p>
                  </a:txBody>
                  <a:tcPr marL="63500" marR="63500" marT="25400" marB="25400" anchor="ctr">
                    <a:lnL>
                      <a:noFill/>
                    </a:lnL>
                    <a:lnR>
                      <a:noFill/>
                    </a:lnR>
                    <a:lnT>
                      <a:noFill/>
                    </a:lnT>
                    <a:lnB>
                      <a:noFill/>
                    </a:lnB>
                    <a:solidFill>
                      <a:srgbClr val="F8FAFC"/>
                    </a:solidFill>
                  </a:tcPr>
                </a:tc>
                <a:tc>
                  <a:txBody>
                    <a:bodyPr/>
                    <a:lstStyle/>
                    <a:p>
                      <a:pPr algn="l"/>
                      <a:r>
                        <a:rPr sz="975" b="0" i="0" u="none">
                          <a:solidFill>
                            <a:srgbClr val="334155"/>
                          </a:solidFill>
                          <a:latin typeface="Hind Siliguri"/>
                        </a:rPr>
                        <a:t>বুস্টার ডোজ (পুনঃপ্রতিরোধ)</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6"/>
                  </a:ext>
                </a:extLst>
              </a:tr>
              <a:tr h="353483">
                <a:tc>
                  <a:txBody>
                    <a:bodyPr/>
                    <a:lstStyle/>
                    <a:p>
                      <a:pPr algn="l"/>
                      <a:r>
                        <a:rPr sz="975" b="1" i="0" u="none">
                          <a:solidFill>
                            <a:srgbClr val="334155"/>
                          </a:solidFill>
                          <a:latin typeface="Hind Siliguri"/>
                        </a:rPr>
                        <a:t>৫–৬ বছর বয়সে</a:t>
                      </a:r>
                    </a:p>
                  </a:txBody>
                  <a:tcPr marL="63500" marR="63500" marT="25400" marB="25400" anchor="ctr">
                    <a:lnL>
                      <a:noFill/>
                    </a:lnL>
                    <a:lnR>
                      <a:noFill/>
                    </a:lnR>
                    <a:lnT>
                      <a:noFill/>
                    </a:lnT>
                    <a:lnB>
                      <a:noFill/>
                    </a:lnB>
                    <a:noFill/>
                  </a:tcPr>
                </a:tc>
                <a:tc>
                  <a:txBody>
                    <a:bodyPr/>
                    <a:lstStyle/>
                    <a:p>
                      <a:pPr algn="l"/>
                      <a:r>
                        <a:rPr sz="975" b="0" i="0" u="none">
                          <a:solidFill>
                            <a:srgbClr val="334155"/>
                          </a:solidFill>
                          <a:latin typeface="Hind Siliguri"/>
                        </a:rPr>
                        <a:t>DT vaccine</a:t>
                      </a:r>
                    </a:p>
                  </a:txBody>
                  <a:tcPr marL="63500" marR="63500" marT="25400" marB="25400" anchor="ctr">
                    <a:lnL>
                      <a:noFill/>
                    </a:lnL>
                    <a:lnR>
                      <a:noFill/>
                    </a:lnR>
                    <a:lnT>
                      <a:noFill/>
                    </a:lnT>
                    <a:lnB>
                      <a:noFill/>
                    </a:lnB>
                    <a:noFill/>
                  </a:tcPr>
                </a:tc>
                <a:tc>
                  <a:txBody>
                    <a:bodyPr/>
                    <a:lstStyle/>
                    <a:p>
                      <a:pPr algn="l"/>
                      <a:r>
                        <a:rPr sz="975" b="0" i="0" u="none">
                          <a:solidFill>
                            <a:srgbClr val="334155"/>
                          </a:solidFill>
                          <a:latin typeface="Hind Siliguri"/>
                        </a:rPr>
                        <a:t>ডিপথেরিয়া ও টিটেনাস</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7"/>
                  </a:ext>
                </a:extLst>
              </a:tr>
              <a:tr h="353486">
                <a:tc>
                  <a:txBody>
                    <a:bodyPr/>
                    <a:lstStyle/>
                    <a:p>
                      <a:pPr algn="l"/>
                      <a:r>
                        <a:rPr sz="975" b="1" i="0" u="none">
                          <a:solidFill>
                            <a:srgbClr val="334155"/>
                          </a:solidFill>
                          <a:latin typeface="Hind Siliguri"/>
                        </a:rPr>
                        <a:t>১০–১৬ বছর বয়সে</a:t>
                      </a:r>
                    </a:p>
                  </a:txBody>
                  <a:tcPr marL="63500" marR="63500" marT="25400" marB="25400" anchor="ctr">
                    <a:lnL>
                      <a:noFill/>
                    </a:lnL>
                    <a:lnR>
                      <a:noFill/>
                    </a:lnR>
                    <a:lnT>
                      <a:noFill/>
                    </a:lnT>
                    <a:lnB>
                      <a:noFill/>
                    </a:lnB>
                    <a:solidFill>
                      <a:srgbClr val="F8FAFC"/>
                    </a:solidFill>
                  </a:tcPr>
                </a:tc>
                <a:tc>
                  <a:txBody>
                    <a:bodyPr/>
                    <a:lstStyle/>
                    <a:p>
                      <a:pPr algn="l"/>
                      <a:r>
                        <a:rPr sz="975" b="0" i="0" u="none">
                          <a:solidFill>
                            <a:srgbClr val="334155"/>
                          </a:solidFill>
                          <a:latin typeface="Hind Siliguri"/>
                        </a:rPr>
                        <a:t>TT vaccine</a:t>
                      </a:r>
                    </a:p>
                  </a:txBody>
                  <a:tcPr marL="63500" marR="63500" marT="25400" marB="25400" anchor="ctr">
                    <a:lnL>
                      <a:noFill/>
                    </a:lnL>
                    <a:lnR>
                      <a:noFill/>
                    </a:lnR>
                    <a:lnT>
                      <a:noFill/>
                    </a:lnT>
                    <a:lnB>
                      <a:noFill/>
                    </a:lnB>
                    <a:solidFill>
                      <a:srgbClr val="F8FAFC"/>
                    </a:solidFill>
                  </a:tcPr>
                </a:tc>
                <a:tc>
                  <a:txBody>
                    <a:bodyPr/>
                    <a:lstStyle/>
                    <a:p>
                      <a:pPr algn="l"/>
                      <a:r>
                        <a:rPr sz="975" b="0" i="0" u="none">
                          <a:solidFill>
                            <a:srgbClr val="334155"/>
                          </a:solidFill>
                          <a:latin typeface="Hind Siliguri"/>
                        </a:rPr>
                        <a:t>টিটেনাস টক্সয়েড</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8"/>
                  </a:ext>
                </a:extLst>
              </a:tr>
            </a:tbl>
          </a:graphicData>
        </a:graphic>
      </p:graphicFrame>
      <p:sp>
        <p:nvSpPr>
          <p:cNvPr id="12" name="Rectangle 11"/>
          <p:cNvSpPr/>
          <p:nvPr/>
        </p:nvSpPr>
        <p:spPr>
          <a:xfrm>
            <a:off x="7297935" y="3559373"/>
            <a:ext cx="4465439" cy="819150"/>
          </a:xfrm>
          <a:prstGeom prst="rect">
            <a:avLst/>
          </a:prstGeom>
          <a:solidFill>
            <a:srgbClr val="FEF3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431285" y="3654623"/>
            <a:ext cx="4198739" cy="628650"/>
          </a:xfrm>
          <a:prstGeom prst="rect">
            <a:avLst/>
          </a:prstGeom>
          <a:noFill/>
        </p:spPr>
        <p:txBody>
          <a:bodyPr wrap="square" lIns="0" tIns="0" rIns="0" bIns="0" anchor="t">
            <a:spAutoFit/>
          </a:bodyPr>
          <a:lstStyle/>
          <a:p>
            <a:pPr algn="l"/>
            <a:r>
              <a:rPr sz="975" b="1" i="0" u="none">
                <a:solidFill>
                  <a:srgbClr val="78350F"/>
                </a:solidFill>
                <a:latin typeface="Hind Siliguri"/>
              </a:rPr>
              <a:t> বুস্টার ডোজ (Booster Dose):</a:t>
            </a:r>
            <a:r>
              <a:rPr sz="975" b="0" i="0" u="none">
                <a:solidFill>
                  <a:srgbClr val="78350F"/>
                </a:solidFill>
                <a:latin typeface="Hind Siliguri"/>
              </a:rPr>
              <a:t> দেহে অধিক মাত্রায় অ্যান্টিবডি সৃষ্টি ও দীর্ঘস্থায়ী অনাক্রম্যতা অর্জনের জন্য প্রাথমিক ভ্যাকসিন দেওয়ার পর নির্দিষ্ট সময় অন্তর যে ভ্যাকসিন প্রয়োগ করা হয় তাকে বুস্টার ডোজ বলে।</a:t>
            </a:r>
          </a:p>
        </p:txBody>
      </p:sp>
      <p:sp>
        <p:nvSpPr>
          <p:cNvPr id="14" name="Rectangle 13"/>
          <p:cNvSpPr/>
          <p:nvPr/>
        </p:nvSpPr>
        <p:spPr>
          <a:xfrm>
            <a:off x="7297935" y="3559373"/>
            <a:ext cx="38100" cy="8191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Picture 14" descr="image.png"/>
          <p:cNvPicPr>
            <a:picLocks noChangeAspect="1"/>
          </p:cNvPicPr>
          <p:nvPr/>
        </p:nvPicPr>
        <p:blipFill>
          <a:blip r:embed="rId4"/>
          <a:stretch>
            <a:fillRect/>
          </a:stretch>
        </p:blipFill>
        <p:spPr>
          <a:xfrm>
            <a:off x="609600" y="5238750"/>
            <a:ext cx="152400" cy="152400"/>
          </a:xfrm>
          <a:prstGeom prst="rect">
            <a:avLst/>
          </a:prstGeom>
        </p:spPr>
      </p:pic>
      <p:sp>
        <p:nvSpPr>
          <p:cNvPr id="16" name="TextBox 15"/>
          <p:cNvSpPr txBox="1"/>
          <p:nvPr/>
        </p:nvSpPr>
        <p:spPr>
          <a:xfrm>
            <a:off x="609600" y="5514975"/>
            <a:ext cx="3562350" cy="419100"/>
          </a:xfrm>
          <a:prstGeom prst="rect">
            <a:avLst/>
          </a:prstGeom>
          <a:noFill/>
        </p:spPr>
        <p:txBody>
          <a:bodyPr wrap="square" lIns="104775" tIns="0" rIns="0" bIns="0" anchor="t">
            <a:spAutoFit/>
          </a:bodyPr>
          <a:lstStyle/>
          <a:p>
            <a:pPr algn="l"/>
            <a:r>
              <a:rPr sz="975" b="0" i="0" u="none">
                <a:solidFill>
                  <a:srgbClr val="166534"/>
                </a:solidFill>
                <a:latin typeface="Hind Siliguri"/>
              </a:rPr>
              <a:t>প্রতিবছর বিশ্বব্যাপী ৩ মিলিয়নেরও বেশি মানুষের জীবন রক্ষা পায় এবং পঙ্গুত্ব প্রতিরোধ হয়।</a:t>
            </a:r>
          </a:p>
        </p:txBody>
      </p:sp>
      <p:sp>
        <p:nvSpPr>
          <p:cNvPr id="17" name="TextBox 16"/>
          <p:cNvSpPr txBox="1"/>
          <p:nvPr/>
        </p:nvSpPr>
        <p:spPr>
          <a:xfrm>
            <a:off x="4314825" y="5514975"/>
            <a:ext cx="3562350" cy="419100"/>
          </a:xfrm>
          <a:prstGeom prst="rect">
            <a:avLst/>
          </a:prstGeom>
          <a:noFill/>
        </p:spPr>
        <p:txBody>
          <a:bodyPr wrap="square" lIns="104775" tIns="0" rIns="0" bIns="0" anchor="t">
            <a:spAutoFit/>
          </a:bodyPr>
          <a:lstStyle/>
          <a:p>
            <a:pPr algn="l"/>
            <a:r>
              <a:rPr sz="975" b="0" i="0" u="none">
                <a:solidFill>
                  <a:srgbClr val="166534"/>
                </a:solidFill>
                <a:latin typeface="Hind Siliguri"/>
              </a:rPr>
              <a:t>শিশুমৃত্যুর হার উল্লেখযোগ্যভাবে হ্রাস পায় ও মারাত্মক সংক্রামক ব্যাধি প্রতিরোধ করা যায়।</a:t>
            </a:r>
          </a:p>
        </p:txBody>
      </p:sp>
      <p:sp>
        <p:nvSpPr>
          <p:cNvPr id="18" name="TextBox 17"/>
          <p:cNvSpPr txBox="1"/>
          <p:nvPr/>
        </p:nvSpPr>
        <p:spPr>
          <a:xfrm>
            <a:off x="8020050" y="5514975"/>
            <a:ext cx="3562350" cy="419100"/>
          </a:xfrm>
          <a:prstGeom prst="rect">
            <a:avLst/>
          </a:prstGeom>
          <a:noFill/>
        </p:spPr>
        <p:txBody>
          <a:bodyPr wrap="square" lIns="104775" tIns="0" rIns="0" bIns="0" anchor="t">
            <a:spAutoFit/>
          </a:bodyPr>
          <a:lstStyle/>
          <a:p>
            <a:pPr algn="l"/>
            <a:r>
              <a:rPr sz="975" b="0" i="0" u="none">
                <a:solidFill>
                  <a:srgbClr val="166534"/>
                </a:solidFill>
                <a:latin typeface="Hind Siliguri"/>
              </a:rPr>
              <a:t>পোলিও ও গুটিবসন্তের মতো মহামারী সম্পূর্ণরূপে নির্মূল করতে ভ্যাকসিন অপরিহার্য।</a:t>
            </a:r>
          </a:p>
        </p:txBody>
      </p:sp>
      <p:pic>
        <p:nvPicPr>
          <p:cNvPr id="19" name="Picture 18" descr="image.png"/>
          <p:cNvPicPr>
            <a:picLocks noChangeAspect="1"/>
          </p:cNvPicPr>
          <p:nvPr/>
        </p:nvPicPr>
        <p:blipFill>
          <a:blip r:embed="rId5"/>
          <a:stretch>
            <a:fillRect/>
          </a:stretch>
        </p:blipFill>
        <p:spPr>
          <a:xfrm>
            <a:off x="428625" y="1162050"/>
            <a:ext cx="133350" cy="152400"/>
          </a:xfrm>
          <a:prstGeom prst="rect">
            <a:avLst/>
          </a:prstGeom>
        </p:spPr>
      </p:pic>
      <p:sp>
        <p:nvSpPr>
          <p:cNvPr id="20" name="TextBox 19"/>
          <p:cNvSpPr txBox="1"/>
          <p:nvPr/>
        </p:nvSpPr>
        <p:spPr>
          <a:xfrm>
            <a:off x="7640835" y="1746052"/>
            <a:ext cx="3998714" cy="238125"/>
          </a:xfrm>
          <a:prstGeom prst="rect">
            <a:avLst/>
          </a:prstGeom>
          <a:noFill/>
        </p:spPr>
        <p:txBody>
          <a:bodyPr wrap="square" lIns="0" tIns="0" rIns="0" bIns="0" anchor="ctr">
            <a:spAutoFit/>
          </a:bodyPr>
          <a:lstStyle/>
          <a:p>
            <a:pPr algn="l"/>
            <a:r>
              <a:rPr sz="1125" b="1" i="0" u="none">
                <a:solidFill>
                  <a:srgbClr val="0369A1"/>
                </a:solidFill>
                <a:latin typeface="Hind Siliguri"/>
              </a:rPr>
              <a:t>প্রধান ৩টি টিকার পরিচিতি</a:t>
            </a:r>
          </a:p>
        </p:txBody>
      </p:sp>
      <p:pic>
        <p:nvPicPr>
          <p:cNvPr id="22" name="Picture 21" descr="image.png"/>
          <p:cNvPicPr>
            <a:picLocks noChangeAspect="1"/>
          </p:cNvPicPr>
          <p:nvPr/>
        </p:nvPicPr>
        <p:blipFill>
          <a:blip r:embed="rId6"/>
          <a:stretch>
            <a:fillRect/>
          </a:stretch>
        </p:blipFill>
        <p:spPr>
          <a:xfrm>
            <a:off x="609600" y="5553075"/>
            <a:ext cx="104775" cy="123825"/>
          </a:xfrm>
          <a:prstGeom prst="rect">
            <a:avLst/>
          </a:prstGeom>
        </p:spPr>
      </p:pic>
      <p:pic>
        <p:nvPicPr>
          <p:cNvPr id="23" name="Picture 22" descr="image.png"/>
          <p:cNvPicPr>
            <a:picLocks noChangeAspect="1"/>
          </p:cNvPicPr>
          <p:nvPr/>
        </p:nvPicPr>
        <p:blipFill>
          <a:blip r:embed="rId7"/>
          <a:stretch>
            <a:fillRect/>
          </a:stretch>
        </p:blipFill>
        <p:spPr>
          <a:xfrm>
            <a:off x="4314825" y="5553075"/>
            <a:ext cx="104775" cy="123825"/>
          </a:xfrm>
          <a:prstGeom prst="rect">
            <a:avLst/>
          </a:prstGeom>
        </p:spPr>
      </p:pic>
      <p:pic>
        <p:nvPicPr>
          <p:cNvPr id="24" name="Picture 23" descr="image.png"/>
          <p:cNvPicPr>
            <a:picLocks noChangeAspect="1"/>
          </p:cNvPicPr>
          <p:nvPr/>
        </p:nvPicPr>
        <p:blipFill>
          <a:blip r:embed="rId8"/>
          <a:stretch>
            <a:fillRect/>
          </a:stretch>
        </p:blipFill>
        <p:spPr>
          <a:xfrm>
            <a:off x="8020050" y="5553075"/>
            <a:ext cx="104775" cy="123825"/>
          </a:xfrm>
          <a:prstGeom prst="rect">
            <a:avLst/>
          </a:prstGeom>
        </p:spPr>
      </p:pic>
      <p:sp>
        <p:nvSpPr>
          <p:cNvPr id="25" name="Rectangle 24"/>
          <p:cNvSpPr/>
          <p:nvPr/>
        </p:nvSpPr>
        <p:spPr>
          <a:xfrm>
            <a:off x="428625" y="2147887"/>
            <a:ext cx="178876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2217390" y="2147887"/>
            <a:ext cx="191363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4131022" y="2147887"/>
            <a:ext cx="2995463"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428625" y="2500312"/>
            <a:ext cx="178876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2217390" y="2500312"/>
            <a:ext cx="191363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4131022" y="2500312"/>
            <a:ext cx="2995463"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428625" y="2852737"/>
            <a:ext cx="178876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2217390" y="2852737"/>
            <a:ext cx="191363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4131022" y="2852737"/>
            <a:ext cx="2995463"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ectangle 33"/>
          <p:cNvSpPr/>
          <p:nvPr/>
        </p:nvSpPr>
        <p:spPr>
          <a:xfrm>
            <a:off x="428625" y="3205162"/>
            <a:ext cx="178876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ectangle 34"/>
          <p:cNvSpPr/>
          <p:nvPr/>
        </p:nvSpPr>
        <p:spPr>
          <a:xfrm>
            <a:off x="2217390" y="3205162"/>
            <a:ext cx="191363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ectangle 35"/>
          <p:cNvSpPr/>
          <p:nvPr/>
        </p:nvSpPr>
        <p:spPr>
          <a:xfrm>
            <a:off x="4131022" y="3205162"/>
            <a:ext cx="2995463"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p:cNvSpPr/>
          <p:nvPr/>
        </p:nvSpPr>
        <p:spPr>
          <a:xfrm>
            <a:off x="428625" y="3557587"/>
            <a:ext cx="178876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ectangle 37"/>
          <p:cNvSpPr/>
          <p:nvPr/>
        </p:nvSpPr>
        <p:spPr>
          <a:xfrm>
            <a:off x="2217390" y="3557587"/>
            <a:ext cx="191363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4131022" y="3557587"/>
            <a:ext cx="2995463"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ectangle 39"/>
          <p:cNvSpPr/>
          <p:nvPr/>
        </p:nvSpPr>
        <p:spPr>
          <a:xfrm>
            <a:off x="428625" y="3910012"/>
            <a:ext cx="178876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ectangle 40"/>
          <p:cNvSpPr/>
          <p:nvPr/>
        </p:nvSpPr>
        <p:spPr>
          <a:xfrm>
            <a:off x="2217390" y="3910012"/>
            <a:ext cx="191363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p:cNvSpPr/>
          <p:nvPr/>
        </p:nvSpPr>
        <p:spPr>
          <a:xfrm>
            <a:off x="4131022" y="3910012"/>
            <a:ext cx="2995463"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ectangle 42"/>
          <p:cNvSpPr/>
          <p:nvPr/>
        </p:nvSpPr>
        <p:spPr>
          <a:xfrm>
            <a:off x="428625" y="4262437"/>
            <a:ext cx="178876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ectangle 43"/>
          <p:cNvSpPr/>
          <p:nvPr/>
        </p:nvSpPr>
        <p:spPr>
          <a:xfrm>
            <a:off x="2217390" y="4262437"/>
            <a:ext cx="191363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Rectangle 44"/>
          <p:cNvSpPr/>
          <p:nvPr/>
        </p:nvSpPr>
        <p:spPr>
          <a:xfrm>
            <a:off x="4131022" y="4262437"/>
            <a:ext cx="2995463"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Rectangle 45"/>
          <p:cNvSpPr/>
          <p:nvPr/>
        </p:nvSpPr>
        <p:spPr>
          <a:xfrm>
            <a:off x="428625" y="4614862"/>
            <a:ext cx="178876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ectangle 46"/>
          <p:cNvSpPr/>
          <p:nvPr/>
        </p:nvSpPr>
        <p:spPr>
          <a:xfrm>
            <a:off x="2217390" y="4614862"/>
            <a:ext cx="191363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Rectangle 47"/>
          <p:cNvSpPr/>
          <p:nvPr/>
        </p:nvSpPr>
        <p:spPr>
          <a:xfrm>
            <a:off x="4131022" y="4614862"/>
            <a:ext cx="2995463"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9" name="Picture 48" descr="image.png"/>
          <p:cNvPicPr>
            <a:picLocks noChangeAspect="1"/>
          </p:cNvPicPr>
          <p:nvPr/>
        </p:nvPicPr>
        <p:blipFill>
          <a:blip r:embed="rId9"/>
          <a:stretch>
            <a:fillRect/>
          </a:stretch>
        </p:blipFill>
        <p:spPr>
          <a:xfrm>
            <a:off x="7421760" y="1793677"/>
            <a:ext cx="142875" cy="142875"/>
          </a:xfrm>
          <a:prstGeom prst="rect">
            <a:avLst/>
          </a:prstGeom>
        </p:spPr>
      </p:pic>
      <p:sp>
        <p:nvSpPr>
          <p:cNvPr id="50" name="TextBox 49"/>
          <p:cNvSpPr txBox="1"/>
          <p:nvPr/>
        </p:nvSpPr>
        <p:spPr>
          <a:xfrm>
            <a:off x="7593210" y="2060377"/>
            <a:ext cx="4046339" cy="372665"/>
          </a:xfrm>
          <a:prstGeom prst="rect">
            <a:avLst/>
          </a:prstGeom>
          <a:noFill/>
        </p:spPr>
        <p:txBody>
          <a:bodyPr wrap="square" lIns="0" tIns="0" rIns="0" bIns="0" anchor="t">
            <a:spAutoFit/>
          </a:bodyPr>
          <a:lstStyle/>
          <a:p>
            <a:pPr algn="l">
              <a:lnSpc>
                <a:spcPts val="1468"/>
              </a:lnSpc>
            </a:pPr>
            <a:r>
              <a:rPr sz="1012" b="1" i="0" u="none">
                <a:solidFill>
                  <a:srgbClr val="334155"/>
                </a:solidFill>
                <a:latin typeface="Hind Siliguri"/>
              </a:rPr>
              <a:t>বিসিজি (BCG):</a:t>
            </a:r>
            <a:r>
              <a:rPr sz="1012" b="0" i="0" u="none">
                <a:solidFill>
                  <a:srgbClr val="334155"/>
                </a:solidFill>
                <a:latin typeface="Hind Siliguri"/>
              </a:rPr>
              <a:t> </a:t>
            </a:r>
            <a:r>
              <a:rPr sz="1012" b="0" i="1" u="none">
                <a:solidFill>
                  <a:srgbClr val="334155"/>
                </a:solidFill>
                <a:latin typeface="Hind Siliguri"/>
              </a:rPr>
              <a:t>Bacille Calmette Guerin</a:t>
            </a:r>
            <a:r>
              <a:rPr sz="1012" b="0" i="0" u="none">
                <a:solidFill>
                  <a:srgbClr val="334155"/>
                </a:solidFill>
                <a:latin typeface="Hind Siliguri"/>
              </a:rPr>
              <a:t> - যক্ষ্মা (TB) প্রতিরোধে ব্যবহৃত হয়। আবিষ্কারক: আলবার্ট কালমেট ও কামিল গুয়েরিন।</a:t>
            </a:r>
          </a:p>
        </p:txBody>
      </p:sp>
      <p:sp>
        <p:nvSpPr>
          <p:cNvPr id="51" name="TextBox 50"/>
          <p:cNvSpPr txBox="1"/>
          <p:nvPr/>
        </p:nvSpPr>
        <p:spPr>
          <a:xfrm>
            <a:off x="7593210" y="2480667"/>
            <a:ext cx="4046339" cy="372665"/>
          </a:xfrm>
          <a:prstGeom prst="rect">
            <a:avLst/>
          </a:prstGeom>
          <a:noFill/>
        </p:spPr>
        <p:txBody>
          <a:bodyPr wrap="square" lIns="0" tIns="0" rIns="0" bIns="0" anchor="t">
            <a:spAutoFit/>
          </a:bodyPr>
          <a:lstStyle/>
          <a:p>
            <a:pPr algn="l">
              <a:lnSpc>
                <a:spcPts val="1468"/>
              </a:lnSpc>
            </a:pPr>
            <a:r>
              <a:rPr sz="1012" b="1" i="0" u="none">
                <a:solidFill>
                  <a:srgbClr val="334155"/>
                </a:solidFill>
                <a:latin typeface="Hind Siliguri"/>
              </a:rPr>
              <a:t>ডিপিটি (DPT):</a:t>
            </a:r>
            <a:r>
              <a:rPr sz="1012" b="0" i="0" u="none">
                <a:solidFill>
                  <a:srgbClr val="334155"/>
                </a:solidFill>
                <a:latin typeface="Hind Siliguri"/>
              </a:rPr>
              <a:t> ডিপথেরিয়া (</a:t>
            </a:r>
            <a:r>
              <a:rPr sz="1012" b="0" i="1" u="none">
                <a:solidFill>
                  <a:srgbClr val="334155"/>
                </a:solidFill>
                <a:latin typeface="Hind Siliguri"/>
              </a:rPr>
              <a:t>Corynebacterium diphtheriae</a:t>
            </a:r>
            <a:r>
              <a:rPr sz="1012" b="0" i="0" u="none">
                <a:solidFill>
                  <a:srgbClr val="334155"/>
                </a:solidFill>
                <a:latin typeface="Hind Siliguri"/>
              </a:rPr>
              <a:t>), হুপিং কাশি (</a:t>
            </a:r>
            <a:r>
              <a:rPr sz="1012" b="0" i="1" u="none">
                <a:solidFill>
                  <a:srgbClr val="334155"/>
                </a:solidFill>
                <a:latin typeface="Hind Siliguri"/>
              </a:rPr>
              <a:t>Bordetella pertussis</a:t>
            </a:r>
            <a:r>
              <a:rPr sz="1012" b="0" i="0" u="none">
                <a:solidFill>
                  <a:srgbClr val="334155"/>
                </a:solidFill>
                <a:latin typeface="Hind Siliguri"/>
              </a:rPr>
              <a:t>) ও টিটেনাস (</a:t>
            </a:r>
            <a:r>
              <a:rPr sz="1012" b="0" i="1" u="none">
                <a:solidFill>
                  <a:srgbClr val="334155"/>
                </a:solidFill>
                <a:latin typeface="Hind Siliguri"/>
              </a:rPr>
              <a:t>Clostridium tetani</a:t>
            </a:r>
            <a:r>
              <a:rPr sz="1012" b="0" i="0" u="none">
                <a:solidFill>
                  <a:srgbClr val="334155"/>
                </a:solidFill>
                <a:latin typeface="Hind Siliguri"/>
              </a:rPr>
              <a:t>) প্রতিরোধে।</a:t>
            </a:r>
          </a:p>
        </p:txBody>
      </p:sp>
      <p:sp>
        <p:nvSpPr>
          <p:cNvPr id="52" name="TextBox 51"/>
          <p:cNvSpPr txBox="1"/>
          <p:nvPr/>
        </p:nvSpPr>
        <p:spPr>
          <a:xfrm>
            <a:off x="7593210" y="2900958"/>
            <a:ext cx="4046339" cy="372665"/>
          </a:xfrm>
          <a:prstGeom prst="rect">
            <a:avLst/>
          </a:prstGeom>
          <a:noFill/>
        </p:spPr>
        <p:txBody>
          <a:bodyPr wrap="square" lIns="0" tIns="0" rIns="0" bIns="0" anchor="t">
            <a:spAutoFit/>
          </a:bodyPr>
          <a:lstStyle/>
          <a:p>
            <a:pPr algn="l">
              <a:lnSpc>
                <a:spcPts val="1468"/>
              </a:lnSpc>
            </a:pPr>
            <a:r>
              <a:rPr sz="1012" b="1" i="0" u="none">
                <a:solidFill>
                  <a:srgbClr val="334155"/>
                </a:solidFill>
                <a:latin typeface="Hind Siliguri"/>
              </a:rPr>
              <a:t>ওপিভি (OPV):</a:t>
            </a:r>
            <a:r>
              <a:rPr sz="1012" b="0" i="0" u="none">
                <a:solidFill>
                  <a:srgbClr val="334155"/>
                </a:solidFill>
                <a:latin typeface="Hind Siliguri"/>
              </a:rPr>
              <a:t> ওরাল পোলিও ভ্যাকসিন (Enterovirus RNA)। পোলিও পক্ষাঘাত প্রতিরোধে মুখে খাওয়ানো হয়।</a:t>
            </a:r>
          </a:p>
        </p:txBody>
      </p:sp>
      <p:sp>
        <p:nvSpPr>
          <p:cNvPr id="54" name="TextBox 53"/>
          <p:cNvSpPr txBox="1"/>
          <p:nvPr/>
        </p:nvSpPr>
        <p:spPr>
          <a:xfrm>
            <a:off x="7421760" y="2041327"/>
            <a:ext cx="76200" cy="247650"/>
          </a:xfrm>
          <a:prstGeom prst="rect">
            <a:avLst/>
          </a:prstGeom>
          <a:noFill/>
        </p:spPr>
        <p:txBody>
          <a:bodyPr wrap="square" lIns="0" tIns="0" rIns="0" bIns="0" anchor="t">
            <a:spAutoFit/>
          </a:bodyPr>
          <a:lstStyle/>
          <a:p>
            <a:pPr algn="l">
              <a:lnSpc>
                <a:spcPts val="1957"/>
              </a:lnSpc>
            </a:pPr>
            <a:r>
              <a:rPr sz="1350" b="0" i="0" u="none">
                <a:solidFill>
                  <a:srgbClr val="0284C7"/>
                </a:solidFill>
                <a:latin typeface="Hind Siliguri"/>
              </a:rPr>
              <a:t>•</a:t>
            </a:r>
          </a:p>
        </p:txBody>
      </p:sp>
      <p:sp>
        <p:nvSpPr>
          <p:cNvPr id="55" name="TextBox 54"/>
          <p:cNvSpPr txBox="1"/>
          <p:nvPr/>
        </p:nvSpPr>
        <p:spPr>
          <a:xfrm>
            <a:off x="7421760" y="2461617"/>
            <a:ext cx="76200" cy="247650"/>
          </a:xfrm>
          <a:prstGeom prst="rect">
            <a:avLst/>
          </a:prstGeom>
          <a:noFill/>
        </p:spPr>
        <p:txBody>
          <a:bodyPr wrap="square" lIns="0" tIns="0" rIns="0" bIns="0" anchor="t">
            <a:spAutoFit/>
          </a:bodyPr>
          <a:lstStyle/>
          <a:p>
            <a:pPr algn="l">
              <a:lnSpc>
                <a:spcPts val="1957"/>
              </a:lnSpc>
            </a:pPr>
            <a:r>
              <a:rPr sz="1350" b="0" i="0" u="none">
                <a:solidFill>
                  <a:srgbClr val="0284C7"/>
                </a:solidFill>
                <a:latin typeface="Hind Siliguri"/>
              </a:rPr>
              <a:t>•</a:t>
            </a:r>
          </a:p>
        </p:txBody>
      </p:sp>
      <p:sp>
        <p:nvSpPr>
          <p:cNvPr id="56" name="TextBox 55"/>
          <p:cNvSpPr txBox="1"/>
          <p:nvPr/>
        </p:nvSpPr>
        <p:spPr>
          <a:xfrm>
            <a:off x="7421760" y="2881908"/>
            <a:ext cx="76200" cy="247650"/>
          </a:xfrm>
          <a:prstGeom prst="rect">
            <a:avLst/>
          </a:prstGeom>
          <a:noFill/>
        </p:spPr>
        <p:txBody>
          <a:bodyPr wrap="square" lIns="0" tIns="0" rIns="0" bIns="0" anchor="t">
            <a:spAutoFit/>
          </a:bodyPr>
          <a:lstStyle/>
          <a:p>
            <a:pPr algn="l">
              <a:lnSpc>
                <a:spcPts val="1957"/>
              </a:lnSpc>
            </a:pPr>
            <a:r>
              <a:rPr sz="1350" b="0" i="0" u="none">
                <a:solidFill>
                  <a:srgbClr val="0284C7"/>
                </a:solidFill>
                <a:latin typeface="Hind Siliguri"/>
              </a:rPr>
              <a:t>•</a:t>
            </a:r>
          </a:p>
        </p:txBody>
      </p:sp>
      <p:sp>
        <p:nvSpPr>
          <p:cNvPr id="57" name="TextBox 56"/>
          <p:cNvSpPr txBox="1"/>
          <p:nvPr/>
        </p:nvSpPr>
        <p:spPr>
          <a:xfrm>
            <a:off x="428625" y="401717"/>
            <a:ext cx="9615855" cy="369332"/>
          </a:xfrm>
          <a:prstGeom prst="rect">
            <a:avLst/>
          </a:prstGeom>
          <a:noFill/>
        </p:spPr>
        <p:txBody>
          <a:bodyPr wrap="square" lIns="0" tIns="0" rIns="0" bIns="0" anchor="ctr">
            <a:spAutoFit/>
          </a:bodyPr>
          <a:lstStyle/>
          <a:p>
            <a:pPr algn="l"/>
            <a:r>
              <a:rPr sz="2400" b="1" i="0" u="none" dirty="0" err="1">
                <a:solidFill>
                  <a:srgbClr val="0F172A"/>
                </a:solidFill>
                <a:latin typeface="Hind Siliguri"/>
              </a:rPr>
              <a:t>জাতীয়</a:t>
            </a:r>
            <a:r>
              <a:rPr sz="2400" b="1" i="0" u="none" dirty="0">
                <a:solidFill>
                  <a:srgbClr val="0F172A"/>
                </a:solidFill>
                <a:latin typeface="Hind Siliguri"/>
              </a:rPr>
              <a:t> </a:t>
            </a:r>
            <a:r>
              <a:rPr sz="2400" b="1" i="0" u="none" dirty="0" err="1">
                <a:solidFill>
                  <a:srgbClr val="0F172A"/>
                </a:solidFill>
                <a:latin typeface="Hind Siliguri"/>
              </a:rPr>
              <a:t>টিকাদান</a:t>
            </a:r>
            <a:r>
              <a:rPr sz="2400" b="1" i="0" u="none" dirty="0">
                <a:solidFill>
                  <a:srgbClr val="0F172A"/>
                </a:solidFill>
                <a:latin typeface="Hind Siliguri"/>
              </a:rPr>
              <a:t> </a:t>
            </a:r>
            <a:r>
              <a:rPr sz="2400" b="1" i="0" u="none" dirty="0" err="1">
                <a:solidFill>
                  <a:srgbClr val="0F172A"/>
                </a:solidFill>
                <a:latin typeface="Hind Siliguri"/>
              </a:rPr>
              <a:t>কর্মসূচি</a:t>
            </a:r>
            <a:r>
              <a:rPr sz="2400" b="1" i="0" u="none" dirty="0">
                <a:solidFill>
                  <a:srgbClr val="0F172A"/>
                </a:solidFill>
                <a:latin typeface="Hind Siliguri"/>
              </a:rPr>
              <a:t> (EPI) ও </a:t>
            </a:r>
            <a:r>
              <a:rPr sz="2400" b="1" i="0" u="none" dirty="0" err="1">
                <a:solidFill>
                  <a:srgbClr val="0F172A"/>
                </a:solidFill>
                <a:latin typeface="Hind Siliguri"/>
              </a:rPr>
              <a:t>টিকার</a:t>
            </a:r>
            <a:r>
              <a:rPr sz="2400" b="1" i="0" u="none" dirty="0">
                <a:solidFill>
                  <a:srgbClr val="0F172A"/>
                </a:solidFill>
                <a:latin typeface="Hind Siliguri"/>
              </a:rPr>
              <a:t> </a:t>
            </a:r>
            <a:r>
              <a:rPr sz="2400" b="1" i="0" u="none" dirty="0" err="1">
                <a:solidFill>
                  <a:srgbClr val="0F172A"/>
                </a:solidFill>
                <a:latin typeface="Hind Siliguri"/>
              </a:rPr>
              <a:t>গুরুত্ব</a:t>
            </a:r>
            <a:endParaRPr sz="2400" b="1" i="0" u="none" dirty="0">
              <a:solidFill>
                <a:srgbClr val="0F172A"/>
              </a:solidFill>
              <a:latin typeface="Hind Siliguri"/>
            </a:endParaRPr>
          </a:p>
        </p:txBody>
      </p:sp>
      <p:sp>
        <p:nvSpPr>
          <p:cNvPr id="58" name="Rectangle 57"/>
          <p:cNvSpPr/>
          <p:nvPr/>
        </p:nvSpPr>
        <p:spPr>
          <a:xfrm>
            <a:off x="428625" y="904875"/>
            <a:ext cx="113347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19150" y="5115474"/>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ভ্যাকসিন বা টিকা:</a:t>
            </a:r>
            <a:r>
              <a:rPr sz="1425" b="0" i="0" u="none">
                <a:solidFill>
                  <a:srgbClr val="334155"/>
                </a:solidFill>
                <a:latin typeface="Hind Siliguri"/>
              </a:rPr>
              <a:t> মৃত, নিষ্ক্রিয় বা আংশিক জীবাণু যা রোগ সৃষ্টি না করেই দেহে প্রবেশ করিয়ে মেমোরি কোষ তৈরি করা হয়।</a:t>
            </a:r>
          </a:p>
        </p:txBody>
      </p:sp>
      <p:sp>
        <p:nvSpPr>
          <p:cNvPr id="4" name="TextBox 3"/>
          <p:cNvSpPr txBox="1"/>
          <p:nvPr/>
        </p:nvSpPr>
        <p:spPr>
          <a:xfrm>
            <a:off x="819150" y="5539336"/>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মেমোরি কোষ (Memory Cells):</a:t>
            </a:r>
            <a:r>
              <a:rPr sz="1425" b="0" i="0" u="none">
                <a:solidFill>
                  <a:srgbClr val="334155"/>
                </a:solidFill>
                <a:latin typeface="Hind Siliguri"/>
              </a:rPr>
              <a:t> প্রথমবার অ্যান্টিজেনের মুখোমুখি হলে B ও T মেমোরি কোষ গঠিত হয় যা বহুবছর সুপ্ত থাকে।</a:t>
            </a:r>
          </a:p>
        </p:txBody>
      </p:sp>
      <p:sp>
        <p:nvSpPr>
          <p:cNvPr id="5" name="TextBox 4"/>
          <p:cNvSpPr txBox="1"/>
          <p:nvPr/>
        </p:nvSpPr>
        <p:spPr>
          <a:xfrm>
            <a:off x="819150" y="5963199"/>
            <a:ext cx="10896600" cy="271462"/>
          </a:xfrm>
          <a:prstGeom prst="rect">
            <a:avLst/>
          </a:prstGeom>
          <a:noFill/>
        </p:spPr>
        <p:txBody>
          <a:bodyPr wrap="square" lIns="0" tIns="0" rIns="0" bIns="0" anchor="t">
            <a:spAutoFit/>
          </a:bodyPr>
          <a:lstStyle/>
          <a:p>
            <a:pPr algn="l">
              <a:lnSpc>
                <a:spcPts val="2137"/>
              </a:lnSpc>
            </a:pPr>
            <a:r>
              <a:rPr sz="1425" b="1" i="0" u="none">
                <a:solidFill>
                  <a:srgbClr val="0F172A"/>
                </a:solidFill>
                <a:latin typeface="Hind Siliguri"/>
              </a:rPr>
              <a:t>গৌণ সাড়া (Secondary Response):</a:t>
            </a:r>
            <a:r>
              <a:rPr sz="1425" b="0" i="0" u="none">
                <a:solidFill>
                  <a:srgbClr val="334155"/>
                </a:solidFill>
                <a:latin typeface="Hind Siliguri"/>
              </a:rPr>
              <a:t> একই জীবাণু পুনরায় আক্রমণ করলে মেমোরি কোষের কারণে অত্যন্ত দ্রুত ও তীব্র গতিতে অ্যান্টিবডি তৈরি হয়ে জীবাণু ধ্বংস করে।</a:t>
            </a:r>
          </a:p>
        </p:txBody>
      </p:sp>
      <p:pic>
        <p:nvPicPr>
          <p:cNvPr id="6" name="Picture 5" descr="image.png"/>
          <p:cNvPicPr>
            <a:picLocks noChangeAspect="1"/>
          </p:cNvPicPr>
          <p:nvPr/>
        </p:nvPicPr>
        <p:blipFill>
          <a:blip r:embed="rId2"/>
          <a:stretch>
            <a:fillRect/>
          </a:stretch>
        </p:blipFill>
        <p:spPr>
          <a:xfrm>
            <a:off x="476250" y="5148811"/>
            <a:ext cx="190500" cy="200025"/>
          </a:xfrm>
          <a:prstGeom prst="rect">
            <a:avLst/>
          </a:prstGeom>
        </p:spPr>
      </p:pic>
      <p:pic>
        <p:nvPicPr>
          <p:cNvPr id="7" name="Picture 6" descr="image.png"/>
          <p:cNvPicPr>
            <a:picLocks noChangeAspect="1"/>
          </p:cNvPicPr>
          <p:nvPr/>
        </p:nvPicPr>
        <p:blipFill>
          <a:blip r:embed="rId3"/>
          <a:stretch>
            <a:fillRect/>
          </a:stretch>
        </p:blipFill>
        <p:spPr>
          <a:xfrm>
            <a:off x="476250" y="5572674"/>
            <a:ext cx="219075" cy="200025"/>
          </a:xfrm>
          <a:prstGeom prst="rect">
            <a:avLst/>
          </a:prstGeom>
        </p:spPr>
      </p:pic>
      <p:pic>
        <p:nvPicPr>
          <p:cNvPr id="8" name="Picture 7" descr="image.png"/>
          <p:cNvPicPr>
            <a:picLocks noChangeAspect="1"/>
          </p:cNvPicPr>
          <p:nvPr/>
        </p:nvPicPr>
        <p:blipFill>
          <a:blip r:embed="rId4"/>
          <a:stretch>
            <a:fillRect/>
          </a:stretch>
        </p:blipFill>
        <p:spPr>
          <a:xfrm>
            <a:off x="476250" y="5996536"/>
            <a:ext cx="171450" cy="200025"/>
          </a:xfrm>
          <a:prstGeom prst="rect">
            <a:avLst/>
          </a:prstGeom>
        </p:spPr>
      </p:pic>
      <p:sp>
        <p:nvSpPr>
          <p:cNvPr id="9" name="TextBox 8"/>
          <p:cNvSpPr txBox="1"/>
          <p:nvPr/>
        </p:nvSpPr>
        <p:spPr>
          <a:xfrm>
            <a:off x="476250" y="476250"/>
            <a:ext cx="11715750" cy="552450"/>
          </a:xfrm>
          <a:prstGeom prst="rect">
            <a:avLst/>
          </a:prstGeom>
          <a:noFill/>
        </p:spPr>
        <p:txBody>
          <a:bodyPr wrap="square" lIns="0" tIns="0" rIns="0" bIns="0" anchor="t">
            <a:spAutoFit/>
          </a:bodyPr>
          <a:lstStyle/>
          <a:p>
            <a:pPr algn="l"/>
            <a:r>
              <a:rPr sz="2550" b="1" i="0" u="none">
                <a:solidFill>
                  <a:srgbClr val="0F172A"/>
                </a:solidFill>
                <a:latin typeface="Hind Siliguri"/>
              </a:rPr>
              <a:t>টিকাদান (Vaccination) ও মেমোরি কোষ</a:t>
            </a:r>
          </a:p>
        </p:txBody>
      </p:sp>
      <p:sp>
        <p:nvSpPr>
          <p:cNvPr id="10" name="Rectangle 9"/>
          <p:cNvSpPr/>
          <p:nvPr/>
        </p:nvSpPr>
        <p:spPr>
          <a:xfrm>
            <a:off x="476250" y="1095375"/>
            <a:ext cx="11239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1" name="Object 10">
            <a:extLst>
              <a:ext uri="{FF2B5EF4-FFF2-40B4-BE49-F238E27FC236}">
                <a16:creationId xmlns:a16="http://schemas.microsoft.com/office/drawing/2014/main" id="{9FBBEDD7-E282-4C54-C053-6CED75C5C10B}"/>
              </a:ext>
            </a:extLst>
          </p:cNvPr>
          <p:cNvGraphicFramePr>
            <a:graphicFrameLocks noChangeAspect="1"/>
          </p:cNvGraphicFramePr>
          <p:nvPr>
            <p:extLst>
              <p:ext uri="{D42A27DB-BD31-4B8C-83A1-F6EECF244321}">
                <p14:modId xmlns:p14="http://schemas.microsoft.com/office/powerpoint/2010/main" val="1839191520"/>
              </p:ext>
            </p:extLst>
          </p:nvPr>
        </p:nvGraphicFramePr>
        <p:xfrm>
          <a:off x="4070838" y="1257176"/>
          <a:ext cx="3868779" cy="3734471"/>
        </p:xfrm>
        <a:graphic>
          <a:graphicData uri="http://schemas.openxmlformats.org/presentationml/2006/ole">
            <mc:AlternateContent xmlns:mc="http://schemas.openxmlformats.org/markup-compatibility/2006">
              <mc:Choice xmlns:v="urn:schemas-microsoft-com:vml" Requires="v">
                <p:oleObj name="Picture" r:id="rId5" imgW="3573292" imgH="3287343" progId="Word.Picture.8">
                  <p:embed/>
                </p:oleObj>
              </mc:Choice>
              <mc:Fallback>
                <p:oleObj name="Picture" r:id="rId5" imgW="3573292" imgH="3287343" progId="Word.Picture.8">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l="4608"/>
                      <a:stretch>
                        <a:fillRect/>
                      </a:stretch>
                    </p:blipFill>
                    <p:spPr bwMode="auto">
                      <a:xfrm>
                        <a:off x="4070838" y="1257176"/>
                        <a:ext cx="3868779" cy="3734471"/>
                      </a:xfrm>
                      <a:prstGeom prst="rect">
                        <a:avLst/>
                      </a:prstGeom>
                      <a:noFill/>
                    </p:spPr>
                  </p:pic>
                </p:oleObj>
              </mc:Fallback>
            </mc:AlternateContent>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56</TotalTime>
  <Words>2403</Words>
  <Application>Microsoft Office PowerPoint</Application>
  <PresentationFormat>Widescreen</PresentationFormat>
  <Paragraphs>249</Paragraphs>
  <Slides>24</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0" baseType="lpstr">
      <vt:lpstr>Arial</vt:lpstr>
      <vt:lpstr>Calibri</vt:lpstr>
      <vt:lpstr>Hind Siliguri</vt:lpstr>
      <vt:lpstr>Hind Siliguri SemiBold</vt:lpstr>
      <vt:lpstr>Office Theme</vt:lpstr>
      <vt:lpstr>Picture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Anik Shahrier Oishik</cp:lastModifiedBy>
  <cp:revision>24</cp:revision>
  <dcterms:created xsi:type="dcterms:W3CDTF">2013-01-27T09:14:16Z</dcterms:created>
  <dcterms:modified xsi:type="dcterms:W3CDTF">2026-09-14T04:10:47Z</dcterms:modified>
  <cp:category/>
</cp:coreProperties>
</file>