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5" r:id="rId9"/>
    <p:sldId id="285" r:id="rId10"/>
    <p:sldId id="286" r:id="rId11"/>
    <p:sldId id="272" r:id="rId12"/>
    <p:sldId id="273" r:id="rId13"/>
    <p:sldId id="274" r:id="rId14"/>
    <p:sldId id="278" r:id="rId15"/>
    <p:sldId id="275" r:id="rId16"/>
    <p:sldId id="279" r:id="rId17"/>
    <p:sldId id="276" r:id="rId18"/>
    <p:sldId id="277" r:id="rId19"/>
    <p:sldId id="281" r:id="rId20"/>
    <p:sldId id="287" r:id="rId21"/>
    <p:sldId id="288" r:id="rId22"/>
    <p:sldId id="28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128"/>
    <a:srgbClr val="53864F"/>
    <a:srgbClr val="F6FCF3"/>
    <a:srgbClr val="0F766E"/>
    <a:srgbClr val="CCFBF1"/>
    <a:srgbClr val="E0EDEC"/>
    <a:srgbClr val="FAFAFA"/>
    <a:srgbClr val="F1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8250A-789B-9103-48A2-468395F5BA3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01249" y="0"/>
            <a:ext cx="1390751" cy="43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71.png"/><Relationship Id="rId7" Type="http://schemas.openxmlformats.org/officeDocument/2006/relationships/oleObject" Target="../embeddings/oleObject4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74.png"/><Relationship Id="rId10" Type="http://schemas.openxmlformats.org/officeDocument/2006/relationships/image" Target="../media/image85.emf"/><Relationship Id="rId4" Type="http://schemas.openxmlformats.org/officeDocument/2006/relationships/image" Target="../media/image82.png"/><Relationship Id="rId9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90.png"/><Relationship Id="rId7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4.png"/><Relationship Id="rId7" Type="http://schemas.openxmlformats.org/officeDocument/2006/relationships/image" Target="../media/image98.em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99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1" Type="http://schemas.openxmlformats.org/officeDocument/2006/relationships/image" Target="../media/image113.emf"/><Relationship Id="rId5" Type="http://schemas.openxmlformats.org/officeDocument/2006/relationships/image" Target="../media/image109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08.png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8.emf"/><Relationship Id="rId2" Type="http://schemas.openxmlformats.org/officeDocument/2006/relationships/image" Target="../media/image114.png"/><Relationship Id="rId16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emf"/><Relationship Id="rId3" Type="http://schemas.openxmlformats.org/officeDocument/2006/relationships/image" Target="../media/image130.png"/><Relationship Id="rId7" Type="http://schemas.openxmlformats.org/officeDocument/2006/relationships/oleObject" Target="../embeddings/oleObject11.bin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BDA50E-748D-C687-D281-28BBE50D95CA}"/>
              </a:ext>
            </a:extLst>
          </p:cNvPr>
          <p:cNvSpPr/>
          <p:nvPr/>
        </p:nvSpPr>
        <p:spPr>
          <a:xfrm>
            <a:off x="1503485" y="2004646"/>
            <a:ext cx="6286500" cy="1301261"/>
          </a:xfrm>
          <a:prstGeom prst="rect">
            <a:avLst/>
          </a:prstGeom>
          <a:solidFill>
            <a:srgbClr val="F6FCF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A28F50-EDD0-AE66-0D6E-7B4DB95BE89E}"/>
              </a:ext>
            </a:extLst>
          </p:cNvPr>
          <p:cNvSpPr txBox="1"/>
          <p:nvPr/>
        </p:nvSpPr>
        <p:spPr>
          <a:xfrm>
            <a:off x="2125541" y="2219851"/>
            <a:ext cx="60974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 err="1">
                <a:solidFill>
                  <a:srgbClr val="163128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মানব</a:t>
            </a:r>
            <a:r>
              <a:rPr lang="en-US" sz="8000" b="1" dirty="0">
                <a:solidFill>
                  <a:srgbClr val="163128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163128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শরীরতত্ত্ব</a:t>
            </a:r>
            <a:endParaRPr lang="en-US" sz="8000" b="1" dirty="0">
              <a:solidFill>
                <a:srgbClr val="163128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406CE18B-F6A1-4E90-D123-46886055F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256" y="1167758"/>
            <a:ext cx="4886325" cy="5276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582191"/>
            <a:ext cx="5395912" cy="19448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914400" y="513405"/>
            <a:ext cx="11277600" cy="392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পরিপাকের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মৌলিক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ধারণা</a:t>
            </a:r>
            <a:endParaRPr sz="25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66737"/>
            <a:ext cx="238125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575" y="2210841"/>
            <a:ext cx="4919662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0F766E"/>
                </a:solidFill>
                <a:latin typeface="Hind Siliguri Medium"/>
              </a:rPr>
              <a:t>"যে রাসায়নিক প্রক্রিয়ায় প্রাণীদেহে ভক্ষণকৃত জটিল, অদ্রবণীয় ও কঠিন খাদ্যবস্তু বিভিন্ন হরমোনের প্রভাবে নির্দিষ্ট এনজাইমের সাহায্যে ভেঙ্গে সরল, দ্রবণীয়, তরল ও শোষণযোগ্য এবং আত্মীকরণের উপযোগী উপাদানে পরিণত হয়, তাকে পরিপাক (Digestion) বলে।"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717577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পুষ্টির ৫টি পর্যায়: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খাদ্যগ্রহণ → পরিপাক → শোষণ → আত্মীকরণ → অপাচ্য অংশের বহিষ্করণ।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399508"/>
            <a:ext cx="509111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পরিপাকনালীর দৈর্ঘ্য: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প্রায় ৮-১০ মিটার (৩০ ফুট) দীর্ঘ পেঁচানো নালী।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807148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পরিপাকের সময়সীমা: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সম্পূর্ণরূপে খাদ্য পরিপাক হতে ২৪ থেকে ৭২ ঘণ্টা সময় লাগে।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5489078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খাদ্যের ধরনভেদে সময়: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শর্করা ২ ঘণ্টা, উচ্চ ক্যালরিযুক্ত চর্বি প্রায় ৬ ঘণ্টা সময় নেয়।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736627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418558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826198"/>
            <a:ext cx="13335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508128"/>
            <a:ext cx="133350" cy="152400"/>
          </a:xfrm>
          <a:prstGeom prst="rect">
            <a:avLst/>
          </a:prstGeom>
        </p:spPr>
      </p:pic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5C14FF63-534A-9C4E-6136-209032BEBA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750859"/>
              </p:ext>
            </p:extLst>
          </p:nvPr>
        </p:nvGraphicFramePr>
        <p:xfrm>
          <a:off x="6642344" y="1265880"/>
          <a:ext cx="4711456" cy="4548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6" imgW="2572468" imgH="2429493" progId="Word.Picture.8">
                  <p:embed/>
                </p:oleObj>
              </mc:Choice>
              <mc:Fallback>
                <p:oleObj name="Picture" r:id="rId6" imgW="2572468" imgH="2429493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344" y="1265880"/>
                        <a:ext cx="4711456" cy="45485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5A457AB-02BA-D548-482B-2293993761EA}"/>
              </a:ext>
            </a:extLst>
          </p:cNvPr>
          <p:cNvSpPr txBox="1"/>
          <p:nvPr/>
        </p:nvSpPr>
        <p:spPr>
          <a:xfrm>
            <a:off x="7875954" y="5955445"/>
            <a:ext cx="22442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wPÎ</a:t>
            </a:r>
            <a:r>
              <a:rPr lang="en-US" sz="1600" dirty="0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B04C"/>
                </a:solidFill>
                <a:effectLst/>
                <a:ea typeface="Times New Roman" panose="02020603050405020304" pitchFamily="18" charset="0"/>
                <a:cs typeface="Wingdings 3" panose="05040102010807070707" pitchFamily="18" charset="2"/>
                <a:sym typeface="Wingdings 3" panose="05040102010807070707" pitchFamily="18" charset="2"/>
              </a:rPr>
              <a:t></a:t>
            </a:r>
            <a:r>
              <a:rPr lang="en-US" sz="1600" dirty="0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gvby‡li</a:t>
            </a:r>
            <a:r>
              <a:rPr lang="en-US" sz="1600" dirty="0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cwicvK</a:t>
            </a:r>
            <a:r>
              <a:rPr lang="en-US" sz="1250" dirty="0" err="1">
                <a:effectLst/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তন্ত্র</a:t>
            </a:r>
            <a:endParaRPr lang="en-US" sz="1250" dirty="0">
              <a:effectLst/>
              <a:latin typeface="SutonnyMJ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8AC1BE-E175-4CFC-F402-1F045A7DD997}"/>
              </a:ext>
            </a:extLst>
          </p:cNvPr>
          <p:cNvSpPr/>
          <p:nvPr/>
        </p:nvSpPr>
        <p:spPr>
          <a:xfrm>
            <a:off x="838201" y="1724025"/>
            <a:ext cx="885091" cy="310433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সংজ্ঞা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91642"/>
            <a:ext cx="5395912" cy="33697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121247"/>
            <a:ext cx="5395912" cy="35107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981075" y="438150"/>
            <a:ext cx="11210925" cy="542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F766E"/>
                </a:solidFill>
                <a:latin typeface="Hind Siliguri"/>
              </a:rPr>
              <a:t>পরিপাকতন্ত্রের গঠন ও শ্রেণীবিন্যাস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66737"/>
            <a:ext cx="3048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95375" y="2410717"/>
            <a:ext cx="484560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১. পরিপাকনালী (Digestive Tract)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81812" y="2340322"/>
            <a:ext cx="4785598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২. পরিপাক গ্রন্থি (Digestive Glands)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575" y="2477392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5375" y="2896492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মুখছিদ্র (Mouth):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ওষ্ঠ দ্বারা বেষ্টিত প্রথম অংশ।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5375" y="3304133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মুখগহ্বর (Oral Cavity):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দাঁত, জিহ্বা ও তালু সমন্বিত।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5375" y="3711773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গলবিল (Pharynx):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১২.৫ সেমি দীর্ঘ ফানেলাকার অংশ।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375" y="4119413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অন্ননালী (Oesophagus):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২৩-২৫ সেমি দীর্ঘ পেশীবহুল নালী।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5375" y="4527053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পাকস্থলী (Stomach):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প্রশস্ত থলেসদৃশ ধারণ প্রকোষ্ঠ।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5375" y="4934694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ক্ষুদ্রান্ত্র ও বৃহদান্ত্র: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খাদ্য শোষণ ও বর্জ্য সঞ্চয় অঞ্চল।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9862" y="2406997"/>
            <a:ext cx="26670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24662" y="2826097"/>
            <a:ext cx="461486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লালাগ্রন্থি (Salivary Glands):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৩ জোড়া (প্যারোটিড, সাবম্যানডিবুলার, সাবলিঙ্গুয়াল)।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24662" y="3508027"/>
            <a:ext cx="47636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যকৃত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(Liver):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দেহের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মানবদেহের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বৃহত্তম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গ্রন্থি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পিত্তরস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উৎপাদক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)।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24662" y="3915667"/>
            <a:ext cx="461486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অগ্ন্যাশয় (Pancreatic Gland):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মিশ্র গ্রন্থি (এনজাইম ও হরমোন নিংসারক)।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24662" y="4597598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গ্যাস্ট্রিক গ্রন্থি (Gastric Glands):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পাকস্থলীর প্রাচীরে অবস্থিত।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24662" y="5005238"/>
            <a:ext cx="461486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আন্ত্রিক গ্রন্থি (Intestinal Glands):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ক্ষুদ্রান্ত্রের মিউকোসা স্তরে থাকে।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2915542"/>
            <a:ext cx="133350" cy="1524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3323183"/>
            <a:ext cx="133350" cy="1524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3730823"/>
            <a:ext cx="133350" cy="1524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4138463"/>
            <a:ext cx="133350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4546103"/>
            <a:ext cx="13335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575" y="4953744"/>
            <a:ext cx="1333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2845147"/>
            <a:ext cx="13335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3527077"/>
            <a:ext cx="133350" cy="1524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3934717"/>
            <a:ext cx="133350" cy="1524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4616648"/>
            <a:ext cx="133350" cy="1524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862" y="5024288"/>
            <a:ext cx="13335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385AB2C1-2409-B7A2-7C6F-1CF515AF3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1143001"/>
            <a:ext cx="4886325" cy="552010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82204"/>
            <a:ext cx="5395912" cy="16076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981075" y="438150"/>
            <a:ext cx="11210925" cy="542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F766E"/>
                </a:solidFill>
                <a:latin typeface="Hind Siliguri"/>
              </a:rPr>
              <a:t>মুখগহ্বর ও দাঁতের শারীরবৃত্তীয় বৈশিষ্ট্য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66737"/>
            <a:ext cx="304800" cy="26670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946681"/>
              </p:ext>
            </p:extLst>
          </p:nvPr>
        </p:nvGraphicFramePr>
        <p:xfrm>
          <a:off x="533400" y="3568156"/>
          <a:ext cx="5395910" cy="263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1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7685">
                <a:tc>
                  <a:txBody>
                    <a:bodyPr/>
                    <a:lstStyle/>
                    <a:p>
                      <a:pPr algn="ctr"/>
                      <a:r>
                        <a:rPr sz="135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দাঁতের প্রকারভেদ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প্রতি চোয়ালে সংখ্যা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1" i="0" u="none">
                          <a:solidFill>
                            <a:srgbClr val="FFFFFF"/>
                          </a:solidFill>
                          <a:latin typeface="Hind Siliguri"/>
                        </a:rPr>
                        <a:t>প্রধান কাজ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কর্তন (Incisor)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৪টি (২+২)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খাদ্য কাটা ও টুকরো করা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ছেদক (Canine)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২টি (১+১)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খাদ্য ছেঁড়া ও ধরা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অগ্রপেষণ (Premolar)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৪টি (২+২)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খাদ্য চর্বণ ও পেষণ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685"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পেষণ (Molar)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৬টি (৩+৩)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খাদ্য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পেষণ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ও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মাড়া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90575" y="1901279"/>
            <a:ext cx="516564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দাঁতের বিশেষ প্রকৃতি (Teeth Features)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78" y="2277885"/>
            <a:ext cx="5165645" cy="2289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 dirty="0">
                <a:solidFill>
                  <a:srgbClr val="475569"/>
                </a:solidFill>
                <a:latin typeface="Hind Siliguri"/>
              </a:rPr>
              <a:t>১. </a:t>
            </a:r>
            <a:r>
              <a:rPr sz="1200" b="1" i="0" u="none" dirty="0" err="1">
                <a:solidFill>
                  <a:srgbClr val="475569"/>
                </a:solidFill>
                <a:latin typeface="Hind Siliguri"/>
              </a:rPr>
              <a:t>দ্বিদন্তী</a:t>
            </a:r>
            <a:r>
              <a:rPr sz="1200" b="1" i="0" u="none" dirty="0">
                <a:solidFill>
                  <a:srgbClr val="475569"/>
                </a:solidFill>
                <a:latin typeface="Hind Siliguri"/>
              </a:rPr>
              <a:t> (Diphyodont):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জীবনে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দু'বার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দাঁত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ওঠে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(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দুধ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দাঁত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২০টি,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স্থায়ী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দাঁত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৩২টি)।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279" y="2521665"/>
            <a:ext cx="4919662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২. থেকোডন্ট (Thecodont):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দাঁত চোয়ালের অস্থির গর্তে বসানো থাকে।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279" y="2765446"/>
            <a:ext cx="4919662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৩. হেটেরোডন্ট (Heterodont):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বিভিন্ন আকৃতি ও কাজের ৪ প্রকার দাঁত বিদ্যমান।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E7C711DA-B44F-E0B7-C573-F81ED71274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340759"/>
              </p:ext>
            </p:extLst>
          </p:nvPr>
        </p:nvGraphicFramePr>
        <p:xfrm>
          <a:off x="8370277" y="1223963"/>
          <a:ext cx="2417885" cy="1945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2219893" imgH="1905492" progId="Word.Picture.8">
                  <p:embed/>
                </p:oleObj>
              </mc:Choice>
              <mc:Fallback>
                <p:oleObj name="Picture" r:id="rId5" imgW="2219893" imgH="1905492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0277" y="1223963"/>
                        <a:ext cx="2417885" cy="19457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8E0F2622-9486-E1AB-BF5E-A6022701B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977" y="3334387"/>
            <a:ext cx="3736731" cy="32374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C85D9AA9-C354-A3D7-9E3A-228CE0FBC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489" y="1532575"/>
            <a:ext cx="5091111" cy="4410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28948"/>
            <a:ext cx="5395912" cy="10915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275" y="438150"/>
            <a:ext cx="11515725" cy="542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F766E"/>
                </a:solidFill>
                <a:latin typeface="Hind Siliguri"/>
              </a:rPr>
              <a:t>পাকস্থলীর অঙ্গসংস্থানিক গঠন (Stomach Anatomy)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0575" y="2457598"/>
            <a:ext cx="4919662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দৈর্ঘ্য: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৩০ সেমি |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প্রস্থ: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১৫ সেমি |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আয়তন: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২৫০০ ঘন সেমি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063329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কার্ডিয়াক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(Cardiac):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অন্ননালীর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সংযোগস্থলে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অংশ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কার্ডিয়াক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স্ফিংক্টার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745259"/>
            <a:ext cx="509111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ফান্ডাস (Fundus):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বামপাশের গম্বুজাকৃতির স্ফীত অংশ।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152900"/>
            <a:ext cx="5091112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দেহাংশ (Body/Corpus):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ফান্ডাস ও পাইলোরাসের মধ্যবর্তী প্রধান অংশ।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560540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পাইলোরিক (Pylorus):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ক্ষুদ্রান্ত্রের সাথে যুক্ত শেষ অংশ (পাইলোরিক স্ফিংক্টার যুক্ত)।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5242470"/>
            <a:ext cx="509111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বক্রতা: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ক্ষুদ্রতর বক্রতা (Lesser curvature) ও বৃহত্তর বক্রতা (Greater curvature)।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082379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764309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71950"/>
            <a:ext cx="13335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579590"/>
            <a:ext cx="133350" cy="1524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261520"/>
            <a:ext cx="133350" cy="1524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2FF218C-4A14-AC49-9824-BF9AC53E7886}"/>
              </a:ext>
            </a:extLst>
          </p:cNvPr>
          <p:cNvSpPr/>
          <p:nvPr/>
        </p:nvSpPr>
        <p:spPr>
          <a:xfrm>
            <a:off x="838200" y="1988495"/>
            <a:ext cx="1553308" cy="301226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i="1" dirty="0" err="1">
                <a:solidFill>
                  <a:schemeClr val="accent5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শরীরবৃত্তীয়</a:t>
            </a:r>
            <a:r>
              <a:rPr lang="en-US" sz="1050" b="1" i="1" dirty="0">
                <a:solidFill>
                  <a:schemeClr val="accent5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1050" b="1" i="1" dirty="0" err="1">
                <a:solidFill>
                  <a:schemeClr val="accent5">
                    <a:lumMod val="75000"/>
                  </a:schemeClr>
                </a:solidFill>
                <a:latin typeface="SutonnyMJ" pitchFamily="2" charset="0"/>
                <a:cs typeface="SutonnyMJ" pitchFamily="2" charset="0"/>
              </a:rPr>
              <a:t>পরিমাপ</a:t>
            </a:r>
            <a:endParaRPr lang="en-US" sz="1050" b="1" i="1" dirty="0">
              <a:solidFill>
                <a:schemeClr val="accent5">
                  <a:lumMod val="75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766A47-B8A3-B700-9D2C-47382B826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2578" y="1988495"/>
            <a:ext cx="4678847" cy="343644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733823"/>
            <a:ext cx="3555950" cy="2285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733823"/>
            <a:ext cx="3555950" cy="2285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500" y="2733823"/>
            <a:ext cx="3556099" cy="2285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981075" y="438150"/>
            <a:ext cx="11210925" cy="542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F766E"/>
                </a:solidFill>
                <a:latin typeface="Hind Siliguri"/>
              </a:rPr>
              <a:t>গলবিল ও অন্ননালী (Pharynx &amp; Oesophagus)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66737"/>
            <a:ext cx="3048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0575" y="2952898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গলবিল (Pharynx)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575" y="3391048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দৈর্ঘ্য: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প্রায় ১২.৫ সেমি।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3730079"/>
            <a:ext cx="30797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গঠন: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ফানেলাকার পেশীবহুল অংশ। এতে ইউস্টেশিয়ান নালী ও নাসা-গলবিল উন্মুক্ত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575" y="4312890"/>
            <a:ext cx="30797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খাদ্যখণ্ডকে অন্ননালীতে চালনা করা। কোনো পাচকগ্রন্থি থাকে না।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5125" y="2952898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এপিগ্লটিস ও গ্লটিস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5125" y="3391048"/>
            <a:ext cx="30797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গ্লটিস (Glottis):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গলবিলের অংকীয়তলে অবস্থিত শ্বাসনালীর প্রবেশ ছিদ্র।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5125" y="3973859"/>
            <a:ext cx="30797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এপিগ্লটিস (Epiglottis):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ত্রিকোণাকার তরুণাস্থিময় ঢাকনা। খাদ্য গিলে ফেলার সময় গ্লটিস ঢেকে রাখে যাতে খাদ্য শ্বাসনালীতে না প্রবেশ করে।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9675" y="2952898"/>
            <a:ext cx="323384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অন্ননালী ও পেরিস্টালসিস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9675" y="3391048"/>
            <a:ext cx="3079849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অন্ননালী (Oesophagus):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২৩-২৫ সেমি দীর্ঘ সোজা পেশীবহুল নালী।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9675" y="3973859"/>
            <a:ext cx="3079849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পেরিস্টালসিস (Peristalsis):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অনৈচ্ছিক পেশীর পর্যায়ক্রমিক তরঙ্গায়িত সংকোচন-প্রসারণের মাধ্যমে খাদ্যের মণ্ড (Bolus) পাকস্থলীতে পৌঁছে।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21309"/>
            <a:ext cx="3555950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621309"/>
            <a:ext cx="3555950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500" y="2621309"/>
            <a:ext cx="3556099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213770"/>
            <a:ext cx="3555950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950" y="4213770"/>
            <a:ext cx="3555950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500" y="4213770"/>
            <a:ext cx="3556099" cy="13638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942975" y="513405"/>
            <a:ext cx="11249025" cy="392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গ্যাস্ট্রিক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গ্রন্থি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কোষের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শ্রেণীবিন্যাস</a:t>
            </a:r>
            <a:endParaRPr sz="25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566737"/>
            <a:ext cx="266700" cy="266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2175569"/>
            <a:ext cx="111252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পাকস্থলীর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মিউকোসা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স্তরে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প্রায়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৩.৫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মিলিয়ন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গ্যাস্ট্রিক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পিট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গ্রন্থি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বিদ্যমান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যা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দৈনিক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প্রায়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২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লিটার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গ্যাস্ট্রিক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রস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(Gastric Juice)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ক্ষরণ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 Medium"/>
              </a:rPr>
              <a:t>করে</a:t>
            </a:r>
            <a:r>
              <a:rPr sz="1350" b="0" i="0" u="none" dirty="0">
                <a:solidFill>
                  <a:srgbClr val="334155"/>
                </a:solidFill>
                <a:latin typeface="Hind Siliguri Medium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575" y="2840384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১. প্যারাইটাল / অক্সিন্টিক কোষ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575" y="3278534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হাইড্রোক্লোরিক এসিড (HCl)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575" y="3522315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জীবাণু ধ্বংস করা ও নিষ্ক্রিয় এনজাইম সক্রিয় করা।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5125" y="2840384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২. চিফ / পেপটিক কোষ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5125" y="3278534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নিষ্ক্রিয় পেপসিনোজেন ও প্রোরেনিন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5125" y="3522315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প্রোটিন পরিপাককারী প্রধান এনজাইম সরবরাহ।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59675" y="2840384"/>
            <a:ext cx="323384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৩. মিউকাস কোষ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9675" y="3278534"/>
            <a:ext cx="307984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পিচ্ছিল মিউকাস (Mucus)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9675" y="3522315"/>
            <a:ext cx="307984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এসিডের হাত থেকে পাকস্থলীর প্রাচীর রক্ষা করা।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575" y="4432845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৪. আর্জেন্টাফিন কোষ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0575" y="4870995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গ্যাস্ট্রিক ইন্ট্রিনসিক ফ্যাক্টর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0575" y="5114776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ভিটামিন B12 শোষণে প্রত্যক্ষ সাহায্য করা।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5125" y="4432845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৫. গ্যাস্ট্রিন কোষ (G-Cell)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5125" y="4870995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গ্যাস্ট্রিন (Gastrin) হরমোন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5125" y="5114776"/>
            <a:ext cx="30797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গ্যাস্ট্রিক রস নিঃসরণ নিয়ন্ত্রণ করা।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59675" y="4432845"/>
            <a:ext cx="323384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৬. এন্টারোক্রোমাফিন কোষ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59675" y="4870995"/>
            <a:ext cx="307984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হিস্টামিন (Histamine)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59675" y="5114776"/>
            <a:ext cx="307984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পাকস্থলীর রক্তপ্রবাহ ও ক্ষরণ উদ্দীপিত করা।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75" y="1384250"/>
            <a:ext cx="3555950" cy="2017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25" y="1384250"/>
            <a:ext cx="3555950" cy="2017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575" y="1384250"/>
            <a:ext cx="3556099" cy="20172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942975" y="438150"/>
            <a:ext cx="11249025" cy="5429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F766E"/>
                </a:solidFill>
                <a:latin typeface="Hind Siliguri"/>
              </a:rPr>
              <a:t>যান্ত্রিক পরিপাক প্রক্রিয়া (Mechanical Digestion)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566737"/>
            <a:ext cx="2667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650" y="2012900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মুখগহ্বরে চর্বণ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650" y="2451050"/>
            <a:ext cx="30797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দাঁতের সাহায্যে খাদ্যবস্তু চূর্ণ-বিচূর্ণ হয়। লালারসের মিউকাশ খাদ্যকে পিচ্ছিল করে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খাদ্যমণ্ড (Bolus)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তৈরি করে।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200" y="1603325"/>
            <a:ext cx="523875" cy="295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5200" y="2012900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পাকস্থলীতে পেশীয় সংকোচন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5200" y="2451050"/>
            <a:ext cx="30797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পাকস্থলীর অনুদৈর্ঘ্য, বৃত্তাকার ও তির্যক পেশীর সংকোচন-প্রসারণে খাদ্য পেস্টের মতো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কাইম (Chyme)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-এ পরিণত হয়।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9750" y="1603325"/>
            <a:ext cx="552450" cy="2952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59750" y="2012900"/>
            <a:ext cx="323384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এমালসিফিকেশন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9750" y="2451050"/>
            <a:ext cx="3079849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ক্ষুদ্রান্ত্রে পিত্তলবণের প্রভাবে চর্বিজাতীয় খাদ্য ক্ষুদ্র ক্ষুদ্র কণায় পরিণত হয় (Emulsification), যা এনজাইমের কাজ সহজ করে।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89E8A2E-1D62-2A2D-4E9C-8C854A5C45CE}"/>
              </a:ext>
            </a:extLst>
          </p:cNvPr>
          <p:cNvSpPr/>
          <p:nvPr/>
        </p:nvSpPr>
        <p:spPr>
          <a:xfrm>
            <a:off x="800175" y="1622375"/>
            <a:ext cx="523875" cy="295275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+mj-lt"/>
              <a:cs typeface="Hind Siliguri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DC439F-020A-B298-6145-CBEFFEE8EECB}"/>
              </a:ext>
            </a:extLst>
          </p:cNvPr>
          <p:cNvSpPr txBox="1"/>
          <p:nvPr/>
        </p:nvSpPr>
        <p:spPr>
          <a:xfrm>
            <a:off x="800175" y="1643054"/>
            <a:ext cx="52387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 err="1">
                <a:solidFill>
                  <a:srgbClr val="0F766E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ধাপ</a:t>
            </a:r>
            <a:r>
              <a:rPr lang="en-US" sz="1050" b="1" dirty="0">
                <a:solidFill>
                  <a:srgbClr val="0F766E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050" b="1" dirty="0">
                <a:solidFill>
                  <a:srgbClr val="0F76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১</a:t>
            </a:r>
          </a:p>
        </p:txBody>
      </p:sp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F8B73041-B7BF-2BE0-ED41-A48E6978D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326" y="4278748"/>
            <a:ext cx="3555950" cy="16076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51066F61-DB64-DBD8-FE82-04703469DB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876" y="4278748"/>
            <a:ext cx="3555950" cy="16076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B859F6F8-3C4A-E104-407C-BBF8ACB88A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02426" y="4278748"/>
            <a:ext cx="3556099" cy="16076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9C730CD-D177-17A3-5C23-DF31B3F6DA59}"/>
              </a:ext>
            </a:extLst>
          </p:cNvPr>
          <p:cNvSpPr txBox="1"/>
          <p:nvPr/>
        </p:nvSpPr>
        <p:spPr>
          <a:xfrm>
            <a:off x="790501" y="4497823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শর্করা শোষণ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92A15D-897A-AC4F-CA47-F4F6F97E3E23}"/>
              </a:ext>
            </a:extLst>
          </p:cNvPr>
          <p:cNvSpPr txBox="1"/>
          <p:nvPr/>
        </p:nvSpPr>
        <p:spPr>
          <a:xfrm>
            <a:off x="790501" y="4935973"/>
            <a:ext cx="30797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400" b="0" i="0" u="none" dirty="0" err="1">
                <a:solidFill>
                  <a:srgbClr val="475569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গ্লুকোজ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ফ্রুকটোজ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গ্যালাকটোজ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ক্ষুদ্রান্ত্রের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ভিলাইয়ের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রক্তকৈশিক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নালীতে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475569"/>
                </a:solidFill>
                <a:latin typeface="Hind Siliguri"/>
              </a:rPr>
              <a:t>সক্রিয়</a:t>
            </a:r>
            <a:r>
              <a:rPr sz="1200" b="1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475569"/>
                </a:solidFill>
                <a:latin typeface="Hind Siliguri"/>
              </a:rPr>
              <a:t>পরিবহন</a:t>
            </a:r>
            <a:r>
              <a:rPr sz="1200" b="1" i="0" u="none" dirty="0">
                <a:solidFill>
                  <a:srgbClr val="475569"/>
                </a:solidFill>
                <a:latin typeface="Hind Siliguri"/>
              </a:rPr>
              <a:t> ও </a:t>
            </a:r>
            <a:r>
              <a:rPr sz="1200" b="1" i="0" u="none" dirty="0" err="1">
                <a:solidFill>
                  <a:srgbClr val="475569"/>
                </a:solidFill>
                <a:latin typeface="Hind Siliguri"/>
              </a:rPr>
              <a:t>ব্যাপন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প্রক্রিয়ায়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শোষিত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Hind Siliguri"/>
              </a:rPr>
              <a:t>হয়</a:t>
            </a:r>
            <a:r>
              <a:rPr sz="1200" b="0" i="0" u="none" dirty="0">
                <a:solidFill>
                  <a:srgbClr val="475569"/>
                </a:solidFill>
                <a:latin typeface="Hind Siliguri"/>
              </a:rPr>
              <a:t>।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07FB04-0C6E-E2C0-E609-57F05DE691AC}"/>
              </a:ext>
            </a:extLst>
          </p:cNvPr>
          <p:cNvSpPr txBox="1"/>
          <p:nvPr/>
        </p:nvSpPr>
        <p:spPr>
          <a:xfrm>
            <a:off x="4575051" y="4497823"/>
            <a:ext cx="323368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প্রোটিন শোষণ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EFFD8E-747A-6DF8-E01C-D85989263848}"/>
              </a:ext>
            </a:extLst>
          </p:cNvPr>
          <p:cNvSpPr txBox="1"/>
          <p:nvPr/>
        </p:nvSpPr>
        <p:spPr>
          <a:xfrm>
            <a:off x="4575051" y="4935973"/>
            <a:ext cx="30797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প্রোটিন পরিপাকের শেষ ফল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অ্যামিনো এসিড (Amino Acid)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সরাসরি রক্তস্রোতে প্রবেশ করে যকৃত পোর্টাল সিরায় পৌঁছায়।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0BDAED-A7B4-B322-DF82-00965D445094}"/>
              </a:ext>
            </a:extLst>
          </p:cNvPr>
          <p:cNvSpPr txBox="1"/>
          <p:nvPr/>
        </p:nvSpPr>
        <p:spPr>
          <a:xfrm>
            <a:off x="8359601" y="4497823"/>
            <a:ext cx="323384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স্নেহপদার্থ শোষণ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855E16-98AA-6053-D1BC-7CF261832F2A}"/>
              </a:ext>
            </a:extLst>
          </p:cNvPr>
          <p:cNvSpPr txBox="1"/>
          <p:nvPr/>
        </p:nvSpPr>
        <p:spPr>
          <a:xfrm>
            <a:off x="8359601" y="4935973"/>
            <a:ext cx="3079849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ফ্যাটি এসিড ও গ্লিসারল ভিলাইয়ের </a:t>
            </a:r>
            <a:r>
              <a:rPr sz="1200" b="1" i="0" u="none">
                <a:solidFill>
                  <a:srgbClr val="475569"/>
                </a:solidFill>
                <a:latin typeface="Hind Siliguri"/>
              </a:rPr>
              <a:t>ল্যাকটিয়াল (Lacteal)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 বা লসিকানালীতে কাইলোমাইক্রন হিসেবে শোষিত হয়।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631BC7-0E39-563F-731B-04EFF46531F4}"/>
              </a:ext>
            </a:extLst>
          </p:cNvPr>
          <p:cNvSpPr txBox="1"/>
          <p:nvPr/>
        </p:nvSpPr>
        <p:spPr>
          <a:xfrm>
            <a:off x="481499" y="3690341"/>
            <a:ext cx="478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খাদ্য</a:t>
            </a:r>
            <a:r>
              <a:rPr lang="en-US" b="1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উপাদান</a:t>
            </a:r>
            <a:r>
              <a:rPr lang="en-US" b="1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শোষণ</a:t>
            </a:r>
            <a:r>
              <a:rPr lang="en-US" b="1" dirty="0"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lang="en-US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আত্মীকরণ</a:t>
            </a:r>
            <a:endParaRPr lang="en-US" b="1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25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047750"/>
            <a:ext cx="5572125" cy="360759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575" y="1043106"/>
            <a:ext cx="5572125" cy="360759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3693318"/>
            <a:ext cx="5133975" cy="800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375" y="2947987"/>
            <a:ext cx="5133975" cy="8001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4110037"/>
            <a:ext cx="5133975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2924" y="351480"/>
            <a:ext cx="7862521" cy="392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পাকস্থলীতে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পরিপাক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প্রক্রিয়া</a:t>
            </a:r>
            <a:endParaRPr sz="25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3450" y="1209675"/>
            <a:ext cx="48672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(ক) যান্ত্রিক পরিপাক প্রক্রিয়া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7975" y="1209675"/>
            <a:ext cx="49053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(খ) রাসায়নিক পরিপাক প্রক্রিয়া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9375" y="1562100"/>
            <a:ext cx="5133975" cy="414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0" i="0" u="none">
                <a:solidFill>
                  <a:srgbClr val="334155"/>
                </a:solidFill>
                <a:latin typeface="Hind Siliguri"/>
              </a:rPr>
              <a:t>পাকস্থলীর প্রাচীরে অবস্থানরত নলাকার গ্যাস্ট্রিক গ্রন্থি (৪ ধরণের কোষ) থেকে ক্ষরিত গ্যাস্ট্রিক জুস (৯৯.৪৫% পানি) </a:t>
            </a:r>
            <a:r>
              <a:rPr sz="1087" b="1" i="0" u="none">
                <a:solidFill>
                  <a:srgbClr val="334155"/>
                </a:solidFill>
                <a:latin typeface="Hind Siliguri"/>
              </a:rPr>
              <a:t>গ্যাস্ট্রিন (Gastrin)</a:t>
            </a:r>
            <a:r>
              <a:rPr sz="1087" b="0" i="0" u="none">
                <a:solidFill>
                  <a:srgbClr val="334155"/>
                </a:solidFill>
                <a:latin typeface="Hind Siliguri"/>
              </a:rPr>
              <a:t> হরমোন দ্বারা নিয়ন্ত্রিত হয়।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1271587"/>
            <a:ext cx="19050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1525" y="1560909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1562100"/>
            <a:ext cx="5133975" cy="41433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 dirty="0" err="1">
                <a:solidFill>
                  <a:srgbClr val="334155"/>
                </a:solidFill>
                <a:latin typeface="Hind Siliguri"/>
              </a:rPr>
              <a:t>বোলাস</a:t>
            </a:r>
            <a:r>
              <a:rPr sz="1087" b="1" i="0" u="none" dirty="0">
                <a:solidFill>
                  <a:srgbClr val="334155"/>
                </a:solidFill>
                <a:latin typeface="Hind Siliguri"/>
              </a:rPr>
              <a:t> (Bolus) </a:t>
            </a:r>
            <a:r>
              <a:rPr sz="1087" b="1" i="0" u="none" dirty="0" err="1">
                <a:solidFill>
                  <a:srgbClr val="334155"/>
                </a:solidFill>
                <a:latin typeface="Hind Siliguri"/>
              </a:rPr>
              <a:t>প্রবেশ</a:t>
            </a:r>
            <a:r>
              <a:rPr sz="1087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মুখবিবরের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চূর্ণিত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লালামিশ্রিত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খাদ্যমন্ড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খাদ্যনালীর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কার্ডিয়াক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অরিফিস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পাকস্থলীতে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পৌঁছে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কার্ডিয়াক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পাইলোরিক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স্ফিংক্টার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বন্ধ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1525" y="2013346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2014537"/>
            <a:ext cx="4962525" cy="621506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 dirty="0" err="1">
                <a:solidFill>
                  <a:srgbClr val="334155"/>
                </a:solidFill>
                <a:latin typeface="Hind Siliguri"/>
              </a:rPr>
              <a:t>পেরিস্টালসিস</a:t>
            </a:r>
            <a:r>
              <a:rPr sz="1087" b="1" i="0" u="none" dirty="0">
                <a:solidFill>
                  <a:srgbClr val="334155"/>
                </a:solidFill>
                <a:latin typeface="Hind Siliguri"/>
              </a:rPr>
              <a:t> (Peristalsis):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পাকস্থলীর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প্রাচীরের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বৃত্তাকার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অনুদৈর্ঘ্য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অনৈচ্ছিক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পেশীর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পর্যায়ক্রমিক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সংকোচন-প্রসারণের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খাদ্যের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চলন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ঘটে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ফান্ডাস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শুরু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পাইলোরাসের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দিকে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যায়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1525" y="2672953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2674143"/>
            <a:ext cx="4962525" cy="41433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 dirty="0" err="1">
                <a:solidFill>
                  <a:srgbClr val="334155"/>
                </a:solidFill>
                <a:latin typeface="Hind Siliguri"/>
              </a:rPr>
              <a:t>কাইম</a:t>
            </a:r>
            <a:r>
              <a:rPr sz="1087" b="1" i="0" u="none" dirty="0">
                <a:solidFill>
                  <a:srgbClr val="334155"/>
                </a:solidFill>
                <a:latin typeface="Hind Siliguri"/>
              </a:rPr>
              <a:t> (Chyme) </a:t>
            </a:r>
            <a:r>
              <a:rPr sz="1087" b="1" i="0" u="none" dirty="0" err="1">
                <a:solidFill>
                  <a:srgbClr val="334155"/>
                </a:solidFill>
                <a:latin typeface="Hind Siliguri"/>
              </a:rPr>
              <a:t>সৃষ্টি</a:t>
            </a:r>
            <a:r>
              <a:rPr sz="1087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গ্যাস্ট্রিক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রস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, HCl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খাদ্যবস্তুর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নিবিড়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মিশ্রণে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খাদ্যবস্তু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পেস্টের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মতো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কাইমে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পরিণত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87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087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525" y="3125390"/>
            <a:ext cx="66675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3126581"/>
            <a:ext cx="4962525" cy="414337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>
                <a:solidFill>
                  <a:srgbClr val="334155"/>
                </a:solidFill>
                <a:latin typeface="Hind Siliguri"/>
              </a:rPr>
              <a:t>HCl এর ভূমিকা:</a:t>
            </a:r>
            <a:r>
              <a:rPr sz="1087" b="0" i="0" u="none">
                <a:solidFill>
                  <a:srgbClr val="334155"/>
                </a:solidFill>
                <a:latin typeface="Hind Siliguri"/>
              </a:rPr>
              <a:t> প্যারাইটাল/অক্সিন্টিক কোষ থেকে ক্ষরিত HCl খাদ্যকে জীবাণুমুক্ত ও অম্লীয় করে। খাদ্য এখানে </a:t>
            </a:r>
            <a:r>
              <a:rPr sz="1087" b="1" i="0" u="none">
                <a:solidFill>
                  <a:srgbClr val="334155"/>
                </a:solidFill>
                <a:latin typeface="Hind Siliguri"/>
              </a:rPr>
              <a:t>২-৬ ঘণ্টা</a:t>
            </a:r>
            <a:r>
              <a:rPr sz="1087" b="0" i="0" u="none">
                <a:solidFill>
                  <a:srgbClr val="334155"/>
                </a:solidFill>
                <a:latin typeface="Hind Siliguri"/>
              </a:rPr>
              <a:t> অবস্থান করে।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0575" y="3779043"/>
            <a:ext cx="48863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Hind Siliguri SemiBold"/>
              </a:rPr>
              <a:t>সংজ্ঞা ও তথ্য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0710" y="3997385"/>
            <a:ext cx="800833" cy="157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 dirty="0" err="1">
                <a:solidFill>
                  <a:srgbClr val="1E293B"/>
                </a:solidFill>
                <a:latin typeface="Hind Siliguri Black"/>
              </a:rPr>
              <a:t>পেরিস্টালসিস</a:t>
            </a:r>
            <a:r>
              <a:rPr sz="1000" b="0" i="0" u="none" dirty="0">
                <a:solidFill>
                  <a:srgbClr val="1E293B"/>
                </a:solidFill>
                <a:latin typeface="Hind Siliguri Black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710" y="4220281"/>
            <a:ext cx="1513010" cy="155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 dirty="0" err="1">
                <a:solidFill>
                  <a:srgbClr val="1E293B"/>
                </a:solidFill>
                <a:latin typeface="Hind Siliguri Black"/>
              </a:rPr>
              <a:t>দৈনিক</a:t>
            </a:r>
            <a:r>
              <a:rPr sz="1000" b="0" i="0" u="none" dirty="0">
                <a:solidFill>
                  <a:srgbClr val="1E293B"/>
                </a:solidFill>
                <a:latin typeface="Hind Siliguri Black"/>
              </a:rPr>
              <a:t> </a:t>
            </a:r>
            <a:r>
              <a:rPr sz="1000" b="0" i="0" u="none" dirty="0" err="1">
                <a:solidFill>
                  <a:srgbClr val="1E293B"/>
                </a:solidFill>
                <a:latin typeface="Hind Siliguri Black"/>
              </a:rPr>
              <a:t>গ্যাস্ট্রিক</a:t>
            </a:r>
            <a:r>
              <a:rPr sz="1000" b="0" i="0" u="none" dirty="0">
                <a:solidFill>
                  <a:srgbClr val="1E293B"/>
                </a:solidFill>
                <a:latin typeface="Hind Siliguri Black"/>
              </a:rPr>
              <a:t> </a:t>
            </a:r>
            <a:r>
              <a:rPr sz="1000" b="0" i="0" u="none" dirty="0" err="1">
                <a:solidFill>
                  <a:srgbClr val="1E293B"/>
                </a:solidFill>
                <a:latin typeface="Hind Siliguri Black"/>
              </a:rPr>
              <a:t>রস</a:t>
            </a:r>
            <a:r>
              <a:rPr sz="1000" b="0" i="0" u="none" dirty="0">
                <a:solidFill>
                  <a:srgbClr val="1E293B"/>
                </a:solidFill>
                <a:latin typeface="Hind Siliguri Black"/>
              </a:rPr>
              <a:t> </a:t>
            </a:r>
            <a:r>
              <a:rPr sz="1000" b="0" i="0" u="none" dirty="0" err="1">
                <a:solidFill>
                  <a:srgbClr val="1E293B"/>
                </a:solidFill>
                <a:latin typeface="Hind Siliguri Black"/>
              </a:rPr>
              <a:t>ক্ষরণ</a:t>
            </a:r>
            <a:r>
              <a:rPr sz="1000" b="0" i="0" u="none" dirty="0">
                <a:solidFill>
                  <a:srgbClr val="1E293B"/>
                </a:solidFill>
                <a:latin typeface="Hind Siliguri Black"/>
              </a:rPr>
              <a:t>: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1271587"/>
            <a:ext cx="152400" cy="152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429375" y="2090737"/>
            <a:ext cx="5133975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1E293B"/>
                </a:solidFill>
                <a:latin typeface="Hind Siliguri"/>
              </a:rPr>
              <a:t>১. </a:t>
            </a:r>
            <a:r>
              <a:rPr sz="1200" b="1" i="0" u="none" dirty="0" err="1">
                <a:solidFill>
                  <a:srgbClr val="1E293B"/>
                </a:solidFill>
                <a:latin typeface="Hind Siliguri"/>
              </a:rPr>
              <a:t>শর্করা</a:t>
            </a:r>
            <a:r>
              <a:rPr sz="1200" b="1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1E293B"/>
                </a:solidFill>
                <a:latin typeface="Hind Siliguri"/>
              </a:rPr>
              <a:t>পরিপাক</a:t>
            </a:r>
            <a:r>
              <a:rPr sz="1200" b="1" i="0" u="none" dirty="0">
                <a:solidFill>
                  <a:srgbClr val="1E293B"/>
                </a:solidFill>
                <a:latin typeface="Hind Siliguri"/>
              </a:rPr>
              <a:t>: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গ্যাস্ট্রিক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রসে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কোনো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অ্যামাইলোলাইটিক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এনজাইম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না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।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তবে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লালারসের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টায়ালিনের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সাহায্যে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কিছুটা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শর্করা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পরিপাক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চলতে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।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625" y="3071812"/>
            <a:ext cx="114300" cy="128587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0" y="3281362"/>
            <a:ext cx="114300" cy="128587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3375" y="3490912"/>
            <a:ext cx="114300" cy="128587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0885" y="4414106"/>
            <a:ext cx="114300" cy="12858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73410909-22A7-A623-0361-B47710655C68}"/>
              </a:ext>
            </a:extLst>
          </p:cNvPr>
          <p:cNvSpPr/>
          <p:nvPr/>
        </p:nvSpPr>
        <p:spPr>
          <a:xfrm>
            <a:off x="6343650" y="2520186"/>
            <a:ext cx="5241682" cy="381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২.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আমিষ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পরিপাক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নিষ্ক্রিয়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পেপসিনোজেন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 HCL-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এর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বিক্রিয়ায়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সক্রিয়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পেপসিনে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পরিণত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হয়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EE136F4-A06A-E29A-CBD5-DBD4B4EC0817}"/>
              </a:ext>
            </a:extLst>
          </p:cNvPr>
          <p:cNvSpPr/>
          <p:nvPr/>
        </p:nvSpPr>
        <p:spPr>
          <a:xfrm>
            <a:off x="6429375" y="3768512"/>
            <a:ext cx="4766896" cy="309744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৩.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স্নেহ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পরিপাক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গ্যাস্ট্রিক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লাইপেজ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অম্লীয়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মাধ্যমে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সামান্য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কাজ</a:t>
            </a:r>
            <a:r>
              <a:rPr lang="en-US" sz="1200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করে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13DFACF-976D-F660-165E-E847114F6D58}"/>
              </a:ext>
            </a:extLst>
          </p:cNvPr>
          <p:cNvSpPr/>
          <p:nvPr/>
        </p:nvSpPr>
        <p:spPr>
          <a:xfrm>
            <a:off x="6429375" y="4093368"/>
            <a:ext cx="5133975" cy="449325"/>
          </a:xfrm>
          <a:prstGeom prst="roundRect">
            <a:avLst/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প্রশমিত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চর্বি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/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ট্রাইগ্লিসারাইড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৩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অণু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১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অণু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গ্লিসারল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FFAF43C-D6E3-91DA-A382-5D907E9983CB}"/>
              </a:ext>
            </a:extLst>
          </p:cNvPr>
          <p:cNvSpPr/>
          <p:nvPr/>
        </p:nvSpPr>
        <p:spPr>
          <a:xfrm>
            <a:off x="6429375" y="2882503"/>
            <a:ext cx="5133975" cy="875109"/>
          </a:xfrm>
          <a:prstGeom prst="roundRect">
            <a:avLst>
              <a:gd name="adj" fmla="val 7625"/>
            </a:avLst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আমিষ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 -&gt; 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প্রোটিওজ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পেপটোন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এনজাইম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পেপসিন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জিলেটিন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পেপটোন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পলিপেপটাইড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এনজাইম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জিলেটিনেজ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ক্যাসিন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দুগ্ধ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আমিষ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পলিপেপটাইড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এনজাইম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পেপসিন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2887019-D622-50A3-2EF2-AB2A6C89BB5E}"/>
              </a:ext>
            </a:extLst>
          </p:cNvPr>
          <p:cNvSpPr/>
          <p:nvPr/>
        </p:nvSpPr>
        <p:spPr>
          <a:xfrm>
            <a:off x="533400" y="900481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A55DC86F-BCBA-EE06-5C5E-E40005F995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" y="4919662"/>
            <a:ext cx="11334750" cy="11715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CE0C8CE-7DA8-22BE-1007-6F9490B41464}"/>
              </a:ext>
            </a:extLst>
          </p:cNvPr>
          <p:cNvSpPr txBox="1"/>
          <p:nvPr/>
        </p:nvSpPr>
        <p:spPr>
          <a:xfrm>
            <a:off x="895350" y="5081587"/>
            <a:ext cx="10668000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ক্ষুদ্রান্ত্রে ক্ষরিত রসে pH ও হরমোন নিয়ন্ত্রণ</a:t>
            </a:r>
          </a:p>
        </p:txBody>
      </p:sp>
      <p:pic>
        <p:nvPicPr>
          <p:cNvPr id="43" name="Picture 42" descr="image.png">
            <a:extLst>
              <a:ext uri="{FF2B5EF4-FFF2-40B4-BE49-F238E27FC236}">
                <a16:creationId xmlns:a16="http://schemas.microsoft.com/office/drawing/2014/main" id="{B0978753-961E-3E56-FB39-3E5577FC60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5143500"/>
            <a:ext cx="152400" cy="152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D5E9E8B-5053-12ED-6490-85DDCA6E4488}"/>
              </a:ext>
            </a:extLst>
          </p:cNvPr>
          <p:cNvSpPr txBox="1"/>
          <p:nvPr/>
        </p:nvSpPr>
        <p:spPr>
          <a:xfrm>
            <a:off x="666750" y="5434012"/>
            <a:ext cx="35686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1" i="0" u="none" dirty="0" err="1">
                <a:solidFill>
                  <a:srgbClr val="1E293B"/>
                </a:solidFill>
                <a:latin typeface="Hind Siliguri"/>
              </a:rPr>
              <a:t>পিত্তরস</a:t>
            </a:r>
            <a:r>
              <a:rPr sz="1200" b="1" i="0" u="none" dirty="0">
                <a:solidFill>
                  <a:srgbClr val="1E293B"/>
                </a:solidFill>
                <a:latin typeface="Hind Siliguri"/>
              </a:rPr>
              <a:t> (Bile):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ক্ষারীয়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পদার্থ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;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কোনো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এনজাইম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থাকে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না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; </a:t>
            </a:r>
            <a:r>
              <a:rPr lang="en-US" sz="1200" dirty="0" err="1"/>
              <a:t>NaHCO</a:t>
            </a:r>
            <a:r>
              <a:rPr lang="en-US" sz="1200" dirty="0"/>
              <a:t>₃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অম্লতা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দূর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উপযুক্ত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pH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তৈরি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।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F1C839-BBAB-FDF5-5E46-CF1D9DF22B07}"/>
              </a:ext>
            </a:extLst>
          </p:cNvPr>
          <p:cNvSpPr txBox="1"/>
          <p:nvPr/>
        </p:nvSpPr>
        <p:spPr>
          <a:xfrm>
            <a:off x="4400937" y="5434012"/>
            <a:ext cx="3568749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1E293B"/>
                </a:solidFill>
                <a:latin typeface="Hind Siliguri"/>
              </a:rPr>
              <a:t>সিক্রেটিন</a:t>
            </a:r>
            <a:r>
              <a:rPr sz="1200" b="1" i="0" u="none" dirty="0">
                <a:solidFill>
                  <a:srgbClr val="1E293B"/>
                </a:solidFill>
                <a:latin typeface="Hind Siliguri"/>
              </a:rPr>
              <a:t> (Secretin):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অগ্ন্যাশয়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রস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ও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বাইকার্বোনেট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ক্ষরণ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বৃদ্ধি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Hind Siliguri"/>
              </a:rPr>
              <a:t>করে</a:t>
            </a:r>
            <a:r>
              <a:rPr sz="1200" b="0" i="0" u="none" dirty="0">
                <a:solidFill>
                  <a:srgbClr val="1E293B"/>
                </a:solidFill>
                <a:latin typeface="Hind Siliguri"/>
              </a:rPr>
              <a:t>।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1FD4A7-F3B7-3687-67B6-A02DD729FD19}"/>
              </a:ext>
            </a:extLst>
          </p:cNvPr>
          <p:cNvSpPr txBox="1"/>
          <p:nvPr/>
        </p:nvSpPr>
        <p:spPr>
          <a:xfrm>
            <a:off x="7994600" y="5434012"/>
            <a:ext cx="35686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293B"/>
                </a:solidFill>
                <a:latin typeface="Hind Siliguri"/>
              </a:rPr>
              <a:t>এন্টারোকাইনিন (Enterokinin):</a:t>
            </a:r>
            <a:r>
              <a:rPr sz="1200" b="0" i="0" u="none">
                <a:solidFill>
                  <a:srgbClr val="1E293B"/>
                </a:solidFill>
                <a:latin typeface="Hind Siliguri"/>
              </a:rPr>
              <a:t> আন্ত্রিক রসে আন্ত্রিক গ্রন্থিকে উদ্দীপিত করে।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325808"/>
            <a:ext cx="11334750" cy="7810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49733"/>
            <a:ext cx="5572125" cy="36814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49733"/>
            <a:ext cx="5572125" cy="36814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3085551"/>
            <a:ext cx="5133975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4130920"/>
            <a:ext cx="5133975" cy="16383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9375" y="3633239"/>
            <a:ext cx="5133975" cy="8001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9375" y="4585739"/>
            <a:ext cx="5133975" cy="590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624" y="351480"/>
            <a:ext cx="7353301" cy="3924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ক্ষুদ্রান্ত্রে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রাসায়নিক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পরিপাক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: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শর্করা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স্নেহ</a:t>
            </a:r>
            <a:r>
              <a:rPr sz="25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0F766E"/>
                </a:solidFill>
                <a:latin typeface="Hind Siliguri"/>
              </a:rPr>
              <a:t>পদার্থ</a:t>
            </a:r>
            <a:endParaRPr sz="2550" b="1" i="0" u="none" dirty="0">
              <a:solidFill>
                <a:srgbClr val="0F766E"/>
              </a:solidFill>
              <a:latin typeface="Hind Siliguri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25" y="414337"/>
            <a:ext cx="266700" cy="266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8650" y="1430583"/>
            <a:ext cx="109728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E293B"/>
                </a:solidFill>
                <a:latin typeface="Hind Siliguri"/>
              </a:rPr>
              <a:t>দৈনিক আহারের ৬০-৮০% শর্করা: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411658"/>
            <a:ext cx="488632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(ক) শর্করা পরিপাক (Carbohydrate Digestion)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" y="2764083"/>
            <a:ext cx="5133975" cy="207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>
                <a:solidFill>
                  <a:srgbClr val="334155"/>
                </a:solidFill>
                <a:latin typeface="Hind Siliguri"/>
              </a:rPr>
              <a:t>১. অগ্ন্যাশয় রসে পরিপাক: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" y="3809451"/>
            <a:ext cx="5133975" cy="207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>
                <a:solidFill>
                  <a:srgbClr val="334155"/>
                </a:solidFill>
                <a:latin typeface="Hind Siliguri"/>
              </a:rPr>
              <a:t>২. আন্ত্রিক রসে পরিপাক (Intestinal Juice):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19875" y="2411658"/>
            <a:ext cx="4943475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(খ) স্নেহ পদার্থ পরিপাক (Lipid Digestion)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9375" y="2764083"/>
            <a:ext cx="5133975" cy="4143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0" i="0" u="none">
                <a:solidFill>
                  <a:srgbClr val="334155"/>
                </a:solidFill>
                <a:latin typeface="Hind Siliguri"/>
              </a:rPr>
              <a:t>পিত্তলবণ দ্বারা ইমালসিফাইড ফ্যাট এনজাইমের উপস্থিতিতে বিশ্লিষ্ট হয়। খাদ্য স্নেহের মধ্যে ট্রাইগ্লিসারাইড, ফসফোলিপিড ও কোলেস্টেরল প্রধান।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9375" y="3311770"/>
            <a:ext cx="5133975" cy="207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087" b="1" i="0" u="none">
                <a:solidFill>
                  <a:srgbClr val="334155"/>
                </a:solidFill>
                <a:latin typeface="Hind Siliguri"/>
              </a:rPr>
              <a:t>অগ্ন্যাশয় ও আন্ত্রিক লাইপেজের বিক্রিয়া: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" y="2473570"/>
            <a:ext cx="17145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24025" y="3209376"/>
            <a:ext cx="114300" cy="128587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7300" y="3418926"/>
            <a:ext cx="114300" cy="128587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52650" y="4254745"/>
            <a:ext cx="114300" cy="128587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00275" y="4464295"/>
            <a:ext cx="114300" cy="128587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1650" y="4673845"/>
            <a:ext cx="114300" cy="128587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33575" y="4883395"/>
            <a:ext cx="114300" cy="128587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38325" y="5092945"/>
            <a:ext cx="114300" cy="128587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4050" y="5302495"/>
            <a:ext cx="114300" cy="128587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71625" y="5512045"/>
            <a:ext cx="114300" cy="128587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9375" y="2473570"/>
            <a:ext cx="11430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86775" y="3757064"/>
            <a:ext cx="114300" cy="128587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20025" y="3966614"/>
            <a:ext cx="114300" cy="128587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43850" y="4176164"/>
            <a:ext cx="114300" cy="128587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58125" y="4709564"/>
            <a:ext cx="114300" cy="128587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48625" y="4919114"/>
            <a:ext cx="114300" cy="128587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52D4ED7-6888-6D26-78F4-DD5E46078582}"/>
              </a:ext>
            </a:extLst>
          </p:cNvPr>
          <p:cNvSpPr/>
          <p:nvPr/>
        </p:nvSpPr>
        <p:spPr>
          <a:xfrm>
            <a:off x="666750" y="3089124"/>
            <a:ext cx="5133975" cy="586978"/>
          </a:xfrm>
          <a:prstGeom prst="roundRect">
            <a:avLst>
              <a:gd name="adj" fmla="val 7625"/>
            </a:avLst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স্টার্চ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ও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গ্লাইকোজেন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এনজাইম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প্যানক্রিয়াটিক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অ্যামাইলেজ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 -&gt;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এনজাইম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41D77B2-CE9A-3BCF-A488-0EFDB3DCB497}"/>
              </a:ext>
            </a:extLst>
          </p:cNvPr>
          <p:cNvSpPr/>
          <p:nvPr/>
        </p:nvSpPr>
        <p:spPr>
          <a:xfrm>
            <a:off x="666750" y="3757064"/>
            <a:ext cx="5133975" cy="2012156"/>
          </a:xfrm>
          <a:prstGeom prst="roundRect">
            <a:avLst>
              <a:gd name="adj" fmla="val 4566"/>
            </a:avLst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স্টার্চ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/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ডেক্সট্রিন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,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মলটোট্রায়োজ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,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ক্ষুদ্র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ডেক্সট্রিন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অ্যামাইলেজ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আইসোমলটোজ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আইসোমলটেজ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সুক্রোজ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ফ্রুক্টোজ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সুক্রেয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/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ইনভার্টেজ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ল্যাকটোজ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গ্যালাক্টোজ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ল্যাকটেজ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২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অণু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মলটেজ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ডেক্সট্রোজ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ডেক্সট্রেজ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১:৬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গ্লুকোসাইড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  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(১:৬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গ্লুকোসাইডেজ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8917565-C8D8-508E-96A3-B9566F017B05}"/>
              </a:ext>
            </a:extLst>
          </p:cNvPr>
          <p:cNvSpPr/>
          <p:nvPr/>
        </p:nvSpPr>
        <p:spPr>
          <a:xfrm>
            <a:off x="6429375" y="3622751"/>
            <a:ext cx="5133975" cy="834399"/>
          </a:xfrm>
          <a:prstGeom prst="roundRect">
            <a:avLst>
              <a:gd name="adj" fmla="val 2356"/>
            </a:avLst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প্রশমিত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চর্বি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/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ট্রাইগ্লিসারাইড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ডাইগ্লিসারাইড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লাইপেজ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ডাইগ্লিসারাইড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মোনোগ্লিসারাইড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লাইপেজ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মোনোগ্লিসারাইড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গ্লিসারল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লাইপেজ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/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মোনোগ্লিসারিডেজ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102AF05-8C63-146F-720D-BDF138C62372}"/>
              </a:ext>
            </a:extLst>
          </p:cNvPr>
          <p:cNvSpPr/>
          <p:nvPr/>
        </p:nvSpPr>
        <p:spPr>
          <a:xfrm>
            <a:off x="6329362" y="4579512"/>
            <a:ext cx="5334000" cy="834398"/>
          </a:xfrm>
          <a:prstGeom prst="roundRect">
            <a:avLst>
              <a:gd name="adj" fmla="val 2356"/>
            </a:avLst>
          </a:prstGeom>
          <a:solidFill>
            <a:srgbClr val="F1F5F9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ফসফোলিপিড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গ্লিসারল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ফসফোরিক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ফসফোলাইপেজ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b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</a:b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কোলেস্টেরল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এস্টার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পানি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-&gt;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কোলেস্টেরল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+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ফ্যাটি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এসিড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কোলেস্টেরল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এস্টারেজ</a:t>
            </a:r>
            <a:r>
              <a:rPr lang="en-US" sz="1200" b="1" dirty="0">
                <a:solidFill>
                  <a:schemeClr val="tx1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endParaRPr lang="en-US" sz="120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7E7B69-28AB-EE49-BF25-573960FA6721}"/>
              </a:ext>
            </a:extLst>
          </p:cNvPr>
          <p:cNvSpPr/>
          <p:nvPr/>
        </p:nvSpPr>
        <p:spPr>
          <a:xfrm>
            <a:off x="533400" y="901943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E8D8BB77-F47D-93ED-4BFD-5E915C785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0" y="4505695"/>
            <a:ext cx="3678115" cy="227264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519237"/>
            <a:ext cx="3581400" cy="15708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1519237"/>
            <a:ext cx="3581400" cy="15708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519237"/>
            <a:ext cx="3581400" cy="15708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169263"/>
            <a:ext cx="5448300" cy="12573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3169263"/>
            <a:ext cx="5448300" cy="12573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533400" y="419100"/>
            <a:ext cx="56769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মানবদেহের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পৌষ্টিকগ্রন্থির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শ্রেণিবিন্যাস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123950"/>
            <a:ext cx="11125200" cy="2317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মানবদেহে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মোট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৫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ধরনের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প্রধান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পৌষ্টিকগ্রন্থি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বিদ্যমান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এদের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অবস্থান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গঠন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নিচে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ছক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আকারে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দেখানো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হলো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1719262"/>
            <a:ext cx="331041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Hind Siliguri"/>
              </a:rPr>
              <a:t>১. লালাগ্রন্থি (Salivary Gland)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21193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মুখগহ্বরের দুই পাশে।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2347912"/>
            <a:ext cx="31527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সংখ্যা: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৩ জোড়া (প্যারোটিড, সাবম্যান্ডিবুলার, সাবলিঙ্গুয়াল)।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28051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লালারস (টায়ালিন, মলটেজ, মিউকাস)।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3900" y="1719262"/>
            <a:ext cx="331041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Hind Siliguri"/>
              </a:rPr>
              <a:t>২. যকৃৎ (Liver)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1193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উদরগহ্বরের উপরে ডানদিকে।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3900" y="23479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ধরন: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দেহের সর্ববৃহৎ পৌষ্টিকগ্রন্থি।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3900" y="25765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পিত্তরস (Bile) - পিত্তলবণ ও কোলেস্টেরল।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1719262"/>
            <a:ext cx="331041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Hind Siliguri"/>
              </a:rPr>
              <a:t>৩. অগ্ন্যাশয় (Pancreas)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5800" y="21193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পাকস্থলীর নিচে ডিওডেনামের ভাঁজে।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5800" y="23479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ধরন: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বিশেষায়িত মিশ্র গ্রন্থি (Mixed Gland)।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05800" y="2576512"/>
            <a:ext cx="31527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অগ্ন্যাশয় রস (ট্রিপসিন, লাইপেজ, অ্যামাইলেজ)।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3369288"/>
            <a:ext cx="527065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৪. গ্যাস্ট্রিক গ্রন্থি (Gastric Glands)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3769338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পাকস্থলীর প্রাচীরে অবস্থিত অসংখ্য অণুবীক্ষণীয় গ্রন্থি।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997938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গ্যাস্ট্রিক রস (HCl, পেপসিনোজেন, রেনিন, মিউকাস)।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8900" y="3369288"/>
            <a:ext cx="527065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৫. আন্ত্রিক গ্রন্থি (Intestinal Glands)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8900" y="3769338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ক্ষুদ্রান্ত্রের (ডিওডেনাম ও আইলিয়াম) প্রাচীরে।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8900" y="3997938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আন্ত্রিক রস বা সাক্কাস এন্টারিকাস (Succus entericus)।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BDD500-7E58-9FE4-8776-CB87E3B03583}"/>
              </a:ext>
            </a:extLst>
          </p:cNvPr>
          <p:cNvSpPr/>
          <p:nvPr/>
        </p:nvSpPr>
        <p:spPr>
          <a:xfrm>
            <a:off x="533400" y="918064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68A2C56-BB2F-E77E-1737-AE672029E6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520332"/>
              </p:ext>
            </p:extLst>
          </p:nvPr>
        </p:nvGraphicFramePr>
        <p:xfrm>
          <a:off x="4700012" y="4505695"/>
          <a:ext cx="3377188" cy="2272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2451321" imgH="1652332" progId="Word.Document.8">
                  <p:embed/>
                </p:oleObj>
              </mc:Choice>
              <mc:Fallback>
                <p:oleObj name="Document" r:id="rId6" imgW="2451321" imgH="1652332" progId="Word.Documen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012" y="4505695"/>
                        <a:ext cx="3377188" cy="22726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158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4345598"/>
            <a:ext cx="11125200" cy="12573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7" y="2250098"/>
            <a:ext cx="5448300" cy="1905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537" y="2250098"/>
            <a:ext cx="5448300" cy="1905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533400" y="419100"/>
            <a:ext cx="61341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পৌষ্টিকগ্রন্থিসমূহের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সাধারণ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গঠনগত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বৈশিষ্ট্য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237" y="4545623"/>
            <a:ext cx="11231403" cy="30480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D97706"/>
                </a:solidFill>
                <a:latin typeface="Hind Siliguri"/>
              </a:rPr>
              <a:t>৩. নিঃসরণ নিয়ন্ত্রণ কৌশল (Secretory Control)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237" y="2450123"/>
            <a:ext cx="5270658" cy="304800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Hind Siliguri"/>
              </a:rPr>
              <a:t>১. অবস্থানগত স্বাতন্ত্র্য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4137" y="2450123"/>
            <a:ext cx="5270658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২. কোষীয় বিন্যাস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7" y="4593248"/>
            <a:ext cx="238125" cy="190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57237" y="4945673"/>
            <a:ext cx="52530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স্নায়বিক নিয়ন্ত্রণ: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খাদ্যের দর্শন, গন্ধ বা উপস্থিতিতে স্বায়ত্তশাসিত স্নায়ুতন্ত্রের মাধ্যমে তাৎক্ষণিক গ্রন্থি নিঃসরণ ঘটে (যেমন: লালা ক্ষরণ)।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0774" y="4945673"/>
            <a:ext cx="52530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হরমোনাল নিয়ন্ত্রণ: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স্থানীয় হরমোন যেমন গ্যাস্ট্রিন (Gastrin), সিক্রেটিন (Secretin), ও সিসিকে (CCK) দ্বারা যকৃৎ, অগ্ন্যাশয় ও পাকস্থলীর রস নিঃসরণ নিয়ন্ত্রিত হয়।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237" y="2497748"/>
            <a:ext cx="219075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85837" y="2850173"/>
            <a:ext cx="47910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স্বতন্ত্র বাইরের গ্রন্থি: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লালাগ্রন্থি, যকৃৎ ও অগ্ন্যাশয় পৌষ্টিকনালির বাইরে অবস্থান করে এবং নালির মাধ্যমে যুক্ত থাকে।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5837" y="3402623"/>
            <a:ext cx="47910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প্রাচীরস্থ গ্রন্থি: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গ্যাস্ট্রিক ও আন্ত্রিক গ্রন্থি সরাসরি পাকস্থলী ও অন্ত্রের মিউকোসা স্তরে অবস্থান করে।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137" y="2497748"/>
            <a:ext cx="190500" cy="1905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62737" y="2850173"/>
            <a:ext cx="47910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গ্রন্থিসমূহ মূলত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অ্যাপিথেলিয়াল কোষ (Epithelial cells)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দ্বারা গঠিত।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2737" y="3174023"/>
            <a:ext cx="47910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লালাগ্রন্থিতে সেরাস (Serous) ও মিউকাস (Mucous) কোষ থাকে।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2737" y="3497873"/>
            <a:ext cx="47910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পাকস্থলী প্রাচীরে প্যারাইটাল, চিফ ও গবলেট কোষ বিদ্যমান।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37" y="2869223"/>
            <a:ext cx="104775" cy="1333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37" y="3421673"/>
            <a:ext cx="104775" cy="13335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137" y="2869223"/>
            <a:ext cx="104775" cy="13335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137" y="3193073"/>
            <a:ext cx="104775" cy="13335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137" y="3516923"/>
            <a:ext cx="104775" cy="13335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EB38964-CAF1-E87F-EB13-8BACFB8ECDBC}"/>
              </a:ext>
            </a:extLst>
          </p:cNvPr>
          <p:cNvSpPr/>
          <p:nvPr/>
        </p:nvSpPr>
        <p:spPr>
          <a:xfrm>
            <a:off x="533400" y="1076325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1532575"/>
            <a:ext cx="4886325" cy="4410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04075"/>
            <a:ext cx="5972175" cy="12159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511944"/>
            <a:ext cx="5972175" cy="9810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669232"/>
            <a:ext cx="5972175" cy="10462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300" y="2104075"/>
            <a:ext cx="4486275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19100"/>
            <a:ext cx="3710463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>
                <a:solidFill>
                  <a:srgbClr val="0F766E"/>
                </a:solidFill>
                <a:latin typeface="Hind Siliguri"/>
              </a:rPr>
              <a:t>১. লালাগ্রন্থি (Salivary Glands)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1532575"/>
            <a:ext cx="5972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মানুষের মুখগহ্বরের দুই পাশে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৩ জোড়া (৬টি)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লালাগ্রন্থি বিদ্যমান। এগুলো এপিথেলিয়াম আবৃত থলি নিয়ে গঠিত।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60143" y="1732600"/>
            <a:ext cx="4710588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Hind Siliguri"/>
              </a:rPr>
              <a:t>লালাগ্রন্থির অবস্থান ও গঠন Anatomy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50" y="2246950"/>
            <a:ext cx="594074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766E"/>
                </a:solidFill>
                <a:latin typeface="Hind Siliguri"/>
              </a:rPr>
              <a:t>ক. প্যারোটিড গ্রন্থি (Parotid Gland)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513650"/>
            <a:ext cx="56578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সবচেয়ে বড় লালাগ্রন্থি। কানের নিচে অবস্থিত। স্টেনসেনের নালির মাধ্যমে ২য় ঊর্ধ্ব মোলার দাঁতের বিপরীতে খোলে। </a:t>
            </a:r>
            <a:r>
              <a:t>
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ভাইরাসের সংক্রমণে এতে প্রদাহ হয়।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3654819"/>
            <a:ext cx="594074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284C7"/>
                </a:solidFill>
                <a:latin typeface="Hind Siliguri"/>
              </a:rPr>
              <a:t>খ. সাবম্যান্ডিবুলার গ্রন্থি (Submandibular Gland)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" y="3921519"/>
            <a:ext cx="56578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নিম্ন চোয়ালের (ম্যান্ডিবল) কৌণিক অঞ্চলের নিচে অবস্থিত।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হোয়ারটন নালি (Wharton's duct)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-এর মাধ্যমে জিহ্বার নিচে খোলে।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4812108"/>
            <a:ext cx="594074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334155"/>
                </a:solidFill>
                <a:latin typeface="Hind Siliguri"/>
              </a:rPr>
              <a:t>গ. সাবলিঙ্গুয়াল গ্রন্থি (Sublingual Gland)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5078808"/>
            <a:ext cx="56578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জিহ্বার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নিচে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সবচেয়ে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ছোট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লালাগ্রন্থি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এদের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নালিকে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1" i="0" u="none" dirty="0" err="1">
                <a:solidFill>
                  <a:srgbClr val="334155"/>
                </a:solidFill>
                <a:latin typeface="Hind Siliguri"/>
              </a:rPr>
              <a:t>রিভিনাস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1" i="0" u="none" dirty="0" err="1">
                <a:solidFill>
                  <a:srgbClr val="334155"/>
                </a:solidFill>
                <a:latin typeface="Hind Siliguri"/>
              </a:rPr>
              <a:t>নালি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 (Duct of </a:t>
            </a:r>
            <a:r>
              <a:rPr sz="1125" b="1" i="0" u="none" dirty="0" err="1">
                <a:solidFill>
                  <a:srgbClr val="334155"/>
                </a:solidFill>
                <a:latin typeface="Hind Siliguri"/>
              </a:rPr>
              <a:t>Rivinus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)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বলা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E6B120-028D-ACF8-5F1C-D372EAC9E8FE}"/>
              </a:ext>
            </a:extLst>
          </p:cNvPr>
          <p:cNvSpPr/>
          <p:nvPr/>
        </p:nvSpPr>
        <p:spPr>
          <a:xfrm>
            <a:off x="533400" y="97081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DA948D1-6F5E-CC7D-66FA-FAC21CE709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0209" y="2142906"/>
          <a:ext cx="3918366" cy="359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7" imgW="3196073" imgH="2938238" progId="Word.Picture.8">
                  <p:embed/>
                </p:oleObj>
              </mc:Choice>
              <mc:Fallback>
                <p:oleObj name="Picture" r:id="rId7" imgW="3196073" imgH="2938238" progId="Word.Picture.8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DA948D1-6F5E-CC7D-66FA-FAC21CE709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209" y="2142906"/>
                        <a:ext cx="3918366" cy="3597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0201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619500"/>
            <a:ext cx="11125200" cy="12287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00225"/>
            <a:ext cx="3581400" cy="1628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1800225"/>
            <a:ext cx="3581400" cy="1628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1800225"/>
            <a:ext cx="3581400" cy="16287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Box 7"/>
          <p:cNvSpPr txBox="1"/>
          <p:nvPr/>
        </p:nvSpPr>
        <p:spPr>
          <a:xfrm>
            <a:off x="533400" y="419100"/>
            <a:ext cx="661474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লালারসের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গঠন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,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রাসায়নিক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উপাদান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কার্যপ্রণালী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9150" y="3852099"/>
            <a:ext cx="11261407" cy="207749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0F766E"/>
                </a:solidFill>
                <a:latin typeface="Hind Siliguri"/>
              </a:rPr>
              <a:t>মুখগহ্বরে</a:t>
            </a:r>
            <a:r>
              <a:rPr sz="13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F766E"/>
                </a:solidFill>
                <a:latin typeface="Hind Siliguri"/>
              </a:rPr>
              <a:t>খাদ্য</a:t>
            </a:r>
            <a:r>
              <a:rPr sz="13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lang="en-US" sz="1350" b="1" i="0" u="none" dirty="0" err="1">
                <a:solidFill>
                  <a:srgbClr val="0F766E"/>
                </a:solidFill>
                <a:latin typeface="Hind Siliguri"/>
              </a:rPr>
              <a:t>পরিপাকে</a:t>
            </a:r>
            <a:r>
              <a:rPr sz="13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F766E"/>
                </a:solidFill>
                <a:latin typeface="Hind Siliguri"/>
              </a:rPr>
              <a:t>লালারসের</a:t>
            </a:r>
            <a:r>
              <a:rPr sz="13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0F766E"/>
                </a:solidFill>
                <a:latin typeface="Hind Siliguri"/>
              </a:rPr>
              <a:t>ভূমিকা</a:t>
            </a:r>
            <a:endParaRPr sz="13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2000250"/>
            <a:ext cx="331041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766E"/>
                </a:solidFill>
                <a:latin typeface="Hind Siliguri"/>
              </a:rPr>
              <a:t>দৈনিক ক্ষরণ ও pH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2371725"/>
            <a:ext cx="31527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দৈনিক প্রায়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১২০০ - ১৫০০ mL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লালারস নিঃসৃত হয়।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2586037"/>
            <a:ext cx="31527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লালারস সামান্য অম্লীয়। এর pH মান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৬.২ - ৭.৪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2800350"/>
            <a:ext cx="31527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আপেক্ষিক গুরুত্ব: ১.০০২ - ১.০০৮।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3900" y="2000250"/>
            <a:ext cx="331041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Hind Siliguri"/>
              </a:rPr>
              <a:t>জলীয় ও অজৈব উপাদান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3900" y="2371725"/>
            <a:ext cx="31527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পানি: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৯৫.৫% - ৯৯.৫% (খাদ্য ভেজাতে সাহায্য করে)।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586037"/>
            <a:ext cx="31527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অজৈব পদার্থ (০.২%):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Na⁺, K⁺, Cl⁻, HCO₃⁻, Ca²⁺ দ্রবীভূত থাকে।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5800" y="2000250"/>
            <a:ext cx="331041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D97706"/>
                </a:solidFill>
                <a:latin typeface="Hind Siliguri"/>
              </a:rPr>
              <a:t>জৈব উপাদান (০.৩%)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2371725"/>
            <a:ext cx="31527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এনজাইম: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স্যালিভারি অ্যামাইলেজ (টায়ালিন), মলটেজ, লাইসোজাইম।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2800350"/>
            <a:ext cx="31527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অন্যান্য: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মিউকিন (গ্লাইকোপ্রোটিন), ইউরিয়া, অ্যান্টিবডি (IgA)।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3867150"/>
            <a:ext cx="171450" cy="1714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3425" y="4191000"/>
            <a:ext cx="5267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টায়ালিন (Ptyalin):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সিদ্ধ শ্বেতসারকে ভেঙে মলটোজ ও ডেক্সট্রিনে পরিণত করে।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425" y="4419600"/>
            <a:ext cx="5267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মিউসিন (Mucin):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খাদ্যবস্তুকে পিচ্ছিল করে গিলতে (Deglutition) সাহায্য করে।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91250" y="4191000"/>
            <a:ext cx="5267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লাইসোজাইম (Lysozyme):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খাদ্যের সাথে আগত জীবাণু ও ব্যাকটেরিয়া ধ্বংস করে।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1250" y="4419600"/>
            <a:ext cx="52673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বাফার ক্রিয়া: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বাইকার্বনেট আয়ন মুখগহ্বরে pH বজায় রেখে দাঁতের এনামেল ক্ষয় রোধ করে।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62F660-0AF1-6590-F266-BC27323DF39C}"/>
              </a:ext>
            </a:extLst>
          </p:cNvPr>
          <p:cNvSpPr/>
          <p:nvPr/>
        </p:nvSpPr>
        <p:spPr>
          <a:xfrm>
            <a:off x="533400" y="97081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3481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1524000"/>
            <a:ext cx="4886325" cy="419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524000"/>
            <a:ext cx="5972175" cy="25527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229100"/>
            <a:ext cx="5972175" cy="14430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300" y="2095500"/>
            <a:ext cx="4486275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399" y="419100"/>
            <a:ext cx="604932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২.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যকৃ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ৎ (Liver) —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জৈব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রসায়নাগার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60143" y="1724025"/>
            <a:ext cx="4710588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Hind Siliguri"/>
              </a:rPr>
              <a:t>যকৃৎ, পিত্তাশয় ও সংশ্লিষ্ট নালিসমূহ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1535" y="1771650"/>
            <a:ext cx="5820727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শারীরিক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বৈশিষ্ট্য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গঠন</a:t>
            </a:r>
            <a:endParaRPr sz="150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1535" y="4476750"/>
            <a:ext cx="5820727" cy="3048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D97706"/>
                </a:solidFill>
                <a:latin typeface="Hind Siliguri"/>
              </a:rPr>
              <a:t>পিত্তরস (Bile) সঞ্চয় ও প্রবাহ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4829175"/>
            <a:ext cx="55435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হেপাটোসাইট কোষে পিত্তরস তৈরি হয় এবং পিত্তথলিতে (Gall bladder) জমা থাকে। পরবর্তীতে সাধারণ পিত্তনালি (Common bile duct) এবং অগ্ন্যাশয় নালি একত্রে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হেপাটোপ্যানক্রিয়োটিক নালির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মাধ্যমে ডিওডেনামে উন্মুক্ত হয়।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771650"/>
            <a:ext cx="19050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90600" y="2124075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ওজন: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মানবদেহের সর্ববৃহৎ গ্রন্থি (প্রাপ্তবয়স্কদেহে ১.৫ - ২.০ কেজি)।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2447925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উদরগহ্বরের উপরে, মধ্যচ্ছদার (Diaphragm) ঠিক নিচে অবস্থিত।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600" y="2771775"/>
            <a:ext cx="5314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খণ্ডক (Loves):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৪টি অসম্পূর্ণ খণ্ডে বিভক্ত (ডান, বাম, কডেট ও কোয়াড্রেট)। ডান খণ্ডটি সবচেয়ে বড়।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0600" y="3324225"/>
            <a:ext cx="5314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লোবিউল (Lobule):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যকৃতের কার্যকরী একক। প্রতিটি লোবিউল অসংখ্য হেপাটোসাইট (Hepatic cells) নিয়ে গঠিত।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4476750"/>
            <a:ext cx="171450" cy="1905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143125"/>
            <a:ext cx="104775" cy="1333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466975"/>
            <a:ext cx="104775" cy="1333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790825"/>
            <a:ext cx="104775" cy="13335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343275"/>
            <a:ext cx="104775" cy="13335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628DAAC-C1B3-B41F-B615-B143E2A786A6}"/>
              </a:ext>
            </a:extLst>
          </p:cNvPr>
          <p:cNvSpPr/>
          <p:nvPr/>
        </p:nvSpPr>
        <p:spPr>
          <a:xfrm>
            <a:off x="533400" y="988403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FB7C3EC-9614-2DFF-3B46-BF57174EC3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285012"/>
              </p:ext>
            </p:extLst>
          </p:nvPr>
        </p:nvGraphicFramePr>
        <p:xfrm>
          <a:off x="7129462" y="2124075"/>
          <a:ext cx="4260057" cy="3107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9" imgW="3820708" imgH="2791432" progId="Word.Picture.8">
                  <p:embed/>
                </p:oleObj>
              </mc:Choice>
              <mc:Fallback>
                <p:oleObj name="Picture" r:id="rId9" imgW="3820708" imgH="279143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9462" y="2124075"/>
                        <a:ext cx="4260057" cy="31077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390775"/>
            <a:ext cx="5410200" cy="27813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390775"/>
            <a:ext cx="5410200" cy="27813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533399" y="419100"/>
            <a:ext cx="725658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যকৃতের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বিপাকীয়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সঞ্চয়ী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ভূমিকা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(Hepatic Functions)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2619375"/>
            <a:ext cx="5230653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১.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সঞ্চয়ী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ভূমিকা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(Storage Roles)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2619375"/>
            <a:ext cx="5230653" cy="30480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২. বিপাকীয় ভূমিকা (Metabolic Roles)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638425"/>
            <a:ext cx="190500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0600" y="299085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গ্লাইকোজেন সঞ্চয়: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অতিরিক্ত গ্লুকোজ ইনসুলিনের সাহায্যে গ্লাইকোজেন হিসেবে সঞ্চয় করে (গ্লাইকোজেনেসিস)।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354330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রক্ত সঞ্চয়: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যকৃতে প্রায় ১৫০০ mL রক্ত সঞ্চিত থাকে। তাই একে রক্তের 'রিজার্ভয়ার' বলা হয়।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09575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ভিটামিন সঞ্চয়: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চর্বিতে দ্রবণীয় (A, D, E, K) এবং পানিতে দ্রবণীয় (B12, ফোলিক এসিড) সঞ্চয় করে।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648200"/>
            <a:ext cx="47529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খনিজ সঞ্চয়: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আয়রন (ফেরিটিন হিসেবে), কপার, কোবাল্ট ইত্যাদি সঞ্চয় করে।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2638425"/>
            <a:ext cx="238125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05600" y="299085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কার্বোহাইড্রেট বিপাক: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প্রয়োজন অনুযায়ী গ্লাইকোজেনোলাইসিস ও গ্লুকোনিওজেনেসিস প্রক্রিয়ায় গ্লুকোজ মাত্রার সমতা রাখে।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0" y="354330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ডিঅ্যামিনেশন (Deamination):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অতিরিক্ত অ্যামাইনো এসিড ভেঙে বিষাক্ত অ্যামোনিয়া এবং পরবর্তীতে অরনিথিন চক্রের মাধ্যমে ইউরিয়া তৈরি করে।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4095750"/>
            <a:ext cx="4752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পিত্ত উৎপাদন: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হেপাটোসাইট লোহিত রক্তকণিকার হিমোগ্লোবিন ভেঙে বিলিরুবিন ও বিলিভার্ডিন গঠন করে।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0" y="4648200"/>
            <a:ext cx="47529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বিষাক্ততা দূরীকরণ (Detoxification):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বিষাক্ত বর্জ্য নিষ্ক্রিয় করে।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009900"/>
            <a:ext cx="104775" cy="1333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562350"/>
            <a:ext cx="104775" cy="1333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114800"/>
            <a:ext cx="104775" cy="1333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667250"/>
            <a:ext cx="104775" cy="13335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3009900"/>
            <a:ext cx="104775" cy="13335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3562350"/>
            <a:ext cx="104775" cy="13335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4114800"/>
            <a:ext cx="104775" cy="1333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4667250"/>
            <a:ext cx="104775" cy="1333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8C4567-CFDD-6D31-A003-69D8184EF04D}"/>
              </a:ext>
            </a:extLst>
          </p:cNvPr>
          <p:cNvSpPr/>
          <p:nvPr/>
        </p:nvSpPr>
        <p:spPr>
          <a:xfrm>
            <a:off x="533400" y="988403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32166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2275" y="1600200"/>
            <a:ext cx="4886325" cy="4210049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90750"/>
            <a:ext cx="5972175" cy="14430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767137"/>
            <a:ext cx="5972175" cy="2043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TextBox 7"/>
          <p:cNvSpPr txBox="1"/>
          <p:nvPr/>
        </p:nvSpPr>
        <p:spPr>
          <a:xfrm>
            <a:off x="533400" y="419100"/>
            <a:ext cx="64389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৩.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অগ্ন্যাশয়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(Pancreas) —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মিশ্র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গ্রন্থি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1600200"/>
            <a:ext cx="5972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অগ্ন্যাশয় পাকস্থলীর নিচে ডিওডেনামের 'U' আকৃতির বাঁকে অবস্থিত গোলাপি-ধূসর বর্ণের </a:t>
            </a:r>
            <a:r>
              <a:rPr sz="1200" b="1" i="0" u="none">
                <a:solidFill>
                  <a:srgbClr val="334155"/>
                </a:solidFill>
                <a:latin typeface="Hind Siliguri"/>
              </a:rPr>
              <a:t>মিশ্র গ্রন্থি (Heterocrine gland)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60143" y="1800225"/>
            <a:ext cx="4710588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Hind Siliguri"/>
              </a:rPr>
              <a:t>অগ্ন্যাশয়ের গঠন ও ডিওডেনামে সংযুক্তি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960" y="2425943"/>
            <a:ext cx="5820727" cy="3048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Hind Siliguri"/>
              </a:rPr>
              <a:t>বহিক্ষরা অংশ (Exocrine Part) - ৯৯%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2790825"/>
            <a:ext cx="554355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অ্যাসিনাস (Acinus) নামক থলি নিয়ে গঠিত। এখান থেকে </a:t>
            </a:r>
            <a:r>
              <a:rPr sz="1125" b="1" i="0" u="none">
                <a:solidFill>
                  <a:srgbClr val="334155"/>
                </a:solidFill>
                <a:latin typeface="Hind Siliguri"/>
              </a:rPr>
              <a:t>অগ্ন্যাশয় রস (Pancreatic juice)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ক্ষরিত হয় যা 'উইর্সাং নালি' (Duct of Wirsung) দিয়ে ডিওডেনামে যায়। এতে প্রোটিন, শর্করা ও স্নেহ পরিপাককারী এনজাইম থাকে।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960" y="4002330"/>
            <a:ext cx="5820727" cy="304800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284C7"/>
                </a:solidFill>
                <a:latin typeface="Hind Siliguri"/>
              </a:rPr>
              <a:t>অন্তঃক্ষরা</a:t>
            </a:r>
            <a:r>
              <a:rPr sz="15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284C7"/>
                </a:solidFill>
                <a:latin typeface="Hind Siliguri"/>
              </a:rPr>
              <a:t>অংশ</a:t>
            </a:r>
            <a:r>
              <a:rPr sz="1500" b="1" i="0" u="none" dirty="0">
                <a:solidFill>
                  <a:srgbClr val="0284C7"/>
                </a:solidFill>
                <a:latin typeface="Hind Siliguri"/>
              </a:rPr>
              <a:t> (Endocrine Part) - ১%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4367212"/>
            <a:ext cx="55435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Hind Siliguri"/>
              </a:rPr>
              <a:t>আইলেটস অব ল্যাঙ্গারহ্যান্স (Islets of Langerhans)</a:t>
            </a:r>
            <a:r>
              <a:rPr sz="1125" b="0" i="0" u="none">
                <a:solidFill>
                  <a:srgbClr val="334155"/>
                </a:solidFill>
                <a:latin typeface="Hind Siliguri"/>
              </a:rPr>
              <a:t> নামক কোষগুচ্ছ নিয়ে গঠিত। প্রধান কোষসমূহ: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438400"/>
            <a:ext cx="171450" cy="1905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014787"/>
            <a:ext cx="219075" cy="1905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90600" y="4638675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আলফা (α) কোষ: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গ্লুকাগন (Glucagon) নিঃসরণ করে।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600" y="4962525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বিটা (β) কোষ: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ইনসুলিন (Insulin) নিঃসরণ করে।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600" y="5286375"/>
            <a:ext cx="53149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ডেল্টা (δ) কোষ: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সোমাটোস্ট্যাটিন নিঃসরণ করে।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4657725"/>
            <a:ext cx="104775" cy="1333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4981575"/>
            <a:ext cx="104775" cy="13335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5305425"/>
            <a:ext cx="104775" cy="13335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A935E2-BE70-0242-7E73-3B48746DBBC4}"/>
              </a:ext>
            </a:extLst>
          </p:cNvPr>
          <p:cNvSpPr/>
          <p:nvPr/>
        </p:nvSpPr>
        <p:spPr>
          <a:xfrm>
            <a:off x="533400" y="979610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FF489E8-9729-24D1-80F0-2CAD55C82E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775465"/>
              </p:ext>
            </p:extLst>
          </p:nvPr>
        </p:nvGraphicFramePr>
        <p:xfrm>
          <a:off x="7097560" y="2407626"/>
          <a:ext cx="4288480" cy="298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3229721" imgH="2248344" progId="Word.Picture.8">
                  <p:embed/>
                </p:oleObj>
              </mc:Choice>
              <mc:Fallback>
                <p:oleObj name="Picture" r:id="rId8" imgW="3229721" imgH="224834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7560" y="2407626"/>
                        <a:ext cx="4288480" cy="29899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6696"/>
            <a:ext cx="5448300" cy="54422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EDB7B919-1DE9-2896-39D8-2E26D1CA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" y="3362705"/>
            <a:ext cx="4886325" cy="297366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996696"/>
            <a:ext cx="5448300" cy="54422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533400" y="419100"/>
            <a:ext cx="48387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৪ ও ৫.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গ্যাস্ট্রিক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আন্ত্রিক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গ্রন্থি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1058799"/>
            <a:ext cx="527065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গ্যাস্ট্রিক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গ্রন্থি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(Gastric Glands)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1" y="1296924"/>
            <a:ext cx="501967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পাকস্থলীর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প্রাচীরের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মিউকোসা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স্তরে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প্রায়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৩.৫ </a:t>
            </a:r>
            <a:r>
              <a:rPr sz="1125" b="1" i="0" u="none" dirty="0" err="1">
                <a:solidFill>
                  <a:srgbClr val="334155"/>
                </a:solidFill>
                <a:latin typeface="Hind Siliguri"/>
              </a:rPr>
              <a:t>কোটি</a:t>
            </a:r>
            <a:r>
              <a:rPr sz="1125" b="1" i="0" u="none" dirty="0">
                <a:solidFill>
                  <a:srgbClr val="334155"/>
                </a:solidFill>
                <a:latin typeface="Hind Siliguri"/>
              </a:rPr>
              <a:t> (35 million)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গ্যাস্ট্রিক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গ্রন্থি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এদের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৪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ধরনের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প্রধান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কোষ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Hind Siliguri"/>
              </a:rPr>
              <a:t>রয়েছে</a:t>
            </a:r>
            <a:r>
              <a:rPr sz="1125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314405"/>
              </p:ext>
            </p:extLst>
          </p:nvPr>
        </p:nvGraphicFramePr>
        <p:xfrm>
          <a:off x="762002" y="1762213"/>
          <a:ext cx="5019674" cy="149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2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9964">
                <a:tc>
                  <a:txBody>
                    <a:bodyPr/>
                    <a:lstStyle/>
                    <a:p>
                      <a:pPr algn="ctr"/>
                      <a:r>
                        <a:rPr sz="975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কোষের</a:t>
                      </a:r>
                      <a:r>
                        <a:rPr sz="975" b="0" i="0" u="none" dirty="0">
                          <a:solidFill>
                            <a:srgbClr val="FFFFFF"/>
                          </a:solidFill>
                          <a:latin typeface="Hind Siliguri SemiBold"/>
                        </a:rPr>
                        <a:t> </a:t>
                      </a:r>
                      <a:r>
                        <a:rPr sz="975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নাম</a:t>
                      </a:r>
                      <a:endParaRPr sz="975" b="0" i="0" u="none" dirty="0">
                        <a:solidFill>
                          <a:srgbClr val="FFFFFF"/>
                        </a:solidFill>
                        <a:latin typeface="Hind Siliguri SemiBold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ক্ষরিত</a:t>
                      </a:r>
                      <a:r>
                        <a:rPr sz="975" b="0" i="0" u="none" dirty="0">
                          <a:solidFill>
                            <a:srgbClr val="FFFFFF"/>
                          </a:solidFill>
                          <a:latin typeface="Hind Siliguri SemiBold"/>
                        </a:rPr>
                        <a:t> </a:t>
                      </a:r>
                      <a:r>
                        <a:rPr sz="975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পদার্থ</a:t>
                      </a:r>
                      <a:r>
                        <a:rPr sz="975" b="0" i="0" u="none" dirty="0">
                          <a:solidFill>
                            <a:srgbClr val="FFFFFF"/>
                          </a:solidFill>
                          <a:latin typeface="Hind Siliguri SemiBold"/>
                        </a:rPr>
                        <a:t> &amp; </a:t>
                      </a:r>
                      <a:r>
                        <a:rPr sz="975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কাজ</a:t>
                      </a:r>
                      <a:endParaRPr sz="975" b="0" i="0" u="none" dirty="0">
                        <a:solidFill>
                          <a:srgbClr val="FFFFFF"/>
                        </a:solidFill>
                        <a:latin typeface="Hind Siliguri SemiBold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964"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অক্সিন্টিক / প্যারাইটাল কোষ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HCl ক্ষরণ করে (জীবাণু ধ্বংস ও মিডিয়া অম্লীয়করণ)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964"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চিফ / পেপ্টিক কোষ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পেপসিনোজেন ও রেনিন (অক্রিয় এনজাইম)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964"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মিউকাস গ্রীবা কোষ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মিউকাস (পাকস্থলী প্রাচীর রক্ষা)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964">
                <a:tc>
                  <a:txBody>
                    <a:bodyPr/>
                    <a:lstStyle/>
                    <a:p>
                      <a:pPr algn="ctr"/>
                      <a:r>
                        <a:rPr sz="975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আর্জেন্টাফিন / G-কোষ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গ্যাস্ট্রিন</a:t>
                      </a:r>
                      <a:r>
                        <a:rPr sz="97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97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হরমোন</a:t>
                      </a:r>
                      <a:r>
                        <a:rPr sz="975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975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নিঃসরণ</a:t>
                      </a:r>
                      <a:endParaRPr sz="975" b="0" i="0" u="none" dirty="0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38900" y="1067943"/>
            <a:ext cx="5270658" cy="3048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284C7"/>
                </a:solidFill>
                <a:latin typeface="Hind Siliguri"/>
              </a:rPr>
              <a:t>আন্ত্রিক</a:t>
            </a:r>
            <a:r>
              <a:rPr sz="15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284C7"/>
                </a:solidFill>
                <a:latin typeface="Hind Siliguri"/>
              </a:rPr>
              <a:t>গ্রন্থি</a:t>
            </a:r>
            <a:r>
              <a:rPr sz="1500" b="1" i="0" u="none" dirty="0">
                <a:solidFill>
                  <a:srgbClr val="0284C7"/>
                </a:solidFill>
                <a:latin typeface="Hind Siliguri"/>
              </a:rPr>
              <a:t> (Intestinal Glands)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1440561"/>
            <a:ext cx="50196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Hind Siliguri"/>
              </a:rPr>
              <a:t>ক্ষুদ্রান্ত্রের ভিলাইয়ের গোড়ায় ও প্রাচীরে দুই ধরনের বিশেষ গ্রন্থি বিদ্যমান: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5400" y="1082143"/>
            <a:ext cx="171450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38900" y="1750123"/>
            <a:ext cx="527065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Hind Siliguri"/>
              </a:rPr>
              <a:t>১. লিবারকিউনের গ্রন্থি (Crypts of Lieberkühn):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8900" y="1997773"/>
            <a:ext cx="50196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334155"/>
                </a:solidFill>
                <a:latin typeface="Hind Siliguri"/>
              </a:rPr>
              <a:t>ক্ষুদ্রান্ত্রের সম্পূর্ণ মিউকোসাজুড়ে বিস্তৃত নলকার গ্রন্থি। এখান থেকে আন্ত্রিক রস (Succus entericus) ও প্যানেথ কোষ থেকে লাইসোযাইম নিঃসৃত হয়।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2512123"/>
            <a:ext cx="5270658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Hind Siliguri"/>
              </a:rPr>
              <a:t>২. ব্রুনারের গ্রন্থি (Brunner's Glands):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2759773"/>
            <a:ext cx="50196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334155"/>
                </a:solidFill>
                <a:latin typeface="Hind Siliguri"/>
              </a:rPr>
              <a:t>ডিওডেনামের সাবমিউকোসা স্তরে অবস্থিত। ক্ষারীয় মিউকাস ক্ষরণ করে ডিওডেনামকে এসিডের হাত থেকে রক্ষা করে।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2915B67-2861-FE5A-4BA3-66F21B96C93F}"/>
              </a:ext>
            </a:extLst>
          </p:cNvPr>
          <p:cNvSpPr/>
          <p:nvPr/>
        </p:nvSpPr>
        <p:spPr>
          <a:xfrm>
            <a:off x="533400" y="82134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7ED8272-DAEB-68AF-A64A-799FFD0E4C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767016"/>
              </p:ext>
            </p:extLst>
          </p:nvPr>
        </p:nvGraphicFramePr>
        <p:xfrm>
          <a:off x="1476046" y="3418148"/>
          <a:ext cx="3563008" cy="286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6" imgW="2201165" imgH="2648817" progId="Word.Picture.8">
                  <p:embed/>
                </p:oleObj>
              </mc:Choice>
              <mc:Fallback>
                <p:oleObj name="Picture" r:id="rId6" imgW="2201165" imgH="264881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046" y="3418148"/>
                        <a:ext cx="3563008" cy="2864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" name="Picture 28" descr="image.png">
            <a:extLst>
              <a:ext uri="{FF2B5EF4-FFF2-40B4-BE49-F238E27FC236}">
                <a16:creationId xmlns:a16="http://schemas.microsoft.com/office/drawing/2014/main" id="{1EDA3074-E3F6-047D-3CBC-2E0553937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97" y="3159825"/>
            <a:ext cx="5270658" cy="3176548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C90E596-73CF-BF4F-DCBC-1BDBE2EB1E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533923"/>
              </p:ext>
            </p:extLst>
          </p:nvPr>
        </p:nvGraphicFramePr>
        <p:xfrm>
          <a:off x="6358730" y="3159824"/>
          <a:ext cx="5180013" cy="3130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5316722" imgH="2677268" progId="Word.Picture.8">
                  <p:embed/>
                </p:oleObj>
              </mc:Choice>
              <mc:Fallback>
                <p:oleObj name="Picture" r:id="rId8" imgW="5316722" imgH="2677268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8730" y="3159824"/>
                        <a:ext cx="5180013" cy="3130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84106"/>
            <a:ext cx="3581400" cy="32897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1784106"/>
            <a:ext cx="3581400" cy="32897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1784106"/>
            <a:ext cx="3581400" cy="32897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533400" y="419100"/>
            <a:ext cx="7310913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খাদ্য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পরিপাকে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বিভিন্ন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পৌষ্টিক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রসের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এনজাইম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ভূমিকা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9920" y="2001715"/>
            <a:ext cx="3310413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শর্করা</a:t>
            </a:r>
            <a:r>
              <a:rPr sz="150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1500" b="1" i="0" u="none" dirty="0" err="1">
                <a:solidFill>
                  <a:srgbClr val="0F766E"/>
                </a:solidFill>
                <a:latin typeface="Hind Siliguri"/>
              </a:rPr>
              <a:t>পরিপাককারী</a:t>
            </a:r>
            <a:endParaRPr sz="1500" b="1" i="0" u="none" dirty="0">
              <a:solidFill>
                <a:srgbClr val="0F766E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1820" y="2001715"/>
            <a:ext cx="3310413" cy="3048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284C7"/>
                </a:solidFill>
                <a:latin typeface="Hind Siliguri"/>
              </a:rPr>
              <a:t>আমিষ পরিপাককারী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3720" y="2001715"/>
            <a:ext cx="3310413" cy="30480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D97706"/>
                </a:solidFill>
                <a:latin typeface="Hind Siliguri"/>
              </a:rPr>
              <a:t>স্নেহ পরিপাককারী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031756"/>
            <a:ext cx="190500" cy="190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90600" y="2384181"/>
            <a:ext cx="29241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টায়ালিন (লালা):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সিদ্ধ স্টার্চ → মলটোজ।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270803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অ্যানাইলেজ (অগ্ন্যাশয়):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জটিল শর্করা → ডাইস্যাকারাইড।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0600" y="326048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মলটেজ, সুক্রেজ, ল্যাকটেজ (আন্ত্রিক):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ডাইস্যাকারাইড → গ্লুকোজ, ফ্রুক্টোজ, গ্যাল্যাকটোজ।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2031756"/>
            <a:ext cx="190500" cy="190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762500" y="238418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পেপসিন (গ্যাস্ট্রিক):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প্রোটিন → পেপটোন ও প্রোটিওজ।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62500" y="293663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ট্রিপসিন ও কাইমোট্রিপসিন (অগ্ন্যাশয়):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প্রোটিন → পলিপেপটাইড।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2500" y="348908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ইরেপসিন / অ্যামিনোপেপটাইডেজ (আন্ত্রিক):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পলিপেপটাইড → অ্যামাইনো এসিড।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800" y="2031756"/>
            <a:ext cx="238125" cy="1905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534400" y="238418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পিত্তলবণ (যকৃৎ):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চর্বির বড় দানাকে ক্ষুদ্র ফোঁটায় রূপান্তর (ইমালসিফিকেশন)।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34400" y="2936631"/>
            <a:ext cx="29241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লাইপেজ (অগ্ন্যাশয় ও আন্ত্রিক):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ইমালসিফাইড চর্বি → ফ্যাটি এসিড ও গ্লিসারল।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34400" y="3489081"/>
            <a:ext cx="29241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ফসফোলাইপেজ: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ফসফোলিপিড পরিপাক করে।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403231"/>
            <a:ext cx="104775" cy="13335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2727081"/>
            <a:ext cx="104775" cy="13335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279531"/>
            <a:ext cx="104775" cy="13335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3900" y="2403231"/>
            <a:ext cx="104775" cy="13335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3900" y="2955681"/>
            <a:ext cx="104775" cy="13335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3900" y="3508131"/>
            <a:ext cx="104775" cy="13335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800" y="2403231"/>
            <a:ext cx="104775" cy="13335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800" y="2955681"/>
            <a:ext cx="104775" cy="13335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800" y="3508131"/>
            <a:ext cx="104775" cy="1333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00F87A2-20D5-4C95-D8E7-C52B5A5D1164}"/>
              </a:ext>
            </a:extLst>
          </p:cNvPr>
          <p:cNvSpPr/>
          <p:nvPr/>
        </p:nvSpPr>
        <p:spPr>
          <a:xfrm>
            <a:off x="533400" y="82134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96" y="1296891"/>
            <a:ext cx="5548312" cy="18192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055" y="4529137"/>
            <a:ext cx="5548312" cy="16859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96" y="3748087"/>
            <a:ext cx="5548312" cy="24669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790575" y="403138"/>
            <a:ext cx="1140142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পরিপাকে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স্নায়ুতন্ত্রের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ভূমিকা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প্রতিবর্তী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ক্রিয়া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8625" y="438150"/>
            <a:ext cx="247650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9396" y="1458816"/>
            <a:ext cx="5095636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১. অন্তর্নিহিত স্নায়ুজালিকা (Intrinsic / Enteric Nervous System)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96" y="1830291"/>
            <a:ext cx="511968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334155"/>
                </a:solidFill>
                <a:latin typeface="Hind Siliguri"/>
              </a:rPr>
              <a:t>পৌষ্টিকনালীর ভেতর থেকে উদ্দীপনা গ্রহণ করে পরিপাক নিয়ন্ত্রণ করে। এটি </a:t>
            </a:r>
            <a:r>
              <a:rPr sz="1050" b="1" i="0" u="none">
                <a:solidFill>
                  <a:srgbClr val="334155"/>
                </a:solidFill>
                <a:latin typeface="Hind Siliguri"/>
              </a:rPr>
              <a:t>"দ্বিতীয় মস্তিষ্ক" (Second Brain)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নামে পরিচিত।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8205" y="4691062"/>
            <a:ext cx="5155644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২. বহিনির্বাহিত স্নায়ুজালিকা (Extrinsic Plexuses)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037" y="5022298"/>
            <a:ext cx="5319712" cy="194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স্বায়ত্তশাসিত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স্নায়ুতন্ত্রের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(Autonomic Nervous System)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মাধ্যমে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দীর্ঘ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প্রতিবর্তী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ক্রিয়া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96" y="3910012"/>
            <a:ext cx="5135641" cy="2762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প্রতিবর্তী ক্রিয়া ও গ্যাস্ট্রিক রস ক্ষরণের ৩ পর্যায়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96" y="1520728"/>
            <a:ext cx="19050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5970" y="2219716"/>
            <a:ext cx="504458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>
                <a:solidFill>
                  <a:srgbClr val="334155"/>
                </a:solidFill>
                <a:latin typeface="Hind Siliguri"/>
              </a:rPr>
              <a:t>মাইএন্টেরিক</a:t>
            </a:r>
            <a:r>
              <a:rPr sz="10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1" i="0" u="none" dirty="0" err="1">
                <a:solidFill>
                  <a:srgbClr val="334155"/>
                </a:solidFill>
                <a:latin typeface="Hind Siliguri"/>
              </a:rPr>
              <a:t>স্নায়ুজালিকা</a:t>
            </a:r>
            <a:r>
              <a:rPr sz="1050" b="1" i="0" u="none" dirty="0">
                <a:solidFill>
                  <a:srgbClr val="334155"/>
                </a:solidFill>
                <a:latin typeface="Hind Siliguri"/>
              </a:rPr>
              <a:t> (Myenteric Plexuses):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পৌষ্টিকনালীর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অনুদৈর্ঘ্য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বৃত্তাকার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পেশীস্তরে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অবস্থান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মসৃণ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পেশীর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সংকোচন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50" b="0" i="1" u="none" dirty="0" err="1">
                <a:solidFill>
                  <a:srgbClr val="334155"/>
                </a:solidFill>
                <a:latin typeface="Hind Siliguri"/>
              </a:rPr>
              <a:t>পেরিস্টালসিস</a:t>
            </a:r>
            <a:r>
              <a:rPr sz="1050" b="0" i="1" u="none" dirty="0">
                <a:solidFill>
                  <a:srgbClr val="334155"/>
                </a:solidFill>
                <a:latin typeface="Hind Siliguri"/>
              </a:rPr>
              <a:t> (Peristalsis)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5970" y="2676916"/>
            <a:ext cx="49482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>
                <a:solidFill>
                  <a:srgbClr val="334155"/>
                </a:solidFill>
                <a:latin typeface="Hind Siliguri"/>
              </a:rPr>
              <a:t>সাব-মিউকোসাল</a:t>
            </a:r>
            <a:r>
              <a:rPr sz="10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1" i="0" u="none" dirty="0" err="1">
                <a:solidFill>
                  <a:srgbClr val="334155"/>
                </a:solidFill>
                <a:latin typeface="Hind Siliguri"/>
              </a:rPr>
              <a:t>স্নায়ুজালিকা</a:t>
            </a:r>
            <a:r>
              <a:rPr sz="1050" b="1" i="0" u="none" dirty="0">
                <a:solidFill>
                  <a:srgbClr val="334155"/>
                </a:solidFill>
                <a:latin typeface="Hind Siliguri"/>
              </a:rPr>
              <a:t> (Sub-mucosal Plexuses):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সাব-মিউকোসা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স্তরে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বিভিন্ন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পাচক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রস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নিঃসরণ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স্থানীয়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রক্তপ্রবাহ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655" y="4752974"/>
            <a:ext cx="133350" cy="152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67487" y="5253890"/>
            <a:ext cx="49482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>
                <a:solidFill>
                  <a:srgbClr val="334155"/>
                </a:solidFill>
                <a:latin typeface="Hind Siliguri"/>
              </a:rPr>
              <a:t>প্যারাসিমপ্যাথেটিক</a:t>
            </a:r>
            <a:r>
              <a:rPr sz="1050" b="1" i="0" u="none" dirty="0">
                <a:solidFill>
                  <a:srgbClr val="334155"/>
                </a:solidFill>
                <a:latin typeface="Hind Siliguri"/>
              </a:rPr>
              <a:t> (Parasympathetic):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1" u="none" dirty="0" err="1">
                <a:solidFill>
                  <a:srgbClr val="334155"/>
                </a:solidFill>
                <a:latin typeface="Hind Siliguri"/>
              </a:rPr>
              <a:t>এসিটাইলকোলিন</a:t>
            </a:r>
            <a:r>
              <a:rPr sz="1050" b="0" i="1" u="none" dirty="0">
                <a:solidFill>
                  <a:srgbClr val="334155"/>
                </a:solidFill>
                <a:latin typeface="Hind Siliguri"/>
              </a:rPr>
              <a:t> (Acetylcholine)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নিঃসরণ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পাচক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রস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গ্যাস্ট্রিক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অগ্ন্যাশয়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)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নিঃসরণ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বাড়ায়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খাদ্য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দ্রুত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পরিবহন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0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7487" y="5711090"/>
            <a:ext cx="49482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34155"/>
                </a:solidFill>
                <a:latin typeface="Hind Siliguri"/>
              </a:rPr>
              <a:t>সিমপ্যাথেটিক (Sympathetic):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</a:t>
            </a:r>
            <a:r>
              <a:rPr sz="1050" b="0" i="1" u="none">
                <a:solidFill>
                  <a:srgbClr val="334155"/>
                </a:solidFill>
                <a:latin typeface="Hind Siliguri"/>
              </a:rPr>
              <a:t>অ্যাড্রেনালিন (Adrenaline)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নিঃসরণ করে পাকস্থলী ও অন্ত্রের পেশী শিথিল করে, রক্তপ্রবাহ ও পরিপাক মন্থর করে।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96" y="3971924"/>
            <a:ext cx="152400" cy="152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84146" y="4281487"/>
            <a:ext cx="49482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34155"/>
                </a:solidFill>
                <a:latin typeface="Hind Siliguri"/>
              </a:rPr>
              <a:t>সহজাত (Unconditional) প্রতিবর্তী: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জন্মগত। মুখবিবরে খাদ্য স্পর্শ করলে জিহ্বার স্বাদ কুঁড়ি থেকে ক্রেনিয়াল স্নায়ুর মাধ্যমে লালাক্ষরণ হয়।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4146" y="4738687"/>
            <a:ext cx="494823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34155"/>
                </a:solidFill>
                <a:latin typeface="Hind Siliguri"/>
              </a:rPr>
              <a:t>অর্জিত (Conditional) প্রতিবর্তী: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শিক্ষালব্ধ (প্যাভলভের পরীক্ষা)। খাদ্যের দৃশ্য, গন্ধ বা চিন্তায় লালাক্ষরণ।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4146" y="5195887"/>
            <a:ext cx="4948237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334155"/>
                </a:solidFill>
                <a:latin typeface="Hind Siliguri"/>
              </a:rPr>
              <a:t>গ্যাস্ট্রিক রস ক্ষরণের ৩ পর্যায়: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</a:t>
            </a:r>
            <a:r>
              <a:t>
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050" b="0" i="1" u="none">
                <a:solidFill>
                  <a:srgbClr val="334155"/>
                </a:solidFill>
                <a:latin typeface="Hind Siliguri"/>
              </a:rPr>
              <a:t>স্নায়বিক পর্যায় (Cephalic):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খাদ্য দর্শনে ভেগাস স্নায়ুর মাধ্যমে প্রস্তুতি (~১ ঘণ্টা)। </a:t>
            </a:r>
            <a:r>
              <a:t>
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050" b="0" i="1" u="none">
                <a:solidFill>
                  <a:srgbClr val="334155"/>
                </a:solidFill>
                <a:latin typeface="Hind Siliguri"/>
              </a:rPr>
              <a:t>গ্যাস্ট্রিক পর্যায় (Gastric):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খাদ্য প্রবেশের পর প্রসারন গ্রাহক উদ্দীপিত হয় (~৪ ঘণ্টা)। </a:t>
            </a:r>
            <a:r>
              <a:t>
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• </a:t>
            </a:r>
            <a:r>
              <a:rPr sz="1050" b="0" i="1" u="none">
                <a:solidFill>
                  <a:srgbClr val="334155"/>
                </a:solidFill>
                <a:latin typeface="Hind Siliguri"/>
              </a:rPr>
              <a:t>আন্ত্রিক পর্যায় (Intestinal):</a:t>
            </a:r>
            <a:r>
              <a:rPr sz="1050" b="0" i="0" u="none">
                <a:solidFill>
                  <a:srgbClr val="334155"/>
                </a:solidFill>
                <a:latin typeface="Hind Siliguri"/>
              </a:rPr>
              <a:t> ডিওডেনামে কাইম প্রবেশে CCK ও সিক্রেটিন ক্ষরণ।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4520" y="2200666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4520" y="2657866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96037" y="52348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96037" y="56920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2696" y="426243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2696" y="471963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2696" y="517683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37CD48-5742-C29C-FC2E-E063DB0D6DB9}"/>
              </a:ext>
            </a:extLst>
          </p:cNvPr>
          <p:cNvSpPr/>
          <p:nvPr/>
        </p:nvSpPr>
        <p:spPr>
          <a:xfrm>
            <a:off x="533400" y="82134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>
            <a:extLst>
              <a:ext uri="{FF2B5EF4-FFF2-40B4-BE49-F238E27FC236}">
                <a16:creationId xmlns:a16="http://schemas.microsoft.com/office/drawing/2014/main" id="{B4FA13A3-1F9A-AA39-7E8A-E1B499EBB8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441" y="1071466"/>
            <a:ext cx="5535926" cy="3257646"/>
          </a:xfrm>
          <a:prstGeom prst="rect">
            <a:avLst/>
          </a:prstGeom>
        </p:spPr>
      </p:pic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9CE179D6-DD44-A5E2-CABF-99AFD404E6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72960"/>
              </p:ext>
            </p:extLst>
          </p:nvPr>
        </p:nvGraphicFramePr>
        <p:xfrm>
          <a:off x="6598205" y="1111337"/>
          <a:ext cx="4191000" cy="31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0" imgW="3782533" imgH="3420594" progId="Word.Picture.8">
                  <p:embed/>
                </p:oleObj>
              </mc:Choice>
              <mc:Fallback>
                <p:oleObj name="Picture" r:id="rId10" imgW="3782533" imgH="342059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1410"/>
                      <a:stretch>
                        <a:fillRect/>
                      </a:stretch>
                    </p:blipFill>
                    <p:spPr bwMode="auto">
                      <a:xfrm>
                        <a:off x="6598205" y="1111337"/>
                        <a:ext cx="4191000" cy="3170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123950"/>
            <a:ext cx="6129337" cy="21764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462" y="1123950"/>
            <a:ext cx="5014912" cy="5345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6" y="3459984"/>
            <a:ext cx="6129335" cy="300037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4057650"/>
            <a:ext cx="5657850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" y="4438650"/>
            <a:ext cx="5657850" cy="5143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5010150"/>
            <a:ext cx="5657850" cy="5143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" y="5581650"/>
            <a:ext cx="5657850" cy="5143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7453312"/>
            <a:ext cx="113347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3912" y="388850"/>
            <a:ext cx="6500080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ক্ষুদ্রান্ত্রে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খাদ্যদ্রব্যের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শোষণ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(Absorption of Food)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10950" y="7539037"/>
            <a:ext cx="352425" cy="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0" i="0" u="none">
                <a:solidFill>
                  <a:srgbClr val="64748B"/>
                </a:solidFill>
                <a:latin typeface="Hind Siliguri"/>
              </a:rPr>
              <a:t>পৃষ্ঠা ১ / ২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25" y="419100"/>
            <a:ext cx="280987" cy="2857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7250" y="1304925"/>
            <a:ext cx="5500687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শোষণ প্রক্রিয়া ও স্থান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8650" y="1638300"/>
            <a:ext cx="5729287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650" y="1752600"/>
            <a:ext cx="5729287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যে প্রক্রিয়ায় পরিপাককৃত সরল ও তরল খাদ্যসার পরিপাকনালী হতে ক্ষুদ্রান্ত্রের আবরণী কোষের মধ্য দিয়ে রক্তে প্রবেশ করে, তাকে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খাদ্যসার শোষণ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4780" y="6084971"/>
            <a:ext cx="3539454" cy="161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93"/>
              </a:lnSpc>
            </a:pP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চিত্র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: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অন্ত্রের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প্রাচীর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(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ভিলাই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)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থেকে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রক্তনালী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ও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লসিকাবাহে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খাদ্যসার</a:t>
            </a:r>
            <a:r>
              <a:rPr sz="862" b="0" i="0" u="none" dirty="0">
                <a:solidFill>
                  <a:srgbClr val="64748B"/>
                </a:solidFill>
                <a:latin typeface="Hind Siliguri"/>
              </a:rPr>
              <a:t> </a:t>
            </a:r>
            <a:r>
              <a:rPr sz="862" b="0" i="0" u="none" dirty="0" err="1">
                <a:solidFill>
                  <a:srgbClr val="64748B"/>
                </a:solidFill>
                <a:latin typeface="Hind Siliguri"/>
              </a:rPr>
              <a:t>শোষণ</a:t>
            </a:r>
            <a:endParaRPr sz="862" b="0" i="0" u="none" dirty="0">
              <a:solidFill>
                <a:srgbClr val="64748B"/>
              </a:solidFill>
              <a:latin typeface="Hind Siligu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7250" y="3552825"/>
            <a:ext cx="4386262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লিপিড/চর্বি শোষণের বিশেষ জটিল ধাপ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8650" y="3886200"/>
            <a:ext cx="4614862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" y="1366837"/>
            <a:ext cx="152400" cy="1524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00100" y="2195512"/>
            <a:ext cx="5557837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334155"/>
                </a:solidFill>
                <a:latin typeface="Hind Siliguri"/>
              </a:rPr>
              <a:t>প্রধান স্থান: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ক্ষুদ্রান্ত্রের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জেজুনাম (Jejunum)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-এ সবচেয়ে বেশি শোষণ ঘটে। (মোট পরিপাকের ৯০% ক্ষুদ্রান্ত্রে, ১০% পাকস্থলী ও বৃহদন্ত্রে)।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" y="2657475"/>
            <a:ext cx="5557837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334155"/>
                </a:solidFill>
                <a:latin typeface="Hind Siliguri"/>
              </a:rPr>
              <a:t>একক ও ক্ষেত্রফল: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শোষণের একক হলো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ভিলাই (Villi)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। মানবদেহে প্রায়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৫০ লক্ষ ভিলাই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ও মাইক্রোভিলাই থাকে যা শোষণ তল বৃদ্ধি করে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১০০ বর্গমিটার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(৭০ কেজি ওজনের মানবে) করে।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" y="3614737"/>
            <a:ext cx="152400" cy="152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28650" y="217646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8650" y="263842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425" y="4143375"/>
            <a:ext cx="171450" cy="17145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81075" y="4124325"/>
            <a:ext cx="4048539" cy="198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37" b="1" i="0" u="none" dirty="0" err="1">
                <a:solidFill>
                  <a:srgbClr val="334155"/>
                </a:solidFill>
                <a:latin typeface="Hind Siliguri"/>
              </a:rPr>
              <a:t>অ্যাক্টিভেশন</a:t>
            </a:r>
            <a:r>
              <a:rPr sz="937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থাইওকাইনেজ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এনজাইমের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ক্রিয়ায়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ফ্যাটি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অ্যাসিড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937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937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425" y="4524375"/>
            <a:ext cx="171450" cy="17145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81074" y="4505325"/>
            <a:ext cx="5243879" cy="414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37" b="1" i="0" u="none">
                <a:solidFill>
                  <a:srgbClr val="334155"/>
                </a:solidFill>
                <a:latin typeface="Hind Siliguri"/>
              </a:rPr>
              <a:t>কাইলোমাইক্রন গঠন:</a:t>
            </a:r>
            <a:r>
              <a:rPr sz="937" b="0" i="0" u="none">
                <a:solidFill>
                  <a:srgbClr val="334155"/>
                </a:solidFill>
                <a:latin typeface="Hind Siliguri"/>
              </a:rPr>
              <a:t> সক্রিয় ফ্যাটি অ্যাসিড, ফসফোলিপিদ, কোলেস্টেরল ও প্রোটিন যুক্ত হয়ে </a:t>
            </a:r>
            <a:r>
              <a:rPr sz="937" b="1" i="0" u="none">
                <a:solidFill>
                  <a:srgbClr val="334155"/>
                </a:solidFill>
                <a:latin typeface="Hind Siliguri"/>
              </a:rPr>
              <a:t>কাইলোমাইক্রন (Chylomicron)</a:t>
            </a:r>
            <a:r>
              <a:rPr sz="937" b="0" i="0" u="none">
                <a:solidFill>
                  <a:srgbClr val="334155"/>
                </a:solidFill>
                <a:latin typeface="Hind Siliguri"/>
              </a:rPr>
              <a:t> কণা তৈরি করে।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3425" y="5095875"/>
            <a:ext cx="171450" cy="17145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81074" y="5076825"/>
            <a:ext cx="5243879" cy="414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37" b="1" i="0" u="none">
                <a:solidFill>
                  <a:srgbClr val="334155"/>
                </a:solidFill>
                <a:latin typeface="Hind Siliguri"/>
              </a:rPr>
              <a:t>ল্যাকটিয়েল (Lacteal) প্রবেশ:</a:t>
            </a:r>
            <a:r>
              <a:rPr sz="937" b="0" i="0" u="none">
                <a:solidFill>
                  <a:srgbClr val="334155"/>
                </a:solidFill>
                <a:latin typeface="Hind Siliguri"/>
              </a:rPr>
              <a:t> এক্সোসাইটোসিস প্রক্রিয়ায় এপিথেলিয়াম ত্যাগ করে ভিলাইয়ের দুধের মতো সাদাটে লসিকাবাহে (Lacteal) প্রবেশ করে।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425" y="5667375"/>
            <a:ext cx="171450" cy="17145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81074" y="5648325"/>
            <a:ext cx="5243879" cy="414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37" b="1" i="0" u="none">
                <a:solidFill>
                  <a:srgbClr val="334155"/>
                </a:solidFill>
                <a:latin typeface="Hind Siliguri"/>
              </a:rPr>
              <a:t>রক্তে সংবহন ও সঞ্চয়:</a:t>
            </a:r>
            <a:r>
              <a:rPr sz="937" b="0" i="0" u="none">
                <a:solidFill>
                  <a:srgbClr val="334155"/>
                </a:solidFill>
                <a:latin typeface="Hind Siliguri"/>
              </a:rPr>
              <a:t> লসিকাতন্ত্র থেকে রক্তে পৌঁছে ফ্যাটি অ্যাসিড ও গ্লিসারল তৈরি হয়; যা শ্বসনে ব্যবহৃত হয় বা মেদ (Fat) হিসেবে যকৃৎ ও ত্বকের নিচে সঞ্চিত হয়।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87DED5-F51E-715F-E19F-76670462CF8B}"/>
              </a:ext>
            </a:extLst>
          </p:cNvPr>
          <p:cNvSpPr/>
          <p:nvPr/>
        </p:nvSpPr>
        <p:spPr>
          <a:xfrm>
            <a:off x="533400" y="82134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20D65CE5-9DD6-BE00-4031-05C7862D0E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49511"/>
              </p:ext>
            </p:extLst>
          </p:nvPr>
        </p:nvGraphicFramePr>
        <p:xfrm>
          <a:off x="6821728" y="1934308"/>
          <a:ext cx="4872039" cy="3717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6" imgW="5954887" imgH="4058759" progId="Word.Picture.8">
                  <p:embed/>
                </p:oleObj>
              </mc:Choice>
              <mc:Fallback>
                <p:oleObj name="Picture" r:id="rId16" imgW="5954887" imgH="4058759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303"/>
                      <a:stretch>
                        <a:fillRect/>
                      </a:stretch>
                    </p:blipFill>
                    <p:spPr bwMode="auto">
                      <a:xfrm>
                        <a:off x="6821728" y="1934308"/>
                        <a:ext cx="4872039" cy="37179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1123950"/>
            <a:ext cx="3651200" cy="5476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400" y="1123950"/>
            <a:ext cx="3651200" cy="5476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4683917"/>
            <a:ext cx="3251150" cy="13527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2011" y="388850"/>
            <a:ext cx="6365265" cy="3462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বৃহদন্ত্রের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গঠন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,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শারীরবৃত্তীয়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কাজ</a:t>
            </a:r>
            <a:r>
              <a:rPr sz="2250" b="1" i="0" u="none" dirty="0">
                <a:solidFill>
                  <a:srgbClr val="0F766E"/>
                </a:solidFill>
                <a:latin typeface="Hind Siliguri"/>
              </a:rPr>
              <a:t> ও </a:t>
            </a:r>
            <a:r>
              <a:rPr sz="2250" b="1" i="0" u="none" dirty="0" err="1">
                <a:solidFill>
                  <a:srgbClr val="0F766E"/>
                </a:solidFill>
                <a:latin typeface="Hind Siliguri"/>
              </a:rPr>
              <a:t>মলত্যাগ</a:t>
            </a:r>
            <a:endParaRPr sz="2250" b="1" i="0" u="none" dirty="0">
              <a:solidFill>
                <a:srgbClr val="0F766E"/>
              </a:solidFill>
              <a:latin typeface="Hind Siliguri"/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419100"/>
            <a:ext cx="319087" cy="2857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4850" y="1304925"/>
            <a:ext cx="3174950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বৃহদন্ত্রের গঠন ও অংশ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8650" y="1638300"/>
            <a:ext cx="325115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650" y="1752600"/>
            <a:ext cx="3251150" cy="3571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ইলিয়ামের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পিছন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পায়ু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পর্যন্ত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বিস্তৃত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মোটা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নলাকার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100" b="0" i="0" u="none" dirty="0" err="1">
                <a:solidFill>
                  <a:srgbClr val="334155"/>
                </a:solidFill>
                <a:latin typeface="Hind Siliguri"/>
              </a:rPr>
              <a:t>অংশ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দৈর্ঘ্য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: ~১.৫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মি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.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প্রস্থ</a:t>
            </a:r>
            <a:r>
              <a:rPr sz="1100" b="1" i="0" u="none" dirty="0">
                <a:solidFill>
                  <a:srgbClr val="334155"/>
                </a:solidFill>
                <a:latin typeface="Hind Siliguri"/>
              </a:rPr>
              <a:t>: ৪-৭ </a:t>
            </a:r>
            <a:r>
              <a:rPr sz="1100" b="1" i="0" u="none" dirty="0" err="1">
                <a:solidFill>
                  <a:srgbClr val="334155"/>
                </a:solidFill>
                <a:latin typeface="Hind Siliguri"/>
              </a:rPr>
              <a:t>সেমি</a:t>
            </a:r>
            <a:r>
              <a:rPr sz="11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650" y="2224087"/>
            <a:ext cx="3251150" cy="1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1200" b="1" i="0" u="none" dirty="0" err="1">
                <a:solidFill>
                  <a:srgbClr val="0F172A"/>
                </a:solidFill>
                <a:latin typeface="Hind Siliguri"/>
              </a:rPr>
              <a:t>প্রধান</a:t>
            </a:r>
            <a:r>
              <a:rPr sz="1200" b="1" i="0" u="none" dirty="0">
                <a:solidFill>
                  <a:srgbClr val="0F172A"/>
                </a:solidFill>
                <a:latin typeface="Hind Siliguri"/>
              </a:rPr>
              <a:t> ৩টি </a:t>
            </a:r>
            <a:r>
              <a:rPr sz="1200" b="1" i="0" u="none" dirty="0" err="1">
                <a:solidFill>
                  <a:srgbClr val="0F172A"/>
                </a:solidFill>
                <a:latin typeface="Hind Siliguri"/>
              </a:rPr>
              <a:t>অংশ</a:t>
            </a:r>
            <a:r>
              <a:rPr sz="1200" b="1" i="0" u="none" dirty="0">
                <a:solidFill>
                  <a:srgbClr val="0F172A"/>
                </a:solidFill>
                <a:latin typeface="Hind Siliguri"/>
              </a:rPr>
              <a:t>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74125" y="1304925"/>
            <a:ext cx="2984450" cy="2952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Hind Siliguri"/>
              </a:rPr>
              <a:t>বৃহদন্ত্রের শারীরিক কার্যাবলী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07425" y="1638300"/>
            <a:ext cx="3251150" cy="1905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81050" y="4760118"/>
            <a:ext cx="2533650" cy="13619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৩টি </a:t>
            </a:r>
            <a:r>
              <a:rPr sz="12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অনন্য</a:t>
            </a: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বৈশিষ্ট্য</a:t>
            </a: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sz="12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ক্ষুদ্রান্ত্র</a:t>
            </a: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থেকে</a:t>
            </a: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আলাদা</a:t>
            </a:r>
            <a:r>
              <a:rPr sz="1200" b="1" i="0" u="none" dirty="0">
                <a:solidFill>
                  <a:srgbClr val="334155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):</a:t>
            </a:r>
            <a:endParaRPr lang="en-US" sz="1200" b="1" i="0" u="none" dirty="0">
              <a:solidFill>
                <a:srgbClr val="334155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টিচিনিয়া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কোলি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(Tinia coli)</a:t>
            </a:r>
          </a:p>
          <a:p>
            <a:pPr>
              <a:lnSpc>
                <a:spcPct val="150000"/>
              </a:lnSpc>
            </a:pP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হাউসট্রে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কোলি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(</a:t>
            </a: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Houstra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coli)</a:t>
            </a:r>
          </a:p>
          <a:p>
            <a:pPr>
              <a:lnSpc>
                <a:spcPct val="150000"/>
              </a:lnSpc>
            </a:pP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অ্যাপেন্ডিসেস</a:t>
            </a:r>
            <a:r>
              <a:rPr lang="en-US" sz="12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2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এপিপ্লয়িক</a:t>
            </a:r>
            <a:endParaRPr lang="en-US" sz="12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sz="1200" b="1" i="0" u="none" dirty="0">
              <a:solidFill>
                <a:srgbClr val="334155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7425" y="1366837"/>
            <a:ext cx="190500" cy="152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378875" y="1752600"/>
            <a:ext cx="30797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334155"/>
                </a:solidFill>
                <a:latin typeface="Hind Siliguri"/>
              </a:rPr>
              <a:t>ব্যাকটেরিয়ার ক্রিয়া (Symbiosis):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বৃহদন্ত্রে প্রায় </a:t>
            </a:r>
            <a:r>
              <a:rPr sz="1012" b="1" i="0" u="none">
                <a:solidFill>
                  <a:srgbClr val="334155"/>
                </a:solidFill>
                <a:latin typeface="Hind Siliguri"/>
              </a:rPr>
              <a:t>৫০০ প্রজাতির মিথোজীবী ব্যাকটেরিয়া</a:t>
            </a:r>
            <a:r>
              <a:rPr sz="1012" b="0" i="0" u="none">
                <a:solidFill>
                  <a:srgbClr val="334155"/>
                </a:solidFill>
                <a:latin typeface="Hind Siliguri"/>
              </a:rPr>
              <a:t> থাকে। এরা উদ্ভিজ্জ সেলুলোজ ও হেমিসেলুলোজের ফারমেন্টেশন ও হাইড্রোলাইসিস ঘটিয়ে ক্ষুদ্র খাদ্যানুতে রূপান্তর করে।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6CA712C-8307-086E-5D86-3F9FFAA146C4}"/>
              </a:ext>
            </a:extLst>
          </p:cNvPr>
          <p:cNvGrpSpPr/>
          <p:nvPr/>
        </p:nvGrpSpPr>
        <p:grpSpPr>
          <a:xfrm>
            <a:off x="628650" y="2531450"/>
            <a:ext cx="3251150" cy="404812"/>
            <a:chOff x="628650" y="2390775"/>
            <a:chExt cx="3251150" cy="404812"/>
          </a:xfrm>
        </p:grpSpPr>
        <p:sp>
          <p:nvSpPr>
            <p:cNvPr id="30" name="TextBox 29"/>
            <p:cNvSpPr txBox="1"/>
            <p:nvPr/>
          </p:nvSpPr>
          <p:spPr>
            <a:xfrm>
              <a:off x="800100" y="2409825"/>
              <a:ext cx="3079700" cy="3857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সিকাম (Caecum):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সংবৃত থলি; এর সাথে প্রবর্ধক হিসেবে </a:t>
              </a: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অ্যাপেন্ডিক্স (Appendix)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যুক্ত থাকে।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28650" y="2390775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9CCDD11-5A80-25AB-C6C9-1704B7B4839F}"/>
              </a:ext>
            </a:extLst>
          </p:cNvPr>
          <p:cNvGrpSpPr/>
          <p:nvPr/>
        </p:nvGrpSpPr>
        <p:grpSpPr>
          <a:xfrm>
            <a:off x="628650" y="3098830"/>
            <a:ext cx="3251150" cy="404812"/>
            <a:chOff x="628650" y="2852737"/>
            <a:chExt cx="3251150" cy="404812"/>
          </a:xfrm>
        </p:grpSpPr>
        <p:sp>
          <p:nvSpPr>
            <p:cNvPr id="31" name="TextBox 30"/>
            <p:cNvSpPr txBox="1"/>
            <p:nvPr/>
          </p:nvSpPr>
          <p:spPr>
            <a:xfrm>
              <a:off x="800100" y="2871787"/>
              <a:ext cx="3079700" cy="3857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কোলন (Colon):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৪টি ভাগ — ঊর্ধ্বগামী, অনুপ্রস্থ, নিম্নগামী ও সিগময়েড কোলন।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28650" y="2852737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0B0A6A7-1098-977A-F90D-52357F9118A8}"/>
              </a:ext>
            </a:extLst>
          </p:cNvPr>
          <p:cNvGrpSpPr/>
          <p:nvPr/>
        </p:nvGrpSpPr>
        <p:grpSpPr>
          <a:xfrm>
            <a:off x="628650" y="3798642"/>
            <a:ext cx="3251150" cy="404812"/>
            <a:chOff x="628650" y="3314700"/>
            <a:chExt cx="3251150" cy="404812"/>
          </a:xfrm>
        </p:grpSpPr>
        <p:sp>
          <p:nvSpPr>
            <p:cNvPr id="32" name="TextBox 31"/>
            <p:cNvSpPr txBox="1"/>
            <p:nvPr/>
          </p:nvSpPr>
          <p:spPr>
            <a:xfrm>
              <a:off x="800100" y="3333750"/>
              <a:ext cx="3079700" cy="3857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মলাশয়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 (Rectum):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১২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সেমি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লম্বা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থলি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;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এতে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পেশীগঠিত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স্ফিঙ্কটার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 (Sphincter)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থাকে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।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28650" y="3314700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207425" y="173355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0284C7"/>
                </a:solidFill>
                <a:latin typeface="Hind Siliguri"/>
              </a:rPr>
              <a:t>•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200418A-BEF7-8E95-4759-0AE468B8444E}"/>
              </a:ext>
            </a:extLst>
          </p:cNvPr>
          <p:cNvGrpSpPr/>
          <p:nvPr/>
        </p:nvGrpSpPr>
        <p:grpSpPr>
          <a:xfrm>
            <a:off x="8207425" y="2652345"/>
            <a:ext cx="3251150" cy="597693"/>
            <a:chOff x="4470350" y="2581275"/>
            <a:chExt cx="3251150" cy="597693"/>
          </a:xfrm>
        </p:grpSpPr>
        <p:sp>
          <p:nvSpPr>
            <p:cNvPr id="37" name="TextBox 36"/>
            <p:cNvSpPr txBox="1"/>
            <p:nvPr/>
          </p:nvSpPr>
          <p:spPr>
            <a:xfrm>
              <a:off x="4641800" y="2600325"/>
              <a:ext cx="3079700" cy="57864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পানি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 ও </a:t>
              </a: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উপাদান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শোষণ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: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অপাচ্য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মণ্ড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থেকে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1" i="0" u="none" dirty="0">
                  <a:solidFill>
                    <a:srgbClr val="334155"/>
                  </a:solidFill>
                  <a:latin typeface="Hind Siliguri"/>
                </a:rPr>
                <a:t>৭০-৮০% </a:t>
              </a:r>
              <a:r>
                <a:rPr sz="1012" b="1" i="0" u="none" dirty="0" err="1">
                  <a:solidFill>
                    <a:srgbClr val="334155"/>
                  </a:solidFill>
                  <a:latin typeface="Hind Siliguri"/>
                </a:rPr>
                <a:t>পানি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অভিস্রবণে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শোষিত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হয়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।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এছাড়া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অজৈব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লবণ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,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গ্লুকোজ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,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অ্যামিনো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অ্যাসিড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,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ফলিক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অ্যাসিড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,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ভিটামিন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-B ও K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শোষিত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 </a:t>
              </a:r>
              <a:r>
                <a:rPr sz="1012" b="0" i="0" u="none" dirty="0" err="1">
                  <a:solidFill>
                    <a:srgbClr val="334155"/>
                  </a:solidFill>
                  <a:latin typeface="Hind Siliguri"/>
                </a:rPr>
                <a:t>হয়</a:t>
              </a:r>
              <a:r>
                <a:rPr sz="1012" b="0" i="0" u="none" dirty="0">
                  <a:solidFill>
                    <a:srgbClr val="334155"/>
                  </a:solidFill>
                  <a:latin typeface="Hind Siliguri"/>
                </a:rPr>
                <a:t>।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470350" y="2581275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F2ECDC1-A78E-BCA3-7A43-B379E3A81292}"/>
              </a:ext>
            </a:extLst>
          </p:cNvPr>
          <p:cNvGrpSpPr/>
          <p:nvPr/>
        </p:nvGrpSpPr>
        <p:grpSpPr>
          <a:xfrm>
            <a:off x="8207425" y="3605761"/>
            <a:ext cx="3251150" cy="597693"/>
            <a:chOff x="4470350" y="3236118"/>
            <a:chExt cx="3251150" cy="597693"/>
          </a:xfrm>
        </p:grpSpPr>
        <p:sp>
          <p:nvSpPr>
            <p:cNvPr id="38" name="TextBox 37"/>
            <p:cNvSpPr txBox="1"/>
            <p:nvPr/>
          </p:nvSpPr>
          <p:spPr>
            <a:xfrm>
              <a:off x="4641800" y="3255168"/>
              <a:ext cx="3079700" cy="57864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মিউকাস ক্ষরণ: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মিউকাস স্তরের </a:t>
              </a: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গবলেট কোষ (Goblet cell)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থেকে মিউকাস ক্ষরিত হয় যা অভ্যন্তরীণ ভাগকে পিচ্ছিল রাখে। </a:t>
              </a:r>
              <a:r>
                <a:rPr sz="1012" b="0" i="1" u="none">
                  <a:solidFill>
                    <a:srgbClr val="334155"/>
                  </a:solidFill>
                  <a:latin typeface="Hind Siliguri"/>
                </a:rPr>
                <a:t>(মানবদেহে সর্বোচ্চ গবলেট কোষ বৃহদন্ত্রে পাওয়া যায়)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।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470350" y="3236118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8778A1C-294B-53D7-849C-901B7A9DFCB3}"/>
              </a:ext>
            </a:extLst>
          </p:cNvPr>
          <p:cNvGrpSpPr/>
          <p:nvPr/>
        </p:nvGrpSpPr>
        <p:grpSpPr>
          <a:xfrm>
            <a:off x="8207425" y="4559177"/>
            <a:ext cx="3251150" cy="404812"/>
            <a:chOff x="4470350" y="3890962"/>
            <a:chExt cx="3251150" cy="404812"/>
          </a:xfrm>
        </p:grpSpPr>
        <p:sp>
          <p:nvSpPr>
            <p:cNvPr id="39" name="TextBox 38"/>
            <p:cNvSpPr txBox="1"/>
            <p:nvPr/>
          </p:nvSpPr>
          <p:spPr>
            <a:xfrm>
              <a:off x="4641800" y="3910012"/>
              <a:ext cx="3079700" cy="3857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মল উৎপাদন: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দৈনিক </a:t>
              </a: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৩৫০ গ্রাম কাইল (Chyle)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প্রবেশ করে এবং সেখান থেকে </a:t>
              </a: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১৩৫ গ্রাম আর্দ্র মল (Faeces)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তৈরি হয়।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470350" y="3890962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 dirty="0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FA31F68-69D6-BEF1-25B1-382DF74B1CCF}"/>
              </a:ext>
            </a:extLst>
          </p:cNvPr>
          <p:cNvGrpSpPr/>
          <p:nvPr/>
        </p:nvGrpSpPr>
        <p:grpSpPr>
          <a:xfrm>
            <a:off x="8207425" y="5300662"/>
            <a:ext cx="3251150" cy="597693"/>
            <a:chOff x="4470350" y="4352925"/>
            <a:chExt cx="3251150" cy="597693"/>
          </a:xfrm>
        </p:grpSpPr>
        <p:sp>
          <p:nvSpPr>
            <p:cNvPr id="40" name="TextBox 39"/>
            <p:cNvSpPr txBox="1"/>
            <p:nvPr/>
          </p:nvSpPr>
          <p:spPr>
            <a:xfrm>
              <a:off x="4641800" y="4371975"/>
              <a:ext cx="3079700" cy="57864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518"/>
                </a:lnSpc>
              </a:pPr>
              <a:r>
                <a:rPr sz="1012" b="1" i="0" u="none">
                  <a:solidFill>
                    <a:srgbClr val="334155"/>
                  </a:solidFill>
                  <a:latin typeface="Hind Siliguri"/>
                </a:rPr>
                <a:t>উপকারী অণুজীবের ভান্ডার:</a:t>
              </a:r>
              <a:r>
                <a:rPr sz="1012" b="0" i="0" u="none">
                  <a:solidFill>
                    <a:srgbClr val="334155"/>
                  </a:solidFill>
                  <a:latin typeface="Hind Siliguri"/>
                </a:rPr>
                <a:t> আমাশয় বা কলেরায় অন্ত্রের ব্যাকটেরিয়া ধ্বংস হলে অ্যাপেন্ডিক্স উপকারী ব্যাকটেরিয়া পুনরায় প্রতিষ্ঠা করে।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470350" y="4352925"/>
              <a:ext cx="76200" cy="257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sz="1350" b="1" i="0" u="none">
                  <a:solidFill>
                    <a:srgbClr val="0284C7"/>
                  </a:solidFill>
                  <a:latin typeface="Hind Siliguri"/>
                </a:rPr>
                <a:t>•</a:t>
              </a: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286718EE-6795-8C3A-BD5C-029D591DCC19}"/>
              </a:ext>
            </a:extLst>
          </p:cNvPr>
          <p:cNvSpPr/>
          <p:nvPr/>
        </p:nvSpPr>
        <p:spPr>
          <a:xfrm>
            <a:off x="533400" y="821349"/>
            <a:ext cx="11125200" cy="19050"/>
          </a:xfrm>
          <a:prstGeom prst="rect">
            <a:avLst/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2" name="Object 71">
            <a:extLst>
              <a:ext uri="{FF2B5EF4-FFF2-40B4-BE49-F238E27FC236}">
                <a16:creationId xmlns:a16="http://schemas.microsoft.com/office/drawing/2014/main" id="{651A6313-6088-0BE0-0C73-24D8F6F66F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180018"/>
              </p:ext>
            </p:extLst>
          </p:nvPr>
        </p:nvGraphicFramePr>
        <p:xfrm>
          <a:off x="4166509" y="2224087"/>
          <a:ext cx="3735965" cy="3042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7" imgW="3210633" imgH="2314969" progId="Word.Picture.8">
                  <p:embed/>
                </p:oleObj>
              </mc:Choice>
              <mc:Fallback>
                <p:oleObj name="Picture" r:id="rId7" imgW="3210633" imgH="2314969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6509" y="2224087"/>
                        <a:ext cx="3735965" cy="30423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3438</Words>
  <Application>Microsoft Office PowerPoint</Application>
  <PresentationFormat>Widescreen</PresentationFormat>
  <Paragraphs>310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Calibri</vt:lpstr>
      <vt:lpstr>Hind Siliguri</vt:lpstr>
      <vt:lpstr>Hind Siliguri Black</vt:lpstr>
      <vt:lpstr>Hind Siliguri Medium</vt:lpstr>
      <vt:lpstr>Hind Siliguri SemiBold</vt:lpstr>
      <vt:lpstr>SutonnyMJ</vt:lpstr>
      <vt:lpstr>Times New Roman</vt:lpstr>
      <vt:lpstr>Vrinda</vt:lpstr>
      <vt:lpstr>Office Theme</vt:lpstr>
      <vt:lpstr>Picture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Anik Shahrier Oishik</cp:lastModifiedBy>
  <cp:revision>60</cp:revision>
  <dcterms:created xsi:type="dcterms:W3CDTF">2013-01-27T09:14:16Z</dcterms:created>
  <dcterms:modified xsi:type="dcterms:W3CDTF">2026-09-14T03:31:07Z</dcterms:modified>
  <cp:category/>
</cp:coreProperties>
</file>