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 id="285" r:id="rId29"/>
    <p:sldId id="286" r:id="rId30"/>
    <p:sldId id="287" r:id="rId31"/>
    <p:sldId id="288" r:id="rId32"/>
    <p:sldId id="289"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A5A5"/>
    <a:srgbClr val="F1F5F9"/>
    <a:srgbClr val="991B1B"/>
    <a:srgbClr val="FFF1F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7" d="100"/>
          <a:sy n="87" d="100"/>
        </p:scale>
        <p:origin x="499"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pic>
        <p:nvPicPr>
          <p:cNvPr id="8" name="Picture 7">
            <a:extLst>
              <a:ext uri="{FF2B5EF4-FFF2-40B4-BE49-F238E27FC236}">
                <a16:creationId xmlns:a16="http://schemas.microsoft.com/office/drawing/2014/main" id="{AE6402B4-539A-DC3E-61FB-6A61CDDAD5D8}"/>
              </a:ext>
            </a:extLst>
          </p:cNvPr>
          <p:cNvPicPr>
            <a:picLocks noChangeAspect="1"/>
          </p:cNvPicPr>
          <p:nvPr userDrawn="1"/>
        </p:nvPicPr>
        <p:blipFill>
          <a:blip r:embed="rId14"/>
          <a:stretch>
            <a:fillRect/>
          </a:stretch>
        </p:blipFill>
        <p:spPr>
          <a:xfrm>
            <a:off x="10735660" y="0"/>
            <a:ext cx="1456340" cy="457707"/>
          </a:xfrm>
          <a:prstGeom prst="rect">
            <a:avLst/>
          </a:prstGeom>
        </p:spPr>
      </p:pic>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image" Target="../media/image4.png"/><Relationship Id="rId16" Type="http://schemas.openxmlformats.org/officeDocument/2006/relationships/image" Target="../media/image18.png"/><Relationship Id="rId20"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19" Type="http://schemas.openxmlformats.org/officeDocument/2006/relationships/image" Target="../media/image21.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emf"/><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oleObject" Target="../embeddings/oleObject1.bin"/><Relationship Id="rId5" Type="http://schemas.openxmlformats.org/officeDocument/2006/relationships/image" Target="../media/image26.png"/><Relationship Id="rId4" Type="http://schemas.openxmlformats.org/officeDocument/2006/relationships/image" Target="../media/image25.png"/></Relationships>
</file>

<file path=ppt/slides/_rels/slide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emf"/><Relationship Id="rId5" Type="http://schemas.openxmlformats.org/officeDocument/2006/relationships/image" Target="../media/image31.png"/><Relationship Id="rId4" Type="http://schemas.openxmlformats.org/officeDocument/2006/relationships/image" Target="../media/image30.png"/></Relationships>
</file>

<file path=ppt/slides/_rels/slide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5" Type="http://schemas.openxmlformats.org/officeDocument/2006/relationships/image" Target="../media/image36.emf"/><Relationship Id="rId4" Type="http://schemas.openxmlformats.org/officeDocument/2006/relationships/image" Target="../media/image35.png"/></Relationships>
</file>

<file path=ppt/slides/_rels/slide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7.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 Id="rId9" Type="http://schemas.openxmlformats.org/officeDocument/2006/relationships/image" Target="../media/image60.png"/></Relationships>
</file>

<file path=ppt/slides/_rels/slide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1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image" Target="../media/image67.emf"/><Relationship Id="rId5" Type="http://schemas.openxmlformats.org/officeDocument/2006/relationships/oleObject" Target="../embeddings/oleObject2.bin"/><Relationship Id="rId4" Type="http://schemas.openxmlformats.org/officeDocument/2006/relationships/image" Target="../media/image66.png"/></Relationships>
</file>

<file path=ppt/slides/_rels/slide1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12.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png"/><Relationship Id="rId3" Type="http://schemas.openxmlformats.org/officeDocument/2006/relationships/image" Target="../media/image74.png"/><Relationship Id="rId7" Type="http://schemas.openxmlformats.org/officeDocument/2006/relationships/image" Target="../media/image78.png"/><Relationship Id="rId12" Type="http://schemas.openxmlformats.org/officeDocument/2006/relationships/image" Target="../media/image83.png"/><Relationship Id="rId2" Type="http://schemas.openxmlformats.org/officeDocument/2006/relationships/image" Target="../media/image73.png"/><Relationship Id="rId1" Type="http://schemas.openxmlformats.org/officeDocument/2006/relationships/slideLayout" Target="../slideLayouts/slideLayout7.xml"/><Relationship Id="rId6" Type="http://schemas.openxmlformats.org/officeDocument/2006/relationships/image" Target="../media/image77.png"/><Relationship Id="rId11" Type="http://schemas.openxmlformats.org/officeDocument/2006/relationships/image" Target="../media/image82.png"/><Relationship Id="rId5" Type="http://schemas.openxmlformats.org/officeDocument/2006/relationships/image" Target="../media/image76.png"/><Relationship Id="rId10" Type="http://schemas.openxmlformats.org/officeDocument/2006/relationships/image" Target="../media/image81.png"/><Relationship Id="rId4" Type="http://schemas.openxmlformats.org/officeDocument/2006/relationships/image" Target="../media/image75.png"/><Relationship Id="rId9" Type="http://schemas.openxmlformats.org/officeDocument/2006/relationships/image" Target="../media/image80.png"/></Relationships>
</file>

<file path=ppt/slides/_rels/slide13.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88.emf"/><Relationship Id="rId2" Type="http://schemas.openxmlformats.org/officeDocument/2006/relationships/image" Target="../media/image85.png"/><Relationship Id="rId1" Type="http://schemas.openxmlformats.org/officeDocument/2006/relationships/slideLayout" Target="../slideLayouts/slideLayout7.xml"/><Relationship Id="rId6" Type="http://schemas.openxmlformats.org/officeDocument/2006/relationships/oleObject" Target="../embeddings/oleObject3.bin"/><Relationship Id="rId5" Type="http://schemas.openxmlformats.org/officeDocument/2006/relationships/image" Target="../media/image87.png"/><Relationship Id="rId4" Type="http://schemas.openxmlformats.org/officeDocument/2006/relationships/image" Target="../media/image65.png"/></Relationships>
</file>

<file path=ppt/slides/_rels/slide14.xml.rels><?xml version="1.0" encoding="UTF-8" standalone="yes"?>
<Relationships xmlns="http://schemas.openxmlformats.org/package/2006/relationships"><Relationship Id="rId8" Type="http://schemas.openxmlformats.org/officeDocument/2006/relationships/image" Target="../media/image93.emf"/><Relationship Id="rId3" Type="http://schemas.openxmlformats.org/officeDocument/2006/relationships/image" Target="../media/image90.png"/><Relationship Id="rId7" Type="http://schemas.openxmlformats.org/officeDocument/2006/relationships/oleObject" Target="../embeddings/oleObject4.bin"/><Relationship Id="rId2" Type="http://schemas.openxmlformats.org/officeDocument/2006/relationships/image" Target="../media/image89.pn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92.png"/><Relationship Id="rId4" Type="http://schemas.openxmlformats.org/officeDocument/2006/relationships/image" Target="../media/image91.png"/></Relationships>
</file>

<file path=ppt/slides/_rels/slide15.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image" Target="../media/image94.png"/><Relationship Id="rId1" Type="http://schemas.openxmlformats.org/officeDocument/2006/relationships/slideLayout" Target="../slideLayouts/slideLayout7.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16.xml.rels><?xml version="1.0" encoding="UTF-8" standalone="yes"?>
<Relationships xmlns="http://schemas.openxmlformats.org/package/2006/relationships"><Relationship Id="rId3" Type="http://schemas.openxmlformats.org/officeDocument/2006/relationships/image" Target="../media/image102.png"/><Relationship Id="rId7" Type="http://schemas.openxmlformats.org/officeDocument/2006/relationships/image" Target="../media/image105.emf"/><Relationship Id="rId2" Type="http://schemas.openxmlformats.org/officeDocument/2006/relationships/image" Target="../media/image101.png"/><Relationship Id="rId1" Type="http://schemas.openxmlformats.org/officeDocument/2006/relationships/slideLayout" Target="../slideLayouts/slideLayout7.xml"/><Relationship Id="rId6" Type="http://schemas.openxmlformats.org/officeDocument/2006/relationships/oleObject" Target="../embeddings/oleObject5.bin"/><Relationship Id="rId5" Type="http://schemas.openxmlformats.org/officeDocument/2006/relationships/image" Target="../media/image104.png"/><Relationship Id="rId4" Type="http://schemas.openxmlformats.org/officeDocument/2006/relationships/image" Target="../media/image103.png"/></Relationships>
</file>

<file path=ppt/slides/_rels/slide17.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7.xml"/><Relationship Id="rId5" Type="http://schemas.openxmlformats.org/officeDocument/2006/relationships/image" Target="../media/image110.png"/><Relationship Id="rId4" Type="http://schemas.openxmlformats.org/officeDocument/2006/relationships/image" Target="../media/image109.png"/></Relationships>
</file>

<file path=ppt/slides/_rels/slide19.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image" Target="../media/image111.png"/><Relationship Id="rId1" Type="http://schemas.openxmlformats.org/officeDocument/2006/relationships/slideLayout" Target="../slideLayouts/slideLayout7.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 Id="rId9" Type="http://schemas.openxmlformats.org/officeDocument/2006/relationships/image" Target="../media/image118.png"/></Relationships>
</file>

<file path=ppt/slides/_rels/slide20.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image" Target="../media/image120.png"/><Relationship Id="rId7" Type="http://schemas.openxmlformats.org/officeDocument/2006/relationships/image" Target="../media/image124.png"/><Relationship Id="rId2" Type="http://schemas.openxmlformats.org/officeDocument/2006/relationships/image" Target="../media/image119.png"/><Relationship Id="rId1" Type="http://schemas.openxmlformats.org/officeDocument/2006/relationships/slideLayout" Target="../slideLayouts/slideLayout7.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121.png"/><Relationship Id="rId9" Type="http://schemas.openxmlformats.org/officeDocument/2006/relationships/image" Target="../media/image126.png"/></Relationships>
</file>

<file path=ppt/slides/_rels/slide21.xml.rels><?xml version="1.0" encoding="UTF-8" standalone="yes"?>
<Relationships xmlns="http://schemas.openxmlformats.org/package/2006/relationships"><Relationship Id="rId3" Type="http://schemas.openxmlformats.org/officeDocument/2006/relationships/image" Target="../media/image128.png"/><Relationship Id="rId7" Type="http://schemas.openxmlformats.org/officeDocument/2006/relationships/image" Target="../media/image131.emf"/><Relationship Id="rId2" Type="http://schemas.openxmlformats.org/officeDocument/2006/relationships/image" Target="../media/image127.png"/><Relationship Id="rId1" Type="http://schemas.openxmlformats.org/officeDocument/2006/relationships/slideLayout" Target="../slideLayouts/slideLayout7.xml"/><Relationship Id="rId6" Type="http://schemas.openxmlformats.org/officeDocument/2006/relationships/oleObject" Target="../embeddings/oleObject6.bin"/><Relationship Id="rId5" Type="http://schemas.openxmlformats.org/officeDocument/2006/relationships/image" Target="../media/image130.png"/><Relationship Id="rId4" Type="http://schemas.openxmlformats.org/officeDocument/2006/relationships/image" Target="../media/image129.png"/></Relationships>
</file>

<file path=ppt/slides/_rels/slide22.xml.rels><?xml version="1.0" encoding="UTF-8" standalone="yes"?>
<Relationships xmlns="http://schemas.openxmlformats.org/package/2006/relationships"><Relationship Id="rId3" Type="http://schemas.openxmlformats.org/officeDocument/2006/relationships/image" Target="../media/image133.png"/><Relationship Id="rId7" Type="http://schemas.openxmlformats.org/officeDocument/2006/relationships/image" Target="../media/image131.emf"/><Relationship Id="rId2" Type="http://schemas.openxmlformats.org/officeDocument/2006/relationships/image" Target="../media/image132.png"/><Relationship Id="rId1" Type="http://schemas.openxmlformats.org/officeDocument/2006/relationships/slideLayout" Target="../slideLayouts/slideLayout7.xml"/><Relationship Id="rId6" Type="http://schemas.openxmlformats.org/officeDocument/2006/relationships/oleObject" Target="../embeddings/oleObject6.bin"/><Relationship Id="rId5" Type="http://schemas.openxmlformats.org/officeDocument/2006/relationships/image" Target="../media/image127.png"/><Relationship Id="rId4" Type="http://schemas.openxmlformats.org/officeDocument/2006/relationships/image" Target="../media/image134.png"/></Relationships>
</file>

<file path=ppt/slides/_rels/slide23.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image" Target="../media/image136.png"/><Relationship Id="rId7" Type="http://schemas.openxmlformats.org/officeDocument/2006/relationships/image" Target="../media/image140.png"/><Relationship Id="rId2" Type="http://schemas.openxmlformats.org/officeDocument/2006/relationships/image" Target="../media/image135.png"/><Relationship Id="rId1" Type="http://schemas.openxmlformats.org/officeDocument/2006/relationships/slideLayout" Target="../slideLayouts/slideLayout7.xml"/><Relationship Id="rId6" Type="http://schemas.openxmlformats.org/officeDocument/2006/relationships/image" Target="../media/image139.png"/><Relationship Id="rId5" Type="http://schemas.openxmlformats.org/officeDocument/2006/relationships/image" Target="../media/image138.png"/><Relationship Id="rId10" Type="http://schemas.openxmlformats.org/officeDocument/2006/relationships/image" Target="../media/image143.png"/><Relationship Id="rId4" Type="http://schemas.openxmlformats.org/officeDocument/2006/relationships/image" Target="../media/image137.png"/><Relationship Id="rId9" Type="http://schemas.openxmlformats.org/officeDocument/2006/relationships/image" Target="../media/image142.png"/></Relationships>
</file>

<file path=ppt/slides/_rels/slide24.xml.rels><?xml version="1.0" encoding="UTF-8" standalone="yes"?>
<Relationships xmlns="http://schemas.openxmlformats.org/package/2006/relationships"><Relationship Id="rId8" Type="http://schemas.openxmlformats.org/officeDocument/2006/relationships/image" Target="../media/image148.emf"/><Relationship Id="rId3" Type="http://schemas.openxmlformats.org/officeDocument/2006/relationships/image" Target="../media/image144.png"/><Relationship Id="rId7" Type="http://schemas.openxmlformats.org/officeDocument/2006/relationships/oleObject" Target="../embeddings/oleObject7.bin"/><Relationship Id="rId2" Type="http://schemas.openxmlformats.org/officeDocument/2006/relationships/image" Target="../media/image127.png"/><Relationship Id="rId1" Type="http://schemas.openxmlformats.org/officeDocument/2006/relationships/slideLayout" Target="../slideLayouts/slideLayout7.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png"/></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image" Target="../media/image149.png"/><Relationship Id="rId7" Type="http://schemas.openxmlformats.org/officeDocument/2006/relationships/image" Target="../media/image153.png"/><Relationship Id="rId2" Type="http://schemas.openxmlformats.org/officeDocument/2006/relationships/image" Target="../media/image127.png"/><Relationship Id="rId1" Type="http://schemas.openxmlformats.org/officeDocument/2006/relationships/slideLayout" Target="../slideLayouts/slideLayout7.x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image" Target="../media/image150.png"/><Relationship Id="rId9" Type="http://schemas.openxmlformats.org/officeDocument/2006/relationships/image" Target="../media/image154.emf"/></Relationships>
</file>

<file path=ppt/slides/_rels/slide26.xml.rels><?xml version="1.0" encoding="UTF-8" standalone="yes"?>
<Relationships xmlns="http://schemas.openxmlformats.org/package/2006/relationships"><Relationship Id="rId8" Type="http://schemas.openxmlformats.org/officeDocument/2006/relationships/image" Target="../media/image160.emf"/><Relationship Id="rId3" Type="http://schemas.openxmlformats.org/officeDocument/2006/relationships/image" Target="../media/image156.png"/><Relationship Id="rId7" Type="http://schemas.openxmlformats.org/officeDocument/2006/relationships/image" Target="../media/image159.png"/><Relationship Id="rId2" Type="http://schemas.openxmlformats.org/officeDocument/2006/relationships/image" Target="../media/image155.pn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58.png"/><Relationship Id="rId4" Type="http://schemas.openxmlformats.org/officeDocument/2006/relationships/image" Target="../media/image157.png"/></Relationships>
</file>

<file path=ppt/slides/_rels/slide27.xml.rels><?xml version="1.0" encoding="UTF-8" standalone="yes"?>
<Relationships xmlns="http://schemas.openxmlformats.org/package/2006/relationships"><Relationship Id="rId8" Type="http://schemas.openxmlformats.org/officeDocument/2006/relationships/image" Target="../media/image159.png"/><Relationship Id="rId3" Type="http://schemas.openxmlformats.org/officeDocument/2006/relationships/image" Target="../media/image162.png"/><Relationship Id="rId7" Type="http://schemas.microsoft.com/office/2007/relationships/hdphoto" Target="../media/hdphoto2.wdp"/><Relationship Id="rId2" Type="http://schemas.openxmlformats.org/officeDocument/2006/relationships/image" Target="../media/image161.png"/><Relationship Id="rId1" Type="http://schemas.openxmlformats.org/officeDocument/2006/relationships/slideLayout" Target="../slideLayouts/slideLayout7.xml"/><Relationship Id="rId6" Type="http://schemas.openxmlformats.org/officeDocument/2006/relationships/image" Target="../media/image165.png"/><Relationship Id="rId5" Type="http://schemas.openxmlformats.org/officeDocument/2006/relationships/image" Target="../media/image164.png"/><Relationship Id="rId4" Type="http://schemas.openxmlformats.org/officeDocument/2006/relationships/image" Target="../media/image163.png"/></Relationships>
</file>

<file path=ppt/slides/_rels/slide28.xml.rels><?xml version="1.0" encoding="UTF-8" standalone="yes"?>
<Relationships xmlns="http://schemas.openxmlformats.org/package/2006/relationships"><Relationship Id="rId3" Type="http://schemas.openxmlformats.org/officeDocument/2006/relationships/image" Target="../media/image167.png"/><Relationship Id="rId7" Type="http://schemas.openxmlformats.org/officeDocument/2006/relationships/image" Target="../media/image159.png"/><Relationship Id="rId2" Type="http://schemas.openxmlformats.org/officeDocument/2006/relationships/image" Target="../media/image166.pn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69.png"/><Relationship Id="rId4" Type="http://schemas.openxmlformats.org/officeDocument/2006/relationships/image" Target="../media/image168.png"/></Relationships>
</file>

<file path=ppt/slides/_rels/slide29.xml.rels><?xml version="1.0" encoding="UTF-8" standalone="yes"?>
<Relationships xmlns="http://schemas.openxmlformats.org/package/2006/relationships"><Relationship Id="rId8" Type="http://schemas.openxmlformats.org/officeDocument/2006/relationships/image" Target="../media/image175.png"/><Relationship Id="rId3" Type="http://schemas.openxmlformats.org/officeDocument/2006/relationships/image" Target="../media/image171.png"/><Relationship Id="rId7" Type="http://schemas.microsoft.com/office/2007/relationships/hdphoto" Target="../media/hdphoto4.wdp"/><Relationship Id="rId2" Type="http://schemas.openxmlformats.org/officeDocument/2006/relationships/image" Target="../media/image170.png"/><Relationship Id="rId1" Type="http://schemas.openxmlformats.org/officeDocument/2006/relationships/slideLayout" Target="../slideLayouts/slideLayout7.xml"/><Relationship Id="rId6" Type="http://schemas.openxmlformats.org/officeDocument/2006/relationships/image" Target="../media/image174.png"/><Relationship Id="rId11" Type="http://schemas.openxmlformats.org/officeDocument/2006/relationships/image" Target="../media/image159.png"/><Relationship Id="rId5" Type="http://schemas.openxmlformats.org/officeDocument/2006/relationships/image" Target="../media/image173.png"/><Relationship Id="rId10" Type="http://schemas.openxmlformats.org/officeDocument/2006/relationships/image" Target="../media/image177.png"/><Relationship Id="rId4" Type="http://schemas.openxmlformats.org/officeDocument/2006/relationships/image" Target="../media/image172.png"/><Relationship Id="rId9" Type="http://schemas.openxmlformats.org/officeDocument/2006/relationships/image" Target="../media/image176.png"/></Relationships>
</file>

<file path=ppt/slides/_rels/slide30.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78.png"/><Relationship Id="rId1" Type="http://schemas.openxmlformats.org/officeDocument/2006/relationships/slideLayout" Target="../slideLayouts/slideLayout7.xml"/><Relationship Id="rId5" Type="http://schemas.openxmlformats.org/officeDocument/2006/relationships/image" Target="../media/image181.png"/><Relationship Id="rId4" Type="http://schemas.openxmlformats.org/officeDocument/2006/relationships/image" Target="../media/image180.png"/></Relationships>
</file>

<file path=ppt/slides/_rels/slide31.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image" Target="../media/image182.png"/><Relationship Id="rId1" Type="http://schemas.openxmlformats.org/officeDocument/2006/relationships/slideLayout" Target="../slideLayouts/slideLayout7.xml"/><Relationship Id="rId5" Type="http://schemas.openxmlformats.org/officeDocument/2006/relationships/image" Target="../media/image184.emf"/><Relationship Id="rId4" Type="http://schemas.openxmlformats.org/officeDocument/2006/relationships/oleObject" Target="../embeddings/oleObject9.bin"/></Relationships>
</file>

<file path=ppt/slides/_rels/slide32.xml.rels><?xml version="1.0" encoding="UTF-8" standalone="yes"?>
<Relationships xmlns="http://schemas.openxmlformats.org/package/2006/relationships"><Relationship Id="rId8" Type="http://schemas.openxmlformats.org/officeDocument/2006/relationships/image" Target="../media/image191.png"/><Relationship Id="rId13" Type="http://schemas.openxmlformats.org/officeDocument/2006/relationships/image" Target="../media/image196.png"/><Relationship Id="rId3" Type="http://schemas.openxmlformats.org/officeDocument/2006/relationships/image" Target="../media/image186.png"/><Relationship Id="rId7" Type="http://schemas.openxmlformats.org/officeDocument/2006/relationships/image" Target="../media/image190.png"/><Relationship Id="rId12" Type="http://schemas.openxmlformats.org/officeDocument/2006/relationships/image" Target="../media/image195.png"/><Relationship Id="rId2" Type="http://schemas.openxmlformats.org/officeDocument/2006/relationships/image" Target="../media/image185.png"/><Relationship Id="rId1" Type="http://schemas.openxmlformats.org/officeDocument/2006/relationships/slideLayout" Target="../slideLayouts/slideLayout7.xml"/><Relationship Id="rId6" Type="http://schemas.openxmlformats.org/officeDocument/2006/relationships/image" Target="../media/image189.png"/><Relationship Id="rId11" Type="http://schemas.openxmlformats.org/officeDocument/2006/relationships/image" Target="../media/image194.png"/><Relationship Id="rId5" Type="http://schemas.openxmlformats.org/officeDocument/2006/relationships/image" Target="../media/image188.png"/><Relationship Id="rId10" Type="http://schemas.openxmlformats.org/officeDocument/2006/relationships/image" Target="../media/image193.png"/><Relationship Id="rId4" Type="http://schemas.openxmlformats.org/officeDocument/2006/relationships/image" Target="../media/image187.png"/><Relationship Id="rId9" Type="http://schemas.openxmlformats.org/officeDocument/2006/relationships/image" Target="../media/image192.png"/><Relationship Id="rId14" Type="http://schemas.openxmlformats.org/officeDocument/2006/relationships/image" Target="../media/image19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524025" y="3573727"/>
            <a:ext cx="3587650" cy="141336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4302175" y="3573727"/>
            <a:ext cx="3587799" cy="141336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4"/>
          <a:stretch>
            <a:fillRect/>
          </a:stretch>
        </p:blipFill>
        <p:spPr>
          <a:xfrm>
            <a:off x="8080475" y="3573727"/>
            <a:ext cx="3587650" cy="141336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Picture 5" descr="image.png"/>
          <p:cNvPicPr>
            <a:picLocks noChangeAspect="1"/>
          </p:cNvPicPr>
          <p:nvPr/>
        </p:nvPicPr>
        <p:blipFill>
          <a:blip r:embed="rId5"/>
          <a:stretch>
            <a:fillRect/>
          </a:stretch>
        </p:blipFill>
        <p:spPr>
          <a:xfrm>
            <a:off x="524025" y="5124451"/>
            <a:ext cx="3587650" cy="141336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7" name="Picture 6" descr="image.png"/>
          <p:cNvPicPr>
            <a:picLocks noChangeAspect="1"/>
          </p:cNvPicPr>
          <p:nvPr/>
        </p:nvPicPr>
        <p:blipFill>
          <a:blip r:embed="rId6"/>
          <a:stretch>
            <a:fillRect/>
          </a:stretch>
        </p:blipFill>
        <p:spPr>
          <a:xfrm>
            <a:off x="4302175" y="5124451"/>
            <a:ext cx="3587799" cy="141336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8" name="Picture 7" descr="image.png"/>
          <p:cNvPicPr>
            <a:picLocks noChangeAspect="1"/>
          </p:cNvPicPr>
          <p:nvPr/>
        </p:nvPicPr>
        <p:blipFill>
          <a:blip r:embed="rId7"/>
          <a:stretch>
            <a:fillRect/>
          </a:stretch>
        </p:blipFill>
        <p:spPr>
          <a:xfrm>
            <a:off x="8080475" y="5124451"/>
            <a:ext cx="3587650" cy="141336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9" name="TextBox 8"/>
          <p:cNvSpPr txBox="1"/>
          <p:nvPr/>
        </p:nvSpPr>
        <p:spPr>
          <a:xfrm>
            <a:off x="523875" y="428625"/>
            <a:ext cx="11668125" cy="523875"/>
          </a:xfrm>
          <a:prstGeom prst="rect">
            <a:avLst/>
          </a:prstGeom>
          <a:noFill/>
        </p:spPr>
        <p:txBody>
          <a:bodyPr wrap="square" lIns="0" tIns="0" rIns="0" bIns="0" anchor="ctr">
            <a:spAutoFit/>
          </a:bodyPr>
          <a:lstStyle/>
          <a:p>
            <a:pPr algn="l"/>
            <a:r>
              <a:rPr sz="2400" b="1" i="0" u="none">
                <a:solidFill>
                  <a:srgbClr val="991B1B"/>
                </a:solidFill>
                <a:latin typeface="Hind Siliguri"/>
              </a:rPr>
              <a:t>রক্তের প্রধান শারীরবৃত্তীয় কার্যাবলী</a:t>
            </a:r>
          </a:p>
        </p:txBody>
      </p:sp>
      <p:sp>
        <p:nvSpPr>
          <p:cNvPr id="10" name="Rectangle 9"/>
          <p:cNvSpPr/>
          <p:nvPr/>
        </p:nvSpPr>
        <p:spPr>
          <a:xfrm>
            <a:off x="523875" y="1000125"/>
            <a:ext cx="11144250" cy="28575"/>
          </a:xfrm>
          <a:prstGeom prst="rect">
            <a:avLst/>
          </a:prstGeom>
          <a:solidFill>
            <a:srgbClr val="FCA5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image.png"/>
          <p:cNvPicPr>
            <a:picLocks noChangeAspect="1"/>
          </p:cNvPicPr>
          <p:nvPr/>
        </p:nvPicPr>
        <p:blipFill>
          <a:blip r:embed="rId8"/>
          <a:stretch>
            <a:fillRect/>
          </a:stretch>
        </p:blipFill>
        <p:spPr>
          <a:xfrm>
            <a:off x="705000" y="3754702"/>
            <a:ext cx="400050" cy="400050"/>
          </a:xfrm>
          <a:prstGeom prst="rect">
            <a:avLst/>
          </a:prstGeom>
        </p:spPr>
      </p:pic>
      <p:sp>
        <p:nvSpPr>
          <p:cNvPr id="13" name="TextBox 12"/>
          <p:cNvSpPr txBox="1"/>
          <p:nvPr/>
        </p:nvSpPr>
        <p:spPr>
          <a:xfrm>
            <a:off x="1248565" y="3862776"/>
            <a:ext cx="2510685" cy="207749"/>
          </a:xfrm>
          <a:prstGeom prst="rect">
            <a:avLst/>
          </a:prstGeom>
          <a:noFill/>
        </p:spPr>
        <p:txBody>
          <a:bodyPr wrap="square" lIns="0" tIns="0" rIns="0" bIns="0" anchor="t">
            <a:spAutoFit/>
          </a:bodyPr>
          <a:lstStyle/>
          <a:p>
            <a:pPr algn="l"/>
            <a:r>
              <a:rPr sz="1350" b="0" i="0" u="none" dirty="0">
                <a:solidFill>
                  <a:srgbClr val="1E293B"/>
                </a:solidFill>
                <a:latin typeface="Hind Siliguri SemiBold"/>
              </a:rPr>
              <a:t>১. </a:t>
            </a:r>
            <a:r>
              <a:rPr sz="1350" b="0" i="0" u="none" dirty="0" err="1">
                <a:solidFill>
                  <a:srgbClr val="1E293B"/>
                </a:solidFill>
                <a:latin typeface="Hind Siliguri SemiBold"/>
              </a:rPr>
              <a:t>পুষ্টি</a:t>
            </a:r>
            <a:r>
              <a:rPr sz="1350" b="0" i="0" u="none" dirty="0">
                <a:solidFill>
                  <a:srgbClr val="1E293B"/>
                </a:solidFill>
                <a:latin typeface="Hind Siliguri SemiBold"/>
              </a:rPr>
              <a:t> ও </a:t>
            </a:r>
            <a:r>
              <a:rPr sz="1350" b="0" i="0" u="none" dirty="0" err="1">
                <a:solidFill>
                  <a:srgbClr val="1E293B"/>
                </a:solidFill>
                <a:latin typeface="Hind Siliguri SemiBold"/>
              </a:rPr>
              <a:t>শ্বসন</a:t>
            </a:r>
            <a:r>
              <a:rPr sz="1350" b="0" i="0" u="none" dirty="0">
                <a:solidFill>
                  <a:srgbClr val="1E293B"/>
                </a:solidFill>
                <a:latin typeface="Hind Siliguri SemiBold"/>
              </a:rPr>
              <a:t> </a:t>
            </a:r>
            <a:r>
              <a:rPr sz="1350" b="0" i="0" u="none" dirty="0" err="1">
                <a:solidFill>
                  <a:srgbClr val="1E293B"/>
                </a:solidFill>
                <a:latin typeface="Hind Siliguri SemiBold"/>
              </a:rPr>
              <a:t>গ্যাস</a:t>
            </a:r>
            <a:r>
              <a:rPr sz="1350" b="0" i="0" u="none" dirty="0">
                <a:solidFill>
                  <a:srgbClr val="1E293B"/>
                </a:solidFill>
                <a:latin typeface="Hind Siliguri SemiBold"/>
              </a:rPr>
              <a:t> </a:t>
            </a:r>
            <a:r>
              <a:rPr sz="1350" b="0" i="0" u="none" dirty="0" err="1">
                <a:solidFill>
                  <a:srgbClr val="1E293B"/>
                </a:solidFill>
                <a:latin typeface="Hind Siliguri SemiBold"/>
              </a:rPr>
              <a:t>পরিবহন</a:t>
            </a:r>
            <a:endParaRPr sz="1350" b="0" i="0" u="none" dirty="0">
              <a:solidFill>
                <a:srgbClr val="1E293B"/>
              </a:solidFill>
              <a:latin typeface="Hind Siliguri SemiBold"/>
            </a:endParaRPr>
          </a:p>
        </p:txBody>
      </p:sp>
      <p:sp>
        <p:nvSpPr>
          <p:cNvPr id="14" name="TextBox 13"/>
          <p:cNvSpPr txBox="1"/>
          <p:nvPr/>
        </p:nvSpPr>
        <p:spPr>
          <a:xfrm>
            <a:off x="704850" y="4215567"/>
            <a:ext cx="3225700" cy="642937"/>
          </a:xfrm>
          <a:prstGeom prst="rect">
            <a:avLst/>
          </a:prstGeom>
          <a:noFill/>
        </p:spPr>
        <p:txBody>
          <a:bodyPr wrap="square" lIns="0" tIns="0" rIns="0" bIns="0" anchor="t">
            <a:spAutoFit/>
          </a:bodyPr>
          <a:lstStyle/>
          <a:p>
            <a:pPr algn="l">
              <a:lnSpc>
                <a:spcPts val="1687"/>
              </a:lnSpc>
            </a:pPr>
            <a:r>
              <a:rPr sz="1125" b="0" i="0" u="none" dirty="0" err="1">
                <a:solidFill>
                  <a:srgbClr val="334155"/>
                </a:solidFill>
                <a:latin typeface="Hind Siliguri"/>
              </a:rPr>
              <a:t>ক্ষুদ্রান্ত্র</a:t>
            </a:r>
            <a:r>
              <a:rPr sz="1125" b="0" i="0" u="none" dirty="0">
                <a:solidFill>
                  <a:srgbClr val="334155"/>
                </a:solidFill>
                <a:latin typeface="Hind Siliguri"/>
              </a:rPr>
              <a:t> </a:t>
            </a:r>
            <a:r>
              <a:rPr sz="1125" b="0" i="0" u="none" dirty="0" err="1">
                <a:solidFill>
                  <a:srgbClr val="334155"/>
                </a:solidFill>
                <a:latin typeface="Hind Siliguri"/>
              </a:rPr>
              <a:t>থেকে</a:t>
            </a:r>
            <a:r>
              <a:rPr sz="1125" b="0" i="0" u="none" dirty="0">
                <a:solidFill>
                  <a:srgbClr val="334155"/>
                </a:solidFill>
                <a:latin typeface="Hind Siliguri"/>
              </a:rPr>
              <a:t> </a:t>
            </a:r>
            <a:r>
              <a:rPr sz="1125" b="0" i="0" u="none" dirty="0" err="1">
                <a:solidFill>
                  <a:srgbClr val="334155"/>
                </a:solidFill>
                <a:latin typeface="Hind Siliguri"/>
              </a:rPr>
              <a:t>শোষিত</a:t>
            </a:r>
            <a:r>
              <a:rPr sz="1125" b="0" i="0" u="none" dirty="0">
                <a:solidFill>
                  <a:srgbClr val="334155"/>
                </a:solidFill>
                <a:latin typeface="Hind Siliguri"/>
              </a:rPr>
              <a:t> </a:t>
            </a:r>
            <a:r>
              <a:rPr sz="1125" b="0" i="0" u="none" dirty="0" err="1">
                <a:solidFill>
                  <a:srgbClr val="334155"/>
                </a:solidFill>
                <a:latin typeface="Hind Siliguri"/>
              </a:rPr>
              <a:t>খাদ্যসার</a:t>
            </a:r>
            <a:r>
              <a:rPr sz="1125" b="0" i="0" u="none" dirty="0">
                <a:solidFill>
                  <a:srgbClr val="334155"/>
                </a:solidFill>
                <a:latin typeface="Hind Siliguri"/>
              </a:rPr>
              <a:t> (</a:t>
            </a:r>
            <a:r>
              <a:rPr sz="1125" b="0" i="0" u="none" dirty="0" err="1">
                <a:solidFill>
                  <a:srgbClr val="334155"/>
                </a:solidFill>
                <a:latin typeface="Hind Siliguri"/>
              </a:rPr>
              <a:t>গ্লুকোজ</a:t>
            </a:r>
            <a:r>
              <a:rPr sz="1125" b="0" i="0" u="none" dirty="0">
                <a:solidFill>
                  <a:srgbClr val="334155"/>
                </a:solidFill>
                <a:latin typeface="Hind Siliguri"/>
              </a:rPr>
              <a:t>, </a:t>
            </a:r>
            <a:r>
              <a:rPr sz="1125" b="0" i="0" u="none" dirty="0" err="1">
                <a:solidFill>
                  <a:srgbClr val="334155"/>
                </a:solidFill>
                <a:latin typeface="Hind Siliguri"/>
              </a:rPr>
              <a:t>অ্যামিনো</a:t>
            </a:r>
            <a:r>
              <a:rPr sz="1125" b="0" i="0" u="none" dirty="0">
                <a:solidFill>
                  <a:srgbClr val="334155"/>
                </a:solidFill>
                <a:latin typeface="Hind Siliguri"/>
              </a:rPr>
              <a:t> </a:t>
            </a:r>
            <a:r>
              <a:rPr sz="1125" b="0" i="0" u="none" dirty="0" err="1">
                <a:solidFill>
                  <a:srgbClr val="334155"/>
                </a:solidFill>
                <a:latin typeface="Hind Siliguri"/>
              </a:rPr>
              <a:t>এসিড</a:t>
            </a:r>
            <a:r>
              <a:rPr sz="1125" b="0" i="0" u="none" dirty="0">
                <a:solidFill>
                  <a:srgbClr val="334155"/>
                </a:solidFill>
                <a:latin typeface="Hind Siliguri"/>
              </a:rPr>
              <a:t>) </a:t>
            </a:r>
            <a:r>
              <a:rPr sz="1125" b="0" i="0" u="none" dirty="0" err="1">
                <a:solidFill>
                  <a:srgbClr val="334155"/>
                </a:solidFill>
                <a:latin typeface="Hind Siliguri"/>
              </a:rPr>
              <a:t>এবং</a:t>
            </a:r>
            <a:r>
              <a:rPr sz="1125" b="0" i="0" u="none" dirty="0">
                <a:solidFill>
                  <a:srgbClr val="334155"/>
                </a:solidFill>
                <a:latin typeface="Hind Siliguri"/>
              </a:rPr>
              <a:t> </a:t>
            </a:r>
            <a:r>
              <a:rPr sz="1125" b="0" i="0" u="none" dirty="0" err="1">
                <a:solidFill>
                  <a:srgbClr val="334155"/>
                </a:solidFill>
                <a:latin typeface="Hind Siliguri"/>
              </a:rPr>
              <a:t>ফুসফুস</a:t>
            </a:r>
            <a:r>
              <a:rPr sz="1125" b="0" i="0" u="none" dirty="0">
                <a:solidFill>
                  <a:srgbClr val="334155"/>
                </a:solidFill>
                <a:latin typeface="Hind Siliguri"/>
              </a:rPr>
              <a:t> </a:t>
            </a:r>
            <a:r>
              <a:rPr sz="1125" b="0" i="0" u="none" dirty="0" err="1">
                <a:solidFill>
                  <a:srgbClr val="334155"/>
                </a:solidFill>
                <a:latin typeface="Hind Siliguri"/>
              </a:rPr>
              <a:t>থেকে</a:t>
            </a:r>
            <a:r>
              <a:rPr sz="1125" b="0" i="0" u="none" dirty="0">
                <a:solidFill>
                  <a:srgbClr val="334155"/>
                </a:solidFill>
                <a:latin typeface="Hind Siliguri"/>
              </a:rPr>
              <a:t> O₂ </a:t>
            </a:r>
            <a:r>
              <a:rPr sz="1125" b="0" i="0" u="none" dirty="0" err="1">
                <a:solidFill>
                  <a:srgbClr val="334155"/>
                </a:solidFill>
                <a:latin typeface="Hind Siliguri"/>
              </a:rPr>
              <a:t>কোষে</a:t>
            </a:r>
            <a:r>
              <a:rPr sz="1125" b="0" i="0" u="none" dirty="0">
                <a:solidFill>
                  <a:srgbClr val="334155"/>
                </a:solidFill>
                <a:latin typeface="Hind Siliguri"/>
              </a:rPr>
              <a:t> </a:t>
            </a:r>
            <a:r>
              <a:rPr sz="1125" b="0" i="0" u="none" dirty="0" err="1">
                <a:solidFill>
                  <a:srgbClr val="334155"/>
                </a:solidFill>
                <a:latin typeface="Hind Siliguri"/>
              </a:rPr>
              <a:t>পরিবহন</a:t>
            </a:r>
            <a:r>
              <a:rPr sz="1125" b="0" i="0" u="none" dirty="0">
                <a:solidFill>
                  <a:srgbClr val="334155"/>
                </a:solidFill>
                <a:latin typeface="Hind Siliguri"/>
              </a:rPr>
              <a:t> </a:t>
            </a:r>
            <a:r>
              <a:rPr sz="1125" b="0" i="0" u="none" dirty="0" err="1">
                <a:solidFill>
                  <a:srgbClr val="334155"/>
                </a:solidFill>
                <a:latin typeface="Hind Siliguri"/>
              </a:rPr>
              <a:t>করে</a:t>
            </a:r>
            <a:r>
              <a:rPr sz="1125" b="0" i="0" u="none" dirty="0">
                <a:solidFill>
                  <a:srgbClr val="334155"/>
                </a:solidFill>
                <a:latin typeface="Hind Siliguri"/>
              </a:rPr>
              <a:t>। </a:t>
            </a:r>
            <a:r>
              <a:rPr sz="1125" b="0" i="0" u="none" dirty="0" err="1">
                <a:solidFill>
                  <a:srgbClr val="334155"/>
                </a:solidFill>
                <a:latin typeface="Hind Siliguri"/>
              </a:rPr>
              <a:t>কোষ</a:t>
            </a:r>
            <a:r>
              <a:rPr sz="1125" b="0" i="0" u="none" dirty="0">
                <a:solidFill>
                  <a:srgbClr val="334155"/>
                </a:solidFill>
                <a:latin typeface="Hind Siliguri"/>
              </a:rPr>
              <a:t> </a:t>
            </a:r>
            <a:r>
              <a:rPr sz="1125" b="0" i="0" u="none" dirty="0" err="1">
                <a:solidFill>
                  <a:srgbClr val="334155"/>
                </a:solidFill>
                <a:latin typeface="Hind Siliguri"/>
              </a:rPr>
              <a:t>থেকে</a:t>
            </a:r>
            <a:r>
              <a:rPr sz="1125" b="0" i="0" u="none" dirty="0">
                <a:solidFill>
                  <a:srgbClr val="334155"/>
                </a:solidFill>
                <a:latin typeface="Hind Siliguri"/>
              </a:rPr>
              <a:t> CO₂ </a:t>
            </a:r>
            <a:r>
              <a:rPr sz="1125" b="0" i="0" u="none" dirty="0" err="1">
                <a:solidFill>
                  <a:srgbClr val="334155"/>
                </a:solidFill>
                <a:latin typeface="Hind Siliguri"/>
              </a:rPr>
              <a:t>ফুসফুসে</a:t>
            </a:r>
            <a:r>
              <a:rPr sz="1125" b="0" i="0" u="none" dirty="0">
                <a:solidFill>
                  <a:srgbClr val="334155"/>
                </a:solidFill>
                <a:latin typeface="Hind Siliguri"/>
              </a:rPr>
              <a:t> </a:t>
            </a:r>
            <a:r>
              <a:rPr sz="1125" b="0" i="0" u="none" dirty="0" err="1">
                <a:solidFill>
                  <a:srgbClr val="334155"/>
                </a:solidFill>
                <a:latin typeface="Hind Siliguri"/>
              </a:rPr>
              <a:t>বহন</a:t>
            </a:r>
            <a:r>
              <a:rPr sz="1125" b="0" i="0" u="none" dirty="0">
                <a:solidFill>
                  <a:srgbClr val="334155"/>
                </a:solidFill>
                <a:latin typeface="Hind Siliguri"/>
              </a:rPr>
              <a:t> </a:t>
            </a:r>
            <a:r>
              <a:rPr sz="1125" b="0" i="0" u="none" dirty="0" err="1">
                <a:solidFill>
                  <a:srgbClr val="334155"/>
                </a:solidFill>
                <a:latin typeface="Hind Siliguri"/>
              </a:rPr>
              <a:t>করে</a:t>
            </a:r>
            <a:r>
              <a:rPr sz="1125" b="0" i="0" u="none" dirty="0">
                <a:solidFill>
                  <a:srgbClr val="334155"/>
                </a:solidFill>
                <a:latin typeface="Hind Siliguri"/>
              </a:rPr>
              <a:t>।</a:t>
            </a:r>
          </a:p>
        </p:txBody>
      </p:sp>
      <p:pic>
        <p:nvPicPr>
          <p:cNvPr id="15" name="Picture 14" descr="image.png"/>
          <p:cNvPicPr>
            <a:picLocks noChangeAspect="1"/>
          </p:cNvPicPr>
          <p:nvPr/>
        </p:nvPicPr>
        <p:blipFill>
          <a:blip r:embed="rId9"/>
          <a:stretch>
            <a:fillRect/>
          </a:stretch>
        </p:blipFill>
        <p:spPr>
          <a:xfrm>
            <a:off x="4483150" y="3754702"/>
            <a:ext cx="400050" cy="400050"/>
          </a:xfrm>
          <a:prstGeom prst="rect">
            <a:avLst/>
          </a:prstGeom>
        </p:spPr>
      </p:pic>
      <p:sp>
        <p:nvSpPr>
          <p:cNvPr id="16" name="TextBox 15"/>
          <p:cNvSpPr txBox="1"/>
          <p:nvPr/>
        </p:nvSpPr>
        <p:spPr>
          <a:xfrm>
            <a:off x="5026715" y="3862776"/>
            <a:ext cx="2510801" cy="207749"/>
          </a:xfrm>
          <a:prstGeom prst="rect">
            <a:avLst/>
          </a:prstGeom>
          <a:noFill/>
        </p:spPr>
        <p:txBody>
          <a:bodyPr wrap="square" lIns="0" tIns="0" rIns="0" bIns="0" anchor="t">
            <a:spAutoFit/>
          </a:bodyPr>
          <a:lstStyle/>
          <a:p>
            <a:pPr algn="l"/>
            <a:r>
              <a:rPr sz="1350" b="0" i="0" u="none">
                <a:solidFill>
                  <a:srgbClr val="1E293B"/>
                </a:solidFill>
                <a:latin typeface="Hind Siliguri SemiBold"/>
              </a:rPr>
              <a:t>২. রেচন বর্জ্য অপসারণ</a:t>
            </a:r>
          </a:p>
        </p:txBody>
      </p:sp>
      <p:sp>
        <p:nvSpPr>
          <p:cNvPr id="17" name="TextBox 16"/>
          <p:cNvSpPr txBox="1"/>
          <p:nvPr/>
        </p:nvSpPr>
        <p:spPr>
          <a:xfrm>
            <a:off x="4483000" y="4215567"/>
            <a:ext cx="3225849" cy="428625"/>
          </a:xfrm>
          <a:prstGeom prst="rect">
            <a:avLst/>
          </a:prstGeom>
          <a:noFill/>
        </p:spPr>
        <p:txBody>
          <a:bodyPr wrap="square" lIns="0" tIns="0" rIns="0" bIns="0" anchor="t">
            <a:spAutoFit/>
          </a:bodyPr>
          <a:lstStyle/>
          <a:p>
            <a:pPr algn="l">
              <a:lnSpc>
                <a:spcPts val="1687"/>
              </a:lnSpc>
            </a:pPr>
            <a:r>
              <a:rPr sz="1125" b="0" i="0" u="none">
                <a:solidFill>
                  <a:srgbClr val="334155"/>
                </a:solidFill>
                <a:latin typeface="Hind Siliguri"/>
              </a:rPr>
              <a:t>কোষীয় বিপাকে সৃষ্ট ইউরিয়া, ইউরিক এসিড, ক্রিয়েটিনিন ও বিলিরুবিন অপসারণের জন্য বৃক্ক, যকৃৎ ও ত্বকে পরিবহন করে।</a:t>
            </a:r>
          </a:p>
        </p:txBody>
      </p:sp>
      <p:pic>
        <p:nvPicPr>
          <p:cNvPr id="18" name="Picture 17" descr="image.png"/>
          <p:cNvPicPr>
            <a:picLocks noChangeAspect="1"/>
          </p:cNvPicPr>
          <p:nvPr/>
        </p:nvPicPr>
        <p:blipFill>
          <a:blip r:embed="rId10"/>
          <a:stretch>
            <a:fillRect/>
          </a:stretch>
        </p:blipFill>
        <p:spPr>
          <a:xfrm>
            <a:off x="8261450" y="3754702"/>
            <a:ext cx="400050" cy="400050"/>
          </a:xfrm>
          <a:prstGeom prst="rect">
            <a:avLst/>
          </a:prstGeom>
        </p:spPr>
      </p:pic>
      <p:sp>
        <p:nvSpPr>
          <p:cNvPr id="19" name="TextBox 18"/>
          <p:cNvSpPr txBox="1"/>
          <p:nvPr/>
        </p:nvSpPr>
        <p:spPr>
          <a:xfrm>
            <a:off x="8805015" y="3862776"/>
            <a:ext cx="2510685" cy="207749"/>
          </a:xfrm>
          <a:prstGeom prst="rect">
            <a:avLst/>
          </a:prstGeom>
          <a:noFill/>
        </p:spPr>
        <p:txBody>
          <a:bodyPr wrap="square" lIns="0" tIns="0" rIns="0" bIns="0" anchor="t">
            <a:spAutoFit/>
          </a:bodyPr>
          <a:lstStyle/>
          <a:p>
            <a:pPr algn="l"/>
            <a:r>
              <a:rPr sz="1350" b="0" i="0" u="none">
                <a:solidFill>
                  <a:srgbClr val="1E293B"/>
                </a:solidFill>
                <a:latin typeface="Hind Siliguri SemiBold"/>
              </a:rPr>
              <a:t>৩. তাপসাম্যতা ও হোমিওস্ট্যাসিস</a:t>
            </a:r>
          </a:p>
        </p:txBody>
      </p:sp>
      <p:sp>
        <p:nvSpPr>
          <p:cNvPr id="20" name="TextBox 19"/>
          <p:cNvSpPr txBox="1"/>
          <p:nvPr/>
        </p:nvSpPr>
        <p:spPr>
          <a:xfrm>
            <a:off x="8261300" y="4215567"/>
            <a:ext cx="3225700" cy="642937"/>
          </a:xfrm>
          <a:prstGeom prst="rect">
            <a:avLst/>
          </a:prstGeom>
          <a:noFill/>
        </p:spPr>
        <p:txBody>
          <a:bodyPr wrap="square" lIns="0" tIns="0" rIns="0" bIns="0" anchor="t">
            <a:spAutoFit/>
          </a:bodyPr>
          <a:lstStyle/>
          <a:p>
            <a:pPr algn="l">
              <a:lnSpc>
                <a:spcPts val="1687"/>
              </a:lnSpc>
            </a:pPr>
            <a:r>
              <a:rPr sz="1125" b="0" i="0" u="none">
                <a:solidFill>
                  <a:srgbClr val="334155"/>
                </a:solidFill>
                <a:latin typeface="Hind Siliguri"/>
              </a:rPr>
              <a:t>যকৃৎ ও পেশীতে উৎপন্ন তাপ দেহে ছড়িয়ে দিয়ে তাপসাম্যতা রক্ষা করে। প্রস্বেদন ও রক্তসংবহনের মাধ্যমে তাপমাত্রা ও pH নিয়ন্ত্রণ করে।</a:t>
            </a:r>
          </a:p>
        </p:txBody>
      </p:sp>
      <p:pic>
        <p:nvPicPr>
          <p:cNvPr id="21" name="Picture 20" descr="image.png"/>
          <p:cNvPicPr>
            <a:picLocks noChangeAspect="1"/>
          </p:cNvPicPr>
          <p:nvPr/>
        </p:nvPicPr>
        <p:blipFill>
          <a:blip r:embed="rId11"/>
          <a:stretch>
            <a:fillRect/>
          </a:stretch>
        </p:blipFill>
        <p:spPr>
          <a:xfrm>
            <a:off x="705000" y="5305426"/>
            <a:ext cx="400050" cy="400050"/>
          </a:xfrm>
          <a:prstGeom prst="rect">
            <a:avLst/>
          </a:prstGeom>
        </p:spPr>
      </p:pic>
      <p:sp>
        <p:nvSpPr>
          <p:cNvPr id="22" name="TextBox 21"/>
          <p:cNvSpPr txBox="1"/>
          <p:nvPr/>
        </p:nvSpPr>
        <p:spPr>
          <a:xfrm>
            <a:off x="1248565" y="5413500"/>
            <a:ext cx="2510685" cy="207749"/>
          </a:xfrm>
          <a:prstGeom prst="rect">
            <a:avLst/>
          </a:prstGeom>
          <a:noFill/>
        </p:spPr>
        <p:txBody>
          <a:bodyPr wrap="square" lIns="0" tIns="0" rIns="0" bIns="0" anchor="t">
            <a:spAutoFit/>
          </a:bodyPr>
          <a:lstStyle/>
          <a:p>
            <a:pPr algn="l"/>
            <a:r>
              <a:rPr sz="1350" b="0" i="0" u="none">
                <a:solidFill>
                  <a:srgbClr val="1E293B"/>
                </a:solidFill>
                <a:latin typeface="Hind Siliguri SemiBold"/>
              </a:rPr>
              <a:t>৪. বাফার ক্রিয়া ও pH সমতা</a:t>
            </a:r>
          </a:p>
        </p:txBody>
      </p:sp>
      <p:sp>
        <p:nvSpPr>
          <p:cNvPr id="23" name="TextBox 22"/>
          <p:cNvSpPr txBox="1"/>
          <p:nvPr/>
        </p:nvSpPr>
        <p:spPr>
          <a:xfrm>
            <a:off x="704850" y="5766291"/>
            <a:ext cx="3225700" cy="642937"/>
          </a:xfrm>
          <a:prstGeom prst="rect">
            <a:avLst/>
          </a:prstGeom>
          <a:noFill/>
        </p:spPr>
        <p:txBody>
          <a:bodyPr wrap="square" lIns="0" tIns="0" rIns="0" bIns="0" anchor="t">
            <a:spAutoFit/>
          </a:bodyPr>
          <a:lstStyle/>
          <a:p>
            <a:pPr algn="l">
              <a:lnSpc>
                <a:spcPts val="1687"/>
              </a:lnSpc>
            </a:pPr>
            <a:r>
              <a:rPr sz="1125" b="0" i="0" u="none">
                <a:solidFill>
                  <a:srgbClr val="334155"/>
                </a:solidFill>
                <a:latin typeface="Hind Siliguri"/>
              </a:rPr>
              <a:t>বাইকার্বোনেট বাফার (HCO₃⁻), হিমোগ্লোবিন এবং প্রোটিন-ফসফেট বাফারের সাহায্যে রক্তের pH (৭.৪০) ধ্রুব রাখতে ভূমিকা রাখে।</a:t>
            </a:r>
          </a:p>
        </p:txBody>
      </p:sp>
      <p:pic>
        <p:nvPicPr>
          <p:cNvPr id="24" name="Picture 23" descr="image.png"/>
          <p:cNvPicPr>
            <a:picLocks noChangeAspect="1"/>
          </p:cNvPicPr>
          <p:nvPr/>
        </p:nvPicPr>
        <p:blipFill>
          <a:blip r:embed="rId12"/>
          <a:stretch>
            <a:fillRect/>
          </a:stretch>
        </p:blipFill>
        <p:spPr>
          <a:xfrm>
            <a:off x="4483150" y="5305426"/>
            <a:ext cx="400050" cy="400050"/>
          </a:xfrm>
          <a:prstGeom prst="rect">
            <a:avLst/>
          </a:prstGeom>
        </p:spPr>
      </p:pic>
      <p:sp>
        <p:nvSpPr>
          <p:cNvPr id="25" name="TextBox 24"/>
          <p:cNvSpPr txBox="1"/>
          <p:nvPr/>
        </p:nvSpPr>
        <p:spPr>
          <a:xfrm>
            <a:off x="5026715" y="5413500"/>
            <a:ext cx="2510801" cy="207749"/>
          </a:xfrm>
          <a:prstGeom prst="rect">
            <a:avLst/>
          </a:prstGeom>
          <a:noFill/>
        </p:spPr>
        <p:txBody>
          <a:bodyPr wrap="square" lIns="0" tIns="0" rIns="0" bIns="0" anchor="t">
            <a:spAutoFit/>
          </a:bodyPr>
          <a:lstStyle/>
          <a:p>
            <a:pPr algn="l"/>
            <a:r>
              <a:rPr sz="1350" b="0" i="0" u="none">
                <a:solidFill>
                  <a:srgbClr val="1E293B"/>
                </a:solidFill>
                <a:latin typeface="Hind Siliguri SemiBold"/>
              </a:rPr>
              <a:t>৫. রোগ প্রতিরোধ ও প্রতিরক্ষা</a:t>
            </a:r>
          </a:p>
        </p:txBody>
      </p:sp>
      <p:sp>
        <p:nvSpPr>
          <p:cNvPr id="26" name="TextBox 25"/>
          <p:cNvSpPr txBox="1"/>
          <p:nvPr/>
        </p:nvSpPr>
        <p:spPr>
          <a:xfrm>
            <a:off x="4483000" y="5766291"/>
            <a:ext cx="3225849" cy="428625"/>
          </a:xfrm>
          <a:prstGeom prst="rect">
            <a:avLst/>
          </a:prstGeom>
          <a:noFill/>
        </p:spPr>
        <p:txBody>
          <a:bodyPr wrap="square" lIns="0" tIns="0" rIns="0" bIns="0" anchor="t">
            <a:spAutoFit/>
          </a:bodyPr>
          <a:lstStyle/>
          <a:p>
            <a:pPr algn="l">
              <a:lnSpc>
                <a:spcPts val="1687"/>
              </a:lnSpc>
            </a:pPr>
            <a:r>
              <a:rPr sz="1125" b="0" i="0" u="none">
                <a:solidFill>
                  <a:srgbClr val="334155"/>
                </a:solidFill>
                <a:latin typeface="Hind Siliguri"/>
              </a:rPr>
              <a:t>শ্বেত রক্তকণিকার ফ্যাগোসাইটোসিস প্রক্রিয়া এবং প্লাজমার অ্যান্টিবডি (গামা গ্লোবিউলিন) ক্ষতিকারক জীবাণু ধ্বংস করে।</a:t>
            </a:r>
          </a:p>
        </p:txBody>
      </p:sp>
      <p:pic>
        <p:nvPicPr>
          <p:cNvPr id="27" name="Picture 26" descr="image.png"/>
          <p:cNvPicPr>
            <a:picLocks noChangeAspect="1"/>
          </p:cNvPicPr>
          <p:nvPr/>
        </p:nvPicPr>
        <p:blipFill>
          <a:blip r:embed="rId13"/>
          <a:stretch>
            <a:fillRect/>
          </a:stretch>
        </p:blipFill>
        <p:spPr>
          <a:xfrm>
            <a:off x="8261450" y="5305426"/>
            <a:ext cx="400050" cy="400050"/>
          </a:xfrm>
          <a:prstGeom prst="rect">
            <a:avLst/>
          </a:prstGeom>
        </p:spPr>
      </p:pic>
      <p:sp>
        <p:nvSpPr>
          <p:cNvPr id="28" name="TextBox 27"/>
          <p:cNvSpPr txBox="1"/>
          <p:nvPr/>
        </p:nvSpPr>
        <p:spPr>
          <a:xfrm>
            <a:off x="8805015" y="5413500"/>
            <a:ext cx="2510685" cy="207749"/>
          </a:xfrm>
          <a:prstGeom prst="rect">
            <a:avLst/>
          </a:prstGeom>
          <a:noFill/>
        </p:spPr>
        <p:txBody>
          <a:bodyPr wrap="square" lIns="0" tIns="0" rIns="0" bIns="0" anchor="t">
            <a:spAutoFit/>
          </a:bodyPr>
          <a:lstStyle/>
          <a:p>
            <a:pPr algn="l"/>
            <a:r>
              <a:rPr sz="1350" b="0" i="0" u="none">
                <a:solidFill>
                  <a:srgbClr val="1E293B"/>
                </a:solidFill>
                <a:latin typeface="Hind Siliguri SemiBold"/>
              </a:rPr>
              <a:t>৬. পানিসাম্যতা ও রক্ত তঞ্চন</a:t>
            </a:r>
          </a:p>
        </p:txBody>
      </p:sp>
      <p:sp>
        <p:nvSpPr>
          <p:cNvPr id="29" name="TextBox 28"/>
          <p:cNvSpPr txBox="1"/>
          <p:nvPr/>
        </p:nvSpPr>
        <p:spPr>
          <a:xfrm>
            <a:off x="8261300" y="5766291"/>
            <a:ext cx="3225700" cy="428625"/>
          </a:xfrm>
          <a:prstGeom prst="rect">
            <a:avLst/>
          </a:prstGeom>
          <a:noFill/>
        </p:spPr>
        <p:txBody>
          <a:bodyPr wrap="square" lIns="0" tIns="0" rIns="0" bIns="0" anchor="t">
            <a:spAutoFit/>
          </a:bodyPr>
          <a:lstStyle/>
          <a:p>
            <a:pPr algn="l">
              <a:lnSpc>
                <a:spcPts val="1687"/>
              </a:lnSpc>
            </a:pPr>
            <a:r>
              <a:rPr sz="1125" b="0" i="0" u="none">
                <a:solidFill>
                  <a:srgbClr val="334155"/>
                </a:solidFill>
                <a:latin typeface="Hind Siliguri"/>
              </a:rPr>
              <a:t>প্রোটোপ্লাজমে পানির যোগান ও অভিস্রবণ চাপ নিয়ন্ত্রণ করে। অণুচক্রিকা ও প্লাজমা প্রোটিন ক্ষতস্থানে রক্তপাত বন্ধ করে।</a:t>
            </a:r>
          </a:p>
        </p:txBody>
      </p:sp>
      <p:pic>
        <p:nvPicPr>
          <p:cNvPr id="30" name="Picture 29" descr="image.png"/>
          <p:cNvPicPr>
            <a:picLocks noChangeAspect="1"/>
          </p:cNvPicPr>
          <p:nvPr/>
        </p:nvPicPr>
        <p:blipFill>
          <a:blip r:embed="rId14"/>
          <a:stretch>
            <a:fillRect/>
          </a:stretch>
        </p:blipFill>
        <p:spPr>
          <a:xfrm>
            <a:off x="795487" y="3869002"/>
            <a:ext cx="219075" cy="171450"/>
          </a:xfrm>
          <a:prstGeom prst="rect">
            <a:avLst/>
          </a:prstGeom>
        </p:spPr>
      </p:pic>
      <p:pic>
        <p:nvPicPr>
          <p:cNvPr id="31" name="Picture 30" descr="image.png"/>
          <p:cNvPicPr>
            <a:picLocks noChangeAspect="1"/>
          </p:cNvPicPr>
          <p:nvPr/>
        </p:nvPicPr>
        <p:blipFill>
          <a:blip r:embed="rId15"/>
          <a:stretch>
            <a:fillRect/>
          </a:stretch>
        </p:blipFill>
        <p:spPr>
          <a:xfrm>
            <a:off x="4597450" y="3869002"/>
            <a:ext cx="171450" cy="171450"/>
          </a:xfrm>
          <a:prstGeom prst="rect">
            <a:avLst/>
          </a:prstGeom>
        </p:spPr>
      </p:pic>
      <p:pic>
        <p:nvPicPr>
          <p:cNvPr id="32" name="Picture 31" descr="image.png"/>
          <p:cNvPicPr>
            <a:picLocks noChangeAspect="1"/>
          </p:cNvPicPr>
          <p:nvPr/>
        </p:nvPicPr>
        <p:blipFill>
          <a:blip r:embed="rId16"/>
          <a:stretch>
            <a:fillRect/>
          </a:stretch>
        </p:blipFill>
        <p:spPr>
          <a:xfrm>
            <a:off x="8375750" y="3869002"/>
            <a:ext cx="171450" cy="171450"/>
          </a:xfrm>
          <a:prstGeom prst="rect">
            <a:avLst/>
          </a:prstGeom>
        </p:spPr>
      </p:pic>
      <p:pic>
        <p:nvPicPr>
          <p:cNvPr id="33" name="Picture 32" descr="image.png"/>
          <p:cNvPicPr>
            <a:picLocks noChangeAspect="1"/>
          </p:cNvPicPr>
          <p:nvPr/>
        </p:nvPicPr>
        <p:blipFill>
          <a:blip r:embed="rId17"/>
          <a:stretch>
            <a:fillRect/>
          </a:stretch>
        </p:blipFill>
        <p:spPr>
          <a:xfrm>
            <a:off x="795487" y="5419726"/>
            <a:ext cx="219075" cy="171450"/>
          </a:xfrm>
          <a:prstGeom prst="rect">
            <a:avLst/>
          </a:prstGeom>
        </p:spPr>
      </p:pic>
      <p:pic>
        <p:nvPicPr>
          <p:cNvPr id="34" name="Picture 33" descr="image.png"/>
          <p:cNvPicPr>
            <a:picLocks noChangeAspect="1"/>
          </p:cNvPicPr>
          <p:nvPr/>
        </p:nvPicPr>
        <p:blipFill>
          <a:blip r:embed="rId18"/>
          <a:stretch>
            <a:fillRect/>
          </a:stretch>
        </p:blipFill>
        <p:spPr>
          <a:xfrm>
            <a:off x="4597450" y="5419726"/>
            <a:ext cx="171450" cy="171450"/>
          </a:xfrm>
          <a:prstGeom prst="rect">
            <a:avLst/>
          </a:prstGeom>
        </p:spPr>
      </p:pic>
      <p:pic>
        <p:nvPicPr>
          <p:cNvPr id="35" name="Picture 34" descr="image.png"/>
          <p:cNvPicPr>
            <a:picLocks noChangeAspect="1"/>
          </p:cNvPicPr>
          <p:nvPr/>
        </p:nvPicPr>
        <p:blipFill>
          <a:blip r:embed="rId19"/>
          <a:stretch>
            <a:fillRect/>
          </a:stretch>
        </p:blipFill>
        <p:spPr>
          <a:xfrm>
            <a:off x="8351937" y="5419726"/>
            <a:ext cx="219075" cy="171450"/>
          </a:xfrm>
          <a:prstGeom prst="rect">
            <a:avLst/>
          </a:prstGeom>
        </p:spPr>
      </p:pic>
      <p:pic>
        <p:nvPicPr>
          <p:cNvPr id="36" name="Picture 35" descr="image.png"/>
          <p:cNvPicPr>
            <a:picLocks noChangeAspect="1"/>
          </p:cNvPicPr>
          <p:nvPr/>
        </p:nvPicPr>
        <p:blipFill>
          <a:blip r:embed="rId20"/>
          <a:stretch>
            <a:fillRect/>
          </a:stretch>
        </p:blipFill>
        <p:spPr>
          <a:xfrm>
            <a:off x="542731" y="1776208"/>
            <a:ext cx="2238375" cy="93345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7" name="Picture 36" descr="image.png"/>
          <p:cNvPicPr>
            <a:picLocks noChangeAspect="1"/>
          </p:cNvPicPr>
          <p:nvPr/>
        </p:nvPicPr>
        <p:blipFill>
          <a:blip r:embed="rId20"/>
          <a:stretch>
            <a:fillRect/>
          </a:stretch>
        </p:blipFill>
        <p:spPr>
          <a:xfrm>
            <a:off x="2971606" y="1776208"/>
            <a:ext cx="2238375" cy="93345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8" name="Picture 37" descr="image.png"/>
          <p:cNvPicPr>
            <a:picLocks noChangeAspect="1"/>
          </p:cNvPicPr>
          <p:nvPr/>
        </p:nvPicPr>
        <p:blipFill>
          <a:blip r:embed="rId20"/>
          <a:stretch>
            <a:fillRect/>
          </a:stretch>
        </p:blipFill>
        <p:spPr>
          <a:xfrm>
            <a:off x="5400481" y="1776208"/>
            <a:ext cx="2238375" cy="93345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9" name="Picture 38" descr="image.png"/>
          <p:cNvPicPr>
            <a:picLocks noChangeAspect="1"/>
          </p:cNvPicPr>
          <p:nvPr/>
        </p:nvPicPr>
        <p:blipFill>
          <a:blip r:embed="rId20"/>
          <a:stretch>
            <a:fillRect/>
          </a:stretch>
        </p:blipFill>
        <p:spPr>
          <a:xfrm>
            <a:off x="7829356" y="1776208"/>
            <a:ext cx="2238375" cy="93345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40" name="TextBox 39"/>
          <p:cNvSpPr txBox="1"/>
          <p:nvPr/>
        </p:nvSpPr>
        <p:spPr>
          <a:xfrm>
            <a:off x="542731" y="1209675"/>
            <a:ext cx="3832621" cy="471283"/>
          </a:xfrm>
          <a:prstGeom prst="rect">
            <a:avLst/>
          </a:prstGeom>
          <a:noFill/>
        </p:spPr>
        <p:txBody>
          <a:bodyPr wrap="square" lIns="0" tIns="0" rIns="0" bIns="0" anchor="t">
            <a:spAutoFit/>
          </a:bodyPr>
          <a:lstStyle/>
          <a:p>
            <a:pPr>
              <a:lnSpc>
                <a:spcPts val="4140"/>
              </a:lnSpc>
            </a:pPr>
            <a:r>
              <a:rPr sz="2000" b="1" i="0" u="none" dirty="0" err="1">
                <a:solidFill>
                  <a:srgbClr val="881337"/>
                </a:solidFill>
                <a:latin typeface="Hind Siliguri"/>
              </a:rPr>
              <a:t>রক্তের</a:t>
            </a:r>
            <a:r>
              <a:rPr sz="2000" b="1" i="0" u="none" dirty="0">
                <a:solidFill>
                  <a:srgbClr val="881337"/>
                </a:solidFill>
                <a:latin typeface="Hind Siliguri"/>
              </a:rPr>
              <a:t> </a:t>
            </a:r>
            <a:r>
              <a:rPr sz="2000" b="1" i="0" u="none" dirty="0" err="1">
                <a:solidFill>
                  <a:srgbClr val="881337"/>
                </a:solidFill>
                <a:latin typeface="Hind Siliguri"/>
              </a:rPr>
              <a:t>ভৌত</a:t>
            </a:r>
            <a:r>
              <a:rPr sz="2000" b="1" i="0" u="none" dirty="0">
                <a:solidFill>
                  <a:srgbClr val="881337"/>
                </a:solidFill>
                <a:latin typeface="Hind Siliguri"/>
              </a:rPr>
              <a:t> </a:t>
            </a:r>
            <a:r>
              <a:rPr sz="2000" b="1" i="0" u="none" dirty="0" err="1">
                <a:solidFill>
                  <a:srgbClr val="881337"/>
                </a:solidFill>
                <a:latin typeface="Hind Siliguri"/>
              </a:rPr>
              <a:t>বৈশিষ্ট্য</a:t>
            </a:r>
            <a:endParaRPr sz="2000" b="1" i="0" u="none" dirty="0">
              <a:solidFill>
                <a:srgbClr val="881337"/>
              </a:solidFill>
              <a:latin typeface="Hind Siliguri"/>
            </a:endParaRPr>
          </a:p>
        </p:txBody>
      </p:sp>
      <p:sp>
        <p:nvSpPr>
          <p:cNvPr id="42" name="TextBox 41"/>
          <p:cNvSpPr txBox="1"/>
          <p:nvPr/>
        </p:nvSpPr>
        <p:spPr>
          <a:xfrm>
            <a:off x="437481" y="2974386"/>
            <a:ext cx="6643537" cy="192360"/>
          </a:xfrm>
          <a:prstGeom prst="rect">
            <a:avLst/>
          </a:prstGeom>
          <a:noFill/>
        </p:spPr>
        <p:txBody>
          <a:bodyPr wrap="square" lIns="104775" tIns="0" rIns="0" bIns="0" anchor="t">
            <a:spAutoFit/>
          </a:bodyPr>
          <a:lstStyle/>
          <a:p>
            <a:pPr>
              <a:lnSpc>
                <a:spcPts val="1462"/>
              </a:lnSpc>
            </a:pPr>
            <a:r>
              <a:rPr sz="1200" b="0" i="0" u="none" dirty="0" err="1">
                <a:solidFill>
                  <a:srgbClr val="64748B"/>
                </a:solidFill>
                <a:latin typeface="Hind Siliguri"/>
              </a:rPr>
              <a:t>প্রথম</a:t>
            </a:r>
            <a:r>
              <a:rPr sz="1200" b="0" i="0" u="none" dirty="0">
                <a:solidFill>
                  <a:srgbClr val="64748B"/>
                </a:solidFill>
                <a:latin typeface="Hind Siliguri"/>
              </a:rPr>
              <a:t> </a:t>
            </a:r>
            <a:r>
              <a:rPr sz="1200" b="0" i="0" u="none" dirty="0" err="1">
                <a:solidFill>
                  <a:srgbClr val="64748B"/>
                </a:solidFill>
                <a:latin typeface="Hind Siliguri"/>
              </a:rPr>
              <a:t>ধারণা</a:t>
            </a:r>
            <a:r>
              <a:rPr sz="1200" b="0" i="0" u="none" dirty="0">
                <a:solidFill>
                  <a:srgbClr val="64748B"/>
                </a:solidFill>
                <a:latin typeface="Hind Siliguri"/>
              </a:rPr>
              <a:t>: </a:t>
            </a:r>
            <a:r>
              <a:rPr lang="en-US" sz="1200" b="0" i="0" u="none" dirty="0">
                <a:solidFill>
                  <a:srgbClr val="64748B"/>
                </a:solidFill>
                <a:latin typeface="Hind Siliguri"/>
              </a:rPr>
              <a:t> </a:t>
            </a:r>
            <a:r>
              <a:rPr sz="1200" b="1" i="0" u="none" dirty="0" err="1">
                <a:solidFill>
                  <a:srgbClr val="64748B"/>
                </a:solidFill>
                <a:latin typeface="Hind Siliguri"/>
              </a:rPr>
              <a:t>স্যার</a:t>
            </a:r>
            <a:r>
              <a:rPr sz="1200" b="1" i="0" u="none" dirty="0">
                <a:solidFill>
                  <a:srgbClr val="64748B"/>
                </a:solidFill>
                <a:latin typeface="Hind Siliguri"/>
              </a:rPr>
              <a:t> </a:t>
            </a:r>
            <a:r>
              <a:rPr sz="1200" b="1" i="0" u="none" dirty="0" err="1">
                <a:solidFill>
                  <a:srgbClr val="64748B"/>
                </a:solidFill>
                <a:latin typeface="Hind Siliguri"/>
              </a:rPr>
              <a:t>উইলিয়াম</a:t>
            </a:r>
            <a:r>
              <a:rPr sz="1200" b="1" i="0" u="none" dirty="0">
                <a:solidFill>
                  <a:srgbClr val="64748B"/>
                </a:solidFill>
                <a:latin typeface="Hind Siliguri"/>
              </a:rPr>
              <a:t> </a:t>
            </a:r>
            <a:r>
              <a:rPr sz="1200" b="1" i="0" u="none" dirty="0" err="1">
                <a:solidFill>
                  <a:srgbClr val="64748B"/>
                </a:solidFill>
                <a:latin typeface="Hind Siliguri"/>
              </a:rPr>
              <a:t>হার্ভে</a:t>
            </a:r>
            <a:r>
              <a:rPr sz="1200" b="1" i="0" u="none" dirty="0">
                <a:solidFill>
                  <a:srgbClr val="64748B"/>
                </a:solidFill>
                <a:latin typeface="Hind Siliguri"/>
              </a:rPr>
              <a:t> (১৬২৮)</a:t>
            </a:r>
            <a:r>
              <a:rPr sz="1200" b="0" i="0" u="none" dirty="0">
                <a:solidFill>
                  <a:srgbClr val="64748B"/>
                </a:solidFill>
                <a:latin typeface="Hind Siliguri"/>
              </a:rPr>
              <a:t> | </a:t>
            </a:r>
            <a:r>
              <a:rPr sz="1200" b="0" i="0" u="none" dirty="0" err="1">
                <a:solidFill>
                  <a:srgbClr val="64748B"/>
                </a:solidFill>
                <a:latin typeface="Hind Siliguri"/>
              </a:rPr>
              <a:t>বিশেষ</a:t>
            </a:r>
            <a:r>
              <a:rPr sz="1200" b="0" i="0" u="none" dirty="0">
                <a:solidFill>
                  <a:srgbClr val="64748B"/>
                </a:solidFill>
                <a:latin typeface="Hind Siliguri"/>
              </a:rPr>
              <a:t> </a:t>
            </a:r>
            <a:r>
              <a:rPr sz="1200" b="0" i="0" u="none" dirty="0" err="1">
                <a:solidFill>
                  <a:srgbClr val="64748B"/>
                </a:solidFill>
                <a:latin typeface="Hind Siliguri"/>
              </a:rPr>
              <a:t>তরল</a:t>
            </a:r>
            <a:r>
              <a:rPr sz="1200" b="0" i="0" u="none" dirty="0">
                <a:solidFill>
                  <a:srgbClr val="64748B"/>
                </a:solidFill>
                <a:latin typeface="Hind Siliguri"/>
              </a:rPr>
              <a:t> </a:t>
            </a:r>
            <a:r>
              <a:rPr sz="1200" b="0" i="0" u="none" dirty="0" err="1">
                <a:solidFill>
                  <a:srgbClr val="64748B"/>
                </a:solidFill>
                <a:latin typeface="Hind Siliguri"/>
              </a:rPr>
              <a:t>সংযোজক</a:t>
            </a:r>
            <a:r>
              <a:rPr sz="1200" b="0" i="0" u="none" dirty="0">
                <a:solidFill>
                  <a:srgbClr val="64748B"/>
                </a:solidFill>
                <a:latin typeface="Hind Siliguri"/>
              </a:rPr>
              <a:t> </a:t>
            </a:r>
            <a:r>
              <a:rPr sz="1200" b="0" i="0" u="none" dirty="0" err="1">
                <a:solidFill>
                  <a:srgbClr val="64748B"/>
                </a:solidFill>
                <a:latin typeface="Hind Siliguri"/>
              </a:rPr>
              <a:t>টিস্যু</a:t>
            </a:r>
            <a:r>
              <a:rPr sz="1200" b="0" i="0" u="none" dirty="0">
                <a:solidFill>
                  <a:srgbClr val="64748B"/>
                </a:solidFill>
                <a:latin typeface="Hind Siliguri"/>
              </a:rPr>
              <a:t> (Liquid Connective Tissue)</a:t>
            </a:r>
          </a:p>
        </p:txBody>
      </p:sp>
      <p:sp>
        <p:nvSpPr>
          <p:cNvPr id="44" name="TextBox 43"/>
          <p:cNvSpPr txBox="1"/>
          <p:nvPr/>
        </p:nvSpPr>
        <p:spPr>
          <a:xfrm>
            <a:off x="695131" y="1966708"/>
            <a:ext cx="1933575" cy="342900"/>
          </a:xfrm>
          <a:prstGeom prst="rect">
            <a:avLst/>
          </a:prstGeom>
          <a:noFill/>
        </p:spPr>
        <p:txBody>
          <a:bodyPr wrap="square" lIns="0" tIns="0" rIns="0" bIns="0" anchor="t">
            <a:spAutoFit/>
          </a:bodyPr>
          <a:lstStyle/>
          <a:p>
            <a:pPr algn="ctr"/>
            <a:r>
              <a:rPr sz="1650" b="1" i="0" u="none">
                <a:solidFill>
                  <a:srgbClr val="9F1239"/>
                </a:solidFill>
                <a:latin typeface="Hind Siliguri"/>
              </a:rPr>
              <a:t>pH ৭.৪০</a:t>
            </a:r>
          </a:p>
        </p:txBody>
      </p:sp>
      <p:sp>
        <p:nvSpPr>
          <p:cNvPr id="45" name="TextBox 44"/>
          <p:cNvSpPr txBox="1"/>
          <p:nvPr/>
        </p:nvSpPr>
        <p:spPr>
          <a:xfrm>
            <a:off x="695131" y="2347708"/>
            <a:ext cx="1933575" cy="209550"/>
          </a:xfrm>
          <a:prstGeom prst="rect">
            <a:avLst/>
          </a:prstGeom>
          <a:noFill/>
        </p:spPr>
        <p:txBody>
          <a:bodyPr wrap="square" lIns="0" tIns="0" rIns="0" bIns="0" anchor="t">
            <a:spAutoFit/>
          </a:bodyPr>
          <a:lstStyle/>
          <a:p>
            <a:pPr algn="ctr"/>
            <a:r>
              <a:rPr sz="975" b="0" i="0" u="none">
                <a:solidFill>
                  <a:srgbClr val="64748B"/>
                </a:solidFill>
                <a:latin typeface="Hind Siliguri"/>
              </a:rPr>
              <a:t>ঈষৎ ক্ষারীয় (৭.৩৫ - ৭.৪৫)</a:t>
            </a:r>
          </a:p>
        </p:txBody>
      </p:sp>
      <p:sp>
        <p:nvSpPr>
          <p:cNvPr id="46" name="TextBox 45"/>
          <p:cNvSpPr txBox="1"/>
          <p:nvPr/>
        </p:nvSpPr>
        <p:spPr>
          <a:xfrm>
            <a:off x="3124006" y="1966708"/>
            <a:ext cx="1933575" cy="342900"/>
          </a:xfrm>
          <a:prstGeom prst="rect">
            <a:avLst/>
          </a:prstGeom>
          <a:noFill/>
        </p:spPr>
        <p:txBody>
          <a:bodyPr wrap="square" lIns="0" tIns="0" rIns="0" bIns="0" anchor="t">
            <a:spAutoFit/>
          </a:bodyPr>
          <a:lstStyle/>
          <a:p>
            <a:pPr algn="ctr"/>
            <a:r>
              <a:rPr sz="1650" b="1" i="0" u="none">
                <a:solidFill>
                  <a:srgbClr val="9F1239"/>
                </a:solidFill>
                <a:latin typeface="Hind Siliguri"/>
              </a:rPr>
              <a:t>৫-৬ লিটার</a:t>
            </a:r>
          </a:p>
        </p:txBody>
      </p:sp>
      <p:sp>
        <p:nvSpPr>
          <p:cNvPr id="47" name="TextBox 46"/>
          <p:cNvSpPr txBox="1"/>
          <p:nvPr/>
        </p:nvSpPr>
        <p:spPr>
          <a:xfrm>
            <a:off x="3124006" y="2347708"/>
            <a:ext cx="1933575" cy="209550"/>
          </a:xfrm>
          <a:prstGeom prst="rect">
            <a:avLst/>
          </a:prstGeom>
          <a:noFill/>
        </p:spPr>
        <p:txBody>
          <a:bodyPr wrap="square" lIns="0" tIns="0" rIns="0" bIns="0" anchor="t">
            <a:spAutoFit/>
          </a:bodyPr>
          <a:lstStyle/>
          <a:p>
            <a:pPr algn="ctr"/>
            <a:r>
              <a:rPr sz="975" b="0" i="0" u="none">
                <a:solidFill>
                  <a:srgbClr val="64748B"/>
                </a:solidFill>
                <a:latin typeface="Hind Siliguri"/>
              </a:rPr>
              <a:t>মোট দৈহিক ওজনের ৭-৮%</a:t>
            </a:r>
          </a:p>
        </p:txBody>
      </p:sp>
      <p:sp>
        <p:nvSpPr>
          <p:cNvPr id="48" name="TextBox 47"/>
          <p:cNvSpPr txBox="1"/>
          <p:nvPr/>
        </p:nvSpPr>
        <p:spPr>
          <a:xfrm>
            <a:off x="5552881" y="1966708"/>
            <a:ext cx="1933575" cy="342900"/>
          </a:xfrm>
          <a:prstGeom prst="rect">
            <a:avLst/>
          </a:prstGeom>
          <a:noFill/>
        </p:spPr>
        <p:txBody>
          <a:bodyPr wrap="square" lIns="0" tIns="0" rIns="0" bIns="0" anchor="t">
            <a:spAutoFit/>
          </a:bodyPr>
          <a:lstStyle/>
          <a:p>
            <a:pPr algn="ctr"/>
            <a:r>
              <a:rPr sz="1650" b="1" i="0" u="none">
                <a:solidFill>
                  <a:srgbClr val="9F1239"/>
                </a:solidFill>
                <a:latin typeface="Hind Siliguri"/>
              </a:rPr>
              <a:t>১.০৫৫-১.০৬৫</a:t>
            </a:r>
          </a:p>
        </p:txBody>
      </p:sp>
      <p:sp>
        <p:nvSpPr>
          <p:cNvPr id="49" name="TextBox 48"/>
          <p:cNvSpPr txBox="1"/>
          <p:nvPr/>
        </p:nvSpPr>
        <p:spPr>
          <a:xfrm>
            <a:off x="5552881" y="2347708"/>
            <a:ext cx="1933575" cy="209550"/>
          </a:xfrm>
          <a:prstGeom prst="rect">
            <a:avLst/>
          </a:prstGeom>
          <a:noFill/>
        </p:spPr>
        <p:txBody>
          <a:bodyPr wrap="square" lIns="0" tIns="0" rIns="0" bIns="0" anchor="t">
            <a:spAutoFit/>
          </a:bodyPr>
          <a:lstStyle/>
          <a:p>
            <a:pPr algn="ctr"/>
            <a:r>
              <a:rPr sz="975" b="0" i="0" u="none">
                <a:solidFill>
                  <a:srgbClr val="64748B"/>
                </a:solidFill>
                <a:latin typeface="Hind Siliguri"/>
              </a:rPr>
              <a:t>আপেক্ষিক গুরুত্ব (পানির চেয়ে ভারী)</a:t>
            </a:r>
          </a:p>
        </p:txBody>
      </p:sp>
      <p:sp>
        <p:nvSpPr>
          <p:cNvPr id="50" name="TextBox 49"/>
          <p:cNvSpPr txBox="1"/>
          <p:nvPr/>
        </p:nvSpPr>
        <p:spPr>
          <a:xfrm>
            <a:off x="7981756" y="1966708"/>
            <a:ext cx="1933575" cy="342900"/>
          </a:xfrm>
          <a:prstGeom prst="rect">
            <a:avLst/>
          </a:prstGeom>
          <a:noFill/>
        </p:spPr>
        <p:txBody>
          <a:bodyPr wrap="square" lIns="0" tIns="0" rIns="0" bIns="0" anchor="t">
            <a:spAutoFit/>
          </a:bodyPr>
          <a:lstStyle/>
          <a:p>
            <a:pPr algn="ctr"/>
            <a:r>
              <a:rPr sz="1650" b="1" i="0" u="none">
                <a:solidFill>
                  <a:srgbClr val="9F1239"/>
                </a:solidFill>
                <a:latin typeface="Hind Siliguri"/>
              </a:rPr>
              <a:t>৩৬° - ৩৮°C</a:t>
            </a:r>
          </a:p>
        </p:txBody>
      </p:sp>
      <p:sp>
        <p:nvSpPr>
          <p:cNvPr id="51" name="TextBox 50"/>
          <p:cNvSpPr txBox="1"/>
          <p:nvPr/>
        </p:nvSpPr>
        <p:spPr>
          <a:xfrm>
            <a:off x="7981756" y="2347708"/>
            <a:ext cx="1933575" cy="209550"/>
          </a:xfrm>
          <a:prstGeom prst="rect">
            <a:avLst/>
          </a:prstGeom>
          <a:noFill/>
        </p:spPr>
        <p:txBody>
          <a:bodyPr wrap="square" lIns="0" tIns="0" rIns="0" bIns="0" anchor="t">
            <a:spAutoFit/>
          </a:bodyPr>
          <a:lstStyle/>
          <a:p>
            <a:pPr algn="ctr"/>
            <a:r>
              <a:rPr sz="975" b="0" i="0" u="none">
                <a:solidFill>
                  <a:srgbClr val="64748B"/>
                </a:solidFill>
                <a:latin typeface="Hind Siliguri"/>
              </a:rPr>
              <a:t>রক্তের গড় তাপমাত্রা</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523875" y="1808559"/>
            <a:ext cx="5429250" cy="112395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523875" y="3075384"/>
            <a:ext cx="5429250" cy="98345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4"/>
          <a:stretch>
            <a:fillRect/>
          </a:stretch>
        </p:blipFill>
        <p:spPr>
          <a:xfrm>
            <a:off x="523875" y="4201717"/>
            <a:ext cx="5429250" cy="168592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Picture 5" descr="image.png"/>
          <p:cNvPicPr>
            <a:picLocks noChangeAspect="1"/>
          </p:cNvPicPr>
          <p:nvPr/>
        </p:nvPicPr>
        <p:blipFill>
          <a:blip r:embed="rId5"/>
          <a:stretch>
            <a:fillRect/>
          </a:stretch>
        </p:blipFill>
        <p:spPr>
          <a:xfrm>
            <a:off x="6238875" y="1847850"/>
            <a:ext cx="5429250" cy="4000500"/>
          </a:xfrm>
          <a:prstGeom prst="rect">
            <a:avLst/>
          </a:prstGeom>
        </p:spPr>
      </p:pic>
      <p:sp>
        <p:nvSpPr>
          <p:cNvPr id="7" name="TextBox 6"/>
          <p:cNvSpPr txBox="1"/>
          <p:nvPr/>
        </p:nvSpPr>
        <p:spPr>
          <a:xfrm>
            <a:off x="523875" y="428625"/>
            <a:ext cx="11668125" cy="523875"/>
          </a:xfrm>
          <a:prstGeom prst="rect">
            <a:avLst/>
          </a:prstGeom>
          <a:noFill/>
        </p:spPr>
        <p:txBody>
          <a:bodyPr wrap="square" lIns="0" tIns="0" rIns="0" bIns="0" anchor="ctr">
            <a:spAutoFit/>
          </a:bodyPr>
          <a:lstStyle/>
          <a:p>
            <a:pPr algn="l"/>
            <a:r>
              <a:rPr sz="2400" b="1" i="0" u="none">
                <a:solidFill>
                  <a:srgbClr val="991B1B"/>
                </a:solidFill>
                <a:latin typeface="Hind Siliguri"/>
              </a:rPr>
              <a:t>রক্তের উপাদান ও রক্তরস (প্লাজমা)</a:t>
            </a:r>
          </a:p>
        </p:txBody>
      </p:sp>
      <p:sp>
        <p:nvSpPr>
          <p:cNvPr id="8" name="Rectangle 7"/>
          <p:cNvSpPr/>
          <p:nvPr/>
        </p:nvSpPr>
        <p:spPr>
          <a:xfrm>
            <a:off x="523875" y="1000125"/>
            <a:ext cx="11144250" cy="28575"/>
          </a:xfrm>
          <a:prstGeom prst="rect">
            <a:avLst/>
          </a:prstGeom>
          <a:solidFill>
            <a:srgbClr val="FCA5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71525" y="1989534"/>
            <a:ext cx="5210651" cy="276225"/>
          </a:xfrm>
          <a:prstGeom prst="rect">
            <a:avLst/>
          </a:prstGeom>
          <a:noFill/>
        </p:spPr>
        <p:txBody>
          <a:bodyPr wrap="square" lIns="0" tIns="0" rIns="0" bIns="0" anchor="t">
            <a:spAutoFit/>
          </a:bodyPr>
          <a:lstStyle/>
          <a:p>
            <a:pPr algn="l"/>
            <a:r>
              <a:rPr sz="1350" b="0" i="0" u="none">
                <a:solidFill>
                  <a:srgbClr val="1E293B"/>
                </a:solidFill>
                <a:latin typeface="Hind Siliguri SemiBold"/>
              </a:rPr>
              <a:t>রক্তরস বা প্লাজমা (৫৫%)</a:t>
            </a:r>
          </a:p>
        </p:txBody>
      </p:sp>
      <p:sp>
        <p:nvSpPr>
          <p:cNvPr id="11" name="TextBox 10"/>
          <p:cNvSpPr txBox="1"/>
          <p:nvPr/>
        </p:nvSpPr>
        <p:spPr>
          <a:xfrm>
            <a:off x="771525" y="2322909"/>
            <a:ext cx="4962525" cy="428625"/>
          </a:xfrm>
          <a:prstGeom prst="rect">
            <a:avLst/>
          </a:prstGeom>
          <a:noFill/>
        </p:spPr>
        <p:txBody>
          <a:bodyPr wrap="square" lIns="0" tIns="0" rIns="0" bIns="0" anchor="t">
            <a:spAutoFit/>
          </a:bodyPr>
          <a:lstStyle/>
          <a:p>
            <a:pPr algn="l">
              <a:lnSpc>
                <a:spcPts val="1687"/>
              </a:lnSpc>
            </a:pPr>
            <a:r>
              <a:rPr sz="1125" b="0" i="0" u="none">
                <a:solidFill>
                  <a:srgbClr val="334155"/>
                </a:solidFill>
                <a:latin typeface="Hind Siliguri"/>
              </a:rPr>
              <a:t>সেন্টিফিউজ যন্ত্রে (৩০০০ rpm) ঘোরালে উপরে ইষৎ হলুদ রঙের প্লাজমা জমা হয়। এতে </a:t>
            </a:r>
            <a:r>
              <a:rPr sz="1125" b="1" i="0" u="none">
                <a:solidFill>
                  <a:srgbClr val="334155"/>
                </a:solidFill>
                <a:latin typeface="Hind Siliguri"/>
              </a:rPr>
              <a:t>পানি ৯০-৯২%</a:t>
            </a:r>
            <a:r>
              <a:rPr sz="1125" b="0" i="0" u="none">
                <a:solidFill>
                  <a:srgbClr val="334155"/>
                </a:solidFill>
                <a:latin typeface="Hind Siliguri"/>
              </a:rPr>
              <a:t> এবং </a:t>
            </a:r>
            <a:r>
              <a:rPr sz="1125" b="1" i="0" u="none">
                <a:solidFill>
                  <a:srgbClr val="334155"/>
                </a:solidFill>
                <a:latin typeface="Hind Siliguri"/>
              </a:rPr>
              <a:t>কঠিন পদার্থ ৮-১০%</a:t>
            </a:r>
            <a:r>
              <a:rPr sz="1125" b="0" i="0" u="none">
                <a:solidFill>
                  <a:srgbClr val="334155"/>
                </a:solidFill>
                <a:latin typeface="Hind Siliguri"/>
              </a:rPr>
              <a:t>।</a:t>
            </a:r>
          </a:p>
        </p:txBody>
      </p:sp>
      <p:sp>
        <p:nvSpPr>
          <p:cNvPr id="12" name="TextBox 11"/>
          <p:cNvSpPr txBox="1"/>
          <p:nvPr/>
        </p:nvSpPr>
        <p:spPr>
          <a:xfrm>
            <a:off x="771525" y="3256359"/>
            <a:ext cx="5210651" cy="276225"/>
          </a:xfrm>
          <a:prstGeom prst="rect">
            <a:avLst/>
          </a:prstGeom>
          <a:noFill/>
        </p:spPr>
        <p:txBody>
          <a:bodyPr wrap="square" lIns="0" tIns="0" rIns="0" bIns="0" anchor="t">
            <a:spAutoFit/>
          </a:bodyPr>
          <a:lstStyle/>
          <a:p>
            <a:pPr algn="l"/>
            <a:r>
              <a:rPr sz="1350" b="0" i="0" u="none">
                <a:solidFill>
                  <a:srgbClr val="1E293B"/>
                </a:solidFill>
                <a:latin typeface="Hind Siliguri SemiBold"/>
              </a:rPr>
              <a:t>অজৈব উপাদান (০.৯%)</a:t>
            </a:r>
          </a:p>
        </p:txBody>
      </p:sp>
      <p:sp>
        <p:nvSpPr>
          <p:cNvPr id="13" name="TextBox 12"/>
          <p:cNvSpPr txBox="1"/>
          <p:nvPr/>
        </p:nvSpPr>
        <p:spPr>
          <a:xfrm>
            <a:off x="771525" y="3498055"/>
            <a:ext cx="4962525" cy="428625"/>
          </a:xfrm>
          <a:prstGeom prst="rect">
            <a:avLst/>
          </a:prstGeom>
          <a:noFill/>
        </p:spPr>
        <p:txBody>
          <a:bodyPr wrap="square" lIns="0" tIns="0" rIns="0" bIns="0" anchor="t">
            <a:spAutoFit/>
          </a:bodyPr>
          <a:lstStyle/>
          <a:p>
            <a:pPr algn="l">
              <a:lnSpc>
                <a:spcPts val="1687"/>
              </a:lnSpc>
            </a:pPr>
            <a:r>
              <a:rPr sz="1125" b="0" i="0" u="none" dirty="0" err="1">
                <a:solidFill>
                  <a:srgbClr val="334155"/>
                </a:solidFill>
                <a:latin typeface="Hind Siliguri"/>
              </a:rPr>
              <a:t>সোডিয়াম</a:t>
            </a:r>
            <a:r>
              <a:rPr sz="1125" b="0" i="0" u="none" dirty="0">
                <a:solidFill>
                  <a:srgbClr val="334155"/>
                </a:solidFill>
                <a:latin typeface="Hind Siliguri"/>
              </a:rPr>
              <a:t> (Na⁺), </a:t>
            </a:r>
            <a:r>
              <a:rPr sz="1125" b="0" i="0" u="none" dirty="0" err="1">
                <a:solidFill>
                  <a:srgbClr val="334155"/>
                </a:solidFill>
                <a:latin typeface="Hind Siliguri"/>
              </a:rPr>
              <a:t>পটাসিয়াম</a:t>
            </a:r>
            <a:r>
              <a:rPr sz="1125" b="0" i="0" u="none" dirty="0">
                <a:solidFill>
                  <a:srgbClr val="334155"/>
                </a:solidFill>
                <a:latin typeface="Hind Siliguri"/>
              </a:rPr>
              <a:t> (K⁺), </a:t>
            </a:r>
            <a:r>
              <a:rPr sz="1125" b="0" i="0" u="none" dirty="0" err="1">
                <a:solidFill>
                  <a:srgbClr val="334155"/>
                </a:solidFill>
                <a:latin typeface="Hind Siliguri"/>
              </a:rPr>
              <a:t>ক্যালসিয়াম</a:t>
            </a:r>
            <a:r>
              <a:rPr sz="1125" b="0" i="0" u="none" dirty="0">
                <a:solidFill>
                  <a:srgbClr val="334155"/>
                </a:solidFill>
                <a:latin typeface="Hind Siliguri"/>
              </a:rPr>
              <a:t> (Ca²⁺), </a:t>
            </a:r>
            <a:r>
              <a:rPr sz="1125" b="0" i="0" u="none" dirty="0" err="1">
                <a:solidFill>
                  <a:srgbClr val="334155"/>
                </a:solidFill>
                <a:latin typeface="Hind Siliguri"/>
              </a:rPr>
              <a:t>ম্যাগনেসিয়াম</a:t>
            </a:r>
            <a:r>
              <a:rPr sz="1125" b="0" i="0" u="none" dirty="0">
                <a:solidFill>
                  <a:srgbClr val="334155"/>
                </a:solidFill>
                <a:latin typeface="Hind Siliguri"/>
              </a:rPr>
              <a:t>, </a:t>
            </a:r>
            <a:r>
              <a:rPr sz="1125" b="0" i="0" u="none" dirty="0" err="1">
                <a:solidFill>
                  <a:srgbClr val="334155"/>
                </a:solidFill>
                <a:latin typeface="Hind Siliguri"/>
              </a:rPr>
              <a:t>ক্লোরাইড</a:t>
            </a:r>
            <a:r>
              <a:rPr sz="1125" b="0" i="0" u="none" dirty="0">
                <a:solidFill>
                  <a:srgbClr val="334155"/>
                </a:solidFill>
                <a:latin typeface="Hind Siliguri"/>
              </a:rPr>
              <a:t> (Cl⁻), </a:t>
            </a:r>
            <a:r>
              <a:rPr sz="1125" b="0" i="0" u="none" dirty="0" err="1">
                <a:solidFill>
                  <a:srgbClr val="334155"/>
                </a:solidFill>
                <a:latin typeface="Hind Siliguri"/>
              </a:rPr>
              <a:t>বাইকার্বোনেট</a:t>
            </a:r>
            <a:r>
              <a:rPr sz="1125" b="0" i="0" u="none" dirty="0">
                <a:solidFill>
                  <a:srgbClr val="334155"/>
                </a:solidFill>
                <a:latin typeface="Hind Siliguri"/>
              </a:rPr>
              <a:t> (HCO₃⁻), </a:t>
            </a:r>
            <a:r>
              <a:rPr sz="1125" b="0" i="0" u="none" dirty="0" err="1">
                <a:solidFill>
                  <a:srgbClr val="334155"/>
                </a:solidFill>
                <a:latin typeface="Hind Siliguri"/>
              </a:rPr>
              <a:t>ফসফেট</a:t>
            </a:r>
            <a:r>
              <a:rPr sz="1125" b="0" i="0" u="none" dirty="0">
                <a:solidFill>
                  <a:srgbClr val="334155"/>
                </a:solidFill>
                <a:latin typeface="Hind Siliguri"/>
              </a:rPr>
              <a:t> ও </a:t>
            </a:r>
            <a:r>
              <a:rPr sz="1125" b="0" i="0" u="none" dirty="0" err="1">
                <a:solidFill>
                  <a:srgbClr val="334155"/>
                </a:solidFill>
                <a:latin typeface="Hind Siliguri"/>
              </a:rPr>
              <a:t>সালফেট</a:t>
            </a:r>
            <a:r>
              <a:rPr sz="1125" b="0" i="0" u="none" dirty="0">
                <a:solidFill>
                  <a:srgbClr val="334155"/>
                </a:solidFill>
                <a:latin typeface="Hind Siliguri"/>
              </a:rPr>
              <a:t> </a:t>
            </a:r>
            <a:r>
              <a:rPr sz="1125" b="0" i="0" u="none" dirty="0" err="1">
                <a:solidFill>
                  <a:srgbClr val="334155"/>
                </a:solidFill>
                <a:latin typeface="Hind Siliguri"/>
              </a:rPr>
              <a:t>লবণ</a:t>
            </a:r>
            <a:r>
              <a:rPr sz="1125" b="0" i="0" u="none" dirty="0">
                <a:solidFill>
                  <a:srgbClr val="334155"/>
                </a:solidFill>
                <a:latin typeface="Hind Siliguri"/>
              </a:rPr>
              <a:t>।</a:t>
            </a:r>
          </a:p>
        </p:txBody>
      </p:sp>
      <p:sp>
        <p:nvSpPr>
          <p:cNvPr id="14" name="TextBox 13"/>
          <p:cNvSpPr txBox="1"/>
          <p:nvPr/>
        </p:nvSpPr>
        <p:spPr>
          <a:xfrm>
            <a:off x="742950" y="4373715"/>
            <a:ext cx="5240655" cy="276225"/>
          </a:xfrm>
          <a:prstGeom prst="rect">
            <a:avLst/>
          </a:prstGeom>
          <a:noFill/>
        </p:spPr>
        <p:txBody>
          <a:bodyPr wrap="square" lIns="0" tIns="0" rIns="0" bIns="0" anchor="t">
            <a:spAutoFit/>
          </a:bodyPr>
          <a:lstStyle/>
          <a:p>
            <a:pPr algn="l"/>
            <a:r>
              <a:rPr sz="1350" b="0" i="0" u="none">
                <a:solidFill>
                  <a:srgbClr val="1E293B"/>
                </a:solidFill>
                <a:latin typeface="Hind Siliguri SemiBold"/>
              </a:rPr>
              <a:t>জৈব উপাদান (৭-৯%)</a:t>
            </a:r>
          </a:p>
        </p:txBody>
      </p:sp>
      <p:sp>
        <p:nvSpPr>
          <p:cNvPr id="16" name="TextBox 15"/>
          <p:cNvSpPr txBox="1"/>
          <p:nvPr/>
        </p:nvSpPr>
        <p:spPr>
          <a:xfrm>
            <a:off x="952500" y="4707090"/>
            <a:ext cx="4781550" cy="207168"/>
          </a:xfrm>
          <a:prstGeom prst="rect">
            <a:avLst/>
          </a:prstGeom>
          <a:noFill/>
        </p:spPr>
        <p:txBody>
          <a:bodyPr wrap="square" lIns="0" tIns="0" rIns="0" bIns="0" anchor="t">
            <a:spAutoFit/>
          </a:bodyPr>
          <a:lstStyle/>
          <a:p>
            <a:pPr algn="l">
              <a:lnSpc>
                <a:spcPts val="1631"/>
              </a:lnSpc>
            </a:pPr>
            <a:r>
              <a:rPr sz="1087" b="1" i="0" u="none">
                <a:solidFill>
                  <a:srgbClr val="334155"/>
                </a:solidFill>
                <a:latin typeface="Hind Siliguri"/>
              </a:rPr>
              <a:t>প্লাজমা প্রোটিন (৭g/dL):</a:t>
            </a:r>
            <a:r>
              <a:rPr sz="1087" b="0" i="0" u="none">
                <a:solidFill>
                  <a:srgbClr val="334155"/>
                </a:solidFill>
                <a:latin typeface="Hind Siliguri"/>
              </a:rPr>
              <a:t> অ্যালবুমিন, গ্লোবিউলিন, ফাইব্রিনোজেন, প্রথ্রম্বিন।</a:t>
            </a:r>
          </a:p>
        </p:txBody>
      </p:sp>
      <p:sp>
        <p:nvSpPr>
          <p:cNvPr id="17" name="TextBox 16"/>
          <p:cNvSpPr txBox="1"/>
          <p:nvPr/>
        </p:nvSpPr>
        <p:spPr>
          <a:xfrm>
            <a:off x="952500" y="4990459"/>
            <a:ext cx="4781550" cy="207168"/>
          </a:xfrm>
          <a:prstGeom prst="rect">
            <a:avLst/>
          </a:prstGeom>
          <a:noFill/>
        </p:spPr>
        <p:txBody>
          <a:bodyPr wrap="square" lIns="0" tIns="0" rIns="0" bIns="0" anchor="t">
            <a:spAutoFit/>
          </a:bodyPr>
          <a:lstStyle/>
          <a:p>
            <a:pPr algn="l">
              <a:lnSpc>
                <a:spcPts val="1631"/>
              </a:lnSpc>
            </a:pPr>
            <a:r>
              <a:rPr sz="1087" b="1" i="0" u="none">
                <a:solidFill>
                  <a:srgbClr val="334155"/>
                </a:solidFill>
                <a:latin typeface="Hind Siliguri"/>
              </a:rPr>
              <a:t>নাইট্রোজেনঘটিত বর্জ্য:</a:t>
            </a:r>
            <a:r>
              <a:rPr sz="1087" b="0" i="0" u="none">
                <a:solidFill>
                  <a:srgbClr val="334155"/>
                </a:solidFill>
                <a:latin typeface="Hind Siliguri"/>
              </a:rPr>
              <a:t> ইউরিয়া, ইউরিক এসিড, ক্রিয়েটিনিন, অ্যামোনিয়া, জ্যানথিন।</a:t>
            </a:r>
          </a:p>
        </p:txBody>
      </p:sp>
      <p:sp>
        <p:nvSpPr>
          <p:cNvPr id="18" name="TextBox 17"/>
          <p:cNvSpPr txBox="1"/>
          <p:nvPr/>
        </p:nvSpPr>
        <p:spPr>
          <a:xfrm>
            <a:off x="952500" y="5423296"/>
            <a:ext cx="4781550" cy="207168"/>
          </a:xfrm>
          <a:prstGeom prst="rect">
            <a:avLst/>
          </a:prstGeom>
          <a:noFill/>
        </p:spPr>
        <p:txBody>
          <a:bodyPr wrap="square" lIns="0" tIns="0" rIns="0" bIns="0" anchor="t">
            <a:spAutoFit/>
          </a:bodyPr>
          <a:lstStyle/>
          <a:p>
            <a:pPr algn="l">
              <a:lnSpc>
                <a:spcPts val="1631"/>
              </a:lnSpc>
            </a:pPr>
            <a:r>
              <a:rPr sz="1087" b="1" i="0" u="none">
                <a:solidFill>
                  <a:srgbClr val="334155"/>
                </a:solidFill>
                <a:latin typeface="Hind Siliguri"/>
              </a:rPr>
              <a:t>অন্যান্য:</a:t>
            </a:r>
            <a:r>
              <a:rPr sz="1087" b="0" i="0" u="none">
                <a:solidFill>
                  <a:srgbClr val="334155"/>
                </a:solidFill>
                <a:latin typeface="Hind Siliguri"/>
              </a:rPr>
              <a:t> গ্লুকোজ, ট্রাইগ্লিসারাইড, কোলেস্টেরল (LDL, HDL), হরমোন, এনজাইম ও ভিটামিন।</a:t>
            </a:r>
          </a:p>
        </p:txBody>
      </p:sp>
      <p:sp>
        <p:nvSpPr>
          <p:cNvPr id="19" name="TextBox 18"/>
          <p:cNvSpPr txBox="1"/>
          <p:nvPr/>
        </p:nvSpPr>
        <p:spPr>
          <a:xfrm>
            <a:off x="790575" y="4678515"/>
            <a:ext cx="85725" cy="285750"/>
          </a:xfrm>
          <a:prstGeom prst="rect">
            <a:avLst/>
          </a:prstGeom>
          <a:noFill/>
        </p:spPr>
        <p:txBody>
          <a:bodyPr wrap="square" lIns="0" tIns="0" rIns="0" bIns="0" anchor="t">
            <a:spAutoFit/>
          </a:bodyPr>
          <a:lstStyle/>
          <a:p>
            <a:pPr algn="l">
              <a:lnSpc>
                <a:spcPts val="2250"/>
              </a:lnSpc>
            </a:pPr>
            <a:r>
              <a:rPr sz="1500" b="0" i="0" u="none">
                <a:solidFill>
                  <a:srgbClr val="E11D48"/>
                </a:solidFill>
                <a:latin typeface="Hind Siliguri"/>
              </a:rPr>
              <a:t>•</a:t>
            </a:r>
          </a:p>
        </p:txBody>
      </p:sp>
      <p:sp>
        <p:nvSpPr>
          <p:cNvPr id="20" name="TextBox 19"/>
          <p:cNvSpPr txBox="1"/>
          <p:nvPr/>
        </p:nvSpPr>
        <p:spPr>
          <a:xfrm>
            <a:off x="790575" y="4961884"/>
            <a:ext cx="85725" cy="285750"/>
          </a:xfrm>
          <a:prstGeom prst="rect">
            <a:avLst/>
          </a:prstGeom>
          <a:noFill/>
        </p:spPr>
        <p:txBody>
          <a:bodyPr wrap="square" lIns="0" tIns="0" rIns="0" bIns="0" anchor="t">
            <a:spAutoFit/>
          </a:bodyPr>
          <a:lstStyle/>
          <a:p>
            <a:pPr algn="l">
              <a:lnSpc>
                <a:spcPts val="2250"/>
              </a:lnSpc>
            </a:pPr>
            <a:r>
              <a:rPr sz="1500" b="0" i="0" u="none">
                <a:solidFill>
                  <a:srgbClr val="E11D48"/>
                </a:solidFill>
                <a:latin typeface="Hind Siliguri"/>
              </a:rPr>
              <a:t>•</a:t>
            </a:r>
          </a:p>
        </p:txBody>
      </p:sp>
      <p:sp>
        <p:nvSpPr>
          <p:cNvPr id="21" name="TextBox 20"/>
          <p:cNvSpPr txBox="1"/>
          <p:nvPr/>
        </p:nvSpPr>
        <p:spPr>
          <a:xfrm>
            <a:off x="790575" y="5394721"/>
            <a:ext cx="85725" cy="285750"/>
          </a:xfrm>
          <a:prstGeom prst="rect">
            <a:avLst/>
          </a:prstGeom>
          <a:noFill/>
        </p:spPr>
        <p:txBody>
          <a:bodyPr wrap="square" lIns="0" tIns="0" rIns="0" bIns="0" anchor="t">
            <a:spAutoFit/>
          </a:bodyPr>
          <a:lstStyle/>
          <a:p>
            <a:pPr algn="l">
              <a:lnSpc>
                <a:spcPts val="2250"/>
              </a:lnSpc>
            </a:pPr>
            <a:r>
              <a:rPr sz="1500" b="0" i="0" u="none">
                <a:solidFill>
                  <a:srgbClr val="E11D48"/>
                </a:solidFill>
                <a:latin typeface="Hind Siliguri"/>
              </a:rPr>
              <a:t>•</a:t>
            </a:r>
          </a:p>
        </p:txBody>
      </p:sp>
      <p:graphicFrame>
        <p:nvGraphicFramePr>
          <p:cNvPr id="23" name="Object 22">
            <a:extLst>
              <a:ext uri="{FF2B5EF4-FFF2-40B4-BE49-F238E27FC236}">
                <a16:creationId xmlns:a16="http://schemas.microsoft.com/office/drawing/2014/main" id="{0A0103BD-38A7-F954-9D65-896E956F6D35}"/>
              </a:ext>
            </a:extLst>
          </p:cNvPr>
          <p:cNvGraphicFramePr>
            <a:graphicFrameLocks noChangeAspect="1"/>
          </p:cNvGraphicFramePr>
          <p:nvPr>
            <p:extLst>
              <p:ext uri="{D42A27DB-BD31-4B8C-83A1-F6EECF244321}">
                <p14:modId xmlns:p14="http://schemas.microsoft.com/office/powerpoint/2010/main" val="594797825"/>
              </p:ext>
            </p:extLst>
          </p:nvPr>
        </p:nvGraphicFramePr>
        <p:xfrm>
          <a:off x="7227275" y="1883018"/>
          <a:ext cx="3851031" cy="3920786"/>
        </p:xfrm>
        <a:graphic>
          <a:graphicData uri="http://schemas.openxmlformats.org/presentationml/2006/ole">
            <mc:AlternateContent xmlns:mc="http://schemas.openxmlformats.org/markup-compatibility/2006">
              <mc:Choice xmlns:v="urn:schemas-microsoft-com:vml" Requires="v">
                <p:oleObj name="Picture" r:id="rId6" imgW="2153627" imgH="2191442" progId="Word.Picture.8">
                  <p:embed/>
                </p:oleObj>
              </mc:Choice>
              <mc:Fallback>
                <p:oleObj name="Picture" r:id="rId6" imgW="2153627" imgH="2191442" progId="Word.Picture.8">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27275" y="1883018"/>
                        <a:ext cx="3851031" cy="3920786"/>
                      </a:xfrm>
                      <a:prstGeom prst="rect">
                        <a:avLst/>
                      </a:prstGeom>
                      <a:noFill/>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523875" y="1797843"/>
            <a:ext cx="5143500" cy="112395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523875" y="4541043"/>
            <a:ext cx="5143500" cy="148168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5" name="TextBox 4"/>
          <p:cNvSpPr txBox="1"/>
          <p:nvPr/>
        </p:nvSpPr>
        <p:spPr>
          <a:xfrm>
            <a:off x="523875" y="428625"/>
            <a:ext cx="5400675" cy="523875"/>
          </a:xfrm>
          <a:prstGeom prst="rect">
            <a:avLst/>
          </a:prstGeom>
          <a:noFill/>
        </p:spPr>
        <p:txBody>
          <a:bodyPr wrap="square" lIns="0" tIns="0" rIns="0" bIns="0" anchor="ctr">
            <a:spAutoFit/>
          </a:bodyPr>
          <a:lstStyle/>
          <a:p>
            <a:pPr algn="l"/>
            <a:r>
              <a:rPr sz="2400" b="1" i="0" u="none" dirty="0" err="1">
                <a:solidFill>
                  <a:srgbClr val="991B1B"/>
                </a:solidFill>
                <a:latin typeface="Hind Siliguri"/>
              </a:rPr>
              <a:t>লোহিত</a:t>
            </a:r>
            <a:r>
              <a:rPr sz="2400" b="1" i="0" u="none" dirty="0">
                <a:solidFill>
                  <a:srgbClr val="991B1B"/>
                </a:solidFill>
                <a:latin typeface="Hind Siliguri"/>
              </a:rPr>
              <a:t> </a:t>
            </a:r>
            <a:r>
              <a:rPr sz="2400" b="1" i="0" u="none" dirty="0" err="1">
                <a:solidFill>
                  <a:srgbClr val="991B1B"/>
                </a:solidFill>
                <a:latin typeface="Hind Siliguri"/>
              </a:rPr>
              <a:t>রক্তকণিকা</a:t>
            </a:r>
            <a:r>
              <a:rPr sz="2400" b="1" i="0" u="none" dirty="0">
                <a:solidFill>
                  <a:srgbClr val="991B1B"/>
                </a:solidFill>
                <a:latin typeface="Hind Siliguri"/>
              </a:rPr>
              <a:t> (RBC)</a:t>
            </a:r>
          </a:p>
        </p:txBody>
      </p:sp>
      <p:sp>
        <p:nvSpPr>
          <p:cNvPr id="9" name="TextBox 8"/>
          <p:cNvSpPr txBox="1"/>
          <p:nvPr/>
        </p:nvSpPr>
        <p:spPr>
          <a:xfrm>
            <a:off x="523875" y="3036093"/>
            <a:ext cx="5400675" cy="276225"/>
          </a:xfrm>
          <a:prstGeom prst="rect">
            <a:avLst/>
          </a:prstGeom>
          <a:noFill/>
        </p:spPr>
        <p:txBody>
          <a:bodyPr wrap="square" lIns="0" tIns="0" rIns="0" bIns="0" anchor="t">
            <a:spAutoFit/>
          </a:bodyPr>
          <a:lstStyle/>
          <a:p>
            <a:pPr algn="l"/>
            <a:r>
              <a:rPr sz="1350" b="0" i="0" u="none">
                <a:solidFill>
                  <a:srgbClr val="1E293B"/>
                </a:solidFill>
                <a:latin typeface="Hind Siliguri SemiBold"/>
              </a:rPr>
              <a:t>বিভিন্ন বয়সে RBC-এর সংখ্যা (প্রতি mm³ এ):</a:t>
            </a:r>
          </a:p>
        </p:txBody>
      </p:sp>
      <p:sp>
        <p:nvSpPr>
          <p:cNvPr id="10" name="TextBox 9"/>
          <p:cNvSpPr txBox="1"/>
          <p:nvPr/>
        </p:nvSpPr>
        <p:spPr>
          <a:xfrm>
            <a:off x="771525" y="1978818"/>
            <a:ext cx="4910613" cy="276225"/>
          </a:xfrm>
          <a:prstGeom prst="rect">
            <a:avLst/>
          </a:prstGeom>
          <a:noFill/>
        </p:spPr>
        <p:txBody>
          <a:bodyPr wrap="square" lIns="0" tIns="0" rIns="0" bIns="0" anchor="t">
            <a:spAutoFit/>
          </a:bodyPr>
          <a:lstStyle/>
          <a:p>
            <a:pPr algn="l"/>
            <a:r>
              <a:rPr sz="1350" b="0" i="0" u="none">
                <a:solidFill>
                  <a:srgbClr val="1E293B"/>
                </a:solidFill>
                <a:latin typeface="Hind Siliguri SemiBold"/>
              </a:rPr>
              <a:t>গঠনগত বৈশিষ্ট্য</a:t>
            </a:r>
          </a:p>
        </p:txBody>
      </p:sp>
      <p:sp>
        <p:nvSpPr>
          <p:cNvPr id="11" name="TextBox 10"/>
          <p:cNvSpPr txBox="1"/>
          <p:nvPr/>
        </p:nvSpPr>
        <p:spPr>
          <a:xfrm>
            <a:off x="771525" y="2312193"/>
            <a:ext cx="4676775" cy="428625"/>
          </a:xfrm>
          <a:prstGeom prst="rect">
            <a:avLst/>
          </a:prstGeom>
          <a:noFill/>
        </p:spPr>
        <p:txBody>
          <a:bodyPr wrap="square" lIns="0" tIns="0" rIns="0" bIns="0" anchor="t">
            <a:spAutoFit/>
          </a:bodyPr>
          <a:lstStyle/>
          <a:p>
            <a:pPr algn="l">
              <a:lnSpc>
                <a:spcPts val="1687"/>
              </a:lnSpc>
            </a:pPr>
            <a:r>
              <a:rPr sz="1125" b="0" i="0" u="none">
                <a:solidFill>
                  <a:srgbClr val="334155"/>
                </a:solidFill>
                <a:latin typeface="Hind Siliguri"/>
              </a:rPr>
              <a:t>দ্বি-অবতল, গোলাকার চাকতির মতো, নিউক্লিয়াস ও মাইটোকন্ড্রিয়াবিহীন। গড় ব্যাস ৭.৩ µm এবং স্থূলতা ২.২ µm। আয়ুষ্কাল </a:t>
            </a:r>
            <a:r>
              <a:rPr sz="1125" b="1" i="0" u="none">
                <a:solidFill>
                  <a:srgbClr val="334155"/>
                </a:solidFill>
                <a:latin typeface="Hind Siliguri"/>
              </a:rPr>
              <a:t>১২০ দিন (৪ মাস)</a:t>
            </a:r>
            <a:r>
              <a:rPr sz="1125" b="0" i="0" u="none">
                <a:solidFill>
                  <a:srgbClr val="334155"/>
                </a:solidFill>
                <a:latin typeface="Hind Siliguri"/>
              </a:rPr>
              <a:t>।</a:t>
            </a:r>
          </a:p>
        </p:txBody>
      </p:sp>
      <p:sp>
        <p:nvSpPr>
          <p:cNvPr id="12" name="TextBox 11"/>
          <p:cNvSpPr txBox="1"/>
          <p:nvPr/>
        </p:nvSpPr>
        <p:spPr>
          <a:xfrm>
            <a:off x="733425" y="3369468"/>
            <a:ext cx="4933950" cy="207168"/>
          </a:xfrm>
          <a:prstGeom prst="rect">
            <a:avLst/>
          </a:prstGeom>
          <a:noFill/>
        </p:spPr>
        <p:txBody>
          <a:bodyPr wrap="square" lIns="0" tIns="0" rIns="0" bIns="0" anchor="t">
            <a:spAutoFit/>
          </a:bodyPr>
          <a:lstStyle/>
          <a:p>
            <a:pPr algn="l">
              <a:lnSpc>
                <a:spcPts val="1631"/>
              </a:lnSpc>
            </a:pPr>
            <a:r>
              <a:rPr sz="1087" b="1" i="0" u="none">
                <a:solidFill>
                  <a:srgbClr val="334155"/>
                </a:solidFill>
                <a:latin typeface="Hind Siliguri"/>
              </a:rPr>
              <a:t>ভ্রূণদেহে:</a:t>
            </a:r>
            <a:r>
              <a:rPr sz="1087" b="0" i="0" u="none">
                <a:solidFill>
                  <a:srgbClr val="334155"/>
                </a:solidFill>
                <a:latin typeface="Hind Siliguri"/>
              </a:rPr>
              <a:t> ৮০ - ৯০ লাখ</a:t>
            </a:r>
          </a:p>
        </p:txBody>
      </p:sp>
      <p:sp>
        <p:nvSpPr>
          <p:cNvPr id="13" name="TextBox 12"/>
          <p:cNvSpPr txBox="1"/>
          <p:nvPr/>
        </p:nvSpPr>
        <p:spPr>
          <a:xfrm>
            <a:off x="733425" y="3652837"/>
            <a:ext cx="4933950" cy="207168"/>
          </a:xfrm>
          <a:prstGeom prst="rect">
            <a:avLst/>
          </a:prstGeom>
          <a:noFill/>
        </p:spPr>
        <p:txBody>
          <a:bodyPr wrap="square" lIns="0" tIns="0" rIns="0" bIns="0" anchor="t">
            <a:spAutoFit/>
          </a:bodyPr>
          <a:lstStyle/>
          <a:p>
            <a:pPr algn="l">
              <a:lnSpc>
                <a:spcPts val="1631"/>
              </a:lnSpc>
            </a:pPr>
            <a:r>
              <a:rPr sz="1087" b="1" i="0" u="none">
                <a:solidFill>
                  <a:srgbClr val="334155"/>
                </a:solidFill>
                <a:latin typeface="Hind Siliguri"/>
              </a:rPr>
              <a:t>শিশুদেহে:</a:t>
            </a:r>
            <a:r>
              <a:rPr sz="1087" b="0" i="0" u="none">
                <a:solidFill>
                  <a:srgbClr val="334155"/>
                </a:solidFill>
                <a:latin typeface="Hind Siliguri"/>
              </a:rPr>
              <a:t> ৬০ - ৭০ লাখ</a:t>
            </a:r>
          </a:p>
        </p:txBody>
      </p:sp>
      <p:sp>
        <p:nvSpPr>
          <p:cNvPr id="14" name="TextBox 13"/>
          <p:cNvSpPr txBox="1"/>
          <p:nvPr/>
        </p:nvSpPr>
        <p:spPr>
          <a:xfrm>
            <a:off x="733425" y="3936206"/>
            <a:ext cx="4933950" cy="207168"/>
          </a:xfrm>
          <a:prstGeom prst="rect">
            <a:avLst/>
          </a:prstGeom>
          <a:noFill/>
        </p:spPr>
        <p:txBody>
          <a:bodyPr wrap="square" lIns="0" tIns="0" rIns="0" bIns="0" anchor="t">
            <a:spAutoFit/>
          </a:bodyPr>
          <a:lstStyle/>
          <a:p>
            <a:pPr algn="l">
              <a:lnSpc>
                <a:spcPts val="1631"/>
              </a:lnSpc>
            </a:pPr>
            <a:r>
              <a:rPr sz="1087" b="1" i="0" u="none">
                <a:solidFill>
                  <a:srgbClr val="334155"/>
                </a:solidFill>
                <a:latin typeface="Hind Siliguri"/>
              </a:rPr>
              <a:t>পূর্ণবয়স্ক পুরুষে:</a:t>
            </a:r>
            <a:r>
              <a:rPr sz="1087" b="0" i="0" u="none">
                <a:solidFill>
                  <a:srgbClr val="334155"/>
                </a:solidFill>
                <a:latin typeface="Hind Siliguri"/>
              </a:rPr>
              <a:t> ৫০ লাখ</a:t>
            </a:r>
          </a:p>
        </p:txBody>
      </p:sp>
      <p:sp>
        <p:nvSpPr>
          <p:cNvPr id="15" name="TextBox 14"/>
          <p:cNvSpPr txBox="1"/>
          <p:nvPr/>
        </p:nvSpPr>
        <p:spPr>
          <a:xfrm>
            <a:off x="733425" y="4219575"/>
            <a:ext cx="4933950" cy="207168"/>
          </a:xfrm>
          <a:prstGeom prst="rect">
            <a:avLst/>
          </a:prstGeom>
          <a:noFill/>
        </p:spPr>
        <p:txBody>
          <a:bodyPr wrap="square" lIns="0" tIns="0" rIns="0" bIns="0" anchor="t">
            <a:spAutoFit/>
          </a:bodyPr>
          <a:lstStyle/>
          <a:p>
            <a:pPr algn="l">
              <a:lnSpc>
                <a:spcPts val="1631"/>
              </a:lnSpc>
            </a:pPr>
            <a:r>
              <a:rPr sz="1087" b="1" i="0" u="none">
                <a:solidFill>
                  <a:srgbClr val="334155"/>
                </a:solidFill>
                <a:latin typeface="Hind Siliguri"/>
              </a:rPr>
              <a:t>পূর্ণবয়স্ক স্ত্রীদেহে:</a:t>
            </a:r>
            <a:r>
              <a:rPr sz="1087" b="0" i="0" u="none">
                <a:solidFill>
                  <a:srgbClr val="334155"/>
                </a:solidFill>
                <a:latin typeface="Hind Siliguri"/>
              </a:rPr>
              <a:t> ৪৫ লাখ</a:t>
            </a:r>
          </a:p>
        </p:txBody>
      </p:sp>
      <p:sp>
        <p:nvSpPr>
          <p:cNvPr id="16" name="TextBox 15"/>
          <p:cNvSpPr txBox="1"/>
          <p:nvPr/>
        </p:nvSpPr>
        <p:spPr>
          <a:xfrm>
            <a:off x="742950" y="4722018"/>
            <a:ext cx="4940617" cy="276225"/>
          </a:xfrm>
          <a:prstGeom prst="rect">
            <a:avLst/>
          </a:prstGeom>
          <a:noFill/>
        </p:spPr>
        <p:txBody>
          <a:bodyPr wrap="square" lIns="0" tIns="0" rIns="0" bIns="0" anchor="t">
            <a:spAutoFit/>
          </a:bodyPr>
          <a:lstStyle/>
          <a:p>
            <a:pPr algn="l"/>
            <a:r>
              <a:rPr sz="1350" b="0" i="0" u="none">
                <a:solidFill>
                  <a:srgbClr val="1E293B"/>
                </a:solidFill>
                <a:latin typeface="Hind Siliguri SemiBold"/>
              </a:rPr>
              <a:t>সংখ্যাগত অসঙ্গতি ও কাজ</a:t>
            </a:r>
          </a:p>
        </p:txBody>
      </p:sp>
      <p:sp>
        <p:nvSpPr>
          <p:cNvPr id="17" name="TextBox 16"/>
          <p:cNvSpPr txBox="1"/>
          <p:nvPr/>
        </p:nvSpPr>
        <p:spPr>
          <a:xfrm>
            <a:off x="742950" y="5055393"/>
            <a:ext cx="4705350" cy="661987"/>
          </a:xfrm>
          <a:prstGeom prst="rect">
            <a:avLst/>
          </a:prstGeom>
          <a:noFill/>
        </p:spPr>
        <p:txBody>
          <a:bodyPr wrap="square" lIns="0" tIns="0" rIns="0" bIns="0" anchor="t">
            <a:spAutoFit/>
          </a:bodyPr>
          <a:lstStyle/>
          <a:p>
            <a:pPr algn="l">
              <a:lnSpc>
                <a:spcPts val="1687"/>
              </a:lnSpc>
            </a:pPr>
            <a:r>
              <a:rPr sz="1125" b="0" i="0" u="none" dirty="0">
                <a:solidFill>
                  <a:srgbClr val="334155"/>
                </a:solidFill>
                <a:latin typeface="Hind Siliguri"/>
              </a:rPr>
              <a:t>• ২৫% </a:t>
            </a:r>
            <a:r>
              <a:rPr sz="1125" b="0" i="0" u="none" dirty="0" err="1">
                <a:solidFill>
                  <a:srgbClr val="334155"/>
                </a:solidFill>
                <a:latin typeface="Hind Siliguri"/>
              </a:rPr>
              <a:t>কম</a:t>
            </a:r>
            <a:r>
              <a:rPr sz="1125" b="0" i="0" u="none" dirty="0">
                <a:solidFill>
                  <a:srgbClr val="334155"/>
                </a:solidFill>
                <a:latin typeface="Hind Siliguri"/>
              </a:rPr>
              <a:t> </a:t>
            </a:r>
            <a:r>
              <a:rPr sz="1125" b="0" i="0" u="none" dirty="0" err="1">
                <a:solidFill>
                  <a:srgbClr val="334155"/>
                </a:solidFill>
                <a:latin typeface="Hind Siliguri"/>
              </a:rPr>
              <a:t>হলে</a:t>
            </a:r>
            <a:r>
              <a:rPr sz="1125" b="0" i="0" u="none" dirty="0">
                <a:solidFill>
                  <a:srgbClr val="334155"/>
                </a:solidFill>
                <a:latin typeface="Hind Siliguri"/>
              </a:rPr>
              <a:t>: </a:t>
            </a:r>
            <a:r>
              <a:rPr dirty="0"/>
              <a:t>
</a:t>
            </a:r>
            <a:r>
              <a:rPr sz="1125" b="0" i="0" u="none" dirty="0">
                <a:solidFill>
                  <a:srgbClr val="334155"/>
                </a:solidFill>
                <a:latin typeface="Hind Siliguri"/>
              </a:rPr>
              <a:t> • ৬৫ </a:t>
            </a:r>
            <a:r>
              <a:rPr sz="1125" b="0" i="0" u="none" dirty="0" err="1">
                <a:solidFill>
                  <a:srgbClr val="334155"/>
                </a:solidFill>
                <a:latin typeface="Hind Siliguri"/>
              </a:rPr>
              <a:t>লাখের</a:t>
            </a:r>
            <a:r>
              <a:rPr sz="1125" b="0" i="0" u="none" dirty="0">
                <a:solidFill>
                  <a:srgbClr val="334155"/>
                </a:solidFill>
                <a:latin typeface="Hind Siliguri"/>
              </a:rPr>
              <a:t> </a:t>
            </a:r>
            <a:r>
              <a:rPr sz="1125" b="0" i="0" u="none" dirty="0" err="1">
                <a:solidFill>
                  <a:srgbClr val="334155"/>
                </a:solidFill>
                <a:latin typeface="Hind Siliguri"/>
              </a:rPr>
              <a:t>বেশি</a:t>
            </a:r>
            <a:r>
              <a:rPr sz="1125" b="0" i="0" u="none" dirty="0">
                <a:solidFill>
                  <a:srgbClr val="334155"/>
                </a:solidFill>
                <a:latin typeface="Hind Siliguri"/>
              </a:rPr>
              <a:t> </a:t>
            </a:r>
            <a:r>
              <a:rPr sz="1125" b="0" i="0" u="none" dirty="0" err="1">
                <a:solidFill>
                  <a:srgbClr val="334155"/>
                </a:solidFill>
                <a:latin typeface="Hind Siliguri"/>
              </a:rPr>
              <a:t>হলে</a:t>
            </a:r>
            <a:r>
              <a:rPr sz="1125" b="0" i="0" u="none" dirty="0">
                <a:solidFill>
                  <a:srgbClr val="334155"/>
                </a:solidFill>
                <a:latin typeface="Hind Siliguri"/>
              </a:rPr>
              <a:t>: </a:t>
            </a:r>
            <a:r>
              <a:rPr dirty="0"/>
              <a:t>
</a:t>
            </a:r>
            <a:r>
              <a:rPr sz="1125" b="0" i="0" u="none" dirty="0">
                <a:solidFill>
                  <a:srgbClr val="334155"/>
                </a:solidFill>
                <a:latin typeface="Hind Siliguri"/>
              </a:rPr>
              <a:t> • </a:t>
            </a:r>
            <a:r>
              <a:rPr sz="1125" b="1" i="0" u="none" dirty="0" err="1">
                <a:solidFill>
                  <a:srgbClr val="334155"/>
                </a:solidFill>
                <a:latin typeface="Hind Siliguri"/>
              </a:rPr>
              <a:t>কাজ</a:t>
            </a:r>
            <a:r>
              <a:rPr sz="1125" b="1" i="0" u="none" dirty="0">
                <a:solidFill>
                  <a:srgbClr val="334155"/>
                </a:solidFill>
                <a:latin typeface="Hind Siliguri"/>
              </a:rPr>
              <a:t>:</a:t>
            </a:r>
            <a:r>
              <a:rPr sz="1125" b="0" i="0" u="none" dirty="0">
                <a:solidFill>
                  <a:srgbClr val="334155"/>
                </a:solidFill>
                <a:latin typeface="Hind Siliguri"/>
              </a:rPr>
              <a:t> </a:t>
            </a:r>
            <a:r>
              <a:rPr sz="1125" b="0" i="0" u="none" dirty="0" err="1">
                <a:solidFill>
                  <a:srgbClr val="334155"/>
                </a:solidFill>
                <a:latin typeface="Hind Siliguri"/>
              </a:rPr>
              <a:t>হিমোগ্লোবিনের</a:t>
            </a:r>
            <a:r>
              <a:rPr sz="1125" b="0" i="0" u="none" dirty="0">
                <a:solidFill>
                  <a:srgbClr val="334155"/>
                </a:solidFill>
                <a:latin typeface="Hind Siliguri"/>
              </a:rPr>
              <a:t> </a:t>
            </a:r>
            <a:r>
              <a:rPr sz="1125" b="0" i="0" u="none" dirty="0" err="1">
                <a:solidFill>
                  <a:srgbClr val="334155"/>
                </a:solidFill>
                <a:latin typeface="Hind Siliguri"/>
              </a:rPr>
              <a:t>মাধ্যমে</a:t>
            </a:r>
            <a:r>
              <a:rPr sz="1125" b="0" i="0" u="none" dirty="0">
                <a:solidFill>
                  <a:srgbClr val="334155"/>
                </a:solidFill>
                <a:latin typeface="Hind Siliguri"/>
              </a:rPr>
              <a:t> O₂ ও CO₂ </a:t>
            </a:r>
            <a:r>
              <a:rPr sz="1125" b="0" i="0" u="none" dirty="0" err="1">
                <a:solidFill>
                  <a:srgbClr val="334155"/>
                </a:solidFill>
                <a:latin typeface="Hind Siliguri"/>
              </a:rPr>
              <a:t>পরিবহন</a:t>
            </a:r>
            <a:r>
              <a:rPr sz="1125" b="0" i="0" u="none" dirty="0">
                <a:solidFill>
                  <a:srgbClr val="334155"/>
                </a:solidFill>
                <a:latin typeface="Hind Siliguri"/>
              </a:rPr>
              <a:t> </a:t>
            </a:r>
            <a:r>
              <a:rPr sz="1125" b="0" i="0" u="none" dirty="0" err="1">
                <a:solidFill>
                  <a:srgbClr val="334155"/>
                </a:solidFill>
                <a:latin typeface="Hind Siliguri"/>
              </a:rPr>
              <a:t>এবং</a:t>
            </a:r>
            <a:r>
              <a:rPr sz="1125" b="0" i="0" u="none" dirty="0">
                <a:solidFill>
                  <a:srgbClr val="334155"/>
                </a:solidFill>
                <a:latin typeface="Hind Siliguri"/>
              </a:rPr>
              <a:t> </a:t>
            </a:r>
            <a:r>
              <a:rPr sz="1125" b="0" i="0" u="none" dirty="0" err="1">
                <a:solidFill>
                  <a:srgbClr val="334155"/>
                </a:solidFill>
                <a:latin typeface="Hind Siliguri"/>
              </a:rPr>
              <a:t>রক্তের</a:t>
            </a:r>
            <a:r>
              <a:rPr sz="1125" b="0" i="0" u="none" dirty="0">
                <a:solidFill>
                  <a:srgbClr val="334155"/>
                </a:solidFill>
                <a:latin typeface="Hind Siliguri"/>
              </a:rPr>
              <a:t> </a:t>
            </a:r>
            <a:r>
              <a:rPr sz="1125" b="0" i="0" u="none" dirty="0" err="1">
                <a:solidFill>
                  <a:srgbClr val="334155"/>
                </a:solidFill>
                <a:latin typeface="Hind Siliguri"/>
              </a:rPr>
              <a:t>বাফার</a:t>
            </a:r>
            <a:r>
              <a:rPr sz="1125" b="0" i="0" u="none" dirty="0">
                <a:solidFill>
                  <a:srgbClr val="334155"/>
                </a:solidFill>
                <a:latin typeface="Hind Siliguri"/>
              </a:rPr>
              <a:t> </a:t>
            </a:r>
            <a:r>
              <a:rPr sz="1125" b="0" i="0" u="none" dirty="0" err="1">
                <a:solidFill>
                  <a:srgbClr val="334155"/>
                </a:solidFill>
                <a:latin typeface="Hind Siliguri"/>
              </a:rPr>
              <a:t>ক্ষমতা</a:t>
            </a:r>
            <a:r>
              <a:rPr sz="1125" b="0" i="0" u="none" dirty="0">
                <a:solidFill>
                  <a:srgbClr val="334155"/>
                </a:solidFill>
                <a:latin typeface="Hind Siliguri"/>
              </a:rPr>
              <a:t> </a:t>
            </a:r>
            <a:r>
              <a:rPr sz="1125" b="0" i="0" u="none" dirty="0" err="1">
                <a:solidFill>
                  <a:srgbClr val="334155"/>
                </a:solidFill>
                <a:latin typeface="Hind Siliguri"/>
              </a:rPr>
              <a:t>রক্ষা</a:t>
            </a:r>
            <a:r>
              <a:rPr sz="1125" b="0" i="0" u="none" dirty="0">
                <a:solidFill>
                  <a:srgbClr val="334155"/>
                </a:solidFill>
                <a:latin typeface="Hind Siliguri"/>
              </a:rPr>
              <a:t>।</a:t>
            </a:r>
          </a:p>
        </p:txBody>
      </p:sp>
      <p:sp>
        <p:nvSpPr>
          <p:cNvPr id="18" name="TextBox 17"/>
          <p:cNvSpPr txBox="1"/>
          <p:nvPr/>
        </p:nvSpPr>
        <p:spPr>
          <a:xfrm>
            <a:off x="571500" y="3340893"/>
            <a:ext cx="85725" cy="285750"/>
          </a:xfrm>
          <a:prstGeom prst="rect">
            <a:avLst/>
          </a:prstGeom>
          <a:noFill/>
        </p:spPr>
        <p:txBody>
          <a:bodyPr wrap="square" lIns="0" tIns="0" rIns="0" bIns="0" anchor="t">
            <a:spAutoFit/>
          </a:bodyPr>
          <a:lstStyle/>
          <a:p>
            <a:pPr algn="l">
              <a:lnSpc>
                <a:spcPts val="2250"/>
              </a:lnSpc>
            </a:pPr>
            <a:r>
              <a:rPr sz="1500" b="0" i="0" u="none">
                <a:solidFill>
                  <a:srgbClr val="E11D48"/>
                </a:solidFill>
                <a:latin typeface="Hind Siliguri"/>
              </a:rPr>
              <a:t>•</a:t>
            </a:r>
          </a:p>
        </p:txBody>
      </p:sp>
      <p:sp>
        <p:nvSpPr>
          <p:cNvPr id="19" name="TextBox 18"/>
          <p:cNvSpPr txBox="1"/>
          <p:nvPr/>
        </p:nvSpPr>
        <p:spPr>
          <a:xfrm>
            <a:off x="571500" y="3624262"/>
            <a:ext cx="85725" cy="285750"/>
          </a:xfrm>
          <a:prstGeom prst="rect">
            <a:avLst/>
          </a:prstGeom>
          <a:noFill/>
        </p:spPr>
        <p:txBody>
          <a:bodyPr wrap="square" lIns="0" tIns="0" rIns="0" bIns="0" anchor="t">
            <a:spAutoFit/>
          </a:bodyPr>
          <a:lstStyle/>
          <a:p>
            <a:pPr algn="l">
              <a:lnSpc>
                <a:spcPts val="2250"/>
              </a:lnSpc>
            </a:pPr>
            <a:r>
              <a:rPr sz="1500" b="0" i="0" u="none">
                <a:solidFill>
                  <a:srgbClr val="E11D48"/>
                </a:solidFill>
                <a:latin typeface="Hind Siliguri"/>
              </a:rPr>
              <a:t>•</a:t>
            </a:r>
          </a:p>
        </p:txBody>
      </p:sp>
      <p:sp>
        <p:nvSpPr>
          <p:cNvPr id="20" name="TextBox 19"/>
          <p:cNvSpPr txBox="1"/>
          <p:nvPr/>
        </p:nvSpPr>
        <p:spPr>
          <a:xfrm>
            <a:off x="571500" y="3907631"/>
            <a:ext cx="85725" cy="285750"/>
          </a:xfrm>
          <a:prstGeom prst="rect">
            <a:avLst/>
          </a:prstGeom>
          <a:noFill/>
        </p:spPr>
        <p:txBody>
          <a:bodyPr wrap="square" lIns="0" tIns="0" rIns="0" bIns="0" anchor="t">
            <a:spAutoFit/>
          </a:bodyPr>
          <a:lstStyle/>
          <a:p>
            <a:pPr algn="l">
              <a:lnSpc>
                <a:spcPts val="2250"/>
              </a:lnSpc>
            </a:pPr>
            <a:r>
              <a:rPr sz="1500" b="0" i="0" u="none">
                <a:solidFill>
                  <a:srgbClr val="E11D48"/>
                </a:solidFill>
                <a:latin typeface="Hind Siliguri"/>
              </a:rPr>
              <a:t>•</a:t>
            </a:r>
          </a:p>
        </p:txBody>
      </p:sp>
      <p:sp>
        <p:nvSpPr>
          <p:cNvPr id="21" name="TextBox 20"/>
          <p:cNvSpPr txBox="1"/>
          <p:nvPr/>
        </p:nvSpPr>
        <p:spPr>
          <a:xfrm>
            <a:off x="571500" y="4191000"/>
            <a:ext cx="85725" cy="285750"/>
          </a:xfrm>
          <a:prstGeom prst="rect">
            <a:avLst/>
          </a:prstGeom>
          <a:noFill/>
        </p:spPr>
        <p:txBody>
          <a:bodyPr wrap="square" lIns="0" tIns="0" rIns="0" bIns="0" anchor="t">
            <a:spAutoFit/>
          </a:bodyPr>
          <a:lstStyle/>
          <a:p>
            <a:pPr algn="l">
              <a:lnSpc>
                <a:spcPts val="2250"/>
              </a:lnSpc>
            </a:pPr>
            <a:r>
              <a:rPr sz="1500" b="0" i="0" u="none">
                <a:solidFill>
                  <a:srgbClr val="E11D48"/>
                </a:solidFill>
                <a:latin typeface="Hind Siliguri"/>
              </a:rPr>
              <a:t>•</a:t>
            </a:r>
          </a:p>
        </p:txBody>
      </p:sp>
      <p:pic>
        <p:nvPicPr>
          <p:cNvPr id="22" name="Picture 21" descr="image.png"/>
          <p:cNvPicPr>
            <a:picLocks noChangeAspect="1"/>
          </p:cNvPicPr>
          <p:nvPr/>
        </p:nvPicPr>
        <p:blipFill>
          <a:blip r:embed="rId4"/>
          <a:stretch>
            <a:fillRect/>
          </a:stretch>
        </p:blipFill>
        <p:spPr>
          <a:xfrm>
            <a:off x="1638300" y="5055393"/>
            <a:ext cx="1238250" cy="223837"/>
          </a:xfrm>
          <a:prstGeom prst="rect">
            <a:avLst/>
          </a:prstGeom>
        </p:spPr>
      </p:pic>
      <p:pic>
        <p:nvPicPr>
          <p:cNvPr id="23" name="Picture 22" descr="image.png"/>
          <p:cNvPicPr>
            <a:picLocks noChangeAspect="1"/>
          </p:cNvPicPr>
          <p:nvPr/>
        </p:nvPicPr>
        <p:blipFill>
          <a:blip r:embed="rId5"/>
          <a:stretch>
            <a:fillRect/>
          </a:stretch>
        </p:blipFill>
        <p:spPr>
          <a:xfrm>
            <a:off x="1971675" y="5279231"/>
            <a:ext cx="1685925" cy="223837"/>
          </a:xfrm>
          <a:prstGeom prst="rect">
            <a:avLst/>
          </a:prstGeom>
        </p:spPr>
      </p:pic>
      <p:sp>
        <p:nvSpPr>
          <p:cNvPr id="24" name="Rectangle 23">
            <a:extLst>
              <a:ext uri="{FF2B5EF4-FFF2-40B4-BE49-F238E27FC236}">
                <a16:creationId xmlns:a16="http://schemas.microsoft.com/office/drawing/2014/main" id="{0E8EF5B3-7FEE-E707-550E-AA6E6EDE5D99}"/>
              </a:ext>
            </a:extLst>
          </p:cNvPr>
          <p:cNvSpPr/>
          <p:nvPr/>
        </p:nvSpPr>
        <p:spPr>
          <a:xfrm>
            <a:off x="523875" y="1000125"/>
            <a:ext cx="11144250" cy="28575"/>
          </a:xfrm>
          <a:prstGeom prst="rect">
            <a:avLst/>
          </a:prstGeom>
          <a:solidFill>
            <a:srgbClr val="FCA5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50" name="Picture 2">
            <a:extLst>
              <a:ext uri="{FF2B5EF4-FFF2-40B4-BE49-F238E27FC236}">
                <a16:creationId xmlns:a16="http://schemas.microsoft.com/office/drawing/2014/main" id="{1E60C424-DA6B-0668-7034-21024A2AE8A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72189" y="2528336"/>
            <a:ext cx="3803538" cy="246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523875" y="1726406"/>
            <a:ext cx="5429250" cy="112395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523875" y="2964656"/>
            <a:ext cx="5429250" cy="133826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4"/>
          <a:stretch>
            <a:fillRect/>
          </a:stretch>
        </p:blipFill>
        <p:spPr>
          <a:xfrm>
            <a:off x="523875" y="4417218"/>
            <a:ext cx="5429250" cy="1552575"/>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7" name="TextBox 6"/>
          <p:cNvSpPr txBox="1"/>
          <p:nvPr/>
        </p:nvSpPr>
        <p:spPr>
          <a:xfrm>
            <a:off x="523875" y="505896"/>
            <a:ext cx="9868633" cy="369332"/>
          </a:xfrm>
          <a:prstGeom prst="rect">
            <a:avLst/>
          </a:prstGeom>
          <a:noFill/>
        </p:spPr>
        <p:txBody>
          <a:bodyPr wrap="square" lIns="0" tIns="0" rIns="0" bIns="0" anchor="ctr">
            <a:spAutoFit/>
          </a:bodyPr>
          <a:lstStyle/>
          <a:p>
            <a:pPr algn="l"/>
            <a:r>
              <a:rPr sz="2400" b="1" i="0" u="none" dirty="0" err="1">
                <a:solidFill>
                  <a:srgbClr val="991B1B"/>
                </a:solidFill>
                <a:latin typeface="Hind Siliguri"/>
              </a:rPr>
              <a:t>শ্বেত</a:t>
            </a:r>
            <a:r>
              <a:rPr sz="2400" b="1" i="0" u="none" dirty="0">
                <a:solidFill>
                  <a:srgbClr val="991B1B"/>
                </a:solidFill>
                <a:latin typeface="Hind Siliguri"/>
              </a:rPr>
              <a:t> </a:t>
            </a:r>
            <a:r>
              <a:rPr sz="2400" b="1" i="0" u="none" dirty="0" err="1">
                <a:solidFill>
                  <a:srgbClr val="991B1B"/>
                </a:solidFill>
                <a:latin typeface="Hind Siliguri"/>
              </a:rPr>
              <a:t>রক্তকণিকা</a:t>
            </a:r>
            <a:r>
              <a:rPr sz="2400" b="1" i="0" u="none" dirty="0">
                <a:solidFill>
                  <a:srgbClr val="991B1B"/>
                </a:solidFill>
                <a:latin typeface="Hind Siliguri"/>
              </a:rPr>
              <a:t> (WBC)</a:t>
            </a:r>
          </a:p>
        </p:txBody>
      </p:sp>
      <p:sp>
        <p:nvSpPr>
          <p:cNvPr id="8" name="Rectangle 7"/>
          <p:cNvSpPr/>
          <p:nvPr/>
        </p:nvSpPr>
        <p:spPr>
          <a:xfrm>
            <a:off x="523875" y="1000125"/>
            <a:ext cx="11144250" cy="28575"/>
          </a:xfrm>
          <a:prstGeom prst="rect">
            <a:avLst/>
          </a:prstGeom>
          <a:solidFill>
            <a:srgbClr val="FCA5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71525" y="1907381"/>
            <a:ext cx="5210651" cy="276225"/>
          </a:xfrm>
          <a:prstGeom prst="rect">
            <a:avLst/>
          </a:prstGeom>
          <a:noFill/>
        </p:spPr>
        <p:txBody>
          <a:bodyPr wrap="square" lIns="0" tIns="0" rIns="0" bIns="0" anchor="t">
            <a:spAutoFit/>
          </a:bodyPr>
          <a:lstStyle/>
          <a:p>
            <a:pPr algn="l"/>
            <a:r>
              <a:rPr sz="1350" b="0" i="0" u="none">
                <a:solidFill>
                  <a:srgbClr val="1E293B"/>
                </a:solidFill>
                <a:latin typeface="Hind Siliguri SemiBold"/>
              </a:rPr>
              <a:t>সাধারণ বৈশিষ্ট্য</a:t>
            </a:r>
          </a:p>
        </p:txBody>
      </p:sp>
      <p:sp>
        <p:nvSpPr>
          <p:cNvPr id="11" name="TextBox 10"/>
          <p:cNvSpPr txBox="1"/>
          <p:nvPr/>
        </p:nvSpPr>
        <p:spPr>
          <a:xfrm>
            <a:off x="771525" y="2240756"/>
            <a:ext cx="4962525" cy="428625"/>
          </a:xfrm>
          <a:prstGeom prst="rect">
            <a:avLst/>
          </a:prstGeom>
          <a:noFill/>
        </p:spPr>
        <p:txBody>
          <a:bodyPr wrap="square" lIns="0" tIns="0" rIns="0" bIns="0" anchor="t">
            <a:spAutoFit/>
          </a:bodyPr>
          <a:lstStyle/>
          <a:p>
            <a:pPr algn="l">
              <a:lnSpc>
                <a:spcPts val="1687"/>
              </a:lnSpc>
            </a:pPr>
            <a:r>
              <a:rPr sz="1125" b="0" i="0" u="none">
                <a:solidFill>
                  <a:srgbClr val="334155"/>
                </a:solidFill>
                <a:latin typeface="Hind Siliguri"/>
              </a:rPr>
              <a:t>নিউক্লিয়াসযুক্ত, অনিয়তাকার, বর্ণহীন ও ফ্যাগোসাইটোসিস ক্ষমতাসম্পন্ন ("মোবাইল ডিফেন্সিভ ইউনিট")। গড়ে সংখ্যা </a:t>
            </a:r>
            <a:r>
              <a:rPr sz="1125" b="1" i="0" u="none">
                <a:solidFill>
                  <a:srgbClr val="334155"/>
                </a:solidFill>
                <a:latin typeface="Hind Siliguri"/>
              </a:rPr>
              <a:t>৪,০০০ - ১১,০০০ /mm³</a:t>
            </a:r>
            <a:r>
              <a:rPr sz="1125" b="0" i="0" u="none">
                <a:solidFill>
                  <a:srgbClr val="334155"/>
                </a:solidFill>
                <a:latin typeface="Hind Siliguri"/>
              </a:rPr>
              <a:t>। (RBC : WBC = ৭০০ : ১)</a:t>
            </a:r>
          </a:p>
        </p:txBody>
      </p:sp>
      <p:sp>
        <p:nvSpPr>
          <p:cNvPr id="12" name="TextBox 11"/>
          <p:cNvSpPr txBox="1"/>
          <p:nvPr/>
        </p:nvSpPr>
        <p:spPr>
          <a:xfrm>
            <a:off x="771525" y="3145631"/>
            <a:ext cx="5210651" cy="276225"/>
          </a:xfrm>
          <a:prstGeom prst="rect">
            <a:avLst/>
          </a:prstGeom>
          <a:noFill/>
        </p:spPr>
        <p:txBody>
          <a:bodyPr wrap="square" lIns="0" tIns="0" rIns="0" bIns="0" anchor="t">
            <a:spAutoFit/>
          </a:bodyPr>
          <a:lstStyle/>
          <a:p>
            <a:pPr algn="l"/>
            <a:r>
              <a:rPr sz="1350" b="0" i="0" u="none">
                <a:solidFill>
                  <a:srgbClr val="1E293B"/>
                </a:solidFill>
                <a:latin typeface="Hind Siliguri SemiBold"/>
              </a:rPr>
              <a:t>সংখ্যাগত অসঙ্গতি</a:t>
            </a:r>
          </a:p>
        </p:txBody>
      </p:sp>
      <p:sp>
        <p:nvSpPr>
          <p:cNvPr id="13" name="TextBox 12"/>
          <p:cNvSpPr txBox="1"/>
          <p:nvPr/>
        </p:nvSpPr>
        <p:spPr>
          <a:xfrm>
            <a:off x="771525" y="3479006"/>
            <a:ext cx="4962525" cy="642937"/>
          </a:xfrm>
          <a:prstGeom prst="rect">
            <a:avLst/>
          </a:prstGeom>
          <a:noFill/>
        </p:spPr>
        <p:txBody>
          <a:bodyPr wrap="square" lIns="0" tIns="0" rIns="0" bIns="0" anchor="t">
            <a:spAutoFit/>
          </a:bodyPr>
          <a:lstStyle/>
          <a:p>
            <a:pPr algn="l">
              <a:lnSpc>
                <a:spcPts val="1687"/>
              </a:lnSpc>
            </a:pPr>
            <a:r>
              <a:rPr sz="1125" b="0" i="0" u="none">
                <a:solidFill>
                  <a:srgbClr val="334155"/>
                </a:solidFill>
                <a:latin typeface="Hind Siliguri"/>
              </a:rPr>
              <a:t>• </a:t>
            </a:r>
            <a:r>
              <a:rPr sz="1125" b="1" i="0" u="none">
                <a:solidFill>
                  <a:srgbClr val="334155"/>
                </a:solidFill>
                <a:latin typeface="Hind Siliguri"/>
              </a:rPr>
              <a:t>লিউকোসাইটোসিস:</a:t>
            </a:r>
            <a:r>
              <a:rPr sz="1125" b="0" i="0" u="none">
                <a:solidFill>
                  <a:srgbClr val="334155"/>
                </a:solidFill>
                <a:latin typeface="Hind Siliguri"/>
              </a:rPr>
              <a:t> WBC সংখ্যা স্বাভাবিকের চেয়ে বৃদ্ধি পাওয়া।</a:t>
            </a:r>
            <a:r>
              <a:t>
</a:t>
            </a:r>
            <a:r>
              <a:rPr sz="1125" b="0" i="0" u="none">
                <a:solidFill>
                  <a:srgbClr val="334155"/>
                </a:solidFill>
                <a:latin typeface="Hind Siliguri"/>
              </a:rPr>
              <a:t> • </a:t>
            </a:r>
            <a:r>
              <a:rPr sz="1125" b="1" i="0" u="none">
                <a:solidFill>
                  <a:srgbClr val="334155"/>
                </a:solidFill>
                <a:latin typeface="Hind Siliguri"/>
              </a:rPr>
              <a:t>লিউকোপেনিয়া:</a:t>
            </a:r>
            <a:r>
              <a:rPr sz="1125" b="0" i="0" u="none">
                <a:solidFill>
                  <a:srgbClr val="334155"/>
                </a:solidFill>
                <a:latin typeface="Hind Siliguri"/>
              </a:rPr>
              <a:t> WBC সংখ্যা অতিরিক্ত হ্রাস পাওয়া।</a:t>
            </a:r>
            <a:r>
              <a:t>
</a:t>
            </a:r>
            <a:r>
              <a:rPr sz="1125" b="0" i="0" u="none">
                <a:solidFill>
                  <a:srgbClr val="334155"/>
                </a:solidFill>
                <a:latin typeface="Hind Siliguri"/>
              </a:rPr>
              <a:t> • </a:t>
            </a:r>
            <a:r>
              <a:rPr sz="1125" b="1" i="0" u="none">
                <a:solidFill>
                  <a:srgbClr val="334155"/>
                </a:solidFill>
                <a:latin typeface="Hind Siliguri"/>
              </a:rPr>
              <a:t>লিউকেমিয়া (Leukemia):</a:t>
            </a:r>
            <a:r>
              <a:rPr sz="1125" b="0" i="0" u="none">
                <a:solidFill>
                  <a:srgbClr val="334155"/>
                </a:solidFill>
                <a:latin typeface="Hind Siliguri"/>
              </a:rPr>
              <a:t> অনিয়ন্ত্রিত অস্বাভাবিক বৃদ্ধি (ব্লাড ক্যান্সার)।</a:t>
            </a:r>
          </a:p>
        </p:txBody>
      </p:sp>
      <p:sp>
        <p:nvSpPr>
          <p:cNvPr id="14" name="TextBox 13"/>
          <p:cNvSpPr txBox="1"/>
          <p:nvPr/>
        </p:nvSpPr>
        <p:spPr>
          <a:xfrm>
            <a:off x="742950" y="4598193"/>
            <a:ext cx="5240655" cy="276225"/>
          </a:xfrm>
          <a:prstGeom prst="rect">
            <a:avLst/>
          </a:prstGeom>
          <a:noFill/>
        </p:spPr>
        <p:txBody>
          <a:bodyPr wrap="square" lIns="0" tIns="0" rIns="0" bIns="0" anchor="t">
            <a:spAutoFit/>
          </a:bodyPr>
          <a:lstStyle/>
          <a:p>
            <a:pPr algn="l"/>
            <a:r>
              <a:rPr sz="1350" b="0" i="0" u="none">
                <a:solidFill>
                  <a:srgbClr val="1E293B"/>
                </a:solidFill>
                <a:latin typeface="Hind Siliguri SemiBold"/>
              </a:rPr>
              <a:t>শ্বেত রক্তকণিকার শ্রেণিবিভাগ</a:t>
            </a:r>
          </a:p>
        </p:txBody>
      </p:sp>
      <p:sp>
        <p:nvSpPr>
          <p:cNvPr id="15" name="TextBox 14"/>
          <p:cNvSpPr txBox="1"/>
          <p:nvPr/>
        </p:nvSpPr>
        <p:spPr>
          <a:xfrm>
            <a:off x="742950" y="4931568"/>
            <a:ext cx="4991100" cy="857250"/>
          </a:xfrm>
          <a:prstGeom prst="rect">
            <a:avLst/>
          </a:prstGeom>
          <a:noFill/>
        </p:spPr>
        <p:txBody>
          <a:bodyPr wrap="square" lIns="0" tIns="0" rIns="0" bIns="0" anchor="t">
            <a:spAutoFit/>
          </a:bodyPr>
          <a:lstStyle/>
          <a:p>
            <a:pPr algn="l">
              <a:lnSpc>
                <a:spcPts val="1687"/>
              </a:lnSpc>
            </a:pPr>
            <a:r>
              <a:rPr sz="1125" b="1" i="0" u="none">
                <a:solidFill>
                  <a:srgbClr val="334155"/>
                </a:solidFill>
                <a:latin typeface="Hind Siliguri"/>
              </a:rPr>
              <a:t>১. দানাদার (Granulocytes):</a:t>
            </a:r>
            <a:r>
              <a:rPr sz="1125" b="0" i="0" u="none">
                <a:solidFill>
                  <a:srgbClr val="334155"/>
                </a:solidFill>
                <a:latin typeface="Hind Siliguri"/>
              </a:rPr>
              <a:t> নিউট্রোফিল (ফ্যাগোসাইটোসিস), ইওসিনোফিল (অ্যালার্জি প্রতিরোধ), বেসোফিল (হেপারিন ও হিস্টামিন ক্ষরণ)।</a:t>
            </a:r>
            <a:r>
              <a:t>
</a:t>
            </a:r>
            <a:r>
              <a:rPr sz="1125" b="1" i="0" u="none">
                <a:solidFill>
                  <a:srgbClr val="334155"/>
                </a:solidFill>
                <a:latin typeface="Hind Siliguri"/>
              </a:rPr>
              <a:t>২. দানাহীন (Agranulocytes):</a:t>
            </a:r>
            <a:r>
              <a:rPr sz="1125" b="0" i="0" u="none">
                <a:solidFill>
                  <a:srgbClr val="334155"/>
                </a:solidFill>
                <a:latin typeface="Hind Siliguri"/>
              </a:rPr>
              <a:t> লিম্ফোসাইট (অ্যান্টিবডি তৈরি) ও মনোসাইট (ফ্যাগোসাইটোসিস)।</a:t>
            </a:r>
          </a:p>
        </p:txBody>
      </p:sp>
      <p:pic>
        <p:nvPicPr>
          <p:cNvPr id="3083" name="Picture 11">
            <a:extLst>
              <a:ext uri="{FF2B5EF4-FFF2-40B4-BE49-F238E27FC236}">
                <a16:creationId xmlns:a16="http://schemas.microsoft.com/office/drawing/2014/main" id="{A1DAB825-F0C6-EBA4-B460-F5FD629292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85899"/>
          <a:stretch>
            <a:fillRect/>
          </a:stretch>
        </p:blipFill>
        <p:spPr bwMode="auto">
          <a:xfrm>
            <a:off x="6902450" y="1618364"/>
            <a:ext cx="1068047" cy="1142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4" name="Picture 12">
            <a:extLst>
              <a:ext uri="{FF2B5EF4-FFF2-40B4-BE49-F238E27FC236}">
                <a16:creationId xmlns:a16="http://schemas.microsoft.com/office/drawing/2014/main" id="{937B0AEB-DCD2-0E76-ED27-CD6F0FA519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9936" r="64830"/>
          <a:stretch>
            <a:fillRect/>
          </a:stretch>
        </p:blipFill>
        <p:spPr bwMode="auto">
          <a:xfrm>
            <a:off x="9440252" y="1653381"/>
            <a:ext cx="1154479" cy="114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5" name="Picture 13">
            <a:extLst>
              <a:ext uri="{FF2B5EF4-FFF2-40B4-BE49-F238E27FC236}">
                <a16:creationId xmlns:a16="http://schemas.microsoft.com/office/drawing/2014/main" id="{B3E2CC73-5CA1-B9BF-EF1C-BA706DDC21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40033" r="43922"/>
          <a:stretch>
            <a:fillRect/>
          </a:stretch>
        </p:blipFill>
        <p:spPr bwMode="auto">
          <a:xfrm>
            <a:off x="6902450" y="3229408"/>
            <a:ext cx="1228563" cy="1142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6" name="Picture 14">
            <a:extLst>
              <a:ext uri="{FF2B5EF4-FFF2-40B4-BE49-F238E27FC236}">
                <a16:creationId xmlns:a16="http://schemas.microsoft.com/office/drawing/2014/main" id="{A056E2CD-6F9B-2D73-16EA-2610FC1162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63696" t="11957" r="23987"/>
          <a:stretch>
            <a:fillRect/>
          </a:stretch>
        </p:blipFill>
        <p:spPr bwMode="auto">
          <a:xfrm>
            <a:off x="9648460" y="3229408"/>
            <a:ext cx="1052612" cy="111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7" name="Picture 15">
            <a:extLst>
              <a:ext uri="{FF2B5EF4-FFF2-40B4-BE49-F238E27FC236}">
                <a16:creationId xmlns:a16="http://schemas.microsoft.com/office/drawing/2014/main" id="{3E4D0B3C-67C1-C6E4-7C91-A16B90F765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84604"/>
          <a:stretch>
            <a:fillRect/>
          </a:stretch>
        </p:blipFill>
        <p:spPr bwMode="auto">
          <a:xfrm>
            <a:off x="8235706" y="4736305"/>
            <a:ext cx="1169914" cy="1142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a:extLst>
              <a:ext uri="{FF2B5EF4-FFF2-40B4-BE49-F238E27FC236}">
                <a16:creationId xmlns:a16="http://schemas.microsoft.com/office/drawing/2014/main" id="{1CA5FD5B-36D3-F9BB-8FDD-1E319E2965C3}"/>
              </a:ext>
            </a:extLst>
          </p:cNvPr>
          <p:cNvSpPr txBox="1"/>
          <p:nvPr/>
        </p:nvSpPr>
        <p:spPr>
          <a:xfrm>
            <a:off x="7092523" y="2786844"/>
            <a:ext cx="1013313" cy="307777"/>
          </a:xfrm>
          <a:prstGeom prst="rect">
            <a:avLst/>
          </a:prstGeom>
          <a:noFill/>
        </p:spPr>
        <p:txBody>
          <a:bodyPr wrap="square">
            <a:spAutoFit/>
          </a:bodyPr>
          <a:lstStyle/>
          <a:p>
            <a:r>
              <a:rPr lang="en-US" sz="1400" dirty="0" err="1">
                <a:effectLst/>
                <a:latin typeface="SutonnyMJ" pitchFamily="2" charset="0"/>
                <a:ea typeface="Times New Roman" panose="02020603050405020304" pitchFamily="18" charset="0"/>
                <a:cs typeface="Times New Roman" panose="02020603050405020304" pitchFamily="18" charset="0"/>
              </a:rPr>
              <a:t>wbD‡Uªvwdj</a:t>
            </a:r>
            <a:endParaRPr lang="en-US" sz="1400" dirty="0"/>
          </a:p>
        </p:txBody>
      </p:sp>
      <p:sp>
        <p:nvSpPr>
          <p:cNvPr id="24" name="TextBox 23">
            <a:extLst>
              <a:ext uri="{FF2B5EF4-FFF2-40B4-BE49-F238E27FC236}">
                <a16:creationId xmlns:a16="http://schemas.microsoft.com/office/drawing/2014/main" id="{EF14EDC5-0A7A-3F1B-2C3E-4B67AFB89189}"/>
              </a:ext>
            </a:extLst>
          </p:cNvPr>
          <p:cNvSpPr txBox="1"/>
          <p:nvPr/>
        </p:nvSpPr>
        <p:spPr>
          <a:xfrm>
            <a:off x="9635271" y="2751675"/>
            <a:ext cx="872636" cy="307777"/>
          </a:xfrm>
          <a:prstGeom prst="rect">
            <a:avLst/>
          </a:prstGeom>
          <a:noFill/>
        </p:spPr>
        <p:txBody>
          <a:bodyPr wrap="square">
            <a:spAutoFit/>
          </a:bodyPr>
          <a:lstStyle/>
          <a:p>
            <a:r>
              <a:rPr lang="en-US" sz="1400" dirty="0" err="1">
                <a:effectLst/>
                <a:latin typeface="SutonnyMJ" pitchFamily="2" charset="0"/>
                <a:ea typeface="Times New Roman" panose="02020603050405020304" pitchFamily="18" charset="0"/>
                <a:cs typeface="Times New Roman" panose="02020603050405020304" pitchFamily="18" charset="0"/>
              </a:rPr>
              <a:t>BIwm‡bvwdj</a:t>
            </a:r>
            <a:endParaRPr lang="en-US" sz="1400" dirty="0"/>
          </a:p>
        </p:txBody>
      </p:sp>
      <p:sp>
        <p:nvSpPr>
          <p:cNvPr id="26" name="TextBox 25">
            <a:extLst>
              <a:ext uri="{FF2B5EF4-FFF2-40B4-BE49-F238E27FC236}">
                <a16:creationId xmlns:a16="http://schemas.microsoft.com/office/drawing/2014/main" id="{13292E5B-DE6C-D469-A8C5-82CC84B39631}"/>
              </a:ext>
            </a:extLst>
          </p:cNvPr>
          <p:cNvSpPr txBox="1"/>
          <p:nvPr/>
        </p:nvSpPr>
        <p:spPr>
          <a:xfrm>
            <a:off x="7150751" y="4352437"/>
            <a:ext cx="731959" cy="307777"/>
          </a:xfrm>
          <a:prstGeom prst="rect">
            <a:avLst/>
          </a:prstGeom>
          <a:noFill/>
        </p:spPr>
        <p:txBody>
          <a:bodyPr wrap="square">
            <a:spAutoFit/>
          </a:bodyPr>
          <a:lstStyle/>
          <a:p>
            <a:r>
              <a:rPr lang="en-US" sz="1400" dirty="0">
                <a:effectLst/>
                <a:latin typeface="SutonnyMJ" pitchFamily="2" charset="0"/>
                <a:ea typeface="Times New Roman" panose="02020603050405020304" pitchFamily="18" charset="0"/>
                <a:cs typeface="Times New Roman" panose="02020603050405020304" pitchFamily="18" charset="0"/>
              </a:rPr>
              <a:t>†</a:t>
            </a:r>
            <a:r>
              <a:rPr lang="en-US" sz="1400" dirty="0" err="1">
                <a:effectLst/>
                <a:latin typeface="SutonnyMJ" pitchFamily="2" charset="0"/>
                <a:ea typeface="Times New Roman" panose="02020603050405020304" pitchFamily="18" charset="0"/>
                <a:cs typeface="Times New Roman" panose="02020603050405020304" pitchFamily="18" charset="0"/>
              </a:rPr>
              <a:t>e‡mvwdj</a:t>
            </a:r>
            <a:endParaRPr lang="en-US" sz="1400" dirty="0"/>
          </a:p>
        </p:txBody>
      </p:sp>
      <p:sp>
        <p:nvSpPr>
          <p:cNvPr id="28" name="TextBox 27">
            <a:extLst>
              <a:ext uri="{FF2B5EF4-FFF2-40B4-BE49-F238E27FC236}">
                <a16:creationId xmlns:a16="http://schemas.microsoft.com/office/drawing/2014/main" id="{99212ABB-B545-2B96-F5FE-FB77EBB4B669}"/>
              </a:ext>
            </a:extLst>
          </p:cNvPr>
          <p:cNvSpPr txBox="1"/>
          <p:nvPr/>
        </p:nvSpPr>
        <p:spPr>
          <a:xfrm>
            <a:off x="9767989" y="4355917"/>
            <a:ext cx="978144" cy="307777"/>
          </a:xfrm>
          <a:prstGeom prst="rect">
            <a:avLst/>
          </a:prstGeom>
          <a:noFill/>
        </p:spPr>
        <p:txBody>
          <a:bodyPr wrap="square">
            <a:spAutoFit/>
          </a:bodyPr>
          <a:lstStyle/>
          <a:p>
            <a:r>
              <a:rPr lang="en-US" sz="1400" dirty="0" err="1">
                <a:effectLst/>
                <a:latin typeface="SutonnyMJ" pitchFamily="2" charset="0"/>
                <a:ea typeface="Times New Roman" panose="02020603050405020304" pitchFamily="18" charset="0"/>
                <a:cs typeface="Times New Roman" panose="02020603050405020304" pitchFamily="18" charset="0"/>
              </a:rPr>
              <a:t>wj‡çvmvBU</a:t>
            </a:r>
            <a:endParaRPr lang="en-US" sz="1400" dirty="0"/>
          </a:p>
        </p:txBody>
      </p:sp>
      <p:sp>
        <p:nvSpPr>
          <p:cNvPr id="30" name="TextBox 29">
            <a:extLst>
              <a:ext uri="{FF2B5EF4-FFF2-40B4-BE49-F238E27FC236}">
                <a16:creationId xmlns:a16="http://schemas.microsoft.com/office/drawing/2014/main" id="{60D43693-FE63-E646-A93A-6479EDDFFBE9}"/>
              </a:ext>
            </a:extLst>
          </p:cNvPr>
          <p:cNvSpPr txBox="1"/>
          <p:nvPr/>
        </p:nvSpPr>
        <p:spPr>
          <a:xfrm>
            <a:off x="8453364" y="5815904"/>
            <a:ext cx="952256" cy="307777"/>
          </a:xfrm>
          <a:prstGeom prst="rect">
            <a:avLst/>
          </a:prstGeom>
          <a:noFill/>
        </p:spPr>
        <p:txBody>
          <a:bodyPr wrap="square">
            <a:spAutoFit/>
          </a:bodyPr>
          <a:lstStyle/>
          <a:p>
            <a:r>
              <a:rPr lang="en-US" sz="1400" dirty="0" err="1">
                <a:effectLst/>
                <a:latin typeface="SutonnyMJ" pitchFamily="2" charset="0"/>
                <a:ea typeface="Times New Roman" panose="02020603050405020304" pitchFamily="18" charset="0"/>
                <a:cs typeface="Times New Roman" panose="02020603050405020304" pitchFamily="18" charset="0"/>
              </a:rPr>
              <a:t>g‡bvmvBU</a:t>
            </a:r>
            <a:endParaRPr lang="en-US" sz="1400" dirty="0"/>
          </a:p>
        </p:txBody>
      </p:sp>
      <p:sp>
        <p:nvSpPr>
          <p:cNvPr id="3072" name="TextBox 3071">
            <a:extLst>
              <a:ext uri="{FF2B5EF4-FFF2-40B4-BE49-F238E27FC236}">
                <a16:creationId xmlns:a16="http://schemas.microsoft.com/office/drawing/2014/main" id="{F593D090-CD6B-A9FD-2B03-58619701EF5A}"/>
              </a:ext>
            </a:extLst>
          </p:cNvPr>
          <p:cNvSpPr txBox="1"/>
          <p:nvPr/>
        </p:nvSpPr>
        <p:spPr>
          <a:xfrm>
            <a:off x="6616211" y="6228195"/>
            <a:ext cx="4408903" cy="387286"/>
          </a:xfrm>
          <a:prstGeom prst="rect">
            <a:avLst/>
          </a:prstGeom>
          <a:noFill/>
        </p:spPr>
        <p:txBody>
          <a:bodyPr wrap="square">
            <a:spAutoFit/>
          </a:bodyPr>
          <a:lstStyle/>
          <a:p>
            <a:pPr marL="228600" marR="0" indent="-228600" algn="ctr">
              <a:lnSpc>
                <a:spcPct val="102000"/>
              </a:lnSpc>
              <a:spcBef>
                <a:spcPts val="100"/>
              </a:spcBef>
              <a:buNone/>
            </a:pPr>
            <a:r>
              <a:rPr lang="en-US" sz="1800" dirty="0" err="1">
                <a:effectLst/>
                <a:latin typeface="SutonnyMJ" pitchFamily="2" charset="0"/>
                <a:ea typeface="Times New Roman" panose="02020603050405020304" pitchFamily="18" charset="0"/>
                <a:cs typeface="Times New Roman" panose="02020603050405020304" pitchFamily="18" charset="0"/>
              </a:rPr>
              <a:t>wPÎ</a:t>
            </a:r>
            <a:r>
              <a:rPr lang="en-US" sz="2000" dirty="0">
                <a:effectLst/>
                <a:latin typeface="SutonnyMJ" pitchFamily="2" charset="0"/>
                <a:ea typeface="Times New Roman" panose="02020603050405020304" pitchFamily="18" charset="0"/>
                <a:cs typeface="Times New Roman" panose="02020603050405020304" pitchFamily="18" charset="0"/>
              </a:rPr>
              <a:t> </a:t>
            </a:r>
            <a:r>
              <a:rPr lang="en-US" sz="1400" dirty="0">
                <a:solidFill>
                  <a:srgbClr val="00B04C"/>
                </a:solidFill>
                <a:effectLst/>
                <a:latin typeface="SutonnyMJ" pitchFamily="2" charset="0"/>
                <a:ea typeface="Times New Roman" panose="02020603050405020304" pitchFamily="18" charset="0"/>
                <a:cs typeface="Wingdings 3" panose="05040102010807070707" pitchFamily="18" charset="2"/>
                <a:sym typeface="Wingdings 3" panose="05040102010807070707" pitchFamily="18" charset="2"/>
              </a:rPr>
              <a:t></a:t>
            </a:r>
            <a:r>
              <a:rPr lang="en-US" sz="1800" dirty="0">
                <a:effectLst/>
                <a:latin typeface="SutonnyMJ" pitchFamily="2" charset="0"/>
                <a:ea typeface="Times New Roman" panose="02020603050405020304" pitchFamily="18" charset="0"/>
                <a:cs typeface="Times New Roman" panose="02020603050405020304" pitchFamily="18" charset="0"/>
              </a:rPr>
              <a:t> </a:t>
            </a:r>
            <a:r>
              <a:rPr lang="en-US" sz="1800" dirty="0" err="1">
                <a:effectLst/>
                <a:latin typeface="SutonnyMJ" pitchFamily="2" charset="0"/>
                <a:ea typeface="Times New Roman" panose="02020603050405020304" pitchFamily="18" charset="0"/>
                <a:cs typeface="Times New Roman" panose="02020603050405020304" pitchFamily="18" charset="0"/>
              </a:rPr>
              <a:t>wewfbœ</a:t>
            </a:r>
            <a:r>
              <a:rPr lang="en-US" sz="1800" dirty="0">
                <a:effectLst/>
                <a:latin typeface="SutonnyMJ" pitchFamily="2" charset="0"/>
                <a:ea typeface="Times New Roman" panose="02020603050405020304" pitchFamily="18" charset="0"/>
                <a:cs typeface="Times New Roman" panose="02020603050405020304" pitchFamily="18" charset="0"/>
              </a:rPr>
              <a:t> </a:t>
            </a:r>
            <a:r>
              <a:rPr lang="en-US" sz="1800" dirty="0" err="1">
                <a:effectLst/>
                <a:latin typeface="SutonnyMJ" pitchFamily="2" charset="0"/>
                <a:ea typeface="Times New Roman" panose="02020603050405020304" pitchFamily="18" charset="0"/>
                <a:cs typeface="Times New Roman" panose="02020603050405020304" pitchFamily="18" charset="0"/>
              </a:rPr>
              <a:t>cÖKvi</a:t>
            </a:r>
            <a:r>
              <a:rPr lang="en-US" sz="1800" dirty="0">
                <a:effectLst/>
                <a:latin typeface="SutonnyMJ" pitchFamily="2" charset="0"/>
                <a:ea typeface="Times New Roman" panose="02020603050405020304" pitchFamily="18" charset="0"/>
                <a:cs typeface="Times New Roman" panose="02020603050405020304" pitchFamily="18" charset="0"/>
              </a:rPr>
              <a:t> †</a:t>
            </a:r>
            <a:r>
              <a:rPr lang="en-US" sz="1800" dirty="0" err="1">
                <a:effectLst/>
                <a:latin typeface="SutonnyMJ" pitchFamily="2" charset="0"/>
                <a:ea typeface="Times New Roman" panose="02020603050405020304" pitchFamily="18" charset="0"/>
                <a:cs typeface="Times New Roman" panose="02020603050405020304" pitchFamily="18" charset="0"/>
              </a:rPr>
              <a:t>k¦Z</a:t>
            </a:r>
            <a:r>
              <a:rPr lang="en-US" sz="1800" dirty="0">
                <a:effectLst/>
                <a:latin typeface="SutonnyMJ" pitchFamily="2" charset="0"/>
                <a:ea typeface="Times New Roman" panose="02020603050405020304" pitchFamily="18" charset="0"/>
                <a:cs typeface="Times New Roman" panose="02020603050405020304" pitchFamily="18" charset="0"/>
              </a:rPr>
              <a:t> i³KwYKv</a:t>
            </a:r>
            <a:endParaRPr lang="en-US" sz="2000" dirty="0">
              <a:effectLst/>
              <a:latin typeface="SutonnyMJ" pitchFamily="2" charset="0"/>
              <a:ea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381000" y="1508980"/>
            <a:ext cx="3733800" cy="411260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4229100" y="1508980"/>
            <a:ext cx="3733800" cy="411260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4"/>
          <a:stretch>
            <a:fillRect/>
          </a:stretch>
        </p:blipFill>
        <p:spPr>
          <a:xfrm>
            <a:off x="8077200" y="1508980"/>
            <a:ext cx="3733800" cy="411260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Picture 5" descr="image.png"/>
          <p:cNvPicPr>
            <a:picLocks noChangeAspect="1"/>
          </p:cNvPicPr>
          <p:nvPr/>
        </p:nvPicPr>
        <p:blipFill>
          <a:blip r:embed="rId5"/>
          <a:stretch>
            <a:fillRect/>
          </a:stretch>
        </p:blipFill>
        <p:spPr>
          <a:xfrm>
            <a:off x="523875" y="3890594"/>
            <a:ext cx="3448050" cy="649485"/>
          </a:xfrm>
          <a:prstGeom prst="rect">
            <a:avLst/>
          </a:prstGeom>
        </p:spPr>
      </p:pic>
      <p:pic>
        <p:nvPicPr>
          <p:cNvPr id="7" name="Picture 6" descr="image.png"/>
          <p:cNvPicPr>
            <a:picLocks noChangeAspect="1"/>
          </p:cNvPicPr>
          <p:nvPr/>
        </p:nvPicPr>
        <p:blipFill>
          <a:blip r:embed="rId6"/>
          <a:stretch>
            <a:fillRect/>
          </a:stretch>
        </p:blipFill>
        <p:spPr>
          <a:xfrm>
            <a:off x="523875" y="4635329"/>
            <a:ext cx="3448050" cy="649485"/>
          </a:xfrm>
          <a:prstGeom prst="rect">
            <a:avLst/>
          </a:prstGeom>
        </p:spPr>
      </p:pic>
      <p:pic>
        <p:nvPicPr>
          <p:cNvPr id="8" name="Picture 7" descr="image.png"/>
          <p:cNvPicPr>
            <a:picLocks noChangeAspect="1"/>
          </p:cNvPicPr>
          <p:nvPr/>
        </p:nvPicPr>
        <p:blipFill>
          <a:blip r:embed="rId7"/>
          <a:stretch>
            <a:fillRect/>
          </a:stretch>
        </p:blipFill>
        <p:spPr>
          <a:xfrm>
            <a:off x="4371975" y="3958689"/>
            <a:ext cx="3448050" cy="649485"/>
          </a:xfrm>
          <a:prstGeom prst="rect">
            <a:avLst/>
          </a:prstGeom>
        </p:spPr>
      </p:pic>
      <p:sp>
        <p:nvSpPr>
          <p:cNvPr id="12" name="TextBox 11"/>
          <p:cNvSpPr txBox="1"/>
          <p:nvPr/>
        </p:nvSpPr>
        <p:spPr>
          <a:xfrm>
            <a:off x="790575" y="1632804"/>
            <a:ext cx="3181350" cy="276225"/>
          </a:xfrm>
          <a:prstGeom prst="rect">
            <a:avLst/>
          </a:prstGeom>
          <a:noFill/>
        </p:spPr>
        <p:txBody>
          <a:bodyPr wrap="square" lIns="0" tIns="0" rIns="0" bIns="0" anchor="ctr">
            <a:spAutoFit/>
          </a:bodyPr>
          <a:lstStyle/>
          <a:p>
            <a:pPr algn="l"/>
            <a:r>
              <a:rPr sz="1200" b="1" i="0" u="none">
                <a:solidFill>
                  <a:srgbClr val="1E293B"/>
                </a:solidFill>
                <a:latin typeface="Hind Siliguri"/>
              </a:rPr>
              <a:t>নিউট্রোফিল (Neutrophil)</a:t>
            </a:r>
            <a:r>
              <a:rPr sz="1200" b="0" i="0" u="none">
                <a:solidFill>
                  <a:srgbClr val="000000"/>
                </a:solidFill>
                <a:latin typeface="Hind Siliguri"/>
              </a:rPr>
              <a:t> </a:t>
            </a:r>
            <a:r>
              <a:rPr sz="1200" b="0" i="0" u="none">
                <a:solidFill>
                  <a:srgbClr val="64748B"/>
                </a:solidFill>
                <a:latin typeface="Hind Siliguri"/>
              </a:rPr>
              <a:t>৬০ - ৭০%</a:t>
            </a:r>
          </a:p>
        </p:txBody>
      </p:sp>
      <p:sp>
        <p:nvSpPr>
          <p:cNvPr id="13" name="Rectangle 12"/>
          <p:cNvSpPr/>
          <p:nvPr/>
        </p:nvSpPr>
        <p:spPr>
          <a:xfrm>
            <a:off x="523875" y="1956654"/>
            <a:ext cx="3448050" cy="9525"/>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600575" y="1632804"/>
            <a:ext cx="3219450" cy="276225"/>
          </a:xfrm>
          <a:prstGeom prst="rect">
            <a:avLst/>
          </a:prstGeom>
          <a:noFill/>
        </p:spPr>
        <p:txBody>
          <a:bodyPr wrap="square" lIns="0" tIns="0" rIns="0" bIns="0" anchor="ctr">
            <a:spAutoFit/>
          </a:bodyPr>
          <a:lstStyle/>
          <a:p>
            <a:pPr algn="l"/>
            <a:r>
              <a:rPr sz="1200" b="1" i="0" u="none">
                <a:solidFill>
                  <a:srgbClr val="1E293B"/>
                </a:solidFill>
                <a:latin typeface="Hind Siliguri"/>
              </a:rPr>
              <a:t>ইওসিনোফিল (Eosinophil)</a:t>
            </a:r>
            <a:r>
              <a:rPr sz="1200" b="0" i="0" u="none">
                <a:solidFill>
                  <a:srgbClr val="000000"/>
                </a:solidFill>
                <a:latin typeface="Hind Siliguri"/>
              </a:rPr>
              <a:t> </a:t>
            </a:r>
            <a:r>
              <a:rPr sz="1200" b="0" i="0" u="none">
                <a:solidFill>
                  <a:srgbClr val="64748B"/>
                </a:solidFill>
                <a:latin typeface="Hind Siliguri"/>
              </a:rPr>
              <a:t>২ - ৪%</a:t>
            </a:r>
          </a:p>
        </p:txBody>
      </p:sp>
      <p:sp>
        <p:nvSpPr>
          <p:cNvPr id="15" name="Rectangle 14"/>
          <p:cNvSpPr/>
          <p:nvPr/>
        </p:nvSpPr>
        <p:spPr>
          <a:xfrm>
            <a:off x="4371975" y="1956654"/>
            <a:ext cx="3448050" cy="9525"/>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410575" y="1632804"/>
            <a:ext cx="3257550" cy="276225"/>
          </a:xfrm>
          <a:prstGeom prst="rect">
            <a:avLst/>
          </a:prstGeom>
          <a:noFill/>
        </p:spPr>
        <p:txBody>
          <a:bodyPr wrap="square" lIns="0" tIns="0" rIns="0" bIns="0" anchor="ctr">
            <a:spAutoFit/>
          </a:bodyPr>
          <a:lstStyle/>
          <a:p>
            <a:pPr algn="l"/>
            <a:r>
              <a:rPr sz="1200" b="1" i="0" u="none">
                <a:solidFill>
                  <a:srgbClr val="1E293B"/>
                </a:solidFill>
                <a:latin typeface="Hind Siliguri"/>
              </a:rPr>
              <a:t>বেসোফিল (Basophil)</a:t>
            </a:r>
            <a:r>
              <a:rPr sz="1200" b="0" i="0" u="none">
                <a:solidFill>
                  <a:srgbClr val="000000"/>
                </a:solidFill>
                <a:latin typeface="Hind Siliguri"/>
              </a:rPr>
              <a:t> </a:t>
            </a:r>
            <a:r>
              <a:rPr sz="1200" b="0" i="0" u="none">
                <a:solidFill>
                  <a:srgbClr val="64748B"/>
                </a:solidFill>
                <a:latin typeface="Hind Siliguri"/>
              </a:rPr>
              <a:t>০.৫% (সর্বনিম্ন)</a:t>
            </a:r>
          </a:p>
        </p:txBody>
      </p:sp>
      <p:sp>
        <p:nvSpPr>
          <p:cNvPr id="17" name="Rectangle 16"/>
          <p:cNvSpPr/>
          <p:nvPr/>
        </p:nvSpPr>
        <p:spPr>
          <a:xfrm>
            <a:off x="8220075" y="1956654"/>
            <a:ext cx="3448050" cy="9525"/>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8" name="Picture 17" descr="image.png"/>
          <p:cNvPicPr>
            <a:picLocks noChangeAspect="1"/>
          </p:cNvPicPr>
          <p:nvPr/>
        </p:nvPicPr>
        <p:blipFill>
          <a:blip r:embed="rId8"/>
          <a:stretch>
            <a:fillRect/>
          </a:stretch>
        </p:blipFill>
        <p:spPr>
          <a:xfrm>
            <a:off x="523875" y="1689954"/>
            <a:ext cx="190500" cy="152400"/>
          </a:xfrm>
          <a:prstGeom prst="rect">
            <a:avLst/>
          </a:prstGeom>
        </p:spPr>
      </p:pic>
      <p:sp>
        <p:nvSpPr>
          <p:cNvPr id="19" name="TextBox 18"/>
          <p:cNvSpPr txBox="1"/>
          <p:nvPr/>
        </p:nvSpPr>
        <p:spPr>
          <a:xfrm>
            <a:off x="657225" y="2023329"/>
            <a:ext cx="3314700" cy="166687"/>
          </a:xfrm>
          <a:prstGeom prst="rect">
            <a:avLst/>
          </a:prstGeom>
          <a:noFill/>
        </p:spPr>
        <p:txBody>
          <a:bodyPr wrap="square" lIns="0" tIns="0" rIns="0" bIns="0" anchor="t">
            <a:spAutoFit/>
          </a:bodyPr>
          <a:lstStyle/>
          <a:p>
            <a:pPr algn="l">
              <a:lnSpc>
                <a:spcPts val="1312"/>
              </a:lnSpc>
            </a:pPr>
            <a:r>
              <a:rPr sz="1100" b="1" i="0" u="none">
                <a:solidFill>
                  <a:srgbClr val="334155"/>
                </a:solidFill>
                <a:latin typeface="Hind Siliguri"/>
              </a:rPr>
              <a:t>উৎপত্তি:</a:t>
            </a:r>
            <a:r>
              <a:rPr sz="1100" b="0" i="0" u="none">
                <a:solidFill>
                  <a:srgbClr val="334155"/>
                </a:solidFill>
                <a:latin typeface="Hind Siliguri"/>
              </a:rPr>
              <a:t> লোহিত/লাল অস্থিমজ্জা।</a:t>
            </a:r>
          </a:p>
        </p:txBody>
      </p:sp>
      <p:sp>
        <p:nvSpPr>
          <p:cNvPr id="20" name="TextBox 19"/>
          <p:cNvSpPr txBox="1"/>
          <p:nvPr/>
        </p:nvSpPr>
        <p:spPr>
          <a:xfrm>
            <a:off x="657225" y="2228116"/>
            <a:ext cx="3314700" cy="338554"/>
          </a:xfrm>
          <a:prstGeom prst="rect">
            <a:avLst/>
          </a:prstGeom>
          <a:noFill/>
        </p:spPr>
        <p:txBody>
          <a:bodyPr wrap="square" lIns="0" tIns="0" rIns="0" bIns="0" anchor="t">
            <a:spAutoFit/>
          </a:bodyPr>
          <a:lstStyle/>
          <a:p>
            <a:pPr algn="l"/>
            <a:r>
              <a:rPr sz="1100" b="1" i="0" u="none" dirty="0" err="1">
                <a:solidFill>
                  <a:srgbClr val="334155"/>
                </a:solidFill>
                <a:latin typeface="Hind Siliguri"/>
              </a:rPr>
              <a:t>রঞ্জন</a:t>
            </a:r>
            <a:r>
              <a:rPr sz="1100" b="1" i="0" u="none" dirty="0">
                <a:solidFill>
                  <a:srgbClr val="334155"/>
                </a:solidFill>
                <a:latin typeface="Hind Siliguri"/>
              </a:rPr>
              <a:t> </a:t>
            </a:r>
            <a:r>
              <a:rPr sz="1100" b="1" i="0" u="none" dirty="0" err="1">
                <a:solidFill>
                  <a:srgbClr val="334155"/>
                </a:solidFill>
                <a:latin typeface="Hind Siliguri"/>
              </a:rPr>
              <a:t>ক্ষমতা</a:t>
            </a:r>
            <a:r>
              <a:rPr sz="1100" b="1" i="0" u="none" dirty="0">
                <a:solidFill>
                  <a:srgbClr val="334155"/>
                </a:solidFill>
                <a:latin typeface="Hind Siliguri"/>
              </a:rPr>
              <a:t>:</a:t>
            </a:r>
            <a:r>
              <a:rPr sz="1100" b="0" i="0" u="none" dirty="0">
                <a:solidFill>
                  <a:srgbClr val="334155"/>
                </a:solidFill>
                <a:latin typeface="Hind Siliguri"/>
              </a:rPr>
              <a:t> </a:t>
            </a:r>
            <a:r>
              <a:rPr sz="1100" b="0" i="0" u="none" dirty="0" err="1">
                <a:solidFill>
                  <a:srgbClr val="334155"/>
                </a:solidFill>
                <a:latin typeface="Hind Siliguri"/>
              </a:rPr>
              <a:t>নিরপেক্ষ</a:t>
            </a:r>
            <a:r>
              <a:rPr sz="1100" b="0" i="0" u="none" dirty="0">
                <a:solidFill>
                  <a:srgbClr val="334155"/>
                </a:solidFill>
                <a:latin typeface="Hind Siliguri"/>
              </a:rPr>
              <a:t> </a:t>
            </a:r>
            <a:r>
              <a:rPr sz="1100" b="0" i="0" u="none" dirty="0" err="1">
                <a:solidFill>
                  <a:srgbClr val="334155"/>
                </a:solidFill>
                <a:latin typeface="Hind Siliguri"/>
              </a:rPr>
              <a:t>রঞ্জক</a:t>
            </a:r>
            <a:r>
              <a:rPr sz="1100" b="0" i="0" u="none" dirty="0">
                <a:solidFill>
                  <a:srgbClr val="334155"/>
                </a:solidFill>
                <a:latin typeface="Hind Siliguri"/>
              </a:rPr>
              <a:t> (</a:t>
            </a:r>
            <a:r>
              <a:rPr sz="1100" b="0" i="0" u="none" dirty="0" err="1">
                <a:solidFill>
                  <a:srgbClr val="334155"/>
                </a:solidFill>
                <a:latin typeface="Hind Siliguri"/>
              </a:rPr>
              <a:t>ক্ষারীয়</a:t>
            </a:r>
            <a:r>
              <a:rPr sz="1100" b="0" i="0" u="none" dirty="0">
                <a:solidFill>
                  <a:srgbClr val="334155"/>
                </a:solidFill>
                <a:latin typeface="Hind Siliguri"/>
              </a:rPr>
              <a:t> </a:t>
            </a:r>
            <a:r>
              <a:rPr sz="1100" b="0" i="0" u="none" dirty="0" err="1">
                <a:solidFill>
                  <a:srgbClr val="334155"/>
                </a:solidFill>
                <a:latin typeface="Hind Siliguri"/>
              </a:rPr>
              <a:t>মিথিলিন</a:t>
            </a:r>
            <a:r>
              <a:rPr sz="1100" b="0" i="0" u="none" dirty="0">
                <a:solidFill>
                  <a:srgbClr val="334155"/>
                </a:solidFill>
                <a:latin typeface="Hind Siliguri"/>
              </a:rPr>
              <a:t> </a:t>
            </a:r>
            <a:r>
              <a:rPr sz="1100" b="0" i="0" u="none" dirty="0" err="1">
                <a:solidFill>
                  <a:srgbClr val="334155"/>
                </a:solidFill>
                <a:latin typeface="Hind Siliguri"/>
              </a:rPr>
              <a:t>ব্লু</a:t>
            </a:r>
            <a:r>
              <a:rPr sz="1100" b="0" i="0" u="none" dirty="0">
                <a:solidFill>
                  <a:srgbClr val="334155"/>
                </a:solidFill>
                <a:latin typeface="Hind Siliguri"/>
              </a:rPr>
              <a:t> </a:t>
            </a:r>
            <a:r>
              <a:rPr sz="1100" b="0" i="0" u="none" dirty="0" err="1">
                <a:solidFill>
                  <a:srgbClr val="334155"/>
                </a:solidFill>
                <a:latin typeface="Hind Siliguri"/>
              </a:rPr>
              <a:t>বা</a:t>
            </a:r>
            <a:r>
              <a:rPr sz="1100" b="0" i="0" u="none" dirty="0">
                <a:solidFill>
                  <a:srgbClr val="334155"/>
                </a:solidFill>
                <a:latin typeface="Hind Siliguri"/>
              </a:rPr>
              <a:t> </a:t>
            </a:r>
            <a:r>
              <a:rPr sz="1100" b="0" i="0" u="none" dirty="0" err="1">
                <a:solidFill>
                  <a:srgbClr val="334155"/>
                </a:solidFill>
                <a:latin typeface="Hind Siliguri"/>
              </a:rPr>
              <a:t>অম্লীয়</a:t>
            </a:r>
            <a:r>
              <a:rPr sz="1100" b="0" i="0" u="none" dirty="0">
                <a:solidFill>
                  <a:srgbClr val="334155"/>
                </a:solidFill>
                <a:latin typeface="Hind Siliguri"/>
              </a:rPr>
              <a:t> </a:t>
            </a:r>
            <a:r>
              <a:rPr sz="1100" b="0" i="0" u="none" dirty="0" err="1">
                <a:solidFill>
                  <a:srgbClr val="334155"/>
                </a:solidFill>
                <a:latin typeface="Hind Siliguri"/>
              </a:rPr>
              <a:t>ইওসিন</a:t>
            </a:r>
            <a:r>
              <a:rPr sz="1100" b="0" i="0" u="none" dirty="0">
                <a:solidFill>
                  <a:srgbClr val="334155"/>
                </a:solidFill>
                <a:latin typeface="Hind Siliguri"/>
              </a:rPr>
              <a:t>) </a:t>
            </a:r>
            <a:r>
              <a:rPr sz="1100" b="0" i="0" u="none" dirty="0" err="1">
                <a:solidFill>
                  <a:srgbClr val="334155"/>
                </a:solidFill>
                <a:latin typeface="Hind Siliguri"/>
              </a:rPr>
              <a:t>দ্বারা</a:t>
            </a:r>
            <a:r>
              <a:rPr sz="1100" b="0" i="0" u="none" dirty="0">
                <a:solidFill>
                  <a:srgbClr val="334155"/>
                </a:solidFill>
                <a:latin typeface="Hind Siliguri"/>
              </a:rPr>
              <a:t> </a:t>
            </a:r>
            <a:r>
              <a:rPr sz="1100" b="0" i="0" u="none" dirty="0" err="1">
                <a:solidFill>
                  <a:srgbClr val="334155"/>
                </a:solidFill>
                <a:latin typeface="Hind Siliguri"/>
              </a:rPr>
              <a:t>নীল</a:t>
            </a:r>
            <a:r>
              <a:rPr sz="1100" b="0" i="0" u="none" dirty="0">
                <a:solidFill>
                  <a:srgbClr val="334155"/>
                </a:solidFill>
                <a:latin typeface="Hind Siliguri"/>
              </a:rPr>
              <a:t>/</a:t>
            </a:r>
            <a:r>
              <a:rPr sz="1100" b="0" i="0" u="none" dirty="0" err="1">
                <a:solidFill>
                  <a:srgbClr val="334155"/>
                </a:solidFill>
                <a:latin typeface="Hind Siliguri"/>
              </a:rPr>
              <a:t>বেগুনি</a:t>
            </a:r>
            <a:r>
              <a:rPr sz="1100" b="0" i="0" u="none" dirty="0">
                <a:solidFill>
                  <a:srgbClr val="334155"/>
                </a:solidFill>
                <a:latin typeface="Hind Siliguri"/>
              </a:rPr>
              <a:t> </a:t>
            </a:r>
            <a:r>
              <a:rPr sz="1100" b="0" i="0" u="none" dirty="0" err="1">
                <a:solidFill>
                  <a:srgbClr val="334155"/>
                </a:solidFill>
                <a:latin typeface="Hind Siliguri"/>
              </a:rPr>
              <a:t>বর্ণ</a:t>
            </a:r>
            <a:r>
              <a:rPr sz="1100" b="0" i="0" u="none" dirty="0">
                <a:solidFill>
                  <a:srgbClr val="334155"/>
                </a:solidFill>
                <a:latin typeface="Hind Siliguri"/>
              </a:rPr>
              <a:t>।</a:t>
            </a:r>
          </a:p>
        </p:txBody>
      </p:sp>
      <p:sp>
        <p:nvSpPr>
          <p:cNvPr id="21" name="TextBox 20"/>
          <p:cNvSpPr txBox="1"/>
          <p:nvPr/>
        </p:nvSpPr>
        <p:spPr>
          <a:xfrm>
            <a:off x="657225" y="2644152"/>
            <a:ext cx="3314700" cy="166687"/>
          </a:xfrm>
          <a:prstGeom prst="rect">
            <a:avLst/>
          </a:prstGeom>
          <a:noFill/>
        </p:spPr>
        <p:txBody>
          <a:bodyPr wrap="square" lIns="0" tIns="0" rIns="0" bIns="0" anchor="t">
            <a:spAutoFit/>
          </a:bodyPr>
          <a:lstStyle/>
          <a:p>
            <a:pPr algn="l">
              <a:lnSpc>
                <a:spcPts val="1312"/>
              </a:lnSpc>
            </a:pPr>
            <a:r>
              <a:rPr sz="1100" b="1" i="0" u="none">
                <a:solidFill>
                  <a:srgbClr val="334155"/>
                </a:solidFill>
                <a:latin typeface="Hind Siliguri"/>
              </a:rPr>
              <a:t>নিউনিউক্লিয়াস:</a:t>
            </a:r>
            <a:r>
              <a:rPr sz="1100" b="0" i="0" u="none">
                <a:solidFill>
                  <a:srgbClr val="334155"/>
                </a:solidFill>
                <a:latin typeface="Hind Siliguri"/>
              </a:rPr>
              <a:t> ২–৫ খণ্ডে বিভক্ত, ফিতা দ্বারা যুক্ত।</a:t>
            </a:r>
          </a:p>
        </p:txBody>
      </p:sp>
      <p:sp>
        <p:nvSpPr>
          <p:cNvPr id="22" name="TextBox 21"/>
          <p:cNvSpPr txBox="1"/>
          <p:nvPr/>
        </p:nvSpPr>
        <p:spPr>
          <a:xfrm>
            <a:off x="657225" y="2945786"/>
            <a:ext cx="3314700" cy="338554"/>
          </a:xfrm>
          <a:prstGeom prst="rect">
            <a:avLst/>
          </a:prstGeom>
          <a:noFill/>
        </p:spPr>
        <p:txBody>
          <a:bodyPr wrap="square" lIns="0" tIns="0" rIns="0" bIns="0" anchor="t">
            <a:spAutoFit/>
          </a:bodyPr>
          <a:lstStyle/>
          <a:p>
            <a:pPr algn="l"/>
            <a:r>
              <a:rPr sz="1100" b="1" i="0" u="none">
                <a:solidFill>
                  <a:srgbClr val="334155"/>
                </a:solidFill>
                <a:latin typeface="Hind Siliguri"/>
              </a:rPr>
              <a:t>পরিমাপ:</a:t>
            </a:r>
            <a:r>
              <a:rPr sz="1100" b="0" i="0" u="none">
                <a:solidFill>
                  <a:srgbClr val="334155"/>
                </a:solidFill>
                <a:latin typeface="Hind Siliguri"/>
              </a:rPr>
              <a:t> সংখ্যা ৩০০০–৬০০০/mm³, ব্যাস ১২–১৫ μm, জীবনকাল ২–৫ দিন।</a:t>
            </a:r>
          </a:p>
        </p:txBody>
      </p:sp>
      <p:sp>
        <p:nvSpPr>
          <p:cNvPr id="23" name="TextBox 22"/>
          <p:cNvSpPr txBox="1"/>
          <p:nvPr/>
        </p:nvSpPr>
        <p:spPr>
          <a:xfrm>
            <a:off x="657225" y="3358291"/>
            <a:ext cx="3314700" cy="166687"/>
          </a:xfrm>
          <a:prstGeom prst="rect">
            <a:avLst/>
          </a:prstGeom>
          <a:noFill/>
        </p:spPr>
        <p:txBody>
          <a:bodyPr wrap="square" lIns="0" tIns="0" rIns="0" bIns="0" anchor="t">
            <a:spAutoFit/>
          </a:bodyPr>
          <a:lstStyle/>
          <a:p>
            <a:pPr algn="l">
              <a:lnSpc>
                <a:spcPts val="1312"/>
              </a:lnSpc>
            </a:pPr>
            <a:r>
              <a:rPr sz="1100" b="1" i="0" u="none">
                <a:solidFill>
                  <a:srgbClr val="334155"/>
                </a:solidFill>
                <a:latin typeface="Hind Siliguri"/>
              </a:rPr>
              <a:t>কাজ:</a:t>
            </a:r>
            <a:r>
              <a:rPr sz="1100" b="0" i="0" u="none">
                <a:solidFill>
                  <a:srgbClr val="334155"/>
                </a:solidFill>
                <a:latin typeface="Hind Siliguri"/>
              </a:rPr>
              <a:t> ফ্যাগোসাইটোসিস প্রক্রিয়ায় জীবাণু ভক্ষণ।</a:t>
            </a:r>
          </a:p>
        </p:txBody>
      </p:sp>
      <p:sp>
        <p:nvSpPr>
          <p:cNvPr id="24" name="TextBox 23"/>
          <p:cNvSpPr txBox="1"/>
          <p:nvPr/>
        </p:nvSpPr>
        <p:spPr>
          <a:xfrm>
            <a:off x="628650" y="3985845"/>
            <a:ext cx="2223598" cy="161583"/>
          </a:xfrm>
          <a:prstGeom prst="rect">
            <a:avLst/>
          </a:prstGeom>
          <a:noFill/>
        </p:spPr>
        <p:txBody>
          <a:bodyPr wrap="square" lIns="0" tIns="0" rIns="0" bIns="0" anchor="t">
            <a:spAutoFit/>
          </a:bodyPr>
          <a:lstStyle/>
          <a:p>
            <a:pPr algn="l"/>
            <a:r>
              <a:rPr sz="1050" b="1" i="0" u="none">
                <a:solidFill>
                  <a:srgbClr val="0369A1"/>
                </a:solidFill>
                <a:latin typeface="Hind Siliguri"/>
              </a:rPr>
              <a:t>ডায়াপেডেসিস (Diapedesis):</a:t>
            </a:r>
          </a:p>
        </p:txBody>
      </p:sp>
      <p:sp>
        <p:nvSpPr>
          <p:cNvPr id="25" name="TextBox 24"/>
          <p:cNvSpPr txBox="1"/>
          <p:nvPr/>
        </p:nvSpPr>
        <p:spPr>
          <a:xfrm>
            <a:off x="628650" y="4185869"/>
            <a:ext cx="3267075" cy="323165"/>
          </a:xfrm>
          <a:prstGeom prst="rect">
            <a:avLst/>
          </a:prstGeom>
          <a:noFill/>
        </p:spPr>
        <p:txBody>
          <a:bodyPr wrap="square" lIns="0" tIns="0" rIns="0" bIns="0" anchor="t">
            <a:spAutoFit/>
          </a:bodyPr>
          <a:lstStyle/>
          <a:p>
            <a:pPr algn="l"/>
            <a:r>
              <a:rPr sz="1050" b="0" i="0" u="none">
                <a:solidFill>
                  <a:srgbClr val="0C4A6E"/>
                </a:solidFill>
                <a:latin typeface="Hind Siliguri"/>
              </a:rPr>
              <a:t>অ্যামিবয়েড চলনে সংকুচিত হয়ে কৈশিক জালিকার ছিদ্র ভেদ করে টিস্যুতে গমনের প্রক্রিয়া।</a:t>
            </a:r>
          </a:p>
        </p:txBody>
      </p:sp>
      <p:sp>
        <p:nvSpPr>
          <p:cNvPr id="26" name="TextBox 25"/>
          <p:cNvSpPr txBox="1"/>
          <p:nvPr/>
        </p:nvSpPr>
        <p:spPr>
          <a:xfrm>
            <a:off x="628650" y="4730581"/>
            <a:ext cx="1510689" cy="161583"/>
          </a:xfrm>
          <a:prstGeom prst="rect">
            <a:avLst/>
          </a:prstGeom>
          <a:noFill/>
        </p:spPr>
        <p:txBody>
          <a:bodyPr wrap="square" lIns="0" tIns="0" rIns="0" bIns="0" anchor="t">
            <a:spAutoFit/>
          </a:bodyPr>
          <a:lstStyle/>
          <a:p>
            <a:pPr algn="l"/>
            <a:r>
              <a:rPr sz="1050" b="1" i="0" u="none" dirty="0" err="1">
                <a:solidFill>
                  <a:srgbClr val="BE185D"/>
                </a:solidFill>
                <a:latin typeface="Hind Siliguri"/>
              </a:rPr>
              <a:t>বহুরূপী</a:t>
            </a:r>
            <a:r>
              <a:rPr sz="1050" b="1" i="0" u="none" dirty="0">
                <a:solidFill>
                  <a:srgbClr val="BE185D"/>
                </a:solidFill>
                <a:latin typeface="Hind Siliguri"/>
              </a:rPr>
              <a:t> </a:t>
            </a:r>
            <a:r>
              <a:rPr sz="1050" b="1" i="0" u="none" dirty="0" err="1">
                <a:solidFill>
                  <a:srgbClr val="BE185D"/>
                </a:solidFill>
                <a:latin typeface="Hind Siliguri"/>
              </a:rPr>
              <a:t>শ্বেতকণিকা</a:t>
            </a:r>
            <a:r>
              <a:rPr sz="1050" b="1" i="0" u="none" dirty="0">
                <a:solidFill>
                  <a:srgbClr val="BE185D"/>
                </a:solidFill>
                <a:latin typeface="Hind Siliguri"/>
              </a:rPr>
              <a:t>:</a:t>
            </a:r>
          </a:p>
        </p:txBody>
      </p:sp>
      <p:sp>
        <p:nvSpPr>
          <p:cNvPr id="27" name="TextBox 26"/>
          <p:cNvSpPr txBox="1"/>
          <p:nvPr/>
        </p:nvSpPr>
        <p:spPr>
          <a:xfrm>
            <a:off x="628650" y="4930605"/>
            <a:ext cx="3267075" cy="323165"/>
          </a:xfrm>
          <a:prstGeom prst="rect">
            <a:avLst/>
          </a:prstGeom>
          <a:noFill/>
        </p:spPr>
        <p:txBody>
          <a:bodyPr wrap="square" lIns="0" tIns="0" rIns="0" bIns="0" anchor="t">
            <a:spAutoFit/>
          </a:bodyPr>
          <a:lstStyle/>
          <a:p>
            <a:pPr algn="l"/>
            <a:r>
              <a:rPr sz="1050" b="0" i="0" u="none">
                <a:solidFill>
                  <a:srgbClr val="831843"/>
                </a:solidFill>
                <a:latin typeface="Hind Siliguri"/>
              </a:rPr>
              <a:t>নিউট্রোফিলের নিউক্লিয়াস বিভিন্ন আকৃতির হওয়ায় এদের বহুরূপী বলা হয়।</a:t>
            </a:r>
          </a:p>
        </p:txBody>
      </p:sp>
      <p:pic>
        <p:nvPicPr>
          <p:cNvPr id="28" name="Picture 27" descr="image.png"/>
          <p:cNvPicPr>
            <a:picLocks noChangeAspect="1"/>
          </p:cNvPicPr>
          <p:nvPr/>
        </p:nvPicPr>
        <p:blipFill>
          <a:blip r:embed="rId9"/>
          <a:stretch>
            <a:fillRect/>
          </a:stretch>
        </p:blipFill>
        <p:spPr>
          <a:xfrm>
            <a:off x="4371975" y="1689954"/>
            <a:ext cx="152400" cy="152400"/>
          </a:xfrm>
          <a:prstGeom prst="rect">
            <a:avLst/>
          </a:prstGeom>
        </p:spPr>
      </p:pic>
      <p:sp>
        <p:nvSpPr>
          <p:cNvPr id="29" name="TextBox 28"/>
          <p:cNvSpPr txBox="1"/>
          <p:nvPr/>
        </p:nvSpPr>
        <p:spPr>
          <a:xfrm>
            <a:off x="4505325" y="2023329"/>
            <a:ext cx="3314700" cy="166687"/>
          </a:xfrm>
          <a:prstGeom prst="rect">
            <a:avLst/>
          </a:prstGeom>
          <a:noFill/>
        </p:spPr>
        <p:txBody>
          <a:bodyPr wrap="square" lIns="0" tIns="0" rIns="0" bIns="0" anchor="t">
            <a:spAutoFit/>
          </a:bodyPr>
          <a:lstStyle/>
          <a:p>
            <a:pPr algn="l">
              <a:lnSpc>
                <a:spcPts val="1312"/>
              </a:lnSpc>
            </a:pPr>
            <a:r>
              <a:rPr sz="1100" b="1" i="0" u="none">
                <a:solidFill>
                  <a:srgbClr val="334155"/>
                </a:solidFill>
                <a:latin typeface="Hind Siliguri"/>
              </a:rPr>
              <a:t>উৎপত্তি:</a:t>
            </a:r>
            <a:r>
              <a:rPr sz="1100" b="0" i="0" u="none">
                <a:solidFill>
                  <a:srgbClr val="334155"/>
                </a:solidFill>
                <a:latin typeface="Hind Siliguri"/>
              </a:rPr>
              <a:t> লোহিত/লাল অস্থিমজ্জা।</a:t>
            </a:r>
          </a:p>
        </p:txBody>
      </p:sp>
      <p:sp>
        <p:nvSpPr>
          <p:cNvPr id="30" name="TextBox 29"/>
          <p:cNvSpPr txBox="1"/>
          <p:nvPr/>
        </p:nvSpPr>
        <p:spPr>
          <a:xfrm>
            <a:off x="4505325" y="2228116"/>
            <a:ext cx="3314700" cy="338554"/>
          </a:xfrm>
          <a:prstGeom prst="rect">
            <a:avLst/>
          </a:prstGeom>
          <a:noFill/>
        </p:spPr>
        <p:txBody>
          <a:bodyPr wrap="square" lIns="0" tIns="0" rIns="0" bIns="0" anchor="t">
            <a:spAutoFit/>
          </a:bodyPr>
          <a:lstStyle/>
          <a:p>
            <a:pPr algn="l"/>
            <a:r>
              <a:rPr sz="1100" b="1" i="0" u="none">
                <a:solidFill>
                  <a:srgbClr val="334155"/>
                </a:solidFill>
                <a:latin typeface="Hind Siliguri"/>
              </a:rPr>
              <a:t>রঞ্জন ক্ষমতা:</a:t>
            </a:r>
            <a:r>
              <a:rPr sz="1100" b="0" i="0" u="none">
                <a:solidFill>
                  <a:srgbClr val="334155"/>
                </a:solidFill>
                <a:latin typeface="Hind Siliguri"/>
              </a:rPr>
              <a:t> অম্লধর্মী ইওসিন রঞ্জকে লাল বর্ণ ধারণ করে।</a:t>
            </a:r>
          </a:p>
        </p:txBody>
      </p:sp>
      <p:sp>
        <p:nvSpPr>
          <p:cNvPr id="31" name="TextBox 30"/>
          <p:cNvSpPr txBox="1"/>
          <p:nvPr/>
        </p:nvSpPr>
        <p:spPr>
          <a:xfrm>
            <a:off x="4505325" y="2619002"/>
            <a:ext cx="3314700" cy="166687"/>
          </a:xfrm>
          <a:prstGeom prst="rect">
            <a:avLst/>
          </a:prstGeom>
          <a:noFill/>
        </p:spPr>
        <p:txBody>
          <a:bodyPr wrap="square" lIns="0" tIns="0" rIns="0" bIns="0" anchor="t">
            <a:spAutoFit/>
          </a:bodyPr>
          <a:lstStyle/>
          <a:p>
            <a:pPr algn="l">
              <a:lnSpc>
                <a:spcPts val="1312"/>
              </a:lnSpc>
            </a:pPr>
            <a:r>
              <a:rPr sz="1100" b="1" i="0" u="none">
                <a:solidFill>
                  <a:srgbClr val="334155"/>
                </a:solidFill>
                <a:latin typeface="Hind Siliguri"/>
              </a:rPr>
              <a:t>নিউক্লিয়াস:</a:t>
            </a:r>
            <a:r>
              <a:rPr sz="1100" b="0" i="0" u="none">
                <a:solidFill>
                  <a:srgbClr val="334155"/>
                </a:solidFill>
                <a:latin typeface="Hind Siliguri"/>
              </a:rPr>
              <a:t> ২–৭টি লোভ বা খণ্ডে বিভক্ত।</a:t>
            </a:r>
          </a:p>
        </p:txBody>
      </p:sp>
      <p:sp>
        <p:nvSpPr>
          <p:cNvPr id="32" name="TextBox 31"/>
          <p:cNvSpPr txBox="1"/>
          <p:nvPr/>
        </p:nvSpPr>
        <p:spPr>
          <a:xfrm>
            <a:off x="4505325" y="2865334"/>
            <a:ext cx="3314700" cy="166687"/>
          </a:xfrm>
          <a:prstGeom prst="rect">
            <a:avLst/>
          </a:prstGeom>
          <a:noFill/>
        </p:spPr>
        <p:txBody>
          <a:bodyPr wrap="square" lIns="0" tIns="0" rIns="0" bIns="0" anchor="t">
            <a:spAutoFit/>
          </a:bodyPr>
          <a:lstStyle/>
          <a:p>
            <a:pPr algn="l">
              <a:lnSpc>
                <a:spcPts val="1312"/>
              </a:lnSpc>
            </a:pPr>
            <a:r>
              <a:rPr sz="1100" b="1" i="0" u="none">
                <a:solidFill>
                  <a:srgbClr val="334155"/>
                </a:solidFill>
                <a:latin typeface="Hind Siliguri"/>
              </a:rPr>
              <a:t>পরিমাপ:</a:t>
            </a:r>
            <a:r>
              <a:rPr sz="1100" b="0" i="0" u="none">
                <a:solidFill>
                  <a:srgbClr val="334155"/>
                </a:solidFill>
                <a:latin typeface="Hind Siliguri"/>
              </a:rPr>
              <a:t> সংখ্যা ১৫০–৪০০/mm³, জীবনকাল ৮–১২ দিন।</a:t>
            </a:r>
          </a:p>
        </p:txBody>
      </p:sp>
      <p:sp>
        <p:nvSpPr>
          <p:cNvPr id="33" name="TextBox 32"/>
          <p:cNvSpPr txBox="1"/>
          <p:nvPr/>
        </p:nvSpPr>
        <p:spPr>
          <a:xfrm>
            <a:off x="4505325" y="3274909"/>
            <a:ext cx="3314700" cy="500137"/>
          </a:xfrm>
          <a:prstGeom prst="rect">
            <a:avLst/>
          </a:prstGeom>
          <a:noFill/>
        </p:spPr>
        <p:txBody>
          <a:bodyPr wrap="square" lIns="0" tIns="0" rIns="0" bIns="0" anchor="t">
            <a:spAutoFit/>
          </a:bodyPr>
          <a:lstStyle/>
          <a:p>
            <a:pPr algn="l">
              <a:lnSpc>
                <a:spcPts val="1312"/>
              </a:lnSpc>
            </a:pPr>
            <a:r>
              <a:rPr sz="1100" b="1" i="0" u="none">
                <a:solidFill>
                  <a:srgbClr val="334155"/>
                </a:solidFill>
                <a:latin typeface="Hind Siliguri"/>
              </a:rPr>
              <a:t>কাজ:</a:t>
            </a:r>
            <a:r>
              <a:rPr sz="1100" b="0" i="0" u="none">
                <a:solidFill>
                  <a:srgbClr val="334155"/>
                </a:solidFill>
                <a:latin typeface="Hind Siliguri"/>
              </a:rPr>
              <a:t> হিস্টামিন ক্ষরণ করে অ্যালার্জির বিরুদ্ধে কাজ করে। স্বল্পমাত্রায় ফ্যাগোসাইটোসিস ও বহু কোষী পরজীবী বিনাশ করে।</a:t>
            </a:r>
          </a:p>
        </p:txBody>
      </p:sp>
      <p:sp>
        <p:nvSpPr>
          <p:cNvPr id="34" name="TextBox 33"/>
          <p:cNvSpPr txBox="1"/>
          <p:nvPr/>
        </p:nvSpPr>
        <p:spPr>
          <a:xfrm>
            <a:off x="4476750" y="4053940"/>
            <a:ext cx="1018442" cy="161583"/>
          </a:xfrm>
          <a:prstGeom prst="rect">
            <a:avLst/>
          </a:prstGeom>
          <a:noFill/>
        </p:spPr>
        <p:txBody>
          <a:bodyPr wrap="square" lIns="0" tIns="0" rIns="0" bIns="0" anchor="t">
            <a:spAutoFit/>
          </a:bodyPr>
          <a:lstStyle/>
          <a:p>
            <a:pPr algn="l"/>
            <a:r>
              <a:rPr sz="1050" b="1" i="0" u="none" dirty="0" err="1">
                <a:solidFill>
                  <a:srgbClr val="A16207"/>
                </a:solidFill>
                <a:latin typeface="Hind Siliguri"/>
              </a:rPr>
              <a:t>বিশেষ</a:t>
            </a:r>
            <a:r>
              <a:rPr sz="1050" b="1" i="0" u="none" dirty="0">
                <a:solidFill>
                  <a:srgbClr val="A16207"/>
                </a:solidFill>
                <a:latin typeface="Hind Siliguri"/>
              </a:rPr>
              <a:t> </a:t>
            </a:r>
            <a:r>
              <a:rPr sz="1050" b="1" i="0" u="none" dirty="0" err="1">
                <a:solidFill>
                  <a:srgbClr val="A16207"/>
                </a:solidFill>
                <a:latin typeface="Hind Siliguri"/>
              </a:rPr>
              <a:t>অবস্থা</a:t>
            </a:r>
            <a:r>
              <a:rPr sz="1050" b="1" i="0" u="none" dirty="0">
                <a:solidFill>
                  <a:srgbClr val="A16207"/>
                </a:solidFill>
                <a:latin typeface="Hind Siliguri"/>
              </a:rPr>
              <a:t>:</a:t>
            </a:r>
          </a:p>
        </p:txBody>
      </p:sp>
      <p:sp>
        <p:nvSpPr>
          <p:cNvPr id="35" name="TextBox 34"/>
          <p:cNvSpPr txBox="1"/>
          <p:nvPr/>
        </p:nvSpPr>
        <p:spPr>
          <a:xfrm>
            <a:off x="4476750" y="4253964"/>
            <a:ext cx="3267075" cy="323165"/>
          </a:xfrm>
          <a:prstGeom prst="rect">
            <a:avLst/>
          </a:prstGeom>
          <a:noFill/>
        </p:spPr>
        <p:txBody>
          <a:bodyPr wrap="square" lIns="0" tIns="0" rIns="0" bIns="0" anchor="t">
            <a:spAutoFit/>
          </a:bodyPr>
          <a:lstStyle/>
          <a:p>
            <a:pPr algn="l"/>
            <a:r>
              <a:rPr sz="1050" b="0" i="0" u="none" dirty="0" err="1">
                <a:solidFill>
                  <a:srgbClr val="713F12"/>
                </a:solidFill>
                <a:latin typeface="Hind Siliguri"/>
              </a:rPr>
              <a:t>অ্যালার্জি</a:t>
            </a:r>
            <a:r>
              <a:rPr sz="1050" b="0" i="0" u="none" dirty="0">
                <a:solidFill>
                  <a:srgbClr val="713F12"/>
                </a:solidFill>
                <a:latin typeface="Hind Siliguri"/>
              </a:rPr>
              <a:t>, </a:t>
            </a:r>
            <a:r>
              <a:rPr sz="1050" b="0" i="0" u="none" dirty="0" err="1">
                <a:solidFill>
                  <a:srgbClr val="713F12"/>
                </a:solidFill>
                <a:latin typeface="Hind Siliguri"/>
              </a:rPr>
              <a:t>পরজীবী</a:t>
            </a:r>
            <a:r>
              <a:rPr sz="1050" b="0" i="0" u="none" dirty="0">
                <a:solidFill>
                  <a:srgbClr val="713F12"/>
                </a:solidFill>
                <a:latin typeface="Hind Siliguri"/>
              </a:rPr>
              <a:t> </a:t>
            </a:r>
            <a:r>
              <a:rPr sz="1050" b="0" i="0" u="none" dirty="0" err="1">
                <a:solidFill>
                  <a:srgbClr val="713F12"/>
                </a:solidFill>
                <a:latin typeface="Hind Siliguri"/>
              </a:rPr>
              <a:t>সংক্রমণ</a:t>
            </a:r>
            <a:r>
              <a:rPr sz="1050" b="0" i="0" u="none" dirty="0">
                <a:solidFill>
                  <a:srgbClr val="713F12"/>
                </a:solidFill>
                <a:latin typeface="Hind Siliguri"/>
              </a:rPr>
              <a:t>, </a:t>
            </a:r>
            <a:r>
              <a:rPr sz="1050" b="0" i="0" u="none" dirty="0" err="1">
                <a:solidFill>
                  <a:srgbClr val="713F12"/>
                </a:solidFill>
                <a:latin typeface="Hind Siliguri"/>
              </a:rPr>
              <a:t>প্লীহা</a:t>
            </a:r>
            <a:r>
              <a:rPr sz="1050" b="0" i="0" u="none" dirty="0">
                <a:solidFill>
                  <a:srgbClr val="713F12"/>
                </a:solidFill>
                <a:latin typeface="Hind Siliguri"/>
              </a:rPr>
              <a:t> ও </a:t>
            </a:r>
            <a:r>
              <a:rPr sz="1050" b="0" i="0" u="none" dirty="0" err="1">
                <a:solidFill>
                  <a:srgbClr val="713F12"/>
                </a:solidFill>
                <a:latin typeface="Hind Siliguri"/>
              </a:rPr>
              <a:t>স্নায়ুতন্ত্রের</a:t>
            </a:r>
            <a:r>
              <a:rPr sz="1050" b="0" i="0" u="none" dirty="0">
                <a:solidFill>
                  <a:srgbClr val="713F12"/>
                </a:solidFill>
                <a:latin typeface="Hind Siliguri"/>
              </a:rPr>
              <a:t> </a:t>
            </a:r>
            <a:r>
              <a:rPr sz="1050" b="0" i="0" u="none" dirty="0" err="1">
                <a:solidFill>
                  <a:srgbClr val="713F12"/>
                </a:solidFill>
                <a:latin typeface="Hind Siliguri"/>
              </a:rPr>
              <a:t>রোগে</a:t>
            </a:r>
            <a:r>
              <a:rPr sz="1050" b="0" i="0" u="none" dirty="0">
                <a:solidFill>
                  <a:srgbClr val="713F12"/>
                </a:solidFill>
                <a:latin typeface="Hind Siliguri"/>
              </a:rPr>
              <a:t> </a:t>
            </a:r>
            <a:r>
              <a:rPr sz="1050" b="0" i="0" u="none" dirty="0" err="1">
                <a:solidFill>
                  <a:srgbClr val="713F12"/>
                </a:solidFill>
                <a:latin typeface="Hind Siliguri"/>
              </a:rPr>
              <a:t>রক্তে</a:t>
            </a:r>
            <a:r>
              <a:rPr sz="1050" b="0" i="0" u="none" dirty="0">
                <a:solidFill>
                  <a:srgbClr val="713F12"/>
                </a:solidFill>
                <a:latin typeface="Hind Siliguri"/>
              </a:rPr>
              <a:t> </a:t>
            </a:r>
            <a:r>
              <a:rPr sz="1050" b="0" i="0" u="none" dirty="0" err="1">
                <a:solidFill>
                  <a:srgbClr val="713F12"/>
                </a:solidFill>
                <a:latin typeface="Hind Siliguri"/>
              </a:rPr>
              <a:t>ইওসিনোফিলের</a:t>
            </a:r>
            <a:r>
              <a:rPr sz="1050" b="0" i="0" u="none" dirty="0">
                <a:solidFill>
                  <a:srgbClr val="713F12"/>
                </a:solidFill>
                <a:latin typeface="Hind Siliguri"/>
              </a:rPr>
              <a:t> </a:t>
            </a:r>
            <a:r>
              <a:rPr sz="1050" b="0" i="0" u="none" dirty="0" err="1">
                <a:solidFill>
                  <a:srgbClr val="713F12"/>
                </a:solidFill>
                <a:latin typeface="Hind Siliguri"/>
              </a:rPr>
              <a:t>সংখ্যা</a:t>
            </a:r>
            <a:r>
              <a:rPr sz="1050" b="0" i="0" u="none" dirty="0">
                <a:solidFill>
                  <a:srgbClr val="713F12"/>
                </a:solidFill>
                <a:latin typeface="Hind Siliguri"/>
              </a:rPr>
              <a:t> </a:t>
            </a:r>
            <a:r>
              <a:rPr sz="1050" b="0" i="0" u="none" dirty="0" err="1">
                <a:solidFill>
                  <a:srgbClr val="713F12"/>
                </a:solidFill>
                <a:latin typeface="Hind Siliguri"/>
              </a:rPr>
              <a:t>বৃদ্ধি</a:t>
            </a:r>
            <a:r>
              <a:rPr sz="1050" b="0" i="0" u="none" dirty="0">
                <a:solidFill>
                  <a:srgbClr val="713F12"/>
                </a:solidFill>
                <a:latin typeface="Hind Siliguri"/>
              </a:rPr>
              <a:t> </a:t>
            </a:r>
            <a:r>
              <a:rPr sz="1050" b="0" i="0" u="none" dirty="0" err="1">
                <a:solidFill>
                  <a:srgbClr val="713F12"/>
                </a:solidFill>
                <a:latin typeface="Hind Siliguri"/>
              </a:rPr>
              <a:t>পায়</a:t>
            </a:r>
            <a:r>
              <a:rPr sz="1050" b="0" i="0" u="none" dirty="0">
                <a:solidFill>
                  <a:srgbClr val="713F12"/>
                </a:solidFill>
                <a:latin typeface="Hind Siliguri"/>
              </a:rPr>
              <a:t>।</a:t>
            </a:r>
          </a:p>
        </p:txBody>
      </p:sp>
      <p:pic>
        <p:nvPicPr>
          <p:cNvPr id="39" name="Picture 38" descr="image.png"/>
          <p:cNvPicPr>
            <a:picLocks noChangeAspect="1"/>
          </p:cNvPicPr>
          <p:nvPr/>
        </p:nvPicPr>
        <p:blipFill>
          <a:blip r:embed="rId10"/>
          <a:stretch>
            <a:fillRect/>
          </a:stretch>
        </p:blipFill>
        <p:spPr>
          <a:xfrm>
            <a:off x="8220075" y="1689954"/>
            <a:ext cx="114300" cy="152400"/>
          </a:xfrm>
          <a:prstGeom prst="rect">
            <a:avLst/>
          </a:prstGeom>
        </p:spPr>
      </p:pic>
      <p:sp>
        <p:nvSpPr>
          <p:cNvPr id="40" name="TextBox 39"/>
          <p:cNvSpPr txBox="1"/>
          <p:nvPr/>
        </p:nvSpPr>
        <p:spPr>
          <a:xfrm>
            <a:off x="8353425" y="2023329"/>
            <a:ext cx="3314700" cy="166687"/>
          </a:xfrm>
          <a:prstGeom prst="rect">
            <a:avLst/>
          </a:prstGeom>
          <a:noFill/>
        </p:spPr>
        <p:txBody>
          <a:bodyPr wrap="square" lIns="0" tIns="0" rIns="0" bIns="0" anchor="t">
            <a:spAutoFit/>
          </a:bodyPr>
          <a:lstStyle/>
          <a:p>
            <a:pPr algn="l">
              <a:lnSpc>
                <a:spcPts val="1312"/>
              </a:lnSpc>
            </a:pPr>
            <a:r>
              <a:rPr sz="1100" b="1" i="0" u="none">
                <a:solidFill>
                  <a:srgbClr val="334155"/>
                </a:solidFill>
                <a:latin typeface="Hind Siliguri"/>
              </a:rPr>
              <a:t>উৎপত্তি:</a:t>
            </a:r>
            <a:r>
              <a:rPr sz="1100" b="0" i="0" u="none">
                <a:solidFill>
                  <a:srgbClr val="334155"/>
                </a:solidFill>
                <a:latin typeface="Hind Siliguri"/>
              </a:rPr>
              <a:t> লোহিত/লাল অস্থিমজ্জা।</a:t>
            </a:r>
          </a:p>
        </p:txBody>
      </p:sp>
      <p:sp>
        <p:nvSpPr>
          <p:cNvPr id="41" name="TextBox 40"/>
          <p:cNvSpPr txBox="1"/>
          <p:nvPr/>
        </p:nvSpPr>
        <p:spPr>
          <a:xfrm>
            <a:off x="8353425" y="2228116"/>
            <a:ext cx="3314700" cy="338554"/>
          </a:xfrm>
          <a:prstGeom prst="rect">
            <a:avLst/>
          </a:prstGeom>
          <a:noFill/>
        </p:spPr>
        <p:txBody>
          <a:bodyPr wrap="square" lIns="0" tIns="0" rIns="0" bIns="0" anchor="t">
            <a:spAutoFit/>
          </a:bodyPr>
          <a:lstStyle/>
          <a:p>
            <a:pPr algn="l"/>
            <a:r>
              <a:rPr sz="1100" b="1" i="0" u="none">
                <a:solidFill>
                  <a:srgbClr val="334155"/>
                </a:solidFill>
                <a:latin typeface="Hind Siliguri"/>
              </a:rPr>
              <a:t>রঞ্জন ক্ষমতা:</a:t>
            </a:r>
            <a:r>
              <a:rPr sz="1100" b="0" i="0" u="none">
                <a:solidFill>
                  <a:srgbClr val="334155"/>
                </a:solidFill>
                <a:latin typeface="Hind Siliguri"/>
              </a:rPr>
              <a:t> ক্ষারীয় মিথিলিন ব্লু দ্বারা নীল বর্ণ ধারণ করে।</a:t>
            </a:r>
          </a:p>
        </p:txBody>
      </p:sp>
      <p:sp>
        <p:nvSpPr>
          <p:cNvPr id="42" name="TextBox 41"/>
          <p:cNvSpPr txBox="1"/>
          <p:nvPr/>
        </p:nvSpPr>
        <p:spPr>
          <a:xfrm>
            <a:off x="8353425" y="2581689"/>
            <a:ext cx="3314700" cy="333425"/>
          </a:xfrm>
          <a:prstGeom prst="rect">
            <a:avLst/>
          </a:prstGeom>
          <a:noFill/>
        </p:spPr>
        <p:txBody>
          <a:bodyPr wrap="square" lIns="0" tIns="0" rIns="0" bIns="0" anchor="t">
            <a:spAutoFit/>
          </a:bodyPr>
          <a:lstStyle/>
          <a:p>
            <a:pPr algn="l">
              <a:lnSpc>
                <a:spcPts val="1312"/>
              </a:lnSpc>
            </a:pPr>
            <a:r>
              <a:rPr sz="1100" b="1" i="0" u="none">
                <a:solidFill>
                  <a:srgbClr val="334155"/>
                </a:solidFill>
                <a:latin typeface="Hind Siliguri"/>
              </a:rPr>
              <a:t>গঠন:</a:t>
            </a:r>
            <a:r>
              <a:rPr sz="1100" b="0" i="0" u="none">
                <a:solidFill>
                  <a:srgbClr val="334155"/>
                </a:solidFill>
                <a:latin typeface="Hind Siliguri"/>
              </a:rPr>
              <a:t> অল্প ক্ষারধর্মী, ব্যাস ১২–১৫ μm, নিউক্লিয়াস ২ খণ্ডযুক্ত (বৃক্কের মতো)।</a:t>
            </a:r>
          </a:p>
        </p:txBody>
      </p:sp>
      <p:sp>
        <p:nvSpPr>
          <p:cNvPr id="43" name="TextBox 42"/>
          <p:cNvSpPr txBox="1"/>
          <p:nvPr/>
        </p:nvSpPr>
        <p:spPr>
          <a:xfrm>
            <a:off x="8353425" y="2953440"/>
            <a:ext cx="3314700" cy="166687"/>
          </a:xfrm>
          <a:prstGeom prst="rect">
            <a:avLst/>
          </a:prstGeom>
          <a:noFill/>
        </p:spPr>
        <p:txBody>
          <a:bodyPr wrap="square" lIns="0" tIns="0" rIns="0" bIns="0" anchor="t">
            <a:spAutoFit/>
          </a:bodyPr>
          <a:lstStyle/>
          <a:p>
            <a:pPr algn="l">
              <a:lnSpc>
                <a:spcPts val="1312"/>
              </a:lnSpc>
            </a:pPr>
            <a:r>
              <a:rPr sz="1100" b="1" i="0" u="none" dirty="0" err="1">
                <a:solidFill>
                  <a:srgbClr val="334155"/>
                </a:solidFill>
                <a:latin typeface="Hind Siliguri"/>
              </a:rPr>
              <a:t>পরিমাপ</a:t>
            </a:r>
            <a:r>
              <a:rPr sz="1100" b="1" i="0" u="none" dirty="0">
                <a:solidFill>
                  <a:srgbClr val="334155"/>
                </a:solidFill>
                <a:latin typeface="Hind Siliguri"/>
              </a:rPr>
              <a:t>:</a:t>
            </a:r>
            <a:r>
              <a:rPr sz="1100" b="0" i="0" u="none" dirty="0">
                <a:solidFill>
                  <a:srgbClr val="334155"/>
                </a:solidFill>
                <a:latin typeface="Hind Siliguri"/>
              </a:rPr>
              <a:t> </a:t>
            </a:r>
            <a:r>
              <a:rPr sz="1100" b="0" i="0" u="none" dirty="0" err="1">
                <a:solidFill>
                  <a:srgbClr val="334155"/>
                </a:solidFill>
                <a:latin typeface="Hind Siliguri"/>
              </a:rPr>
              <a:t>সংখ্যা</a:t>
            </a:r>
            <a:r>
              <a:rPr sz="1100" b="0" i="0" u="none" dirty="0">
                <a:solidFill>
                  <a:srgbClr val="334155"/>
                </a:solidFill>
                <a:latin typeface="Hind Siliguri"/>
              </a:rPr>
              <a:t> ২৫–২০০/mm³, </a:t>
            </a:r>
            <a:r>
              <a:rPr sz="1100" b="0" i="0" u="none" dirty="0" err="1">
                <a:solidFill>
                  <a:srgbClr val="334155"/>
                </a:solidFill>
                <a:latin typeface="Hind Siliguri"/>
              </a:rPr>
              <a:t>জীবনকাল</a:t>
            </a:r>
            <a:r>
              <a:rPr sz="1100" b="0" i="0" u="none" dirty="0">
                <a:solidFill>
                  <a:srgbClr val="334155"/>
                </a:solidFill>
                <a:latin typeface="Hind Siliguri"/>
              </a:rPr>
              <a:t> ১২–১৫ </a:t>
            </a:r>
            <a:r>
              <a:rPr sz="1100" b="0" i="0" u="none" dirty="0" err="1">
                <a:solidFill>
                  <a:srgbClr val="334155"/>
                </a:solidFill>
                <a:latin typeface="Hind Siliguri"/>
              </a:rPr>
              <a:t>মাস</a:t>
            </a:r>
            <a:r>
              <a:rPr sz="1100" b="0" i="0" u="none" dirty="0">
                <a:solidFill>
                  <a:srgbClr val="334155"/>
                </a:solidFill>
                <a:latin typeface="Hind Siliguri"/>
              </a:rPr>
              <a:t>।</a:t>
            </a:r>
          </a:p>
        </p:txBody>
      </p:sp>
      <p:sp>
        <p:nvSpPr>
          <p:cNvPr id="48" name="TextBox 47"/>
          <p:cNvSpPr txBox="1"/>
          <p:nvPr/>
        </p:nvSpPr>
        <p:spPr>
          <a:xfrm>
            <a:off x="523875" y="2023329"/>
            <a:ext cx="47625" cy="171450"/>
          </a:xfrm>
          <a:prstGeom prst="rect">
            <a:avLst/>
          </a:prstGeom>
          <a:noFill/>
        </p:spPr>
        <p:txBody>
          <a:bodyPr wrap="square" lIns="0" tIns="0" rIns="0" bIns="0" anchor="t">
            <a:spAutoFit/>
          </a:bodyPr>
          <a:lstStyle/>
          <a:p>
            <a:pPr algn="l">
              <a:lnSpc>
                <a:spcPts val="1312"/>
              </a:lnSpc>
            </a:pPr>
            <a:r>
              <a:rPr sz="1100" b="1" i="0" u="none">
                <a:solidFill>
                  <a:srgbClr val="0284C7"/>
                </a:solidFill>
                <a:latin typeface="Hind Siliguri"/>
              </a:rPr>
              <a:t>•</a:t>
            </a:r>
          </a:p>
        </p:txBody>
      </p:sp>
      <p:sp>
        <p:nvSpPr>
          <p:cNvPr id="49" name="TextBox 48"/>
          <p:cNvSpPr txBox="1"/>
          <p:nvPr/>
        </p:nvSpPr>
        <p:spPr>
          <a:xfrm>
            <a:off x="523875" y="2228116"/>
            <a:ext cx="47625" cy="171450"/>
          </a:xfrm>
          <a:prstGeom prst="rect">
            <a:avLst/>
          </a:prstGeom>
          <a:noFill/>
        </p:spPr>
        <p:txBody>
          <a:bodyPr wrap="square" lIns="0" tIns="0" rIns="0" bIns="0" anchor="t">
            <a:spAutoFit/>
          </a:bodyPr>
          <a:lstStyle/>
          <a:p>
            <a:pPr algn="l">
              <a:lnSpc>
                <a:spcPts val="1312"/>
              </a:lnSpc>
            </a:pPr>
            <a:r>
              <a:rPr sz="1100" b="1" i="0" u="none">
                <a:solidFill>
                  <a:srgbClr val="0284C7"/>
                </a:solidFill>
                <a:latin typeface="Hind Siliguri"/>
              </a:rPr>
              <a:t>•</a:t>
            </a:r>
          </a:p>
        </p:txBody>
      </p:sp>
      <p:sp>
        <p:nvSpPr>
          <p:cNvPr id="50" name="TextBox 49"/>
          <p:cNvSpPr txBox="1"/>
          <p:nvPr/>
        </p:nvSpPr>
        <p:spPr>
          <a:xfrm>
            <a:off x="523875" y="2644152"/>
            <a:ext cx="47625" cy="171450"/>
          </a:xfrm>
          <a:prstGeom prst="rect">
            <a:avLst/>
          </a:prstGeom>
          <a:noFill/>
        </p:spPr>
        <p:txBody>
          <a:bodyPr wrap="square" lIns="0" tIns="0" rIns="0" bIns="0" anchor="t">
            <a:spAutoFit/>
          </a:bodyPr>
          <a:lstStyle/>
          <a:p>
            <a:pPr algn="l">
              <a:lnSpc>
                <a:spcPts val="1312"/>
              </a:lnSpc>
            </a:pPr>
            <a:r>
              <a:rPr sz="1100" b="1" i="0" u="none">
                <a:solidFill>
                  <a:srgbClr val="0284C7"/>
                </a:solidFill>
                <a:latin typeface="Hind Siliguri"/>
              </a:rPr>
              <a:t>•</a:t>
            </a:r>
          </a:p>
        </p:txBody>
      </p:sp>
      <p:sp>
        <p:nvSpPr>
          <p:cNvPr id="51" name="TextBox 50"/>
          <p:cNvSpPr txBox="1"/>
          <p:nvPr/>
        </p:nvSpPr>
        <p:spPr>
          <a:xfrm>
            <a:off x="523875" y="2945786"/>
            <a:ext cx="47625" cy="171450"/>
          </a:xfrm>
          <a:prstGeom prst="rect">
            <a:avLst/>
          </a:prstGeom>
          <a:noFill/>
        </p:spPr>
        <p:txBody>
          <a:bodyPr wrap="square" lIns="0" tIns="0" rIns="0" bIns="0" anchor="t">
            <a:spAutoFit/>
          </a:bodyPr>
          <a:lstStyle/>
          <a:p>
            <a:pPr algn="l">
              <a:lnSpc>
                <a:spcPts val="1312"/>
              </a:lnSpc>
            </a:pPr>
            <a:r>
              <a:rPr sz="1100" b="1" i="0" u="none">
                <a:solidFill>
                  <a:srgbClr val="0284C7"/>
                </a:solidFill>
                <a:latin typeface="Hind Siliguri"/>
              </a:rPr>
              <a:t>•</a:t>
            </a:r>
          </a:p>
        </p:txBody>
      </p:sp>
      <p:sp>
        <p:nvSpPr>
          <p:cNvPr id="52" name="TextBox 51"/>
          <p:cNvSpPr txBox="1"/>
          <p:nvPr/>
        </p:nvSpPr>
        <p:spPr>
          <a:xfrm>
            <a:off x="523875" y="3358291"/>
            <a:ext cx="47625" cy="171450"/>
          </a:xfrm>
          <a:prstGeom prst="rect">
            <a:avLst/>
          </a:prstGeom>
          <a:noFill/>
        </p:spPr>
        <p:txBody>
          <a:bodyPr wrap="square" lIns="0" tIns="0" rIns="0" bIns="0" anchor="t">
            <a:spAutoFit/>
          </a:bodyPr>
          <a:lstStyle/>
          <a:p>
            <a:pPr algn="l">
              <a:lnSpc>
                <a:spcPts val="1312"/>
              </a:lnSpc>
            </a:pPr>
            <a:r>
              <a:rPr sz="1100" b="1" i="0" u="none">
                <a:solidFill>
                  <a:srgbClr val="0284C7"/>
                </a:solidFill>
                <a:latin typeface="Hind Siliguri"/>
              </a:rPr>
              <a:t>•</a:t>
            </a:r>
          </a:p>
        </p:txBody>
      </p:sp>
      <p:sp>
        <p:nvSpPr>
          <p:cNvPr id="53" name="TextBox 52"/>
          <p:cNvSpPr txBox="1"/>
          <p:nvPr/>
        </p:nvSpPr>
        <p:spPr>
          <a:xfrm>
            <a:off x="4371975" y="2023329"/>
            <a:ext cx="47625" cy="171450"/>
          </a:xfrm>
          <a:prstGeom prst="rect">
            <a:avLst/>
          </a:prstGeom>
          <a:noFill/>
        </p:spPr>
        <p:txBody>
          <a:bodyPr wrap="square" lIns="0" tIns="0" rIns="0" bIns="0" anchor="t">
            <a:spAutoFit/>
          </a:bodyPr>
          <a:lstStyle/>
          <a:p>
            <a:pPr algn="l">
              <a:lnSpc>
                <a:spcPts val="1312"/>
              </a:lnSpc>
            </a:pPr>
            <a:r>
              <a:rPr sz="1100" b="1" i="0" u="none">
                <a:solidFill>
                  <a:srgbClr val="0284C7"/>
                </a:solidFill>
                <a:latin typeface="Hind Siliguri"/>
              </a:rPr>
              <a:t>•</a:t>
            </a:r>
          </a:p>
        </p:txBody>
      </p:sp>
      <p:sp>
        <p:nvSpPr>
          <p:cNvPr id="54" name="TextBox 53"/>
          <p:cNvSpPr txBox="1"/>
          <p:nvPr/>
        </p:nvSpPr>
        <p:spPr>
          <a:xfrm>
            <a:off x="4371975" y="2228116"/>
            <a:ext cx="47625" cy="171450"/>
          </a:xfrm>
          <a:prstGeom prst="rect">
            <a:avLst/>
          </a:prstGeom>
          <a:noFill/>
        </p:spPr>
        <p:txBody>
          <a:bodyPr wrap="square" lIns="0" tIns="0" rIns="0" bIns="0" anchor="t">
            <a:spAutoFit/>
          </a:bodyPr>
          <a:lstStyle/>
          <a:p>
            <a:pPr algn="l">
              <a:lnSpc>
                <a:spcPts val="1312"/>
              </a:lnSpc>
            </a:pPr>
            <a:r>
              <a:rPr sz="1100" b="1" i="0" u="none">
                <a:solidFill>
                  <a:srgbClr val="0284C7"/>
                </a:solidFill>
                <a:latin typeface="Hind Siliguri"/>
              </a:rPr>
              <a:t>•</a:t>
            </a:r>
          </a:p>
        </p:txBody>
      </p:sp>
      <p:sp>
        <p:nvSpPr>
          <p:cNvPr id="55" name="TextBox 54"/>
          <p:cNvSpPr txBox="1"/>
          <p:nvPr/>
        </p:nvSpPr>
        <p:spPr>
          <a:xfrm>
            <a:off x="4371975" y="2619002"/>
            <a:ext cx="47625" cy="171450"/>
          </a:xfrm>
          <a:prstGeom prst="rect">
            <a:avLst/>
          </a:prstGeom>
          <a:noFill/>
        </p:spPr>
        <p:txBody>
          <a:bodyPr wrap="square" lIns="0" tIns="0" rIns="0" bIns="0" anchor="t">
            <a:spAutoFit/>
          </a:bodyPr>
          <a:lstStyle/>
          <a:p>
            <a:pPr algn="l">
              <a:lnSpc>
                <a:spcPts val="1312"/>
              </a:lnSpc>
            </a:pPr>
            <a:r>
              <a:rPr sz="1100" b="1" i="0" u="none">
                <a:solidFill>
                  <a:srgbClr val="0284C7"/>
                </a:solidFill>
                <a:latin typeface="Hind Siliguri"/>
              </a:rPr>
              <a:t>•</a:t>
            </a:r>
          </a:p>
        </p:txBody>
      </p:sp>
      <p:sp>
        <p:nvSpPr>
          <p:cNvPr id="56" name="TextBox 55"/>
          <p:cNvSpPr txBox="1"/>
          <p:nvPr/>
        </p:nvSpPr>
        <p:spPr>
          <a:xfrm>
            <a:off x="4371975" y="2865334"/>
            <a:ext cx="47625" cy="171450"/>
          </a:xfrm>
          <a:prstGeom prst="rect">
            <a:avLst/>
          </a:prstGeom>
          <a:noFill/>
        </p:spPr>
        <p:txBody>
          <a:bodyPr wrap="square" lIns="0" tIns="0" rIns="0" bIns="0" anchor="t">
            <a:spAutoFit/>
          </a:bodyPr>
          <a:lstStyle/>
          <a:p>
            <a:pPr algn="l">
              <a:lnSpc>
                <a:spcPts val="1312"/>
              </a:lnSpc>
            </a:pPr>
            <a:r>
              <a:rPr sz="1100" b="1" i="0" u="none" dirty="0">
                <a:solidFill>
                  <a:srgbClr val="0284C7"/>
                </a:solidFill>
                <a:latin typeface="Hind Siliguri"/>
              </a:rPr>
              <a:t>•</a:t>
            </a:r>
          </a:p>
        </p:txBody>
      </p:sp>
      <p:sp>
        <p:nvSpPr>
          <p:cNvPr id="57" name="TextBox 56"/>
          <p:cNvSpPr txBox="1"/>
          <p:nvPr/>
        </p:nvSpPr>
        <p:spPr>
          <a:xfrm>
            <a:off x="4371975" y="3274909"/>
            <a:ext cx="47625" cy="171450"/>
          </a:xfrm>
          <a:prstGeom prst="rect">
            <a:avLst/>
          </a:prstGeom>
          <a:noFill/>
        </p:spPr>
        <p:txBody>
          <a:bodyPr wrap="square" lIns="0" tIns="0" rIns="0" bIns="0" anchor="t">
            <a:spAutoFit/>
          </a:bodyPr>
          <a:lstStyle/>
          <a:p>
            <a:pPr algn="l">
              <a:lnSpc>
                <a:spcPts val="1312"/>
              </a:lnSpc>
            </a:pPr>
            <a:r>
              <a:rPr sz="1100" b="1" i="0" u="none">
                <a:solidFill>
                  <a:srgbClr val="0284C7"/>
                </a:solidFill>
                <a:latin typeface="Hind Siliguri"/>
              </a:rPr>
              <a:t>•</a:t>
            </a:r>
          </a:p>
        </p:txBody>
      </p:sp>
      <p:sp>
        <p:nvSpPr>
          <p:cNvPr id="59" name="TextBox 58"/>
          <p:cNvSpPr txBox="1"/>
          <p:nvPr/>
        </p:nvSpPr>
        <p:spPr>
          <a:xfrm>
            <a:off x="8220075" y="2023329"/>
            <a:ext cx="47625" cy="171450"/>
          </a:xfrm>
          <a:prstGeom prst="rect">
            <a:avLst/>
          </a:prstGeom>
          <a:noFill/>
        </p:spPr>
        <p:txBody>
          <a:bodyPr wrap="square" lIns="0" tIns="0" rIns="0" bIns="0" anchor="t">
            <a:spAutoFit/>
          </a:bodyPr>
          <a:lstStyle/>
          <a:p>
            <a:pPr algn="l">
              <a:lnSpc>
                <a:spcPts val="1312"/>
              </a:lnSpc>
            </a:pPr>
            <a:r>
              <a:rPr sz="1100" b="1" i="0" u="none">
                <a:solidFill>
                  <a:srgbClr val="0284C7"/>
                </a:solidFill>
                <a:latin typeface="Hind Siliguri"/>
              </a:rPr>
              <a:t>•</a:t>
            </a:r>
          </a:p>
        </p:txBody>
      </p:sp>
      <p:sp>
        <p:nvSpPr>
          <p:cNvPr id="60" name="TextBox 59"/>
          <p:cNvSpPr txBox="1"/>
          <p:nvPr/>
        </p:nvSpPr>
        <p:spPr>
          <a:xfrm>
            <a:off x="8220075" y="2228116"/>
            <a:ext cx="47625" cy="171450"/>
          </a:xfrm>
          <a:prstGeom prst="rect">
            <a:avLst/>
          </a:prstGeom>
          <a:noFill/>
        </p:spPr>
        <p:txBody>
          <a:bodyPr wrap="square" lIns="0" tIns="0" rIns="0" bIns="0" anchor="t">
            <a:spAutoFit/>
          </a:bodyPr>
          <a:lstStyle/>
          <a:p>
            <a:pPr algn="l">
              <a:lnSpc>
                <a:spcPts val="1312"/>
              </a:lnSpc>
            </a:pPr>
            <a:r>
              <a:rPr sz="1100" b="1" i="0" u="none">
                <a:solidFill>
                  <a:srgbClr val="0284C7"/>
                </a:solidFill>
                <a:latin typeface="Hind Siliguri"/>
              </a:rPr>
              <a:t>•</a:t>
            </a:r>
          </a:p>
        </p:txBody>
      </p:sp>
      <p:sp>
        <p:nvSpPr>
          <p:cNvPr id="61" name="TextBox 60"/>
          <p:cNvSpPr txBox="1"/>
          <p:nvPr/>
        </p:nvSpPr>
        <p:spPr>
          <a:xfrm>
            <a:off x="8220075" y="2581689"/>
            <a:ext cx="47625" cy="171450"/>
          </a:xfrm>
          <a:prstGeom prst="rect">
            <a:avLst/>
          </a:prstGeom>
          <a:noFill/>
        </p:spPr>
        <p:txBody>
          <a:bodyPr wrap="square" lIns="0" tIns="0" rIns="0" bIns="0" anchor="t">
            <a:spAutoFit/>
          </a:bodyPr>
          <a:lstStyle/>
          <a:p>
            <a:pPr algn="l">
              <a:lnSpc>
                <a:spcPts val="1312"/>
              </a:lnSpc>
            </a:pPr>
            <a:r>
              <a:rPr sz="1100" b="1" i="0" u="none">
                <a:solidFill>
                  <a:srgbClr val="0284C7"/>
                </a:solidFill>
                <a:latin typeface="Hind Siliguri"/>
              </a:rPr>
              <a:t>•</a:t>
            </a:r>
          </a:p>
        </p:txBody>
      </p:sp>
      <p:sp>
        <p:nvSpPr>
          <p:cNvPr id="62" name="TextBox 61"/>
          <p:cNvSpPr txBox="1"/>
          <p:nvPr/>
        </p:nvSpPr>
        <p:spPr>
          <a:xfrm>
            <a:off x="8220075" y="2953440"/>
            <a:ext cx="47625" cy="171450"/>
          </a:xfrm>
          <a:prstGeom prst="rect">
            <a:avLst/>
          </a:prstGeom>
          <a:noFill/>
        </p:spPr>
        <p:txBody>
          <a:bodyPr wrap="square" lIns="0" tIns="0" rIns="0" bIns="0" anchor="t">
            <a:spAutoFit/>
          </a:bodyPr>
          <a:lstStyle/>
          <a:p>
            <a:pPr algn="l">
              <a:lnSpc>
                <a:spcPts val="1312"/>
              </a:lnSpc>
            </a:pPr>
            <a:r>
              <a:rPr sz="1100" b="1" i="0" u="none">
                <a:solidFill>
                  <a:srgbClr val="0284C7"/>
                </a:solidFill>
                <a:latin typeface="Hind Siliguri"/>
              </a:rPr>
              <a:t>•</a:t>
            </a:r>
          </a:p>
        </p:txBody>
      </p:sp>
      <p:sp>
        <p:nvSpPr>
          <p:cNvPr id="63" name="TextBox 62"/>
          <p:cNvSpPr txBox="1"/>
          <p:nvPr/>
        </p:nvSpPr>
        <p:spPr>
          <a:xfrm>
            <a:off x="8220075" y="3284340"/>
            <a:ext cx="47625" cy="171450"/>
          </a:xfrm>
          <a:prstGeom prst="rect">
            <a:avLst/>
          </a:prstGeom>
          <a:noFill/>
        </p:spPr>
        <p:txBody>
          <a:bodyPr wrap="square" lIns="0" tIns="0" rIns="0" bIns="0" anchor="t">
            <a:spAutoFit/>
          </a:bodyPr>
          <a:lstStyle/>
          <a:p>
            <a:pPr algn="l">
              <a:lnSpc>
                <a:spcPts val="1312"/>
              </a:lnSpc>
            </a:pPr>
            <a:r>
              <a:rPr sz="1100" b="1" i="0" u="none">
                <a:solidFill>
                  <a:srgbClr val="0284C7"/>
                </a:solidFill>
                <a:latin typeface="Hind Siliguri"/>
              </a:rPr>
              <a:t>•</a:t>
            </a:r>
          </a:p>
        </p:txBody>
      </p:sp>
      <p:sp>
        <p:nvSpPr>
          <p:cNvPr id="65" name="TextBox 64"/>
          <p:cNvSpPr txBox="1"/>
          <p:nvPr/>
        </p:nvSpPr>
        <p:spPr>
          <a:xfrm>
            <a:off x="523875" y="529373"/>
            <a:ext cx="7224346" cy="369332"/>
          </a:xfrm>
          <a:prstGeom prst="rect">
            <a:avLst/>
          </a:prstGeom>
          <a:noFill/>
        </p:spPr>
        <p:txBody>
          <a:bodyPr wrap="square" lIns="0" tIns="0" rIns="0" bIns="0" anchor="ctr">
            <a:spAutoFit/>
          </a:bodyPr>
          <a:lstStyle/>
          <a:p>
            <a:pPr algn="l"/>
            <a:r>
              <a:rPr sz="2400" b="1" i="0" u="none" dirty="0">
                <a:solidFill>
                  <a:srgbClr val="991B1B"/>
                </a:solidFill>
                <a:latin typeface="Hind Siliguri" panose="02000000000000000000" pitchFamily="2" charset="0"/>
                <a:cs typeface="Hind Siliguri" panose="02000000000000000000" pitchFamily="2" charset="0"/>
              </a:rPr>
              <a:t>১. </a:t>
            </a:r>
            <a:r>
              <a:rPr sz="2400" b="1" i="0" u="none" dirty="0" err="1">
                <a:solidFill>
                  <a:srgbClr val="991B1B"/>
                </a:solidFill>
                <a:latin typeface="Hind Siliguri" panose="02000000000000000000" pitchFamily="2" charset="0"/>
                <a:cs typeface="Hind Siliguri" panose="02000000000000000000" pitchFamily="2" charset="0"/>
              </a:rPr>
              <a:t>গ্রানুলোসাইট</a:t>
            </a:r>
            <a:r>
              <a:rPr sz="2400" b="1" i="0" u="none" dirty="0">
                <a:solidFill>
                  <a:srgbClr val="991B1B"/>
                </a:solidFill>
                <a:latin typeface="Hind Siliguri" panose="02000000000000000000" pitchFamily="2" charset="0"/>
                <a:cs typeface="Hind Siliguri" panose="02000000000000000000" pitchFamily="2" charset="0"/>
              </a:rPr>
              <a:t> (Granulocyte) </a:t>
            </a:r>
            <a:r>
              <a:rPr sz="2400" b="1" i="0" u="none" dirty="0" err="1">
                <a:solidFill>
                  <a:srgbClr val="991B1B"/>
                </a:solidFill>
                <a:latin typeface="Hind Siliguri" panose="02000000000000000000" pitchFamily="2" charset="0"/>
                <a:cs typeface="Hind Siliguri" panose="02000000000000000000" pitchFamily="2" charset="0"/>
              </a:rPr>
              <a:t>বা</a:t>
            </a:r>
            <a:r>
              <a:rPr sz="2400" b="1" i="0" u="none" dirty="0">
                <a:solidFill>
                  <a:srgbClr val="991B1B"/>
                </a:solidFill>
                <a:latin typeface="Hind Siliguri" panose="02000000000000000000" pitchFamily="2" charset="0"/>
                <a:cs typeface="Hind Siliguri" panose="02000000000000000000" pitchFamily="2" charset="0"/>
              </a:rPr>
              <a:t> </a:t>
            </a:r>
            <a:r>
              <a:rPr sz="2400" b="1" i="0" u="none" dirty="0" err="1">
                <a:solidFill>
                  <a:srgbClr val="991B1B"/>
                </a:solidFill>
                <a:latin typeface="Hind Siliguri" panose="02000000000000000000" pitchFamily="2" charset="0"/>
                <a:cs typeface="Hind Siliguri" panose="02000000000000000000" pitchFamily="2" charset="0"/>
              </a:rPr>
              <a:t>দানাদার</a:t>
            </a:r>
            <a:r>
              <a:rPr sz="2400" b="1" i="0" u="none" dirty="0">
                <a:solidFill>
                  <a:srgbClr val="991B1B"/>
                </a:solidFill>
                <a:latin typeface="Hind Siliguri" panose="02000000000000000000" pitchFamily="2" charset="0"/>
                <a:cs typeface="Hind Siliguri" panose="02000000000000000000" pitchFamily="2" charset="0"/>
              </a:rPr>
              <a:t> </a:t>
            </a:r>
            <a:r>
              <a:rPr sz="2400" b="1" i="0" u="none" dirty="0" err="1">
                <a:solidFill>
                  <a:srgbClr val="991B1B"/>
                </a:solidFill>
                <a:latin typeface="Hind Siliguri" panose="02000000000000000000" pitchFamily="2" charset="0"/>
                <a:cs typeface="Hind Siliguri" panose="02000000000000000000" pitchFamily="2" charset="0"/>
              </a:rPr>
              <a:t>শ্বেত</a:t>
            </a:r>
            <a:r>
              <a:rPr sz="2400" b="1" i="0" u="none" dirty="0">
                <a:solidFill>
                  <a:srgbClr val="991B1B"/>
                </a:solidFill>
                <a:latin typeface="Hind Siliguri" panose="02000000000000000000" pitchFamily="2" charset="0"/>
                <a:cs typeface="Hind Siliguri" panose="02000000000000000000" pitchFamily="2" charset="0"/>
              </a:rPr>
              <a:t> </a:t>
            </a:r>
            <a:r>
              <a:rPr sz="2400" b="1" i="0" u="none" dirty="0" err="1">
                <a:solidFill>
                  <a:srgbClr val="991B1B"/>
                </a:solidFill>
                <a:latin typeface="Hind Siliguri" panose="02000000000000000000" pitchFamily="2" charset="0"/>
                <a:cs typeface="Hind Siliguri" panose="02000000000000000000" pitchFamily="2" charset="0"/>
              </a:rPr>
              <a:t>কণিকা</a:t>
            </a:r>
            <a:endParaRPr sz="2400" b="1" i="0" u="none" dirty="0">
              <a:solidFill>
                <a:srgbClr val="991B1B"/>
              </a:solidFill>
              <a:latin typeface="Hind Siliguri" panose="02000000000000000000" pitchFamily="2" charset="0"/>
              <a:cs typeface="Hind Siliguri" panose="02000000000000000000" pitchFamily="2" charset="0"/>
            </a:endParaRPr>
          </a:p>
        </p:txBody>
      </p:sp>
      <p:sp>
        <p:nvSpPr>
          <p:cNvPr id="2" name="Rectangle 1">
            <a:extLst>
              <a:ext uri="{FF2B5EF4-FFF2-40B4-BE49-F238E27FC236}">
                <a16:creationId xmlns:a16="http://schemas.microsoft.com/office/drawing/2014/main" id="{E9911546-7A71-E081-261A-D688E2C09BF5}"/>
              </a:ext>
            </a:extLst>
          </p:cNvPr>
          <p:cNvSpPr/>
          <p:nvPr/>
        </p:nvSpPr>
        <p:spPr>
          <a:xfrm>
            <a:off x="523875" y="1000125"/>
            <a:ext cx="11144250" cy="28575"/>
          </a:xfrm>
          <a:prstGeom prst="rect">
            <a:avLst/>
          </a:prstGeom>
          <a:solidFill>
            <a:srgbClr val="FCA5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 name="TextBox 67">
            <a:extLst>
              <a:ext uri="{FF2B5EF4-FFF2-40B4-BE49-F238E27FC236}">
                <a16:creationId xmlns:a16="http://schemas.microsoft.com/office/drawing/2014/main" id="{6AB419EB-1097-85D5-A87D-F8BDDE1087D5}"/>
              </a:ext>
            </a:extLst>
          </p:cNvPr>
          <p:cNvSpPr txBox="1"/>
          <p:nvPr/>
        </p:nvSpPr>
        <p:spPr>
          <a:xfrm>
            <a:off x="8277225" y="3208983"/>
            <a:ext cx="3400425" cy="1086836"/>
          </a:xfrm>
          <a:prstGeom prst="rect">
            <a:avLst/>
          </a:prstGeom>
          <a:noFill/>
        </p:spPr>
        <p:txBody>
          <a:bodyPr wrap="square">
            <a:spAutoFit/>
          </a:bodyPr>
          <a:lstStyle/>
          <a:p>
            <a:pPr marL="0" marR="0">
              <a:lnSpc>
                <a:spcPct val="150000"/>
              </a:lnSpc>
              <a:buNone/>
            </a:pPr>
            <a:r>
              <a:rPr lang="as-IN" sz="1100" b="1" dirty="0">
                <a:effectLst/>
                <a:latin typeface="Hind Siliguri" panose="02000000000000000000" pitchFamily="2" charset="0"/>
                <a:ea typeface="Calibri" panose="020F0502020204030204" pitchFamily="34" charset="0"/>
                <a:cs typeface="Hind Siliguri" panose="02000000000000000000" pitchFamily="2" charset="0"/>
              </a:rPr>
              <a:t>নিঃসরণ ও কাজ:</a:t>
            </a:r>
            <a:br>
              <a:rPr lang="as-IN" sz="1100" b="1" dirty="0">
                <a:effectLst/>
                <a:latin typeface="Hind Siliguri" panose="02000000000000000000" pitchFamily="2" charset="0"/>
                <a:ea typeface="Calibri" panose="020F0502020204030204" pitchFamily="34" charset="0"/>
                <a:cs typeface="Hind Siliguri" panose="02000000000000000000" pitchFamily="2" charset="0"/>
              </a:rPr>
            </a:br>
            <a:r>
              <a:rPr lang="as-IN" sz="1100" b="1" dirty="0">
                <a:effectLst/>
                <a:latin typeface="Hind Siliguri" panose="02000000000000000000" pitchFamily="2" charset="0"/>
                <a:ea typeface="Calibri" panose="020F0502020204030204" pitchFamily="34" charset="0"/>
                <a:cs typeface="Hind Siliguri" panose="02000000000000000000" pitchFamily="2" charset="0"/>
              </a:rPr>
              <a:t> • হিস্টামিন: </a:t>
            </a:r>
            <a:r>
              <a:rPr lang="as-IN" sz="1100" dirty="0">
                <a:effectLst/>
                <a:latin typeface="Hind Siliguri" panose="02000000000000000000" pitchFamily="2" charset="0"/>
                <a:ea typeface="Calibri" panose="020F0502020204030204" pitchFamily="34" charset="0"/>
                <a:cs typeface="Hind Siliguri" panose="02000000000000000000" pitchFamily="2" charset="0"/>
              </a:rPr>
              <a:t>রক্তপ্রবাহ বৃদ্ধির জন্য রক্তনালী প্রসারিত করে। </a:t>
            </a:r>
            <a:br>
              <a:rPr lang="as-IN" sz="1100" b="1" dirty="0">
                <a:effectLst/>
                <a:latin typeface="Hind Siliguri" panose="02000000000000000000" pitchFamily="2" charset="0"/>
                <a:ea typeface="Calibri" panose="020F0502020204030204" pitchFamily="34" charset="0"/>
                <a:cs typeface="Hind Siliguri" panose="02000000000000000000" pitchFamily="2" charset="0"/>
              </a:rPr>
            </a:br>
            <a:r>
              <a:rPr lang="as-IN" sz="1100" b="1" dirty="0">
                <a:effectLst/>
                <a:latin typeface="Hind Siliguri" panose="02000000000000000000" pitchFamily="2" charset="0"/>
                <a:ea typeface="Calibri" panose="020F0502020204030204" pitchFamily="34" charset="0"/>
                <a:cs typeface="Hind Siliguri" panose="02000000000000000000" pitchFamily="2" charset="0"/>
              </a:rPr>
              <a:t> • হেপারিন: </a:t>
            </a:r>
            <a:r>
              <a:rPr lang="as-IN" sz="1100" dirty="0">
                <a:effectLst/>
                <a:latin typeface="Hind Siliguri" panose="02000000000000000000" pitchFamily="2" charset="0"/>
                <a:ea typeface="Calibri" panose="020F0502020204030204" pitchFamily="34" charset="0"/>
                <a:cs typeface="Hind Siliguri" panose="02000000000000000000" pitchFamily="2" charset="0"/>
              </a:rPr>
              <a:t>রক্তনালীর অভ্যন্তরে রক্ততঞ্চনে বাধা দেয়। </a:t>
            </a:r>
            <a:br>
              <a:rPr lang="as-IN" sz="1100" dirty="0">
                <a:effectLst/>
                <a:latin typeface="Hind Siliguri" panose="02000000000000000000" pitchFamily="2" charset="0"/>
                <a:ea typeface="Calibri" panose="020F0502020204030204" pitchFamily="34" charset="0"/>
                <a:cs typeface="Hind Siliguri" panose="02000000000000000000" pitchFamily="2" charset="0"/>
              </a:rPr>
            </a:br>
            <a:r>
              <a:rPr lang="as-IN" sz="1100" b="1" dirty="0">
                <a:effectLst/>
                <a:latin typeface="Hind Siliguri" panose="02000000000000000000" pitchFamily="2" charset="0"/>
                <a:ea typeface="Calibri" panose="020F0502020204030204" pitchFamily="34" charset="0"/>
                <a:cs typeface="Hind Siliguri" panose="02000000000000000000" pitchFamily="2" charset="0"/>
              </a:rPr>
              <a:t> • সেরোটোনিন: </a:t>
            </a:r>
            <a:r>
              <a:rPr lang="as-IN" sz="1100" dirty="0">
                <a:effectLst/>
                <a:latin typeface="Hind Siliguri" panose="02000000000000000000" pitchFamily="2" charset="0"/>
                <a:ea typeface="Calibri" panose="020F0502020204030204" pitchFamily="34" charset="0"/>
                <a:cs typeface="Hind Siliguri" panose="02000000000000000000" pitchFamily="2" charset="0"/>
              </a:rPr>
              <a:t>রক্তনালীর সংকোচন ঘটায়।</a:t>
            </a:r>
            <a:endParaRPr lang="en-US" sz="1100" dirty="0">
              <a:effectLst/>
              <a:latin typeface="Hind Siliguri" panose="02000000000000000000" pitchFamily="2" charset="0"/>
              <a:ea typeface="Times New Roman" panose="02020603050405020304" pitchFamily="18" charset="0"/>
              <a:cs typeface="Hind Siliguri" panose="02000000000000000000" pitchFamily="2"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350283" y="1666463"/>
            <a:ext cx="5643562" cy="3783628"/>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4" name="Picture 3" descr="image.png"/>
          <p:cNvPicPr>
            <a:picLocks noChangeAspect="1"/>
          </p:cNvPicPr>
          <p:nvPr/>
        </p:nvPicPr>
        <p:blipFill>
          <a:blip r:embed="rId3"/>
          <a:stretch>
            <a:fillRect/>
          </a:stretch>
        </p:blipFill>
        <p:spPr>
          <a:xfrm>
            <a:off x="6136720" y="1666463"/>
            <a:ext cx="5643562" cy="3783628"/>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6" name="Picture 5" descr="image.png"/>
          <p:cNvPicPr>
            <a:picLocks noChangeAspect="1"/>
          </p:cNvPicPr>
          <p:nvPr/>
        </p:nvPicPr>
        <p:blipFill>
          <a:blip r:embed="rId4"/>
          <a:stretch>
            <a:fillRect/>
          </a:stretch>
        </p:blipFill>
        <p:spPr>
          <a:xfrm>
            <a:off x="6279595" y="2830297"/>
            <a:ext cx="5357812" cy="740866"/>
          </a:xfrm>
          <a:prstGeom prst="rect">
            <a:avLst/>
          </a:prstGeom>
        </p:spPr>
      </p:pic>
      <p:pic>
        <p:nvPicPr>
          <p:cNvPr id="7" name="Picture 6" descr="image.png"/>
          <p:cNvPicPr>
            <a:picLocks noChangeAspect="1"/>
          </p:cNvPicPr>
          <p:nvPr/>
        </p:nvPicPr>
        <p:blipFill>
          <a:blip r:embed="rId5"/>
          <a:stretch>
            <a:fillRect/>
          </a:stretch>
        </p:blipFill>
        <p:spPr>
          <a:xfrm>
            <a:off x="6279595" y="3647364"/>
            <a:ext cx="5357812" cy="736412"/>
          </a:xfrm>
          <a:prstGeom prst="rect">
            <a:avLst/>
          </a:prstGeom>
        </p:spPr>
      </p:pic>
      <p:pic>
        <p:nvPicPr>
          <p:cNvPr id="8" name="Picture 7" descr="image.png"/>
          <p:cNvPicPr>
            <a:picLocks noChangeAspect="1"/>
          </p:cNvPicPr>
          <p:nvPr/>
        </p:nvPicPr>
        <p:blipFill>
          <a:blip r:embed="rId6"/>
          <a:stretch>
            <a:fillRect/>
          </a:stretch>
        </p:blipFill>
        <p:spPr>
          <a:xfrm>
            <a:off x="6279595" y="4440926"/>
            <a:ext cx="5357812" cy="740866"/>
          </a:xfrm>
          <a:prstGeom prst="rect">
            <a:avLst/>
          </a:prstGeom>
        </p:spPr>
      </p:pic>
      <p:sp>
        <p:nvSpPr>
          <p:cNvPr id="10" name="TextBox 9"/>
          <p:cNvSpPr txBox="1"/>
          <p:nvPr/>
        </p:nvSpPr>
        <p:spPr>
          <a:xfrm>
            <a:off x="759858" y="1790287"/>
            <a:ext cx="5091112" cy="276225"/>
          </a:xfrm>
          <a:prstGeom prst="rect">
            <a:avLst/>
          </a:prstGeom>
          <a:noFill/>
        </p:spPr>
        <p:txBody>
          <a:bodyPr wrap="square" lIns="0" tIns="0" rIns="0" bIns="0" anchor="ctr">
            <a:spAutoFit/>
          </a:bodyPr>
          <a:lstStyle/>
          <a:p>
            <a:pPr algn="l"/>
            <a:r>
              <a:rPr sz="1200" b="1" i="0" u="none">
                <a:solidFill>
                  <a:srgbClr val="1E293B"/>
                </a:solidFill>
                <a:latin typeface="Hind Siliguri"/>
              </a:rPr>
              <a:t>মোনোসাইট (Monocyte)</a:t>
            </a:r>
            <a:r>
              <a:rPr sz="1200" b="0" i="0" u="none">
                <a:solidFill>
                  <a:srgbClr val="000000"/>
                </a:solidFill>
                <a:latin typeface="Hind Siliguri"/>
              </a:rPr>
              <a:t> </a:t>
            </a:r>
            <a:r>
              <a:rPr sz="1200" b="0" i="0" u="none">
                <a:solidFill>
                  <a:srgbClr val="64748B"/>
                </a:solidFill>
                <a:latin typeface="Hind Siliguri"/>
              </a:rPr>
              <a:t>আকারে সবচেয়ে বড় (১২-২০ μm)</a:t>
            </a:r>
          </a:p>
        </p:txBody>
      </p:sp>
      <p:sp>
        <p:nvSpPr>
          <p:cNvPr id="11" name="Rectangle 10"/>
          <p:cNvSpPr/>
          <p:nvPr/>
        </p:nvSpPr>
        <p:spPr>
          <a:xfrm>
            <a:off x="493158" y="2114137"/>
            <a:ext cx="5357812" cy="9525"/>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89145" y="1790287"/>
            <a:ext cx="5148262" cy="276225"/>
          </a:xfrm>
          <a:prstGeom prst="rect">
            <a:avLst/>
          </a:prstGeom>
          <a:noFill/>
        </p:spPr>
        <p:txBody>
          <a:bodyPr wrap="square" lIns="0" tIns="0" rIns="0" bIns="0" anchor="ctr">
            <a:spAutoFit/>
          </a:bodyPr>
          <a:lstStyle/>
          <a:p>
            <a:pPr algn="l"/>
            <a:r>
              <a:rPr sz="1200" b="1" i="0" u="none">
                <a:solidFill>
                  <a:srgbClr val="1E293B"/>
                </a:solidFill>
                <a:latin typeface="Hind Siliguri"/>
              </a:rPr>
              <a:t>লিম্ফোসাইট (Lymphocyte)</a:t>
            </a:r>
            <a:r>
              <a:rPr sz="1200" b="0" i="0" u="none">
                <a:solidFill>
                  <a:srgbClr val="000000"/>
                </a:solidFill>
                <a:latin typeface="Hind Siliguri"/>
              </a:rPr>
              <a:t> </a:t>
            </a:r>
            <a:r>
              <a:rPr sz="1200" b="0" i="0" u="none">
                <a:solidFill>
                  <a:srgbClr val="64748B"/>
                </a:solidFill>
                <a:latin typeface="Hind Siliguri"/>
              </a:rPr>
              <a:t>শ্বেতকণিকার ২৫%</a:t>
            </a:r>
          </a:p>
        </p:txBody>
      </p:sp>
      <p:sp>
        <p:nvSpPr>
          <p:cNvPr id="13" name="Rectangle 12"/>
          <p:cNvSpPr/>
          <p:nvPr/>
        </p:nvSpPr>
        <p:spPr>
          <a:xfrm>
            <a:off x="6279595" y="2114137"/>
            <a:ext cx="5357812" cy="9525"/>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279595" y="2180812"/>
            <a:ext cx="5357812" cy="530915"/>
          </a:xfrm>
          <a:prstGeom prst="rect">
            <a:avLst/>
          </a:prstGeom>
          <a:noFill/>
        </p:spPr>
        <p:txBody>
          <a:bodyPr wrap="square" lIns="0" tIns="0" rIns="0" bIns="0" anchor="t">
            <a:spAutoFit/>
          </a:bodyPr>
          <a:lstStyle/>
          <a:p>
            <a:pPr algn="l">
              <a:lnSpc>
                <a:spcPct val="150000"/>
              </a:lnSpc>
            </a:pPr>
            <a:r>
              <a:rPr sz="1200" b="0" i="0" u="none" dirty="0" err="1">
                <a:solidFill>
                  <a:srgbClr val="334155"/>
                </a:solidFill>
                <a:latin typeface="Hind Siliguri"/>
              </a:rPr>
              <a:t>বৃহ</a:t>
            </a:r>
            <a:r>
              <a:rPr sz="1200" b="0" i="0" u="none" dirty="0">
                <a:solidFill>
                  <a:srgbClr val="334155"/>
                </a:solidFill>
                <a:latin typeface="Hind Siliguri"/>
              </a:rPr>
              <a:t>ৎ </a:t>
            </a:r>
            <a:r>
              <a:rPr sz="1200" b="0" i="0" u="none" dirty="0" err="1">
                <a:solidFill>
                  <a:srgbClr val="334155"/>
                </a:solidFill>
                <a:latin typeface="Hind Siliguri"/>
              </a:rPr>
              <a:t>আকৃতির</a:t>
            </a:r>
            <a:r>
              <a:rPr sz="1200" b="0" i="0" u="none" dirty="0">
                <a:solidFill>
                  <a:srgbClr val="334155"/>
                </a:solidFill>
                <a:latin typeface="Hind Siliguri"/>
              </a:rPr>
              <a:t> </a:t>
            </a:r>
            <a:r>
              <a:rPr sz="1200" b="0" i="0" u="none" dirty="0" err="1">
                <a:solidFill>
                  <a:srgbClr val="334155"/>
                </a:solidFill>
                <a:latin typeface="Hind Siliguri"/>
              </a:rPr>
              <a:t>গোলাকার</a:t>
            </a:r>
            <a:r>
              <a:rPr sz="1200" b="0" i="0" u="none" dirty="0">
                <a:solidFill>
                  <a:srgbClr val="334155"/>
                </a:solidFill>
                <a:latin typeface="Hind Siliguri"/>
              </a:rPr>
              <a:t> </a:t>
            </a:r>
            <a:r>
              <a:rPr sz="1200" b="0" i="0" u="none" dirty="0" err="1">
                <a:solidFill>
                  <a:srgbClr val="334155"/>
                </a:solidFill>
                <a:latin typeface="Hind Siliguri"/>
              </a:rPr>
              <a:t>নিউক্লিয়াসযুক্ত</a:t>
            </a:r>
            <a:r>
              <a:rPr sz="1200" b="0" i="0" u="none" dirty="0">
                <a:solidFill>
                  <a:srgbClr val="334155"/>
                </a:solidFill>
                <a:latin typeface="Hind Siliguri"/>
              </a:rPr>
              <a:t> </a:t>
            </a:r>
            <a:r>
              <a:rPr sz="1200" b="0" i="0" u="none" dirty="0" err="1">
                <a:solidFill>
                  <a:srgbClr val="334155"/>
                </a:solidFill>
                <a:latin typeface="Hind Siliguri"/>
              </a:rPr>
              <a:t>স্বচ্ছ</a:t>
            </a:r>
            <a:r>
              <a:rPr sz="1200" b="0" i="0" u="none" dirty="0">
                <a:solidFill>
                  <a:srgbClr val="334155"/>
                </a:solidFill>
                <a:latin typeface="Hind Siliguri"/>
              </a:rPr>
              <a:t>, </a:t>
            </a:r>
            <a:r>
              <a:rPr sz="1200" b="0" i="0" u="none" dirty="0" err="1">
                <a:solidFill>
                  <a:srgbClr val="334155"/>
                </a:solidFill>
                <a:latin typeface="Hind Siliguri"/>
              </a:rPr>
              <a:t>দানাযুক্ত</a:t>
            </a:r>
            <a:r>
              <a:rPr sz="1200" b="0" i="0" u="none" dirty="0">
                <a:solidFill>
                  <a:srgbClr val="334155"/>
                </a:solidFill>
                <a:latin typeface="Hind Siliguri"/>
              </a:rPr>
              <a:t>, </a:t>
            </a:r>
            <a:r>
              <a:rPr sz="1200" b="0" i="0" u="none" dirty="0" err="1">
                <a:solidFill>
                  <a:srgbClr val="334155"/>
                </a:solidFill>
                <a:latin typeface="Hind Siliguri"/>
              </a:rPr>
              <a:t>ক্ষারাসক্ত</a:t>
            </a:r>
            <a:r>
              <a:rPr sz="1200" b="0" i="0" u="none" dirty="0">
                <a:solidFill>
                  <a:srgbClr val="334155"/>
                </a:solidFill>
                <a:latin typeface="Hind Siliguri"/>
              </a:rPr>
              <a:t> </a:t>
            </a:r>
            <a:r>
              <a:rPr sz="1200" b="0" i="0" u="none" dirty="0" err="1">
                <a:solidFill>
                  <a:srgbClr val="334155"/>
                </a:solidFill>
                <a:latin typeface="Hind Siliguri"/>
              </a:rPr>
              <a:t>কণিকা</a:t>
            </a:r>
            <a:r>
              <a:rPr sz="1200" b="0" i="0" u="none" dirty="0">
                <a:solidFill>
                  <a:srgbClr val="334155"/>
                </a:solidFill>
                <a:latin typeface="Hind Siliguri"/>
              </a:rPr>
              <a:t>। </a:t>
            </a:r>
            <a:r>
              <a:rPr sz="1200" b="0" i="0" u="none" dirty="0" err="1">
                <a:solidFill>
                  <a:srgbClr val="334155"/>
                </a:solidFill>
                <a:latin typeface="Hind Siliguri"/>
              </a:rPr>
              <a:t>অ্যান্টিবডি</a:t>
            </a:r>
            <a:r>
              <a:rPr sz="1200" b="0" i="0" u="none" dirty="0">
                <a:solidFill>
                  <a:srgbClr val="334155"/>
                </a:solidFill>
                <a:latin typeface="Hind Siliguri"/>
              </a:rPr>
              <a:t> </a:t>
            </a:r>
            <a:r>
              <a:rPr sz="1200" b="0" i="0" u="none" dirty="0" err="1">
                <a:solidFill>
                  <a:srgbClr val="334155"/>
                </a:solidFill>
                <a:latin typeface="Hind Siliguri"/>
              </a:rPr>
              <a:t>তৈরি</a:t>
            </a:r>
            <a:r>
              <a:rPr sz="1200" b="0" i="0" u="none" dirty="0">
                <a:solidFill>
                  <a:srgbClr val="334155"/>
                </a:solidFill>
                <a:latin typeface="Hind Siliguri"/>
              </a:rPr>
              <a:t> ও </a:t>
            </a:r>
            <a:r>
              <a:rPr sz="1200" b="0" i="0" u="none" dirty="0" err="1">
                <a:solidFill>
                  <a:srgbClr val="334155"/>
                </a:solidFill>
                <a:latin typeface="Hind Siliguri"/>
              </a:rPr>
              <a:t>অণুজীব</a:t>
            </a:r>
            <a:r>
              <a:rPr sz="1200" b="0" i="0" u="none" dirty="0">
                <a:solidFill>
                  <a:srgbClr val="334155"/>
                </a:solidFill>
                <a:latin typeface="Hind Siliguri"/>
              </a:rPr>
              <a:t> </a:t>
            </a:r>
            <a:r>
              <a:rPr sz="1200" b="0" i="0" u="none" dirty="0" err="1">
                <a:solidFill>
                  <a:srgbClr val="334155"/>
                </a:solidFill>
                <a:latin typeface="Hind Siliguri"/>
              </a:rPr>
              <a:t>ধ্বংস</a:t>
            </a:r>
            <a:r>
              <a:rPr sz="1200" b="0" i="0" u="none" dirty="0">
                <a:solidFill>
                  <a:srgbClr val="334155"/>
                </a:solidFill>
                <a:latin typeface="Hind Siliguri"/>
              </a:rPr>
              <a:t> </a:t>
            </a:r>
            <a:r>
              <a:rPr sz="1200" b="0" i="0" u="none" dirty="0" err="1">
                <a:solidFill>
                  <a:srgbClr val="334155"/>
                </a:solidFill>
                <a:latin typeface="Hind Siliguri"/>
              </a:rPr>
              <a:t>করে</a:t>
            </a:r>
            <a:r>
              <a:rPr sz="1200" b="0" i="0" u="none" dirty="0">
                <a:solidFill>
                  <a:srgbClr val="334155"/>
                </a:solidFill>
                <a:latin typeface="Hind Siliguri"/>
              </a:rPr>
              <a:t>। </a:t>
            </a:r>
            <a:r>
              <a:rPr sz="1200" b="0" i="0" u="none" dirty="0" err="1">
                <a:solidFill>
                  <a:srgbClr val="334155"/>
                </a:solidFill>
                <a:latin typeface="Hind Siliguri"/>
              </a:rPr>
              <a:t>শিশুদের</a:t>
            </a:r>
            <a:r>
              <a:rPr sz="1200" b="0" i="0" u="none" dirty="0">
                <a:solidFill>
                  <a:srgbClr val="334155"/>
                </a:solidFill>
                <a:latin typeface="Hind Siliguri"/>
              </a:rPr>
              <a:t> </a:t>
            </a:r>
            <a:r>
              <a:rPr sz="1200" b="0" i="0" u="none" dirty="0" err="1">
                <a:solidFill>
                  <a:srgbClr val="334155"/>
                </a:solidFill>
                <a:latin typeface="Hind Siliguri"/>
              </a:rPr>
              <a:t>রক্তে</a:t>
            </a:r>
            <a:r>
              <a:rPr sz="1200" b="0" i="0" u="none" dirty="0">
                <a:solidFill>
                  <a:srgbClr val="334155"/>
                </a:solidFill>
                <a:latin typeface="Hind Siliguri"/>
              </a:rPr>
              <a:t> </a:t>
            </a:r>
            <a:r>
              <a:rPr sz="1200" b="0" i="0" u="none" dirty="0" err="1">
                <a:solidFill>
                  <a:srgbClr val="334155"/>
                </a:solidFill>
                <a:latin typeface="Hind Siliguri"/>
              </a:rPr>
              <a:t>বেশি</a:t>
            </a:r>
            <a:r>
              <a:rPr sz="1200" b="0" i="0" u="none" dirty="0">
                <a:solidFill>
                  <a:srgbClr val="334155"/>
                </a:solidFill>
                <a:latin typeface="Hind Siliguri"/>
              </a:rPr>
              <a:t> </a:t>
            </a:r>
            <a:r>
              <a:rPr sz="1200" b="0" i="0" u="none" dirty="0" err="1">
                <a:solidFill>
                  <a:srgbClr val="334155"/>
                </a:solidFill>
                <a:latin typeface="Hind Siliguri"/>
              </a:rPr>
              <a:t>থাকে</a:t>
            </a:r>
            <a:r>
              <a:rPr sz="1200" b="0" i="0" u="none" dirty="0">
                <a:solidFill>
                  <a:srgbClr val="334155"/>
                </a:solidFill>
                <a:latin typeface="Hind Siliguri"/>
              </a:rPr>
              <a:t>। </a:t>
            </a:r>
            <a:r>
              <a:rPr sz="1200" b="0" i="0" u="none" dirty="0" err="1">
                <a:solidFill>
                  <a:srgbClr val="334155"/>
                </a:solidFill>
                <a:latin typeface="Hind Siliguri"/>
              </a:rPr>
              <a:t>জীবনকাল</a:t>
            </a:r>
            <a:r>
              <a:rPr sz="1200" b="0" i="0" u="none" dirty="0">
                <a:solidFill>
                  <a:srgbClr val="334155"/>
                </a:solidFill>
                <a:latin typeface="Hind Siliguri"/>
              </a:rPr>
              <a:t> ১০০–১২০ </a:t>
            </a:r>
            <a:r>
              <a:rPr sz="1200" b="0" i="0" u="none" dirty="0" err="1">
                <a:solidFill>
                  <a:srgbClr val="334155"/>
                </a:solidFill>
                <a:latin typeface="Hind Siliguri"/>
              </a:rPr>
              <a:t>দিন</a:t>
            </a:r>
            <a:r>
              <a:rPr sz="1200" b="0" i="0" u="none" dirty="0">
                <a:solidFill>
                  <a:srgbClr val="334155"/>
                </a:solidFill>
                <a:latin typeface="Hind Siliguri"/>
              </a:rPr>
              <a:t>।</a:t>
            </a:r>
          </a:p>
        </p:txBody>
      </p:sp>
      <p:pic>
        <p:nvPicPr>
          <p:cNvPr id="15" name="Picture 14" descr="image.png"/>
          <p:cNvPicPr>
            <a:picLocks noChangeAspect="1"/>
          </p:cNvPicPr>
          <p:nvPr/>
        </p:nvPicPr>
        <p:blipFill>
          <a:blip r:embed="rId7"/>
          <a:stretch>
            <a:fillRect/>
          </a:stretch>
        </p:blipFill>
        <p:spPr>
          <a:xfrm>
            <a:off x="493158" y="1847437"/>
            <a:ext cx="190500" cy="152400"/>
          </a:xfrm>
          <a:prstGeom prst="rect">
            <a:avLst/>
          </a:prstGeom>
        </p:spPr>
      </p:pic>
      <p:sp>
        <p:nvSpPr>
          <p:cNvPr id="16" name="TextBox 15"/>
          <p:cNvSpPr txBox="1"/>
          <p:nvPr/>
        </p:nvSpPr>
        <p:spPr>
          <a:xfrm>
            <a:off x="640318" y="2364167"/>
            <a:ext cx="5224462" cy="430887"/>
          </a:xfrm>
          <a:prstGeom prst="rect">
            <a:avLst/>
          </a:prstGeom>
          <a:noFill/>
        </p:spPr>
        <p:txBody>
          <a:bodyPr wrap="square" lIns="0" tIns="0" rIns="0" bIns="0" anchor="t">
            <a:spAutoFit/>
          </a:bodyPr>
          <a:lstStyle/>
          <a:p>
            <a:pPr algn="l"/>
            <a:r>
              <a:rPr sz="1400" b="1" i="0" u="none" dirty="0" err="1">
                <a:solidFill>
                  <a:srgbClr val="334155"/>
                </a:solidFill>
                <a:latin typeface="Hind Siliguri"/>
              </a:rPr>
              <a:t>উৎপত্তি</a:t>
            </a:r>
            <a:r>
              <a:rPr sz="1400" b="1" i="0" u="none" dirty="0">
                <a:solidFill>
                  <a:srgbClr val="334155"/>
                </a:solidFill>
                <a:latin typeface="Hind Siliguri"/>
              </a:rPr>
              <a:t>:</a:t>
            </a:r>
            <a:r>
              <a:rPr sz="1400" b="0" i="0" u="none" dirty="0">
                <a:solidFill>
                  <a:srgbClr val="334155"/>
                </a:solidFill>
                <a:latin typeface="Hind Siliguri"/>
              </a:rPr>
              <a:t> </a:t>
            </a:r>
            <a:r>
              <a:rPr sz="1400" b="0" i="0" u="none" dirty="0" err="1">
                <a:solidFill>
                  <a:srgbClr val="334155"/>
                </a:solidFill>
                <a:latin typeface="Hind Siliguri"/>
              </a:rPr>
              <a:t>প্লীহা</a:t>
            </a:r>
            <a:r>
              <a:rPr sz="1400" b="0" i="0" u="none" dirty="0">
                <a:solidFill>
                  <a:srgbClr val="334155"/>
                </a:solidFill>
                <a:latin typeface="Hind Siliguri"/>
              </a:rPr>
              <a:t>, </a:t>
            </a:r>
            <a:r>
              <a:rPr sz="1400" b="0" i="0" u="none" dirty="0" err="1">
                <a:solidFill>
                  <a:srgbClr val="334155"/>
                </a:solidFill>
                <a:latin typeface="Hind Siliguri"/>
              </a:rPr>
              <a:t>লসিকাগ্রন্থি</a:t>
            </a:r>
            <a:r>
              <a:rPr sz="1400" b="0" i="0" u="none" dirty="0">
                <a:solidFill>
                  <a:srgbClr val="334155"/>
                </a:solidFill>
                <a:latin typeface="Hind Siliguri"/>
              </a:rPr>
              <a:t> ও </a:t>
            </a:r>
            <a:r>
              <a:rPr sz="1400" b="0" i="0" u="none" dirty="0" err="1">
                <a:solidFill>
                  <a:srgbClr val="334155"/>
                </a:solidFill>
                <a:latin typeface="Hind Siliguri"/>
              </a:rPr>
              <a:t>লাল</a:t>
            </a:r>
            <a:r>
              <a:rPr sz="1400" b="0" i="0" u="none" dirty="0">
                <a:solidFill>
                  <a:srgbClr val="334155"/>
                </a:solidFill>
                <a:latin typeface="Hind Siliguri"/>
              </a:rPr>
              <a:t> </a:t>
            </a:r>
            <a:r>
              <a:rPr sz="1400" b="0" i="0" u="none" dirty="0" err="1">
                <a:solidFill>
                  <a:srgbClr val="334155"/>
                </a:solidFill>
                <a:latin typeface="Hind Siliguri"/>
              </a:rPr>
              <a:t>অস্থিমজ্জা</a:t>
            </a:r>
            <a:r>
              <a:rPr sz="1400" b="0" i="0" u="none" dirty="0">
                <a:solidFill>
                  <a:srgbClr val="334155"/>
                </a:solidFill>
                <a:latin typeface="Hind Siliguri"/>
              </a:rPr>
              <a:t> (</a:t>
            </a:r>
            <a:r>
              <a:rPr sz="1400" b="0" i="0" u="none" dirty="0" err="1">
                <a:solidFill>
                  <a:srgbClr val="334155"/>
                </a:solidFill>
                <a:latin typeface="Hind Siliguri"/>
              </a:rPr>
              <a:t>অস্থিমজ্জায়</a:t>
            </a:r>
            <a:r>
              <a:rPr sz="1400" b="0" i="0" u="none" dirty="0">
                <a:solidFill>
                  <a:srgbClr val="334155"/>
                </a:solidFill>
                <a:latin typeface="Hind Siliguri"/>
              </a:rPr>
              <a:t> </a:t>
            </a:r>
            <a:r>
              <a:rPr sz="1400" b="0" i="0" u="none" dirty="0" err="1">
                <a:solidFill>
                  <a:srgbClr val="334155"/>
                </a:solidFill>
                <a:latin typeface="Hind Siliguri"/>
              </a:rPr>
              <a:t>সৃষ্ট</a:t>
            </a:r>
            <a:r>
              <a:rPr sz="1400" b="0" i="0" u="none" dirty="0">
                <a:solidFill>
                  <a:srgbClr val="334155"/>
                </a:solidFill>
                <a:latin typeface="Hind Siliguri"/>
              </a:rPr>
              <a:t> </a:t>
            </a:r>
            <a:r>
              <a:rPr sz="1400" b="0" i="0" u="none" dirty="0" err="1">
                <a:solidFill>
                  <a:srgbClr val="334155"/>
                </a:solidFill>
                <a:latin typeface="Hind Siliguri"/>
              </a:rPr>
              <a:t>অনিয়মিতাকার</a:t>
            </a:r>
            <a:r>
              <a:rPr sz="1400" b="0" i="0" u="none" dirty="0">
                <a:solidFill>
                  <a:srgbClr val="334155"/>
                </a:solidFill>
                <a:latin typeface="Hind Siliguri"/>
              </a:rPr>
              <a:t>)।</a:t>
            </a:r>
          </a:p>
        </p:txBody>
      </p:sp>
      <p:sp>
        <p:nvSpPr>
          <p:cNvPr id="17" name="TextBox 16"/>
          <p:cNvSpPr txBox="1"/>
          <p:nvPr/>
        </p:nvSpPr>
        <p:spPr>
          <a:xfrm>
            <a:off x="626508" y="2834625"/>
            <a:ext cx="5224462" cy="430887"/>
          </a:xfrm>
          <a:prstGeom prst="rect">
            <a:avLst/>
          </a:prstGeom>
          <a:noFill/>
        </p:spPr>
        <p:txBody>
          <a:bodyPr wrap="square" lIns="0" tIns="0" rIns="0" bIns="0" anchor="t">
            <a:spAutoFit/>
          </a:bodyPr>
          <a:lstStyle/>
          <a:p>
            <a:pPr algn="l"/>
            <a:r>
              <a:rPr sz="1400" b="1" i="0" u="none">
                <a:solidFill>
                  <a:srgbClr val="334155"/>
                </a:solidFill>
                <a:latin typeface="Hind Siliguri"/>
              </a:rPr>
              <a:t>নিউক্লিয়াস:</a:t>
            </a:r>
            <a:r>
              <a:rPr sz="1400" b="0" i="0" u="none">
                <a:solidFill>
                  <a:srgbClr val="334155"/>
                </a:solidFill>
                <a:latin typeface="Hind Siliguri"/>
              </a:rPr>
              <a:t> অপেক্ষাকৃত ছোট; প্রথমে গোলাকার/ডিম্বাকার, বয়সে বৃদ্ধির সাথে বৃক্কাকার, ঘোড়ার খুরের মতো বা শিম বীজের মতো হয়।</a:t>
            </a:r>
          </a:p>
        </p:txBody>
      </p:sp>
      <p:sp>
        <p:nvSpPr>
          <p:cNvPr id="18" name="TextBox 17"/>
          <p:cNvSpPr txBox="1"/>
          <p:nvPr/>
        </p:nvSpPr>
        <p:spPr>
          <a:xfrm>
            <a:off x="626508" y="3362636"/>
            <a:ext cx="5224462" cy="430887"/>
          </a:xfrm>
          <a:prstGeom prst="rect">
            <a:avLst/>
          </a:prstGeom>
          <a:noFill/>
        </p:spPr>
        <p:txBody>
          <a:bodyPr wrap="square" lIns="0" tIns="0" rIns="0" bIns="0" anchor="t">
            <a:spAutoFit/>
          </a:bodyPr>
          <a:lstStyle/>
          <a:p>
            <a:pPr algn="l"/>
            <a:r>
              <a:rPr sz="1400" b="1" i="0" u="none">
                <a:solidFill>
                  <a:srgbClr val="334155"/>
                </a:solidFill>
                <a:latin typeface="Hind Siliguri"/>
              </a:rPr>
              <a:t>পরিমাপ:</a:t>
            </a:r>
            <a:r>
              <a:rPr sz="1400" b="0" i="0" u="none">
                <a:solidFill>
                  <a:srgbClr val="334155"/>
                </a:solidFill>
                <a:latin typeface="Hind Siliguri"/>
              </a:rPr>
              <a:t> সংখ্যা ৩০০–৮০০/mm³, জীবনকাল ২–৫ দিন। সাইটোপ্লাজম বেশি।</a:t>
            </a:r>
          </a:p>
        </p:txBody>
      </p:sp>
      <p:sp>
        <p:nvSpPr>
          <p:cNvPr id="19" name="TextBox 18"/>
          <p:cNvSpPr txBox="1"/>
          <p:nvPr/>
        </p:nvSpPr>
        <p:spPr>
          <a:xfrm>
            <a:off x="626508" y="3798410"/>
            <a:ext cx="5224462" cy="430887"/>
          </a:xfrm>
          <a:prstGeom prst="rect">
            <a:avLst/>
          </a:prstGeom>
          <a:noFill/>
        </p:spPr>
        <p:txBody>
          <a:bodyPr wrap="square" lIns="0" tIns="0" rIns="0" bIns="0" anchor="t">
            <a:spAutoFit/>
          </a:bodyPr>
          <a:lstStyle/>
          <a:p>
            <a:pPr algn="l"/>
            <a:r>
              <a:rPr sz="1400" b="1" i="0" u="none">
                <a:solidFill>
                  <a:srgbClr val="334155"/>
                </a:solidFill>
                <a:latin typeface="Hind Siliguri"/>
              </a:rPr>
              <a:t>কাজ:</a:t>
            </a:r>
            <a:r>
              <a:rPr sz="1400" b="0" i="0" u="none">
                <a:solidFill>
                  <a:srgbClr val="334155"/>
                </a:solidFill>
                <a:latin typeface="Hind Siliguri"/>
              </a:rPr>
              <a:t> ম্যাক্রোফেজ হিসেবে ফ্যাগোসাইটোসিস প্রক্রিয়ায় জীবাণু ভক্ষণ করে।</a:t>
            </a:r>
          </a:p>
        </p:txBody>
      </p:sp>
      <p:sp>
        <p:nvSpPr>
          <p:cNvPr id="20" name="TextBox 19"/>
          <p:cNvSpPr txBox="1"/>
          <p:nvPr/>
        </p:nvSpPr>
        <p:spPr>
          <a:xfrm>
            <a:off x="626508" y="4296078"/>
            <a:ext cx="5224462" cy="430887"/>
          </a:xfrm>
          <a:prstGeom prst="rect">
            <a:avLst/>
          </a:prstGeom>
          <a:noFill/>
        </p:spPr>
        <p:txBody>
          <a:bodyPr wrap="square" lIns="0" tIns="0" rIns="0" bIns="0" anchor="t">
            <a:spAutoFit/>
          </a:bodyPr>
          <a:lstStyle/>
          <a:p>
            <a:pPr algn="l"/>
            <a:r>
              <a:rPr sz="1400" b="1" i="0" u="none" dirty="0" err="1">
                <a:solidFill>
                  <a:srgbClr val="334155"/>
                </a:solidFill>
                <a:latin typeface="Hind Siliguri"/>
              </a:rPr>
              <a:t>অতিরিক্ত</a:t>
            </a:r>
            <a:r>
              <a:rPr sz="1400" b="1" i="0" u="none" dirty="0">
                <a:solidFill>
                  <a:srgbClr val="334155"/>
                </a:solidFill>
                <a:latin typeface="Hind Siliguri"/>
              </a:rPr>
              <a:t> </a:t>
            </a:r>
            <a:r>
              <a:rPr sz="1400" b="1" i="0" u="none" dirty="0" err="1">
                <a:solidFill>
                  <a:srgbClr val="334155"/>
                </a:solidFill>
                <a:latin typeface="Hind Siliguri"/>
              </a:rPr>
              <a:t>ভূমিকা</a:t>
            </a:r>
            <a:r>
              <a:rPr sz="1400" b="1" i="0" u="none" dirty="0">
                <a:solidFill>
                  <a:srgbClr val="334155"/>
                </a:solidFill>
                <a:latin typeface="Hind Siliguri"/>
              </a:rPr>
              <a:t>:</a:t>
            </a:r>
            <a:r>
              <a:rPr sz="1400" b="0" i="0" u="none" dirty="0">
                <a:solidFill>
                  <a:srgbClr val="334155"/>
                </a:solidFill>
                <a:latin typeface="Hind Siliguri"/>
              </a:rPr>
              <a:t> T-</a:t>
            </a:r>
            <a:r>
              <a:rPr sz="1400" b="0" i="0" u="none" dirty="0" err="1">
                <a:solidFill>
                  <a:srgbClr val="334155"/>
                </a:solidFill>
                <a:latin typeface="Hind Siliguri"/>
              </a:rPr>
              <a:t>লিম্ফোসাইট</a:t>
            </a:r>
            <a:r>
              <a:rPr sz="1400" b="0" i="0" u="none" dirty="0">
                <a:solidFill>
                  <a:srgbClr val="334155"/>
                </a:solidFill>
                <a:latin typeface="Hind Siliguri"/>
              </a:rPr>
              <a:t> </a:t>
            </a:r>
            <a:r>
              <a:rPr sz="1400" b="0" i="0" u="none" dirty="0" err="1">
                <a:solidFill>
                  <a:srgbClr val="334155"/>
                </a:solidFill>
                <a:latin typeface="Hind Siliguri"/>
              </a:rPr>
              <a:t>উৎপাদন</a:t>
            </a:r>
            <a:r>
              <a:rPr sz="1400" b="0" i="0" u="none" dirty="0">
                <a:solidFill>
                  <a:srgbClr val="334155"/>
                </a:solidFill>
                <a:latin typeface="Hind Siliguri"/>
              </a:rPr>
              <a:t> </a:t>
            </a:r>
            <a:r>
              <a:rPr sz="1400" b="0" i="0" u="none" dirty="0" err="1">
                <a:solidFill>
                  <a:srgbClr val="334155"/>
                </a:solidFill>
                <a:latin typeface="Hind Siliguri"/>
              </a:rPr>
              <a:t>এবং</a:t>
            </a:r>
            <a:r>
              <a:rPr sz="1400" b="0" i="0" u="none" dirty="0">
                <a:solidFill>
                  <a:srgbClr val="334155"/>
                </a:solidFill>
                <a:latin typeface="Hind Siliguri"/>
              </a:rPr>
              <a:t> ইন্টারলিউকিন-১ </a:t>
            </a:r>
            <a:r>
              <a:rPr sz="1400" b="0" i="0" u="none" dirty="0" err="1">
                <a:solidFill>
                  <a:srgbClr val="334155"/>
                </a:solidFill>
                <a:latin typeface="Hind Siliguri"/>
              </a:rPr>
              <a:t>ক্ষরণ</a:t>
            </a:r>
            <a:r>
              <a:rPr sz="1400" b="0" i="0" u="none" dirty="0">
                <a:solidFill>
                  <a:srgbClr val="334155"/>
                </a:solidFill>
                <a:latin typeface="Hind Siliguri"/>
              </a:rPr>
              <a:t> </a:t>
            </a:r>
            <a:r>
              <a:rPr sz="1400" b="0" i="0" u="none" dirty="0" err="1">
                <a:solidFill>
                  <a:srgbClr val="334155"/>
                </a:solidFill>
                <a:latin typeface="Hind Siliguri"/>
              </a:rPr>
              <a:t>করে</a:t>
            </a:r>
            <a:r>
              <a:rPr sz="1400" b="0" i="0" u="none" dirty="0">
                <a:solidFill>
                  <a:srgbClr val="334155"/>
                </a:solidFill>
                <a:latin typeface="Hind Siliguri"/>
              </a:rPr>
              <a:t> </a:t>
            </a:r>
            <a:r>
              <a:rPr sz="1400" b="0" i="0" u="none" dirty="0" err="1">
                <a:solidFill>
                  <a:srgbClr val="334155"/>
                </a:solidFill>
                <a:latin typeface="Hind Siliguri"/>
              </a:rPr>
              <a:t>জীবাণু</a:t>
            </a:r>
            <a:r>
              <a:rPr sz="1400" b="0" i="0" u="none" dirty="0">
                <a:solidFill>
                  <a:srgbClr val="334155"/>
                </a:solidFill>
                <a:latin typeface="Hind Siliguri"/>
              </a:rPr>
              <a:t> </a:t>
            </a:r>
            <a:r>
              <a:rPr sz="1400" b="0" i="0" u="none" dirty="0" err="1">
                <a:solidFill>
                  <a:srgbClr val="334155"/>
                </a:solidFill>
                <a:latin typeface="Hind Siliguri"/>
              </a:rPr>
              <a:t>সংক্রমণের</a:t>
            </a:r>
            <a:r>
              <a:rPr sz="1400" b="0" i="0" u="none" dirty="0">
                <a:solidFill>
                  <a:srgbClr val="334155"/>
                </a:solidFill>
                <a:latin typeface="Hind Siliguri"/>
              </a:rPr>
              <a:t> </a:t>
            </a:r>
            <a:r>
              <a:rPr sz="1400" b="0" i="0" u="none" dirty="0" err="1">
                <a:solidFill>
                  <a:srgbClr val="334155"/>
                </a:solidFill>
                <a:latin typeface="Hind Siliguri"/>
              </a:rPr>
              <a:t>সময়</a:t>
            </a:r>
            <a:r>
              <a:rPr sz="1400" b="0" i="0" u="none" dirty="0">
                <a:solidFill>
                  <a:srgbClr val="334155"/>
                </a:solidFill>
                <a:latin typeface="Hind Siliguri"/>
              </a:rPr>
              <a:t> </a:t>
            </a:r>
            <a:r>
              <a:rPr sz="1400" b="0" i="0" u="none" dirty="0" err="1">
                <a:solidFill>
                  <a:srgbClr val="334155"/>
                </a:solidFill>
                <a:latin typeface="Hind Siliguri"/>
              </a:rPr>
              <a:t>দেহের</a:t>
            </a:r>
            <a:r>
              <a:rPr sz="1400" b="0" i="0" u="none" dirty="0">
                <a:solidFill>
                  <a:srgbClr val="334155"/>
                </a:solidFill>
                <a:latin typeface="Hind Siliguri"/>
              </a:rPr>
              <a:t> </a:t>
            </a:r>
            <a:r>
              <a:rPr sz="1400" b="0" i="0" u="none" dirty="0" err="1">
                <a:solidFill>
                  <a:srgbClr val="334155"/>
                </a:solidFill>
                <a:latin typeface="Hind Siliguri"/>
              </a:rPr>
              <a:t>তাপমাত্রা</a:t>
            </a:r>
            <a:r>
              <a:rPr sz="1400" b="0" i="0" u="none" dirty="0">
                <a:solidFill>
                  <a:srgbClr val="334155"/>
                </a:solidFill>
                <a:latin typeface="Hind Siliguri"/>
              </a:rPr>
              <a:t> </a:t>
            </a:r>
            <a:r>
              <a:rPr sz="1400" b="0" i="0" u="none" dirty="0" err="1">
                <a:solidFill>
                  <a:srgbClr val="334155"/>
                </a:solidFill>
                <a:latin typeface="Hind Siliguri"/>
              </a:rPr>
              <a:t>বৃদ্ধি</a:t>
            </a:r>
            <a:r>
              <a:rPr sz="1400" b="0" i="0" u="none" dirty="0">
                <a:solidFill>
                  <a:srgbClr val="334155"/>
                </a:solidFill>
                <a:latin typeface="Hind Siliguri"/>
              </a:rPr>
              <a:t> </a:t>
            </a:r>
            <a:r>
              <a:rPr sz="1400" b="0" i="0" u="none" dirty="0" err="1">
                <a:solidFill>
                  <a:srgbClr val="334155"/>
                </a:solidFill>
                <a:latin typeface="Hind Siliguri"/>
              </a:rPr>
              <a:t>করে</a:t>
            </a:r>
            <a:r>
              <a:rPr sz="1400" b="0" i="0" u="none" dirty="0">
                <a:solidFill>
                  <a:srgbClr val="334155"/>
                </a:solidFill>
                <a:latin typeface="Hind Siliguri"/>
              </a:rPr>
              <a:t>।</a:t>
            </a:r>
          </a:p>
        </p:txBody>
      </p:sp>
      <p:pic>
        <p:nvPicPr>
          <p:cNvPr id="23" name="Picture 22" descr="image.png"/>
          <p:cNvPicPr>
            <a:picLocks noChangeAspect="1"/>
          </p:cNvPicPr>
          <p:nvPr/>
        </p:nvPicPr>
        <p:blipFill>
          <a:blip r:embed="rId8"/>
          <a:stretch>
            <a:fillRect/>
          </a:stretch>
        </p:blipFill>
        <p:spPr>
          <a:xfrm>
            <a:off x="6279595" y="1847437"/>
            <a:ext cx="133350" cy="152400"/>
          </a:xfrm>
          <a:prstGeom prst="rect">
            <a:avLst/>
          </a:prstGeom>
        </p:spPr>
      </p:pic>
      <p:sp>
        <p:nvSpPr>
          <p:cNvPr id="26" name="TextBox 25"/>
          <p:cNvSpPr txBox="1"/>
          <p:nvPr/>
        </p:nvSpPr>
        <p:spPr>
          <a:xfrm>
            <a:off x="506968" y="2364167"/>
            <a:ext cx="47625" cy="178895"/>
          </a:xfrm>
          <a:prstGeom prst="rect">
            <a:avLst/>
          </a:prstGeom>
          <a:noFill/>
        </p:spPr>
        <p:txBody>
          <a:bodyPr wrap="square" lIns="0" tIns="0" rIns="0" bIns="0" anchor="t">
            <a:spAutoFit/>
          </a:bodyPr>
          <a:lstStyle/>
          <a:p>
            <a:pPr algn="l">
              <a:lnSpc>
                <a:spcPts val="1312"/>
              </a:lnSpc>
            </a:pPr>
            <a:r>
              <a:rPr sz="1400" b="1" i="0" u="none">
                <a:solidFill>
                  <a:srgbClr val="0284C7"/>
                </a:solidFill>
                <a:latin typeface="Hind Siliguri"/>
              </a:rPr>
              <a:t>•</a:t>
            </a:r>
          </a:p>
        </p:txBody>
      </p:sp>
      <p:sp>
        <p:nvSpPr>
          <p:cNvPr id="27" name="TextBox 26"/>
          <p:cNvSpPr txBox="1"/>
          <p:nvPr/>
        </p:nvSpPr>
        <p:spPr>
          <a:xfrm>
            <a:off x="493158" y="2834625"/>
            <a:ext cx="47625" cy="178895"/>
          </a:xfrm>
          <a:prstGeom prst="rect">
            <a:avLst/>
          </a:prstGeom>
          <a:noFill/>
        </p:spPr>
        <p:txBody>
          <a:bodyPr wrap="square" lIns="0" tIns="0" rIns="0" bIns="0" anchor="t">
            <a:spAutoFit/>
          </a:bodyPr>
          <a:lstStyle/>
          <a:p>
            <a:pPr algn="l">
              <a:lnSpc>
                <a:spcPts val="1312"/>
              </a:lnSpc>
            </a:pPr>
            <a:r>
              <a:rPr sz="1400" b="1" i="0" u="none">
                <a:solidFill>
                  <a:srgbClr val="0284C7"/>
                </a:solidFill>
                <a:latin typeface="Hind Siliguri"/>
              </a:rPr>
              <a:t>•</a:t>
            </a:r>
          </a:p>
        </p:txBody>
      </p:sp>
      <p:sp>
        <p:nvSpPr>
          <p:cNvPr id="28" name="TextBox 27"/>
          <p:cNvSpPr txBox="1"/>
          <p:nvPr/>
        </p:nvSpPr>
        <p:spPr>
          <a:xfrm>
            <a:off x="493158" y="3362636"/>
            <a:ext cx="47625" cy="178895"/>
          </a:xfrm>
          <a:prstGeom prst="rect">
            <a:avLst/>
          </a:prstGeom>
          <a:noFill/>
        </p:spPr>
        <p:txBody>
          <a:bodyPr wrap="square" lIns="0" tIns="0" rIns="0" bIns="0" anchor="t">
            <a:spAutoFit/>
          </a:bodyPr>
          <a:lstStyle/>
          <a:p>
            <a:pPr algn="l">
              <a:lnSpc>
                <a:spcPts val="1312"/>
              </a:lnSpc>
            </a:pPr>
            <a:r>
              <a:rPr sz="1400" b="1" i="0" u="none">
                <a:solidFill>
                  <a:srgbClr val="0284C7"/>
                </a:solidFill>
                <a:latin typeface="Hind Siliguri"/>
              </a:rPr>
              <a:t>•</a:t>
            </a:r>
          </a:p>
        </p:txBody>
      </p:sp>
      <p:sp>
        <p:nvSpPr>
          <p:cNvPr id="29" name="TextBox 28"/>
          <p:cNvSpPr txBox="1"/>
          <p:nvPr/>
        </p:nvSpPr>
        <p:spPr>
          <a:xfrm>
            <a:off x="493158" y="3798410"/>
            <a:ext cx="47625" cy="178895"/>
          </a:xfrm>
          <a:prstGeom prst="rect">
            <a:avLst/>
          </a:prstGeom>
          <a:noFill/>
        </p:spPr>
        <p:txBody>
          <a:bodyPr wrap="square" lIns="0" tIns="0" rIns="0" bIns="0" anchor="t">
            <a:spAutoFit/>
          </a:bodyPr>
          <a:lstStyle/>
          <a:p>
            <a:pPr algn="l">
              <a:lnSpc>
                <a:spcPts val="1312"/>
              </a:lnSpc>
            </a:pPr>
            <a:r>
              <a:rPr sz="1400" b="1" i="0" u="none">
                <a:solidFill>
                  <a:srgbClr val="0284C7"/>
                </a:solidFill>
                <a:latin typeface="Hind Siliguri"/>
              </a:rPr>
              <a:t>•</a:t>
            </a:r>
          </a:p>
        </p:txBody>
      </p:sp>
      <p:sp>
        <p:nvSpPr>
          <p:cNvPr id="30" name="TextBox 29"/>
          <p:cNvSpPr txBox="1"/>
          <p:nvPr/>
        </p:nvSpPr>
        <p:spPr>
          <a:xfrm>
            <a:off x="493158" y="4296078"/>
            <a:ext cx="47625" cy="178895"/>
          </a:xfrm>
          <a:prstGeom prst="rect">
            <a:avLst/>
          </a:prstGeom>
          <a:noFill/>
        </p:spPr>
        <p:txBody>
          <a:bodyPr wrap="square" lIns="0" tIns="0" rIns="0" bIns="0" anchor="t">
            <a:spAutoFit/>
          </a:bodyPr>
          <a:lstStyle/>
          <a:p>
            <a:pPr algn="l">
              <a:lnSpc>
                <a:spcPts val="1312"/>
              </a:lnSpc>
            </a:pPr>
            <a:r>
              <a:rPr sz="1400" b="1" i="0" u="none">
                <a:solidFill>
                  <a:srgbClr val="0284C7"/>
                </a:solidFill>
                <a:latin typeface="Hind Siliguri"/>
              </a:rPr>
              <a:t>•</a:t>
            </a:r>
          </a:p>
        </p:txBody>
      </p:sp>
      <p:sp>
        <p:nvSpPr>
          <p:cNvPr id="32" name="TextBox 31"/>
          <p:cNvSpPr txBox="1"/>
          <p:nvPr/>
        </p:nvSpPr>
        <p:spPr>
          <a:xfrm>
            <a:off x="6365320" y="2916022"/>
            <a:ext cx="5445680" cy="219075"/>
          </a:xfrm>
          <a:prstGeom prst="rect">
            <a:avLst/>
          </a:prstGeom>
          <a:noFill/>
        </p:spPr>
        <p:txBody>
          <a:bodyPr wrap="square" lIns="0" tIns="0" rIns="0" bIns="0" anchor="t">
            <a:spAutoFit/>
          </a:bodyPr>
          <a:lstStyle/>
          <a:p>
            <a:pPr algn="l"/>
            <a:r>
              <a:rPr sz="975" b="1" i="0" u="none">
                <a:solidFill>
                  <a:srgbClr val="0F172A"/>
                </a:solidFill>
                <a:latin typeface="Hind Siliguri"/>
              </a:rPr>
              <a:t>B-কোষ / B-লিম্ফোসাইট</a:t>
            </a:r>
          </a:p>
        </p:txBody>
      </p:sp>
      <p:sp>
        <p:nvSpPr>
          <p:cNvPr id="33" name="Rectangle 32"/>
          <p:cNvSpPr/>
          <p:nvPr/>
        </p:nvSpPr>
        <p:spPr>
          <a:xfrm>
            <a:off x="6365320" y="3144622"/>
            <a:ext cx="5186362" cy="9525"/>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6365320" y="3192247"/>
            <a:ext cx="5186362" cy="323165"/>
          </a:xfrm>
          <a:prstGeom prst="rect">
            <a:avLst/>
          </a:prstGeom>
          <a:noFill/>
        </p:spPr>
        <p:txBody>
          <a:bodyPr wrap="square" lIns="0" tIns="0" rIns="0" bIns="0" anchor="t">
            <a:spAutoFit/>
          </a:bodyPr>
          <a:lstStyle/>
          <a:p>
            <a:pPr algn="l"/>
            <a:r>
              <a:rPr sz="1050" b="0" i="0" u="none" dirty="0" err="1">
                <a:solidFill>
                  <a:srgbClr val="334155"/>
                </a:solidFill>
                <a:latin typeface="Hind Siliguri"/>
              </a:rPr>
              <a:t>অস্থিমজ্জায়</a:t>
            </a:r>
            <a:r>
              <a:rPr sz="1050" b="0" i="0" u="none" dirty="0">
                <a:solidFill>
                  <a:srgbClr val="334155"/>
                </a:solidFill>
                <a:latin typeface="Hind Siliguri"/>
              </a:rPr>
              <a:t> </a:t>
            </a:r>
            <a:r>
              <a:rPr sz="1050" b="0" i="0" u="none" dirty="0" err="1">
                <a:solidFill>
                  <a:srgbClr val="334155"/>
                </a:solidFill>
                <a:latin typeface="Hind Siliguri"/>
              </a:rPr>
              <a:t>উৎপত্তি</a:t>
            </a:r>
            <a:r>
              <a:rPr sz="1050" b="0" i="0" u="none" dirty="0">
                <a:solidFill>
                  <a:srgbClr val="334155"/>
                </a:solidFill>
                <a:latin typeface="Hind Siliguri"/>
              </a:rPr>
              <a:t> ও </a:t>
            </a:r>
            <a:r>
              <a:rPr sz="1050" b="0" i="0" u="none" dirty="0" err="1">
                <a:solidFill>
                  <a:srgbClr val="334155"/>
                </a:solidFill>
                <a:latin typeface="Hind Siliguri"/>
              </a:rPr>
              <a:t>বৃদ্ধি</a:t>
            </a:r>
            <a:r>
              <a:rPr sz="1050" b="0" i="0" u="none" dirty="0">
                <a:solidFill>
                  <a:srgbClr val="334155"/>
                </a:solidFill>
                <a:latin typeface="Hind Siliguri"/>
              </a:rPr>
              <a:t> </a:t>
            </a:r>
            <a:r>
              <a:rPr sz="1050" b="0" i="0" u="none" dirty="0" err="1">
                <a:solidFill>
                  <a:srgbClr val="334155"/>
                </a:solidFill>
                <a:latin typeface="Hind Siliguri"/>
              </a:rPr>
              <a:t>লাভ</a:t>
            </a:r>
            <a:r>
              <a:rPr sz="1050" b="0" i="0" u="none" dirty="0">
                <a:solidFill>
                  <a:srgbClr val="334155"/>
                </a:solidFill>
                <a:latin typeface="Hind Siliguri"/>
              </a:rPr>
              <a:t> </a:t>
            </a:r>
            <a:r>
              <a:rPr sz="1050" b="0" i="0" u="none" dirty="0" err="1">
                <a:solidFill>
                  <a:srgbClr val="334155"/>
                </a:solidFill>
                <a:latin typeface="Hind Siliguri"/>
              </a:rPr>
              <a:t>করে</a:t>
            </a:r>
            <a:r>
              <a:rPr sz="1050" b="0" i="0" u="none" dirty="0">
                <a:solidFill>
                  <a:srgbClr val="334155"/>
                </a:solidFill>
                <a:latin typeface="Hind Siliguri"/>
              </a:rPr>
              <a:t>। </a:t>
            </a:r>
            <a:r>
              <a:rPr sz="1050" b="0" i="0" u="none" dirty="0" err="1">
                <a:solidFill>
                  <a:srgbClr val="334155"/>
                </a:solidFill>
                <a:latin typeface="Hind Siliguri"/>
              </a:rPr>
              <a:t>থাইমাস</a:t>
            </a:r>
            <a:r>
              <a:rPr sz="1050" b="0" i="0" u="none" dirty="0">
                <a:solidFill>
                  <a:srgbClr val="334155"/>
                </a:solidFill>
                <a:latin typeface="Hind Siliguri"/>
              </a:rPr>
              <a:t> </a:t>
            </a:r>
            <a:r>
              <a:rPr sz="1050" b="0" i="0" u="none" dirty="0" err="1">
                <a:solidFill>
                  <a:srgbClr val="334155"/>
                </a:solidFill>
                <a:latin typeface="Hind Siliguri"/>
              </a:rPr>
              <a:t>গ্রন্থির</a:t>
            </a:r>
            <a:r>
              <a:rPr sz="1050" b="0" i="0" u="none" dirty="0">
                <a:solidFill>
                  <a:srgbClr val="334155"/>
                </a:solidFill>
                <a:latin typeface="Hind Siliguri"/>
              </a:rPr>
              <a:t> </a:t>
            </a:r>
            <a:r>
              <a:rPr sz="1050" b="0" i="0" u="none" dirty="0" err="1">
                <a:solidFill>
                  <a:srgbClr val="334155"/>
                </a:solidFill>
                <a:latin typeface="Hind Siliguri"/>
              </a:rPr>
              <a:t>থাইমোসাইটস</a:t>
            </a:r>
            <a:r>
              <a:rPr sz="1050" b="0" i="0" u="none" dirty="0">
                <a:solidFill>
                  <a:srgbClr val="334155"/>
                </a:solidFill>
                <a:latin typeface="Hind Siliguri"/>
              </a:rPr>
              <a:t> </a:t>
            </a:r>
            <a:r>
              <a:rPr sz="1050" b="0" i="0" u="none" dirty="0" err="1">
                <a:solidFill>
                  <a:srgbClr val="334155"/>
                </a:solidFill>
                <a:latin typeface="Hind Siliguri"/>
              </a:rPr>
              <a:t>থেকে</a:t>
            </a:r>
            <a:r>
              <a:rPr sz="1050" b="0" i="0" u="none" dirty="0">
                <a:solidFill>
                  <a:srgbClr val="334155"/>
                </a:solidFill>
                <a:latin typeface="Hind Siliguri"/>
              </a:rPr>
              <a:t> </a:t>
            </a:r>
            <a:r>
              <a:rPr sz="1050" b="0" i="0" u="none" dirty="0" err="1">
                <a:solidFill>
                  <a:srgbClr val="334155"/>
                </a:solidFill>
                <a:latin typeface="Hind Siliguri"/>
              </a:rPr>
              <a:t>সৃষ্ট</a:t>
            </a:r>
            <a:r>
              <a:rPr sz="1050" b="0" i="0" u="none" dirty="0">
                <a:solidFill>
                  <a:srgbClr val="334155"/>
                </a:solidFill>
                <a:latin typeface="Hind Siliguri"/>
              </a:rPr>
              <a:t>। </a:t>
            </a:r>
            <a:r>
              <a:rPr sz="1050" b="1" i="0" u="none" dirty="0" err="1">
                <a:solidFill>
                  <a:srgbClr val="334155"/>
                </a:solidFill>
                <a:latin typeface="Hind Siliguri"/>
              </a:rPr>
              <a:t>কোষভিত্তিক</a:t>
            </a:r>
            <a:r>
              <a:rPr sz="1050" b="1" i="0" u="none" dirty="0">
                <a:solidFill>
                  <a:srgbClr val="334155"/>
                </a:solidFill>
                <a:latin typeface="Hind Siliguri"/>
              </a:rPr>
              <a:t> </a:t>
            </a:r>
            <a:r>
              <a:rPr sz="1050" b="1" i="0" u="none" dirty="0" err="1">
                <a:solidFill>
                  <a:srgbClr val="334155"/>
                </a:solidFill>
                <a:latin typeface="Hind Siliguri"/>
              </a:rPr>
              <a:t>অনাক্রম্যতা</a:t>
            </a:r>
            <a:r>
              <a:rPr sz="1050" b="1" i="0" u="none" dirty="0">
                <a:solidFill>
                  <a:srgbClr val="334155"/>
                </a:solidFill>
                <a:latin typeface="Hind Siliguri"/>
              </a:rPr>
              <a:t> (Cell mediated immunity)</a:t>
            </a:r>
            <a:r>
              <a:rPr sz="1050" b="0" i="0" u="none" dirty="0">
                <a:solidFill>
                  <a:srgbClr val="334155"/>
                </a:solidFill>
                <a:latin typeface="Hind Siliguri"/>
              </a:rPr>
              <a:t> </a:t>
            </a:r>
            <a:r>
              <a:rPr sz="1050" b="0" i="0" u="none" dirty="0" err="1">
                <a:solidFill>
                  <a:srgbClr val="334155"/>
                </a:solidFill>
                <a:latin typeface="Hind Siliguri"/>
              </a:rPr>
              <a:t>গড়ে</a:t>
            </a:r>
            <a:r>
              <a:rPr sz="1050" b="0" i="0" u="none" dirty="0">
                <a:solidFill>
                  <a:srgbClr val="334155"/>
                </a:solidFill>
                <a:latin typeface="Hind Siliguri"/>
              </a:rPr>
              <a:t> </a:t>
            </a:r>
            <a:r>
              <a:rPr sz="1050" b="0" i="0" u="none" dirty="0" err="1">
                <a:solidFill>
                  <a:srgbClr val="334155"/>
                </a:solidFill>
                <a:latin typeface="Hind Siliguri"/>
              </a:rPr>
              <a:t>তোলে</a:t>
            </a:r>
            <a:r>
              <a:rPr sz="1050" b="0" i="0" u="none" dirty="0">
                <a:solidFill>
                  <a:srgbClr val="334155"/>
                </a:solidFill>
                <a:latin typeface="Hind Siliguri"/>
              </a:rPr>
              <a:t>।</a:t>
            </a:r>
          </a:p>
        </p:txBody>
      </p:sp>
      <p:sp>
        <p:nvSpPr>
          <p:cNvPr id="35" name="TextBox 34"/>
          <p:cNvSpPr txBox="1"/>
          <p:nvPr/>
        </p:nvSpPr>
        <p:spPr>
          <a:xfrm>
            <a:off x="6365320" y="3733089"/>
            <a:ext cx="5445680" cy="219075"/>
          </a:xfrm>
          <a:prstGeom prst="rect">
            <a:avLst/>
          </a:prstGeom>
          <a:noFill/>
        </p:spPr>
        <p:txBody>
          <a:bodyPr wrap="square" lIns="0" tIns="0" rIns="0" bIns="0" anchor="t">
            <a:spAutoFit/>
          </a:bodyPr>
          <a:lstStyle/>
          <a:p>
            <a:pPr algn="l"/>
            <a:r>
              <a:rPr sz="975" b="1" i="0" u="none">
                <a:solidFill>
                  <a:srgbClr val="0F172A"/>
                </a:solidFill>
                <a:latin typeface="Hind Siliguri"/>
              </a:rPr>
              <a:t>T-কোষ / T-লিম্ফোসাইট</a:t>
            </a:r>
          </a:p>
        </p:txBody>
      </p:sp>
      <p:sp>
        <p:nvSpPr>
          <p:cNvPr id="36" name="Rectangle 35"/>
          <p:cNvSpPr/>
          <p:nvPr/>
        </p:nvSpPr>
        <p:spPr>
          <a:xfrm>
            <a:off x="6365320" y="3961689"/>
            <a:ext cx="5186362" cy="9525"/>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6365320" y="4009314"/>
            <a:ext cx="5186362" cy="307777"/>
          </a:xfrm>
          <a:prstGeom prst="rect">
            <a:avLst/>
          </a:prstGeom>
          <a:noFill/>
        </p:spPr>
        <p:txBody>
          <a:bodyPr wrap="square" lIns="0" tIns="0" rIns="0" bIns="0" anchor="t">
            <a:spAutoFit/>
          </a:bodyPr>
          <a:lstStyle/>
          <a:p>
            <a:pPr algn="l">
              <a:lnSpc>
                <a:spcPts val="1155"/>
              </a:lnSpc>
            </a:pPr>
            <a:r>
              <a:rPr sz="1050" b="0" i="0" u="none">
                <a:solidFill>
                  <a:srgbClr val="334155"/>
                </a:solidFill>
                <a:latin typeface="Hind Siliguri"/>
              </a:rPr>
              <a:t>অস্থিমজ্জার হিমোপয়েটিক মাতৃকোষ থেকে সৃষ্ট, থাইমাসে বৃদ্ধি পায়। </a:t>
            </a:r>
            <a:r>
              <a:rPr sz="1050" b="1" i="0" u="none">
                <a:solidFill>
                  <a:srgbClr val="334155"/>
                </a:solidFill>
                <a:latin typeface="Hind Siliguri"/>
              </a:rPr>
              <a:t>রসভিত্তিক অনাক্রম্যতা (Humoral immunity)</a:t>
            </a:r>
            <a:r>
              <a:rPr sz="1050" b="0" i="0" u="none">
                <a:solidFill>
                  <a:srgbClr val="334155"/>
                </a:solidFill>
                <a:latin typeface="Hind Siliguri"/>
              </a:rPr>
              <a:t> গড়ে তোলে।</a:t>
            </a:r>
          </a:p>
        </p:txBody>
      </p:sp>
      <p:sp>
        <p:nvSpPr>
          <p:cNvPr id="38" name="TextBox 37"/>
          <p:cNvSpPr txBox="1"/>
          <p:nvPr/>
        </p:nvSpPr>
        <p:spPr>
          <a:xfrm>
            <a:off x="6365320" y="4526651"/>
            <a:ext cx="5445680" cy="219075"/>
          </a:xfrm>
          <a:prstGeom prst="rect">
            <a:avLst/>
          </a:prstGeom>
          <a:noFill/>
        </p:spPr>
        <p:txBody>
          <a:bodyPr wrap="square" lIns="0" tIns="0" rIns="0" bIns="0" anchor="t">
            <a:spAutoFit/>
          </a:bodyPr>
          <a:lstStyle/>
          <a:p>
            <a:pPr algn="l"/>
            <a:r>
              <a:rPr sz="975" b="1" i="0" u="none">
                <a:solidFill>
                  <a:srgbClr val="0F172A"/>
                </a:solidFill>
                <a:latin typeface="Hind Siliguri"/>
              </a:rPr>
              <a:t>NK Cell (Natural Killer Cell)</a:t>
            </a:r>
          </a:p>
        </p:txBody>
      </p:sp>
      <p:sp>
        <p:nvSpPr>
          <p:cNvPr id="39" name="Rectangle 38"/>
          <p:cNvSpPr/>
          <p:nvPr/>
        </p:nvSpPr>
        <p:spPr>
          <a:xfrm>
            <a:off x="6365320" y="4632160"/>
            <a:ext cx="5186362" cy="9525"/>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6365320" y="4802876"/>
            <a:ext cx="5186362" cy="307777"/>
          </a:xfrm>
          <a:prstGeom prst="rect">
            <a:avLst/>
          </a:prstGeom>
          <a:noFill/>
        </p:spPr>
        <p:txBody>
          <a:bodyPr wrap="square" lIns="0" tIns="0" rIns="0" bIns="0" anchor="t">
            <a:spAutoFit/>
          </a:bodyPr>
          <a:lstStyle/>
          <a:p>
            <a:pPr algn="l">
              <a:lnSpc>
                <a:spcPts val="1155"/>
              </a:lnSpc>
            </a:pPr>
            <a:r>
              <a:rPr sz="1050" b="0" i="0" u="none">
                <a:solidFill>
                  <a:srgbClr val="334155"/>
                </a:solidFill>
                <a:latin typeface="Hind Siliguri"/>
              </a:rPr>
              <a:t>সহজাত মারককোষ। ভাইরাসের সংক্রমণে দ্রুত সাড়া দেয় (৩ দিন সক্রিয়)। পরবর্তীতে টিউমার সৃষ্টি করে ও অ্যান্টিবডি তৈরি করে। ফ্যাগোসাইটিক নয়।</a:t>
            </a:r>
          </a:p>
        </p:txBody>
      </p:sp>
      <p:sp>
        <p:nvSpPr>
          <p:cNvPr id="41" name="TextBox 40"/>
          <p:cNvSpPr txBox="1"/>
          <p:nvPr/>
        </p:nvSpPr>
        <p:spPr>
          <a:xfrm>
            <a:off x="516970" y="573643"/>
            <a:ext cx="7892562" cy="369332"/>
          </a:xfrm>
          <a:prstGeom prst="rect">
            <a:avLst/>
          </a:prstGeom>
          <a:noFill/>
        </p:spPr>
        <p:txBody>
          <a:bodyPr wrap="square" lIns="0" tIns="0" rIns="0" bIns="0" anchor="ctr">
            <a:spAutoFit/>
          </a:bodyPr>
          <a:lstStyle/>
          <a:p>
            <a:pPr algn="l"/>
            <a:r>
              <a:rPr sz="2400" b="1" i="0" u="none" dirty="0">
                <a:solidFill>
                  <a:srgbClr val="991B1B"/>
                </a:solidFill>
                <a:latin typeface="Hind Siliguri" panose="02000000000000000000" pitchFamily="2" charset="0"/>
                <a:cs typeface="Hind Siliguri" panose="02000000000000000000" pitchFamily="2" charset="0"/>
              </a:rPr>
              <a:t>২. </a:t>
            </a:r>
            <a:r>
              <a:rPr sz="2400" b="1" i="0" u="none" dirty="0" err="1">
                <a:solidFill>
                  <a:srgbClr val="991B1B"/>
                </a:solidFill>
                <a:latin typeface="Hind Siliguri" panose="02000000000000000000" pitchFamily="2" charset="0"/>
                <a:cs typeface="Hind Siliguri" panose="02000000000000000000" pitchFamily="2" charset="0"/>
              </a:rPr>
              <a:t>অ্যাগ্রানুলোসাইট</a:t>
            </a:r>
            <a:r>
              <a:rPr sz="2400" b="1" i="0" u="none" dirty="0">
                <a:solidFill>
                  <a:srgbClr val="991B1B"/>
                </a:solidFill>
                <a:latin typeface="Hind Siliguri" panose="02000000000000000000" pitchFamily="2" charset="0"/>
                <a:cs typeface="Hind Siliguri" panose="02000000000000000000" pitchFamily="2" charset="0"/>
              </a:rPr>
              <a:t> (Agranulocyte) </a:t>
            </a:r>
            <a:r>
              <a:rPr sz="2400" b="1" i="0" u="none" dirty="0" err="1">
                <a:solidFill>
                  <a:srgbClr val="991B1B"/>
                </a:solidFill>
                <a:latin typeface="Hind Siliguri" panose="02000000000000000000" pitchFamily="2" charset="0"/>
                <a:cs typeface="Hind Siliguri" panose="02000000000000000000" pitchFamily="2" charset="0"/>
              </a:rPr>
              <a:t>বা</a:t>
            </a:r>
            <a:r>
              <a:rPr sz="2400" b="1" i="0" u="none" dirty="0">
                <a:solidFill>
                  <a:srgbClr val="991B1B"/>
                </a:solidFill>
                <a:latin typeface="Hind Siliguri" panose="02000000000000000000" pitchFamily="2" charset="0"/>
                <a:cs typeface="Hind Siliguri" panose="02000000000000000000" pitchFamily="2" charset="0"/>
              </a:rPr>
              <a:t> </a:t>
            </a:r>
            <a:r>
              <a:rPr sz="2400" b="1" i="0" u="none" dirty="0" err="1">
                <a:solidFill>
                  <a:srgbClr val="991B1B"/>
                </a:solidFill>
                <a:latin typeface="Hind Siliguri" panose="02000000000000000000" pitchFamily="2" charset="0"/>
                <a:cs typeface="Hind Siliguri" panose="02000000000000000000" pitchFamily="2" charset="0"/>
              </a:rPr>
              <a:t>অদানাদার</a:t>
            </a:r>
            <a:r>
              <a:rPr sz="2400" b="1" i="0" u="none" dirty="0">
                <a:solidFill>
                  <a:srgbClr val="991B1B"/>
                </a:solidFill>
                <a:latin typeface="Hind Siliguri" panose="02000000000000000000" pitchFamily="2" charset="0"/>
                <a:cs typeface="Hind Siliguri" panose="02000000000000000000" pitchFamily="2" charset="0"/>
              </a:rPr>
              <a:t> </a:t>
            </a:r>
            <a:r>
              <a:rPr sz="2400" b="1" i="0" u="none" dirty="0" err="1">
                <a:solidFill>
                  <a:srgbClr val="991B1B"/>
                </a:solidFill>
                <a:latin typeface="Hind Siliguri" panose="02000000000000000000" pitchFamily="2" charset="0"/>
                <a:cs typeface="Hind Siliguri" panose="02000000000000000000" pitchFamily="2" charset="0"/>
              </a:rPr>
              <a:t>শ্বেত</a:t>
            </a:r>
            <a:r>
              <a:rPr sz="2400" b="1" i="0" u="none" dirty="0">
                <a:solidFill>
                  <a:srgbClr val="991B1B"/>
                </a:solidFill>
                <a:latin typeface="Hind Siliguri" panose="02000000000000000000" pitchFamily="2" charset="0"/>
                <a:cs typeface="Hind Siliguri" panose="02000000000000000000" pitchFamily="2" charset="0"/>
              </a:rPr>
              <a:t> </a:t>
            </a:r>
            <a:r>
              <a:rPr sz="2400" b="1" i="0" u="none" dirty="0" err="1">
                <a:solidFill>
                  <a:srgbClr val="991B1B"/>
                </a:solidFill>
                <a:latin typeface="Hind Siliguri" panose="02000000000000000000" pitchFamily="2" charset="0"/>
                <a:cs typeface="Hind Siliguri" panose="02000000000000000000" pitchFamily="2" charset="0"/>
              </a:rPr>
              <a:t>কণিকা</a:t>
            </a:r>
            <a:endParaRPr sz="2400" b="1" i="0" u="none" dirty="0">
              <a:solidFill>
                <a:srgbClr val="991B1B"/>
              </a:solidFill>
              <a:latin typeface="Hind Siliguri" panose="02000000000000000000" pitchFamily="2" charset="0"/>
              <a:cs typeface="Hind Siliguri" panose="02000000000000000000" pitchFamily="2" charset="0"/>
            </a:endParaRPr>
          </a:p>
        </p:txBody>
      </p:sp>
      <p:sp>
        <p:nvSpPr>
          <p:cNvPr id="2" name="Rectangle 1">
            <a:extLst>
              <a:ext uri="{FF2B5EF4-FFF2-40B4-BE49-F238E27FC236}">
                <a16:creationId xmlns:a16="http://schemas.microsoft.com/office/drawing/2014/main" id="{F87D4929-03D6-345B-9DA7-98FE9FB1192C}"/>
              </a:ext>
            </a:extLst>
          </p:cNvPr>
          <p:cNvSpPr/>
          <p:nvPr/>
        </p:nvSpPr>
        <p:spPr>
          <a:xfrm>
            <a:off x="523875" y="1000125"/>
            <a:ext cx="11144250" cy="28575"/>
          </a:xfrm>
          <a:prstGeom prst="rect">
            <a:avLst/>
          </a:prstGeom>
          <a:solidFill>
            <a:srgbClr val="FCA5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381001" y="1251314"/>
            <a:ext cx="5643562" cy="4787566"/>
          </a:xfrm>
          <a:prstGeom prst="rect">
            <a:avLst/>
          </a:prstGeom>
        </p:spPr>
      </p:pic>
      <p:pic>
        <p:nvPicPr>
          <p:cNvPr id="4" name="Picture 3" descr="image.png"/>
          <p:cNvPicPr>
            <a:picLocks noChangeAspect="1"/>
          </p:cNvPicPr>
          <p:nvPr/>
        </p:nvPicPr>
        <p:blipFill>
          <a:blip r:embed="rId3"/>
          <a:stretch>
            <a:fillRect/>
          </a:stretch>
        </p:blipFill>
        <p:spPr>
          <a:xfrm>
            <a:off x="6167438" y="1251314"/>
            <a:ext cx="5643562" cy="4787566"/>
          </a:xfrm>
          <a:prstGeom prst="rect">
            <a:avLst/>
          </a:prstGeom>
        </p:spPr>
      </p:pic>
      <p:pic>
        <p:nvPicPr>
          <p:cNvPr id="5" name="Picture 4" descr="image.png"/>
          <p:cNvPicPr>
            <a:picLocks noChangeAspect="1"/>
          </p:cNvPicPr>
          <p:nvPr/>
        </p:nvPicPr>
        <p:blipFill>
          <a:blip r:embed="rId4"/>
          <a:stretch>
            <a:fillRect/>
          </a:stretch>
        </p:blipFill>
        <p:spPr>
          <a:xfrm>
            <a:off x="523876" y="1375138"/>
            <a:ext cx="5357812" cy="1863256"/>
          </a:xfrm>
          <a:prstGeom prst="rect">
            <a:avLst/>
          </a:prstGeom>
        </p:spPr>
      </p:pic>
      <p:pic>
        <p:nvPicPr>
          <p:cNvPr id="7" name="Picture 6" descr="image.png"/>
          <p:cNvPicPr>
            <a:picLocks noChangeAspect="1"/>
          </p:cNvPicPr>
          <p:nvPr/>
        </p:nvPicPr>
        <p:blipFill>
          <a:blip r:embed="rId5"/>
          <a:stretch>
            <a:fillRect/>
          </a:stretch>
        </p:blipFill>
        <p:spPr>
          <a:xfrm>
            <a:off x="6310313" y="3345657"/>
            <a:ext cx="5357812" cy="496192"/>
          </a:xfrm>
          <a:prstGeom prst="rect">
            <a:avLst/>
          </a:prstGeom>
        </p:spPr>
      </p:pic>
      <p:pic>
        <p:nvPicPr>
          <p:cNvPr id="8" name="Picture 7" descr="image.png"/>
          <p:cNvPicPr>
            <a:picLocks noChangeAspect="1"/>
          </p:cNvPicPr>
          <p:nvPr/>
        </p:nvPicPr>
        <p:blipFill>
          <a:blip r:embed="rId6"/>
          <a:stretch>
            <a:fillRect/>
          </a:stretch>
        </p:blipFill>
        <p:spPr>
          <a:xfrm>
            <a:off x="6310313" y="3956150"/>
            <a:ext cx="5357812" cy="496192"/>
          </a:xfrm>
          <a:prstGeom prst="rect">
            <a:avLst/>
          </a:prstGeom>
        </p:spPr>
      </p:pic>
      <p:pic>
        <p:nvPicPr>
          <p:cNvPr id="11" name="Picture 10" descr="image.png"/>
          <p:cNvPicPr>
            <a:picLocks noChangeAspect="1"/>
          </p:cNvPicPr>
          <p:nvPr/>
        </p:nvPicPr>
        <p:blipFill>
          <a:blip r:embed="rId7"/>
          <a:stretch>
            <a:fillRect/>
          </a:stretch>
        </p:blipFill>
        <p:spPr>
          <a:xfrm>
            <a:off x="533401" y="3432433"/>
            <a:ext cx="152400" cy="152400"/>
          </a:xfrm>
          <a:prstGeom prst="rect">
            <a:avLst/>
          </a:prstGeom>
        </p:spPr>
      </p:pic>
      <p:sp>
        <p:nvSpPr>
          <p:cNvPr id="12" name="TextBox 11"/>
          <p:cNvSpPr txBox="1"/>
          <p:nvPr/>
        </p:nvSpPr>
        <p:spPr>
          <a:xfrm>
            <a:off x="762000" y="3448399"/>
            <a:ext cx="1410433" cy="196208"/>
          </a:xfrm>
          <a:prstGeom prst="rect">
            <a:avLst/>
          </a:prstGeom>
          <a:noFill/>
        </p:spPr>
        <p:txBody>
          <a:bodyPr wrap="square" lIns="0" tIns="0" rIns="0" bIns="0" anchor="t">
            <a:spAutoFit/>
          </a:bodyPr>
          <a:lstStyle/>
          <a:p>
            <a:pPr algn="l"/>
            <a:r>
              <a:rPr sz="1275" b="1" i="0" u="none" dirty="0" err="1">
                <a:solidFill>
                  <a:srgbClr val="1E293B"/>
                </a:solidFill>
                <a:latin typeface="Hind Siliguri"/>
              </a:rPr>
              <a:t>গঠন</a:t>
            </a:r>
            <a:r>
              <a:rPr sz="1275" b="1" i="0" u="none" dirty="0">
                <a:solidFill>
                  <a:srgbClr val="1E293B"/>
                </a:solidFill>
                <a:latin typeface="Hind Siliguri"/>
              </a:rPr>
              <a:t> ও </a:t>
            </a:r>
            <a:r>
              <a:rPr sz="1275" b="1" i="0" u="none" dirty="0" err="1">
                <a:solidFill>
                  <a:srgbClr val="1E293B"/>
                </a:solidFill>
                <a:latin typeface="Hind Siliguri"/>
              </a:rPr>
              <a:t>বৈশিষ্ট্য</a:t>
            </a:r>
            <a:endParaRPr sz="1275" b="1" i="0" u="none" dirty="0">
              <a:solidFill>
                <a:srgbClr val="1E293B"/>
              </a:solidFill>
              <a:latin typeface="Hind Siliguri"/>
            </a:endParaRPr>
          </a:p>
        </p:txBody>
      </p:sp>
      <p:sp>
        <p:nvSpPr>
          <p:cNvPr id="13" name="TextBox 12"/>
          <p:cNvSpPr txBox="1"/>
          <p:nvPr/>
        </p:nvSpPr>
        <p:spPr>
          <a:xfrm>
            <a:off x="666751" y="3765808"/>
            <a:ext cx="5224462" cy="337913"/>
          </a:xfrm>
          <a:prstGeom prst="rect">
            <a:avLst/>
          </a:prstGeom>
          <a:noFill/>
        </p:spPr>
        <p:txBody>
          <a:bodyPr wrap="square" lIns="0" tIns="0" rIns="0" bIns="0" anchor="t">
            <a:spAutoFit/>
          </a:bodyPr>
          <a:lstStyle/>
          <a:p>
            <a:pPr algn="l">
              <a:lnSpc>
                <a:spcPts val="1312"/>
              </a:lnSpc>
            </a:pPr>
            <a:r>
              <a:rPr sz="1200" b="1" i="0" u="none">
                <a:solidFill>
                  <a:srgbClr val="334155"/>
                </a:solidFill>
                <a:latin typeface="Hind Siliguri"/>
              </a:rPr>
              <a:t>সাধারণ রূপ:</a:t>
            </a:r>
            <a:r>
              <a:rPr sz="1200" b="0" i="0" u="none">
                <a:solidFill>
                  <a:srgbClr val="334155"/>
                </a:solidFill>
                <a:latin typeface="Hind Siliguri"/>
              </a:rPr>
              <a:t> ক্ষুদ্রাকৃতি, বর্ণহীন, গোলাকার, ডিম্বাকার বা দণ্ডাকার। ব্যাস ১–৪ μm (গড়ে ৩ μm)।</a:t>
            </a:r>
          </a:p>
        </p:txBody>
      </p:sp>
      <p:sp>
        <p:nvSpPr>
          <p:cNvPr id="14" name="TextBox 13"/>
          <p:cNvSpPr txBox="1"/>
          <p:nvPr/>
        </p:nvSpPr>
        <p:spPr>
          <a:xfrm>
            <a:off x="666751" y="4165496"/>
            <a:ext cx="5224462" cy="671338"/>
          </a:xfrm>
          <a:prstGeom prst="rect">
            <a:avLst/>
          </a:prstGeom>
          <a:noFill/>
        </p:spPr>
        <p:txBody>
          <a:bodyPr wrap="square" lIns="0" tIns="0" rIns="0" bIns="0" anchor="t">
            <a:spAutoFit/>
          </a:bodyPr>
          <a:lstStyle/>
          <a:p>
            <a:pPr algn="l">
              <a:lnSpc>
                <a:spcPts val="1312"/>
              </a:lnSpc>
            </a:pPr>
            <a:r>
              <a:rPr sz="1200" b="1" i="0" u="none">
                <a:solidFill>
                  <a:srgbClr val="334155"/>
                </a:solidFill>
                <a:latin typeface="Hind Siliguri"/>
              </a:rPr>
              <a:t>সাইটোপ্লাজমের ২ অংশ:</a:t>
            </a:r>
            <a:r>
              <a:rPr sz="1200" b="0" i="0" u="none">
                <a:solidFill>
                  <a:srgbClr val="334155"/>
                </a:solidFill>
                <a:latin typeface="Hind Siliguri"/>
              </a:rPr>
              <a:t> </a:t>
            </a:r>
            <a:r>
              <a:rPr sz="3200"/>
              <a:t>
</a:t>
            </a:r>
            <a:r>
              <a:rPr sz="1200" b="0" i="0" u="none">
                <a:solidFill>
                  <a:srgbClr val="334155"/>
                </a:solidFill>
                <a:latin typeface="Hind Siliguri"/>
              </a:rPr>
              <a:t> ১. </a:t>
            </a:r>
            <a:r>
              <a:rPr sz="1200" b="0" i="1" u="none">
                <a:solidFill>
                  <a:srgbClr val="334155"/>
                </a:solidFill>
                <a:latin typeface="Hind Siliguri"/>
              </a:rPr>
              <a:t> হায়ালুমেয়ার:</a:t>
            </a:r>
            <a:r>
              <a:rPr sz="1200" b="0" i="0" u="none">
                <a:solidFill>
                  <a:srgbClr val="334155"/>
                </a:solidFill>
                <a:latin typeface="Hind Siliguri"/>
              </a:rPr>
              <a:t> পরিধিস্থ স্বচ্ছ ও দানাহীন অংশ। </a:t>
            </a:r>
            <a:r>
              <a:rPr sz="3200"/>
              <a:t>
</a:t>
            </a:r>
            <a:r>
              <a:rPr sz="1200" b="0" i="0" u="none">
                <a:solidFill>
                  <a:srgbClr val="334155"/>
                </a:solidFill>
                <a:latin typeface="Hind Siliguri"/>
              </a:rPr>
              <a:t> ২. </a:t>
            </a:r>
            <a:r>
              <a:rPr sz="1200" b="0" i="1" u="none">
                <a:solidFill>
                  <a:srgbClr val="334155"/>
                </a:solidFill>
                <a:latin typeface="Hind Siliguri"/>
              </a:rPr>
              <a:t> গ্রানুলোমেয়ার:</a:t>
            </a:r>
            <a:r>
              <a:rPr sz="1200" b="0" i="0" u="none">
                <a:solidFill>
                  <a:srgbClr val="334155"/>
                </a:solidFill>
                <a:latin typeface="Hind Siliguri"/>
              </a:rPr>
              <a:t> কেন্দ্রীয় দানাময় অংশ (রাইবোজোম, মাইক্রোকন্ড্রিয়া, গ্লাইকোজেন)।</a:t>
            </a:r>
          </a:p>
        </p:txBody>
      </p:sp>
      <p:sp>
        <p:nvSpPr>
          <p:cNvPr id="15" name="TextBox 14"/>
          <p:cNvSpPr txBox="1"/>
          <p:nvPr/>
        </p:nvSpPr>
        <p:spPr>
          <a:xfrm>
            <a:off x="666751" y="4854241"/>
            <a:ext cx="5224462" cy="337913"/>
          </a:xfrm>
          <a:prstGeom prst="rect">
            <a:avLst/>
          </a:prstGeom>
          <a:noFill/>
        </p:spPr>
        <p:txBody>
          <a:bodyPr wrap="square" lIns="0" tIns="0" rIns="0" bIns="0" anchor="t">
            <a:spAutoFit/>
          </a:bodyPr>
          <a:lstStyle/>
          <a:p>
            <a:pPr algn="l">
              <a:lnSpc>
                <a:spcPts val="1312"/>
              </a:lnSpc>
            </a:pPr>
            <a:r>
              <a:rPr sz="1200" b="1" i="0" u="none">
                <a:solidFill>
                  <a:srgbClr val="334155"/>
                </a:solidFill>
                <a:latin typeface="Hind Siliguri"/>
              </a:rPr>
              <a:t>৩ প্রকার দানা:</a:t>
            </a:r>
            <a:r>
              <a:rPr sz="1200" b="0" i="0" u="none">
                <a:solidFill>
                  <a:srgbClr val="334155"/>
                </a:solidFill>
                <a:latin typeface="Hind Siliguri"/>
              </a:rPr>
              <a:t> α-দানা (PDGF), δ-দানা (সেরোটোনিন), λ-দানা (লাইসোজোমাল এনজাইম)।</a:t>
            </a:r>
          </a:p>
        </p:txBody>
      </p:sp>
      <p:sp>
        <p:nvSpPr>
          <p:cNvPr id="16" name="TextBox 15"/>
          <p:cNvSpPr txBox="1"/>
          <p:nvPr/>
        </p:nvSpPr>
        <p:spPr>
          <a:xfrm>
            <a:off x="657226" y="5226968"/>
            <a:ext cx="5224462" cy="337913"/>
          </a:xfrm>
          <a:prstGeom prst="rect">
            <a:avLst/>
          </a:prstGeom>
          <a:noFill/>
        </p:spPr>
        <p:txBody>
          <a:bodyPr wrap="square" lIns="0" tIns="0" rIns="0" bIns="0" anchor="t">
            <a:spAutoFit/>
          </a:bodyPr>
          <a:lstStyle/>
          <a:p>
            <a:pPr algn="l">
              <a:lnSpc>
                <a:spcPts val="1312"/>
              </a:lnSpc>
            </a:pPr>
            <a:r>
              <a:rPr sz="1200" b="1" i="0" u="none">
                <a:solidFill>
                  <a:srgbClr val="334155"/>
                </a:solidFill>
                <a:latin typeface="Hind Siliguri"/>
              </a:rPr>
              <a:t>রাসায়নিক উপাদান:</a:t>
            </a:r>
            <a:r>
              <a:rPr sz="1200" b="0" i="0" u="none">
                <a:solidFill>
                  <a:srgbClr val="334155"/>
                </a:solidFill>
                <a:latin typeface="Hind Siliguri"/>
              </a:rPr>
              <a:t> প্রোটিন, ফসফোলিপিড, অ্যাকটিন, মায়োসিন, গ্লাইকোজেন, কোলাজেন, ফাইব্রিনোজেন।</a:t>
            </a:r>
          </a:p>
        </p:txBody>
      </p:sp>
      <p:sp>
        <p:nvSpPr>
          <p:cNvPr id="17" name="TextBox 16"/>
          <p:cNvSpPr txBox="1"/>
          <p:nvPr/>
        </p:nvSpPr>
        <p:spPr>
          <a:xfrm>
            <a:off x="666751" y="5622407"/>
            <a:ext cx="5224462" cy="337913"/>
          </a:xfrm>
          <a:prstGeom prst="rect">
            <a:avLst/>
          </a:prstGeom>
          <a:noFill/>
        </p:spPr>
        <p:txBody>
          <a:bodyPr wrap="square" lIns="0" tIns="0" rIns="0" bIns="0" anchor="t">
            <a:spAutoFit/>
          </a:bodyPr>
          <a:lstStyle/>
          <a:p>
            <a:pPr algn="l">
              <a:lnSpc>
                <a:spcPts val="1312"/>
              </a:lnSpc>
            </a:pPr>
            <a:r>
              <a:rPr sz="1200" b="1" i="0" u="none" dirty="0" err="1">
                <a:solidFill>
                  <a:srgbClr val="334155"/>
                </a:solidFill>
                <a:latin typeface="Hind Siliguri"/>
              </a:rPr>
              <a:t>উৎপত্তি</a:t>
            </a:r>
            <a:r>
              <a:rPr sz="1200" b="1" i="0" u="none" dirty="0">
                <a:solidFill>
                  <a:srgbClr val="334155"/>
                </a:solidFill>
                <a:latin typeface="Hind Siliguri"/>
              </a:rPr>
              <a:t> ও </a:t>
            </a:r>
            <a:r>
              <a:rPr sz="1200" b="1" i="0" u="none" dirty="0" err="1">
                <a:solidFill>
                  <a:srgbClr val="334155"/>
                </a:solidFill>
                <a:latin typeface="Hind Siliguri"/>
              </a:rPr>
              <a:t>আয়ু</a:t>
            </a:r>
            <a:r>
              <a:rPr sz="1200" b="1" i="0" u="none" dirty="0">
                <a:solidFill>
                  <a:srgbClr val="334155"/>
                </a:solidFill>
                <a:latin typeface="Hind Siliguri"/>
              </a:rPr>
              <a:t>:</a:t>
            </a:r>
            <a:r>
              <a:rPr sz="1200" b="0" i="0" u="none" dirty="0">
                <a:solidFill>
                  <a:srgbClr val="334155"/>
                </a:solidFill>
                <a:latin typeface="Hind Siliguri"/>
              </a:rPr>
              <a:t> </a:t>
            </a:r>
            <a:r>
              <a:rPr sz="1200" b="0" i="0" u="none" dirty="0" err="1">
                <a:solidFill>
                  <a:srgbClr val="334155"/>
                </a:solidFill>
                <a:latin typeface="Hind Siliguri"/>
              </a:rPr>
              <a:t>অস্থিমজ্জার</a:t>
            </a:r>
            <a:r>
              <a:rPr sz="1200" b="0" i="0" u="none" dirty="0">
                <a:solidFill>
                  <a:srgbClr val="334155"/>
                </a:solidFill>
                <a:latin typeface="Hind Siliguri"/>
              </a:rPr>
              <a:t> </a:t>
            </a:r>
            <a:r>
              <a:rPr sz="1200" b="0" i="0" u="none" dirty="0" err="1">
                <a:solidFill>
                  <a:srgbClr val="334155"/>
                </a:solidFill>
                <a:latin typeface="Hind Siliguri"/>
              </a:rPr>
              <a:t>মেগাক্যারিওসাইট</a:t>
            </a:r>
            <a:r>
              <a:rPr sz="1200" b="0" i="0" u="none" dirty="0">
                <a:solidFill>
                  <a:srgbClr val="334155"/>
                </a:solidFill>
                <a:latin typeface="Hind Siliguri"/>
              </a:rPr>
              <a:t> (Megakaryocyte) </a:t>
            </a:r>
            <a:r>
              <a:rPr sz="1200" b="0" i="0" u="none" dirty="0" err="1">
                <a:solidFill>
                  <a:srgbClr val="334155"/>
                </a:solidFill>
                <a:latin typeface="Hind Siliguri"/>
              </a:rPr>
              <a:t>থেকে</a:t>
            </a:r>
            <a:r>
              <a:rPr sz="1200" b="0" i="0" u="none" dirty="0">
                <a:solidFill>
                  <a:srgbClr val="334155"/>
                </a:solidFill>
                <a:latin typeface="Hind Siliguri"/>
              </a:rPr>
              <a:t> </a:t>
            </a:r>
            <a:r>
              <a:rPr sz="1200" b="0" i="0" u="none" dirty="0" err="1">
                <a:solidFill>
                  <a:srgbClr val="334155"/>
                </a:solidFill>
                <a:latin typeface="Hind Siliguri"/>
              </a:rPr>
              <a:t>সৃষ্ট</a:t>
            </a:r>
            <a:r>
              <a:rPr sz="1200" b="0" i="0" u="none" dirty="0">
                <a:solidFill>
                  <a:srgbClr val="334155"/>
                </a:solidFill>
                <a:latin typeface="Hind Siliguri"/>
              </a:rPr>
              <a:t>। </a:t>
            </a:r>
            <a:r>
              <a:rPr sz="1200" b="0" i="0" u="none" dirty="0" err="1">
                <a:solidFill>
                  <a:srgbClr val="334155"/>
                </a:solidFill>
                <a:latin typeface="Hind Siliguri"/>
              </a:rPr>
              <a:t>আয়ু</a:t>
            </a:r>
            <a:r>
              <a:rPr sz="1200" b="0" i="0" u="none" dirty="0">
                <a:solidFill>
                  <a:srgbClr val="334155"/>
                </a:solidFill>
                <a:latin typeface="Hind Siliguri"/>
              </a:rPr>
              <a:t> ৫–১০ </a:t>
            </a:r>
            <a:r>
              <a:rPr sz="1200" b="0" i="0" u="none" dirty="0" err="1">
                <a:solidFill>
                  <a:srgbClr val="334155"/>
                </a:solidFill>
                <a:latin typeface="Hind Siliguri"/>
              </a:rPr>
              <a:t>দিন</a:t>
            </a:r>
            <a:r>
              <a:rPr sz="1200" b="0" i="0" u="none" dirty="0">
                <a:solidFill>
                  <a:srgbClr val="334155"/>
                </a:solidFill>
                <a:latin typeface="Hind Siliguri"/>
              </a:rPr>
              <a:t>। </a:t>
            </a:r>
            <a:r>
              <a:rPr sz="1200" b="0" i="0" u="none" dirty="0" err="1">
                <a:solidFill>
                  <a:srgbClr val="334155"/>
                </a:solidFill>
                <a:latin typeface="Hind Siliguri"/>
              </a:rPr>
              <a:t>যকৃ</a:t>
            </a:r>
            <a:r>
              <a:rPr sz="1200" b="0" i="0" u="none" dirty="0">
                <a:solidFill>
                  <a:srgbClr val="334155"/>
                </a:solidFill>
                <a:latin typeface="Hind Siliguri"/>
              </a:rPr>
              <a:t>ৎ ও </a:t>
            </a:r>
            <a:r>
              <a:rPr sz="1200" b="0" i="0" u="none" dirty="0" err="1">
                <a:solidFill>
                  <a:srgbClr val="334155"/>
                </a:solidFill>
                <a:latin typeface="Hind Siliguri"/>
              </a:rPr>
              <a:t>প্লীহায়</a:t>
            </a:r>
            <a:r>
              <a:rPr sz="1200" b="0" i="0" u="none" dirty="0">
                <a:solidFill>
                  <a:srgbClr val="334155"/>
                </a:solidFill>
                <a:latin typeface="Hind Siliguri"/>
              </a:rPr>
              <a:t> </a:t>
            </a:r>
            <a:r>
              <a:rPr sz="1200" b="0" i="0" u="none" dirty="0" err="1">
                <a:solidFill>
                  <a:srgbClr val="334155"/>
                </a:solidFill>
                <a:latin typeface="Hind Siliguri"/>
              </a:rPr>
              <a:t>ধ্বংস</a:t>
            </a:r>
            <a:r>
              <a:rPr sz="1200" b="0" i="0" u="none" dirty="0">
                <a:solidFill>
                  <a:srgbClr val="334155"/>
                </a:solidFill>
                <a:latin typeface="Hind Siliguri"/>
              </a:rPr>
              <a:t> </a:t>
            </a:r>
            <a:r>
              <a:rPr sz="1200" b="0" i="0" u="none" dirty="0" err="1">
                <a:solidFill>
                  <a:srgbClr val="334155"/>
                </a:solidFill>
                <a:latin typeface="Hind Siliguri"/>
              </a:rPr>
              <a:t>হয়</a:t>
            </a:r>
            <a:r>
              <a:rPr sz="1200" b="0" i="0" u="none" dirty="0">
                <a:solidFill>
                  <a:srgbClr val="334155"/>
                </a:solidFill>
                <a:latin typeface="Hind Siliguri"/>
              </a:rPr>
              <a:t>।</a:t>
            </a:r>
          </a:p>
        </p:txBody>
      </p:sp>
      <p:pic>
        <p:nvPicPr>
          <p:cNvPr id="18" name="Picture 17" descr="image.png"/>
          <p:cNvPicPr>
            <a:picLocks noChangeAspect="1"/>
          </p:cNvPicPr>
          <p:nvPr/>
        </p:nvPicPr>
        <p:blipFill>
          <a:blip r:embed="rId8"/>
          <a:stretch>
            <a:fillRect/>
          </a:stretch>
        </p:blipFill>
        <p:spPr>
          <a:xfrm>
            <a:off x="6310313" y="1379534"/>
            <a:ext cx="152400" cy="152400"/>
          </a:xfrm>
          <a:prstGeom prst="rect">
            <a:avLst/>
          </a:prstGeom>
        </p:spPr>
      </p:pic>
      <p:sp>
        <p:nvSpPr>
          <p:cNvPr id="19" name="TextBox 18"/>
          <p:cNvSpPr txBox="1"/>
          <p:nvPr/>
        </p:nvSpPr>
        <p:spPr>
          <a:xfrm>
            <a:off x="6538913" y="1375138"/>
            <a:ext cx="2983156" cy="196208"/>
          </a:xfrm>
          <a:prstGeom prst="rect">
            <a:avLst/>
          </a:prstGeom>
          <a:noFill/>
        </p:spPr>
        <p:txBody>
          <a:bodyPr wrap="square" lIns="0" tIns="0" rIns="0" bIns="0" anchor="t">
            <a:spAutoFit/>
          </a:bodyPr>
          <a:lstStyle/>
          <a:p>
            <a:pPr algn="l"/>
            <a:r>
              <a:rPr sz="1275" b="1" i="0" u="none" dirty="0" err="1">
                <a:solidFill>
                  <a:srgbClr val="1E293B"/>
                </a:solidFill>
                <a:latin typeface="Hind Siliguri"/>
              </a:rPr>
              <a:t>সংখ্যা</a:t>
            </a:r>
            <a:r>
              <a:rPr sz="1275" b="1" i="0" u="none" dirty="0">
                <a:solidFill>
                  <a:srgbClr val="1E293B"/>
                </a:solidFill>
                <a:latin typeface="Hind Siliguri"/>
              </a:rPr>
              <a:t>, </a:t>
            </a:r>
            <a:r>
              <a:rPr sz="1275" b="1" i="0" u="none" dirty="0" err="1">
                <a:solidFill>
                  <a:srgbClr val="1E293B"/>
                </a:solidFill>
                <a:latin typeface="Hind Siliguri"/>
              </a:rPr>
              <a:t>কাজ</a:t>
            </a:r>
            <a:r>
              <a:rPr sz="1275" b="1" i="0" u="none" dirty="0">
                <a:solidFill>
                  <a:srgbClr val="1E293B"/>
                </a:solidFill>
                <a:latin typeface="Hind Siliguri"/>
              </a:rPr>
              <a:t> ও </a:t>
            </a:r>
            <a:r>
              <a:rPr sz="1275" b="1" i="0" u="none" dirty="0" err="1">
                <a:solidFill>
                  <a:srgbClr val="1E293B"/>
                </a:solidFill>
                <a:latin typeface="Hind Siliguri"/>
              </a:rPr>
              <a:t>বিশেষ</a:t>
            </a:r>
            <a:r>
              <a:rPr sz="1275" b="1" i="0" u="none" dirty="0">
                <a:solidFill>
                  <a:srgbClr val="1E293B"/>
                </a:solidFill>
                <a:latin typeface="Hind Siliguri"/>
              </a:rPr>
              <a:t> </a:t>
            </a:r>
            <a:r>
              <a:rPr sz="1275" b="1" i="0" u="none" dirty="0" err="1">
                <a:solidFill>
                  <a:srgbClr val="1E293B"/>
                </a:solidFill>
                <a:latin typeface="Hind Siliguri"/>
              </a:rPr>
              <a:t>অবস্থান</a:t>
            </a:r>
            <a:endParaRPr sz="1275" b="1" i="0" u="none" dirty="0">
              <a:solidFill>
                <a:srgbClr val="1E293B"/>
              </a:solidFill>
              <a:latin typeface="Hind Siliguri"/>
            </a:endParaRPr>
          </a:p>
        </p:txBody>
      </p:sp>
      <p:sp>
        <p:nvSpPr>
          <p:cNvPr id="20" name="TextBox 19"/>
          <p:cNvSpPr txBox="1"/>
          <p:nvPr/>
        </p:nvSpPr>
        <p:spPr>
          <a:xfrm>
            <a:off x="6443663" y="1765663"/>
            <a:ext cx="5224462" cy="171201"/>
          </a:xfrm>
          <a:prstGeom prst="rect">
            <a:avLst/>
          </a:prstGeom>
          <a:noFill/>
        </p:spPr>
        <p:txBody>
          <a:bodyPr wrap="square" lIns="0" tIns="0" rIns="0" bIns="0" anchor="t">
            <a:spAutoFit/>
          </a:bodyPr>
          <a:lstStyle/>
          <a:p>
            <a:pPr algn="l">
              <a:lnSpc>
                <a:spcPts val="1312"/>
              </a:lnSpc>
            </a:pPr>
            <a:r>
              <a:rPr sz="1200" b="1" i="0" u="none">
                <a:solidFill>
                  <a:srgbClr val="334155"/>
                </a:solidFill>
                <a:latin typeface="Hind Siliguri"/>
              </a:rPr>
              <a:t>স্বাভাবিক সংখ্যা:</a:t>
            </a:r>
            <a:r>
              <a:rPr sz="1200" b="0" i="0" u="none">
                <a:solidFill>
                  <a:srgbClr val="334155"/>
                </a:solidFill>
                <a:latin typeface="Hind Siliguri"/>
              </a:rPr>
              <a:t> প্রাপ্তবয়স্ক মানুষের ১.৫ - ৪ লক্ষ/mm³।</a:t>
            </a:r>
          </a:p>
        </p:txBody>
      </p:sp>
      <p:sp>
        <p:nvSpPr>
          <p:cNvPr id="21" name="TextBox 20"/>
          <p:cNvSpPr txBox="1"/>
          <p:nvPr/>
        </p:nvSpPr>
        <p:spPr>
          <a:xfrm>
            <a:off x="6443663" y="2067022"/>
            <a:ext cx="5224462" cy="337913"/>
          </a:xfrm>
          <a:prstGeom prst="rect">
            <a:avLst/>
          </a:prstGeom>
          <a:noFill/>
        </p:spPr>
        <p:txBody>
          <a:bodyPr wrap="square" lIns="0" tIns="0" rIns="0" bIns="0" anchor="t">
            <a:spAutoFit/>
          </a:bodyPr>
          <a:lstStyle/>
          <a:p>
            <a:pPr algn="l">
              <a:lnSpc>
                <a:spcPts val="1312"/>
              </a:lnSpc>
            </a:pPr>
            <a:r>
              <a:rPr sz="1200" b="1" i="0" u="none">
                <a:solidFill>
                  <a:srgbClr val="334155"/>
                </a:solidFill>
                <a:latin typeface="Hind Siliguri"/>
              </a:rPr>
              <a:t>রক্ত তঞ্চন:</a:t>
            </a:r>
            <a:r>
              <a:rPr sz="1200" b="0" i="0" u="none">
                <a:solidFill>
                  <a:srgbClr val="334155"/>
                </a:solidFill>
                <a:latin typeface="Hind Siliguri"/>
              </a:rPr>
              <a:t> অণুচক্রিকা সহজে ভেঙে গিয়ে তঞ্চনের জন্য প্রয়োজনীয় </a:t>
            </a:r>
            <a:r>
              <a:rPr sz="1200" b="1" i="0" u="none">
                <a:solidFill>
                  <a:srgbClr val="334155"/>
                </a:solidFill>
                <a:latin typeface="Hind Siliguri"/>
              </a:rPr>
              <a:t>থ্রম্বোকাইনেজ (Thrombokinase)</a:t>
            </a:r>
            <a:r>
              <a:rPr sz="1200" b="0" i="0" u="none">
                <a:solidFill>
                  <a:srgbClr val="334155"/>
                </a:solidFill>
                <a:latin typeface="Hind Siliguri"/>
              </a:rPr>
              <a:t> এনজাইম সৃষ্টি করে।</a:t>
            </a:r>
          </a:p>
        </p:txBody>
      </p:sp>
      <p:sp>
        <p:nvSpPr>
          <p:cNvPr id="22" name="TextBox 21"/>
          <p:cNvSpPr txBox="1"/>
          <p:nvPr/>
        </p:nvSpPr>
        <p:spPr>
          <a:xfrm>
            <a:off x="6443663" y="2462209"/>
            <a:ext cx="5224462" cy="171201"/>
          </a:xfrm>
          <a:prstGeom prst="rect">
            <a:avLst/>
          </a:prstGeom>
          <a:noFill/>
        </p:spPr>
        <p:txBody>
          <a:bodyPr wrap="square" lIns="0" tIns="0" rIns="0" bIns="0" anchor="t">
            <a:spAutoFit/>
          </a:bodyPr>
          <a:lstStyle/>
          <a:p>
            <a:pPr algn="l">
              <a:lnSpc>
                <a:spcPts val="1312"/>
              </a:lnSpc>
            </a:pPr>
            <a:r>
              <a:rPr sz="1200" b="1" i="0" u="none" dirty="0" err="1">
                <a:solidFill>
                  <a:srgbClr val="334155"/>
                </a:solidFill>
                <a:latin typeface="Hind Siliguri"/>
              </a:rPr>
              <a:t>সঞ্চয়</a:t>
            </a:r>
            <a:r>
              <a:rPr sz="1200" b="1" i="0" u="none" dirty="0">
                <a:solidFill>
                  <a:srgbClr val="334155"/>
                </a:solidFill>
                <a:latin typeface="Hind Siliguri"/>
              </a:rPr>
              <a:t>:</a:t>
            </a:r>
            <a:r>
              <a:rPr sz="1200" b="0" i="0" u="none" dirty="0">
                <a:solidFill>
                  <a:srgbClr val="334155"/>
                </a:solidFill>
                <a:latin typeface="Hind Siliguri"/>
              </a:rPr>
              <a:t> </a:t>
            </a:r>
            <a:r>
              <a:rPr sz="1200" b="0" i="0" u="none" dirty="0" err="1">
                <a:solidFill>
                  <a:srgbClr val="334155"/>
                </a:solidFill>
                <a:latin typeface="Hind Siliguri"/>
              </a:rPr>
              <a:t>প্লীহা</a:t>
            </a:r>
            <a:r>
              <a:rPr sz="1200" b="0" i="0" u="none" dirty="0">
                <a:solidFill>
                  <a:srgbClr val="334155"/>
                </a:solidFill>
                <a:latin typeface="Hind Siliguri"/>
              </a:rPr>
              <a:t> </a:t>
            </a:r>
            <a:r>
              <a:rPr sz="1200" b="0" i="0" u="none" dirty="0" err="1">
                <a:solidFill>
                  <a:srgbClr val="334155"/>
                </a:solidFill>
                <a:latin typeface="Hind Siliguri"/>
              </a:rPr>
              <a:t>ব্যতীত</a:t>
            </a:r>
            <a:r>
              <a:rPr sz="1200" b="0" i="0" u="none" dirty="0">
                <a:solidFill>
                  <a:srgbClr val="334155"/>
                </a:solidFill>
                <a:latin typeface="Hind Siliguri"/>
              </a:rPr>
              <a:t> </a:t>
            </a:r>
            <a:r>
              <a:rPr sz="1200" b="0" i="0" u="none" dirty="0" err="1">
                <a:solidFill>
                  <a:srgbClr val="334155"/>
                </a:solidFill>
                <a:latin typeface="Hind Siliguri"/>
              </a:rPr>
              <a:t>দেহের</a:t>
            </a:r>
            <a:r>
              <a:rPr sz="1200" b="0" i="0" u="none" dirty="0">
                <a:solidFill>
                  <a:srgbClr val="334155"/>
                </a:solidFill>
                <a:latin typeface="Hind Siliguri"/>
              </a:rPr>
              <a:t> </a:t>
            </a:r>
            <a:r>
              <a:rPr sz="1200" b="0" i="0" u="none" dirty="0" err="1">
                <a:solidFill>
                  <a:srgbClr val="334155"/>
                </a:solidFill>
                <a:latin typeface="Hind Siliguri"/>
              </a:rPr>
              <a:t>অন্য</a:t>
            </a:r>
            <a:r>
              <a:rPr sz="1200" b="0" i="0" u="none" dirty="0">
                <a:solidFill>
                  <a:srgbClr val="334155"/>
                </a:solidFill>
                <a:latin typeface="Hind Siliguri"/>
              </a:rPr>
              <a:t> </a:t>
            </a:r>
            <a:r>
              <a:rPr sz="1200" b="0" i="0" u="none" dirty="0" err="1">
                <a:solidFill>
                  <a:srgbClr val="334155"/>
                </a:solidFill>
                <a:latin typeface="Hind Siliguri"/>
              </a:rPr>
              <a:t>কোথাও</a:t>
            </a:r>
            <a:r>
              <a:rPr sz="1200" b="0" i="0" u="none" dirty="0">
                <a:solidFill>
                  <a:srgbClr val="334155"/>
                </a:solidFill>
                <a:latin typeface="Hind Siliguri"/>
              </a:rPr>
              <a:t> </a:t>
            </a:r>
            <a:r>
              <a:rPr sz="1200" b="0" i="0" u="none" dirty="0" err="1">
                <a:solidFill>
                  <a:srgbClr val="334155"/>
                </a:solidFill>
                <a:latin typeface="Hind Siliguri"/>
              </a:rPr>
              <a:t>জমা</a:t>
            </a:r>
            <a:r>
              <a:rPr sz="1200" b="0" i="0" u="none" dirty="0">
                <a:solidFill>
                  <a:srgbClr val="334155"/>
                </a:solidFill>
                <a:latin typeface="Hind Siliguri"/>
              </a:rPr>
              <a:t> </a:t>
            </a:r>
            <a:r>
              <a:rPr sz="1200" b="0" i="0" u="none" dirty="0" err="1">
                <a:solidFill>
                  <a:srgbClr val="334155"/>
                </a:solidFill>
                <a:latin typeface="Hind Siliguri"/>
              </a:rPr>
              <a:t>থাকে</a:t>
            </a:r>
            <a:r>
              <a:rPr sz="1200" b="0" i="0" u="none" dirty="0">
                <a:solidFill>
                  <a:srgbClr val="334155"/>
                </a:solidFill>
                <a:latin typeface="Hind Siliguri"/>
              </a:rPr>
              <a:t> </a:t>
            </a:r>
            <a:r>
              <a:rPr sz="1200" b="0" i="0" u="none" dirty="0" err="1">
                <a:solidFill>
                  <a:srgbClr val="334155"/>
                </a:solidFill>
                <a:latin typeface="Hind Siliguri"/>
              </a:rPr>
              <a:t>না</a:t>
            </a:r>
            <a:r>
              <a:rPr sz="1200" b="0" i="0" u="none" dirty="0">
                <a:solidFill>
                  <a:srgbClr val="334155"/>
                </a:solidFill>
                <a:latin typeface="Hind Siliguri"/>
              </a:rPr>
              <a:t>।</a:t>
            </a:r>
          </a:p>
        </p:txBody>
      </p:sp>
      <p:sp>
        <p:nvSpPr>
          <p:cNvPr id="23" name="TextBox 22"/>
          <p:cNvSpPr txBox="1"/>
          <p:nvPr/>
        </p:nvSpPr>
        <p:spPr>
          <a:xfrm>
            <a:off x="6443663" y="2773792"/>
            <a:ext cx="5224462" cy="171201"/>
          </a:xfrm>
          <a:prstGeom prst="rect">
            <a:avLst/>
          </a:prstGeom>
          <a:noFill/>
        </p:spPr>
        <p:txBody>
          <a:bodyPr wrap="square" lIns="0" tIns="0" rIns="0" bIns="0" anchor="t">
            <a:spAutoFit/>
          </a:bodyPr>
          <a:lstStyle/>
          <a:p>
            <a:pPr algn="l">
              <a:lnSpc>
                <a:spcPts val="1312"/>
              </a:lnSpc>
            </a:pPr>
            <a:r>
              <a:rPr sz="1200" b="1" i="0" u="none">
                <a:solidFill>
                  <a:srgbClr val="334155"/>
                </a:solidFill>
                <a:latin typeface="Hind Siliguri"/>
              </a:rPr>
              <a:t>বিভাজন:</a:t>
            </a:r>
            <a:r>
              <a:rPr sz="1200" b="0" i="0" u="none">
                <a:solidFill>
                  <a:srgbClr val="334155"/>
                </a:solidFill>
                <a:latin typeface="Hind Siliguri"/>
              </a:rPr>
              <a:t> নিউক্লিয়াস না থাকায় এরা বিভাজিত হতে পারে না।</a:t>
            </a:r>
          </a:p>
        </p:txBody>
      </p:sp>
      <p:graphicFrame>
        <p:nvGraphicFramePr>
          <p:cNvPr id="24" name="Table 23"/>
          <p:cNvGraphicFramePr>
            <a:graphicFrameLocks noGrp="1"/>
          </p:cNvGraphicFramePr>
          <p:nvPr>
            <p:extLst>
              <p:ext uri="{D42A27DB-BD31-4B8C-83A1-F6EECF244321}">
                <p14:modId xmlns:p14="http://schemas.microsoft.com/office/powerpoint/2010/main" val="2698851094"/>
              </p:ext>
            </p:extLst>
          </p:nvPr>
        </p:nvGraphicFramePr>
        <p:xfrm>
          <a:off x="6310313" y="5055062"/>
          <a:ext cx="5329236" cy="523875"/>
        </p:xfrm>
        <a:graphic>
          <a:graphicData uri="http://schemas.openxmlformats.org/drawingml/2006/table">
            <a:tbl>
              <a:tblPr firstRow="1" bandRow="1">
                <a:tableStyleId>{5C22544A-7EE6-4342-B048-85BDC9FD1C3A}</a:tableStyleId>
              </a:tblPr>
              <a:tblGrid>
                <a:gridCol w="1058465">
                  <a:extLst>
                    <a:ext uri="{9D8B030D-6E8A-4147-A177-3AD203B41FA5}">
                      <a16:colId xmlns:a16="http://schemas.microsoft.com/office/drawing/2014/main" val="20000"/>
                    </a:ext>
                  </a:extLst>
                </a:gridCol>
                <a:gridCol w="1149697">
                  <a:extLst>
                    <a:ext uri="{9D8B030D-6E8A-4147-A177-3AD203B41FA5}">
                      <a16:colId xmlns:a16="http://schemas.microsoft.com/office/drawing/2014/main" val="20001"/>
                    </a:ext>
                  </a:extLst>
                </a:gridCol>
                <a:gridCol w="930771">
                  <a:extLst>
                    <a:ext uri="{9D8B030D-6E8A-4147-A177-3AD203B41FA5}">
                      <a16:colId xmlns:a16="http://schemas.microsoft.com/office/drawing/2014/main" val="20002"/>
                    </a:ext>
                  </a:extLst>
                </a:gridCol>
                <a:gridCol w="1076771">
                  <a:extLst>
                    <a:ext uri="{9D8B030D-6E8A-4147-A177-3AD203B41FA5}">
                      <a16:colId xmlns:a16="http://schemas.microsoft.com/office/drawing/2014/main" val="20003"/>
                    </a:ext>
                  </a:extLst>
                </a:gridCol>
                <a:gridCol w="1113532">
                  <a:extLst>
                    <a:ext uri="{9D8B030D-6E8A-4147-A177-3AD203B41FA5}">
                      <a16:colId xmlns:a16="http://schemas.microsoft.com/office/drawing/2014/main" val="20004"/>
                    </a:ext>
                  </a:extLst>
                </a:gridCol>
              </a:tblGrid>
              <a:tr h="261937">
                <a:tc>
                  <a:txBody>
                    <a:bodyPr/>
                    <a:lstStyle/>
                    <a:p>
                      <a:pPr algn="ctr"/>
                      <a:r>
                        <a:rPr sz="825" b="1" i="0" u="none">
                          <a:solidFill>
                            <a:srgbClr val="000000"/>
                          </a:solidFill>
                          <a:latin typeface="Hind Siliguri"/>
                        </a:rPr>
                        <a:t>নিউট্রোফিল</a:t>
                      </a:r>
                    </a:p>
                  </a:txBody>
                  <a:tcPr marL="63500" marR="63500" marT="25400" marB="2540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noFill/>
                  </a:tcPr>
                </a:tc>
                <a:tc>
                  <a:txBody>
                    <a:bodyPr/>
                    <a:lstStyle/>
                    <a:p>
                      <a:pPr algn="ctr"/>
                      <a:r>
                        <a:rPr sz="825" b="1" i="0" u="none">
                          <a:solidFill>
                            <a:srgbClr val="000000"/>
                          </a:solidFill>
                          <a:latin typeface="Hind Siliguri"/>
                        </a:rPr>
                        <a:t>ইওসিনোফিল</a:t>
                      </a:r>
                    </a:p>
                  </a:txBody>
                  <a:tcPr marL="63500" marR="63500" marT="25400" marB="25400"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a:r>
                        <a:rPr sz="825" b="1" i="0" u="none">
                          <a:solidFill>
                            <a:srgbClr val="000000"/>
                          </a:solidFill>
                          <a:latin typeface="Hind Siliguri"/>
                        </a:rPr>
                        <a:t>বেসোফিল</a:t>
                      </a:r>
                    </a:p>
                  </a:txBody>
                  <a:tcPr marL="63500" marR="63500" marT="25400" marB="25400"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a:r>
                        <a:rPr sz="825" b="1" i="0" u="none" dirty="0" err="1">
                          <a:solidFill>
                            <a:srgbClr val="000000"/>
                          </a:solidFill>
                          <a:latin typeface="Hind Siliguri"/>
                        </a:rPr>
                        <a:t>লিম্ফোসাইট</a:t>
                      </a:r>
                      <a:endParaRPr sz="825" b="1" i="0" u="none" dirty="0">
                        <a:solidFill>
                          <a:srgbClr val="000000"/>
                        </a:solidFill>
                        <a:latin typeface="Hind Siliguri"/>
                      </a:endParaRPr>
                    </a:p>
                  </a:txBody>
                  <a:tcPr marL="63500" marR="63500" marT="25400" marB="25400"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a:r>
                        <a:rPr sz="825" b="1" i="0" u="none">
                          <a:solidFill>
                            <a:srgbClr val="000000"/>
                          </a:solidFill>
                          <a:latin typeface="Hind Siliguri"/>
                        </a:rPr>
                        <a:t>মোনোসাইট</a:t>
                      </a:r>
                    </a:p>
                  </a:txBody>
                  <a:tcPr marL="63500" marR="63500" marT="25400" marB="2540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extLst>
                  <a:ext uri="{0D108BD9-81ED-4DB2-BD59-A6C34878D82A}">
                    <a16:rowId xmlns:a16="http://schemas.microsoft.com/office/drawing/2014/main" val="10000"/>
                  </a:ext>
                </a:extLst>
              </a:tr>
              <a:tr h="261938">
                <a:tc>
                  <a:txBody>
                    <a:bodyPr/>
                    <a:lstStyle/>
                    <a:p>
                      <a:pPr algn="ctr"/>
                      <a:r>
                        <a:rPr sz="825" b="0" i="0" u="none">
                          <a:solidFill>
                            <a:srgbClr val="000000"/>
                          </a:solidFill>
                          <a:latin typeface="Hind Siliguri"/>
                        </a:rPr>
                        <a:t>৬০-৭০%</a:t>
                      </a:r>
                    </a:p>
                  </a:txBody>
                  <a:tcPr marL="63500" marR="63500" marT="25400" marB="2540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noFill/>
                  </a:tcPr>
                </a:tc>
                <a:tc>
                  <a:txBody>
                    <a:bodyPr/>
                    <a:lstStyle/>
                    <a:p>
                      <a:pPr algn="ctr"/>
                      <a:r>
                        <a:rPr sz="825" b="0" i="0" u="none" dirty="0">
                          <a:solidFill>
                            <a:srgbClr val="000000"/>
                          </a:solidFill>
                          <a:latin typeface="Hind Siliguri"/>
                        </a:rPr>
                        <a:t>২-৪%</a:t>
                      </a:r>
                    </a:p>
                  </a:txBody>
                  <a:tcPr marL="63500" marR="63500" marT="25400" marB="2540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r>
                        <a:rPr sz="825" b="0" i="0" u="none">
                          <a:solidFill>
                            <a:srgbClr val="000000"/>
                          </a:solidFill>
                          <a:latin typeface="Hind Siliguri"/>
                        </a:rPr>
                        <a:t>০.৫%</a:t>
                      </a:r>
                    </a:p>
                  </a:txBody>
                  <a:tcPr marL="63500" marR="63500" marT="25400" marB="2540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r>
                        <a:rPr sz="825" b="0" i="0" u="none">
                          <a:solidFill>
                            <a:srgbClr val="000000"/>
                          </a:solidFill>
                          <a:latin typeface="Hind Siliguri"/>
                        </a:rPr>
                        <a:t>২৫%</a:t>
                      </a:r>
                    </a:p>
                  </a:txBody>
                  <a:tcPr marL="63500" marR="63500" marT="25400" marB="2540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r>
                        <a:rPr sz="825" b="0" i="0" u="none" dirty="0">
                          <a:solidFill>
                            <a:srgbClr val="000000"/>
                          </a:solidFill>
                          <a:latin typeface="Hind Siliguri"/>
                        </a:rPr>
                        <a:t>৩০০-৮০০টি</a:t>
                      </a:r>
                    </a:p>
                  </a:txBody>
                  <a:tcPr marL="63500" marR="63500" marT="25400" marB="2540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
        <p:nvSpPr>
          <p:cNvPr id="25" name="TextBox 24"/>
          <p:cNvSpPr txBox="1"/>
          <p:nvPr/>
        </p:nvSpPr>
        <p:spPr>
          <a:xfrm>
            <a:off x="533401" y="3765808"/>
            <a:ext cx="47625" cy="171450"/>
          </a:xfrm>
          <a:prstGeom prst="rect">
            <a:avLst/>
          </a:prstGeom>
          <a:noFill/>
        </p:spPr>
        <p:txBody>
          <a:bodyPr wrap="square" lIns="0" tIns="0" rIns="0" bIns="0" anchor="t">
            <a:spAutoFit/>
          </a:bodyPr>
          <a:lstStyle/>
          <a:p>
            <a:pPr algn="l">
              <a:lnSpc>
                <a:spcPts val="1312"/>
              </a:lnSpc>
            </a:pPr>
            <a:r>
              <a:rPr sz="1200" b="1" i="0" u="none">
                <a:solidFill>
                  <a:srgbClr val="0284C7"/>
                </a:solidFill>
                <a:latin typeface="Hind Siliguri"/>
              </a:rPr>
              <a:t>•</a:t>
            </a:r>
          </a:p>
        </p:txBody>
      </p:sp>
      <p:sp>
        <p:nvSpPr>
          <p:cNvPr id="26" name="TextBox 25"/>
          <p:cNvSpPr txBox="1"/>
          <p:nvPr/>
        </p:nvSpPr>
        <p:spPr>
          <a:xfrm>
            <a:off x="533401" y="4165496"/>
            <a:ext cx="47625" cy="171450"/>
          </a:xfrm>
          <a:prstGeom prst="rect">
            <a:avLst/>
          </a:prstGeom>
          <a:noFill/>
        </p:spPr>
        <p:txBody>
          <a:bodyPr wrap="square" lIns="0" tIns="0" rIns="0" bIns="0" anchor="t">
            <a:spAutoFit/>
          </a:bodyPr>
          <a:lstStyle/>
          <a:p>
            <a:pPr algn="l">
              <a:lnSpc>
                <a:spcPts val="1312"/>
              </a:lnSpc>
            </a:pPr>
            <a:r>
              <a:rPr sz="1200" b="1" i="0" u="none">
                <a:solidFill>
                  <a:srgbClr val="0284C7"/>
                </a:solidFill>
                <a:latin typeface="Hind Siliguri"/>
              </a:rPr>
              <a:t>•</a:t>
            </a:r>
          </a:p>
        </p:txBody>
      </p:sp>
      <p:sp>
        <p:nvSpPr>
          <p:cNvPr id="27" name="TextBox 26"/>
          <p:cNvSpPr txBox="1"/>
          <p:nvPr/>
        </p:nvSpPr>
        <p:spPr>
          <a:xfrm>
            <a:off x="533401" y="4854241"/>
            <a:ext cx="47625" cy="171450"/>
          </a:xfrm>
          <a:prstGeom prst="rect">
            <a:avLst/>
          </a:prstGeom>
          <a:noFill/>
        </p:spPr>
        <p:txBody>
          <a:bodyPr wrap="square" lIns="0" tIns="0" rIns="0" bIns="0" anchor="t">
            <a:spAutoFit/>
          </a:bodyPr>
          <a:lstStyle/>
          <a:p>
            <a:pPr algn="l">
              <a:lnSpc>
                <a:spcPts val="1312"/>
              </a:lnSpc>
            </a:pPr>
            <a:r>
              <a:rPr sz="1200" b="1" i="0" u="none">
                <a:solidFill>
                  <a:srgbClr val="0284C7"/>
                </a:solidFill>
                <a:latin typeface="Hind Siliguri"/>
              </a:rPr>
              <a:t>•</a:t>
            </a:r>
          </a:p>
        </p:txBody>
      </p:sp>
      <p:sp>
        <p:nvSpPr>
          <p:cNvPr id="28" name="TextBox 27"/>
          <p:cNvSpPr txBox="1"/>
          <p:nvPr/>
        </p:nvSpPr>
        <p:spPr>
          <a:xfrm>
            <a:off x="523876" y="5226968"/>
            <a:ext cx="47625" cy="171450"/>
          </a:xfrm>
          <a:prstGeom prst="rect">
            <a:avLst/>
          </a:prstGeom>
          <a:noFill/>
        </p:spPr>
        <p:txBody>
          <a:bodyPr wrap="square" lIns="0" tIns="0" rIns="0" bIns="0" anchor="t">
            <a:spAutoFit/>
          </a:bodyPr>
          <a:lstStyle/>
          <a:p>
            <a:pPr algn="l">
              <a:lnSpc>
                <a:spcPts val="1312"/>
              </a:lnSpc>
            </a:pPr>
            <a:r>
              <a:rPr sz="1200" b="1" i="0" u="none">
                <a:solidFill>
                  <a:srgbClr val="0284C7"/>
                </a:solidFill>
                <a:latin typeface="Hind Siliguri"/>
              </a:rPr>
              <a:t>•</a:t>
            </a:r>
          </a:p>
        </p:txBody>
      </p:sp>
      <p:sp>
        <p:nvSpPr>
          <p:cNvPr id="29" name="TextBox 28"/>
          <p:cNvSpPr txBox="1"/>
          <p:nvPr/>
        </p:nvSpPr>
        <p:spPr>
          <a:xfrm>
            <a:off x="533401" y="5622407"/>
            <a:ext cx="47625" cy="171450"/>
          </a:xfrm>
          <a:prstGeom prst="rect">
            <a:avLst/>
          </a:prstGeom>
          <a:noFill/>
        </p:spPr>
        <p:txBody>
          <a:bodyPr wrap="square" lIns="0" tIns="0" rIns="0" bIns="0" anchor="t">
            <a:spAutoFit/>
          </a:bodyPr>
          <a:lstStyle/>
          <a:p>
            <a:pPr algn="l">
              <a:lnSpc>
                <a:spcPts val="1312"/>
              </a:lnSpc>
            </a:pPr>
            <a:r>
              <a:rPr sz="1200" b="1" i="0" u="none">
                <a:solidFill>
                  <a:srgbClr val="0284C7"/>
                </a:solidFill>
                <a:latin typeface="Hind Siliguri"/>
              </a:rPr>
              <a:t>•</a:t>
            </a:r>
          </a:p>
        </p:txBody>
      </p:sp>
      <p:sp>
        <p:nvSpPr>
          <p:cNvPr id="30" name="TextBox 29"/>
          <p:cNvSpPr txBox="1"/>
          <p:nvPr/>
        </p:nvSpPr>
        <p:spPr>
          <a:xfrm>
            <a:off x="6310313" y="1765663"/>
            <a:ext cx="47625" cy="171450"/>
          </a:xfrm>
          <a:prstGeom prst="rect">
            <a:avLst/>
          </a:prstGeom>
          <a:noFill/>
        </p:spPr>
        <p:txBody>
          <a:bodyPr wrap="square" lIns="0" tIns="0" rIns="0" bIns="0" anchor="t">
            <a:spAutoFit/>
          </a:bodyPr>
          <a:lstStyle/>
          <a:p>
            <a:pPr algn="l">
              <a:lnSpc>
                <a:spcPts val="1312"/>
              </a:lnSpc>
            </a:pPr>
            <a:r>
              <a:rPr sz="1200" b="1" i="0" u="none">
                <a:solidFill>
                  <a:srgbClr val="0284C7"/>
                </a:solidFill>
                <a:latin typeface="Hind Siliguri"/>
              </a:rPr>
              <a:t>•</a:t>
            </a:r>
          </a:p>
        </p:txBody>
      </p:sp>
      <p:sp>
        <p:nvSpPr>
          <p:cNvPr id="31" name="TextBox 30"/>
          <p:cNvSpPr txBox="1"/>
          <p:nvPr/>
        </p:nvSpPr>
        <p:spPr>
          <a:xfrm>
            <a:off x="6310313" y="2067022"/>
            <a:ext cx="47625" cy="171450"/>
          </a:xfrm>
          <a:prstGeom prst="rect">
            <a:avLst/>
          </a:prstGeom>
          <a:noFill/>
        </p:spPr>
        <p:txBody>
          <a:bodyPr wrap="square" lIns="0" tIns="0" rIns="0" bIns="0" anchor="t">
            <a:spAutoFit/>
          </a:bodyPr>
          <a:lstStyle/>
          <a:p>
            <a:pPr algn="l">
              <a:lnSpc>
                <a:spcPts val="1312"/>
              </a:lnSpc>
            </a:pPr>
            <a:r>
              <a:rPr sz="1200" b="1" i="0" u="none">
                <a:solidFill>
                  <a:srgbClr val="0284C7"/>
                </a:solidFill>
                <a:latin typeface="Hind Siliguri"/>
              </a:rPr>
              <a:t>•</a:t>
            </a:r>
          </a:p>
        </p:txBody>
      </p:sp>
      <p:sp>
        <p:nvSpPr>
          <p:cNvPr id="32" name="TextBox 31"/>
          <p:cNvSpPr txBox="1"/>
          <p:nvPr/>
        </p:nvSpPr>
        <p:spPr>
          <a:xfrm>
            <a:off x="6310313" y="2462209"/>
            <a:ext cx="47625" cy="171450"/>
          </a:xfrm>
          <a:prstGeom prst="rect">
            <a:avLst/>
          </a:prstGeom>
          <a:noFill/>
        </p:spPr>
        <p:txBody>
          <a:bodyPr wrap="square" lIns="0" tIns="0" rIns="0" bIns="0" anchor="t">
            <a:spAutoFit/>
          </a:bodyPr>
          <a:lstStyle/>
          <a:p>
            <a:pPr algn="l">
              <a:lnSpc>
                <a:spcPts val="1312"/>
              </a:lnSpc>
            </a:pPr>
            <a:r>
              <a:rPr sz="1200" b="1" i="0" u="none" dirty="0">
                <a:solidFill>
                  <a:srgbClr val="0284C7"/>
                </a:solidFill>
                <a:latin typeface="Hind Siliguri"/>
              </a:rPr>
              <a:t>•</a:t>
            </a:r>
          </a:p>
        </p:txBody>
      </p:sp>
      <p:sp>
        <p:nvSpPr>
          <p:cNvPr id="33" name="TextBox 32"/>
          <p:cNvSpPr txBox="1"/>
          <p:nvPr/>
        </p:nvSpPr>
        <p:spPr>
          <a:xfrm>
            <a:off x="6310313" y="2773792"/>
            <a:ext cx="47625" cy="171450"/>
          </a:xfrm>
          <a:prstGeom prst="rect">
            <a:avLst/>
          </a:prstGeom>
          <a:noFill/>
        </p:spPr>
        <p:txBody>
          <a:bodyPr wrap="square" lIns="0" tIns="0" rIns="0" bIns="0" anchor="t">
            <a:spAutoFit/>
          </a:bodyPr>
          <a:lstStyle/>
          <a:p>
            <a:pPr algn="l">
              <a:lnSpc>
                <a:spcPts val="1312"/>
              </a:lnSpc>
            </a:pPr>
            <a:r>
              <a:rPr sz="1200" b="1" i="0" u="none">
                <a:solidFill>
                  <a:srgbClr val="0284C7"/>
                </a:solidFill>
                <a:latin typeface="Hind Siliguri"/>
              </a:rPr>
              <a:t>•</a:t>
            </a:r>
          </a:p>
        </p:txBody>
      </p:sp>
      <p:sp>
        <p:nvSpPr>
          <p:cNvPr id="34" name="TextBox 33"/>
          <p:cNvSpPr txBox="1"/>
          <p:nvPr/>
        </p:nvSpPr>
        <p:spPr>
          <a:xfrm>
            <a:off x="6415088" y="3440909"/>
            <a:ext cx="2236544" cy="153888"/>
          </a:xfrm>
          <a:prstGeom prst="rect">
            <a:avLst/>
          </a:prstGeom>
          <a:noFill/>
        </p:spPr>
        <p:txBody>
          <a:bodyPr wrap="square" lIns="0" tIns="0" rIns="0" bIns="0" anchor="t">
            <a:spAutoFit/>
          </a:bodyPr>
          <a:lstStyle/>
          <a:p>
            <a:pPr algn="l"/>
            <a:r>
              <a:rPr sz="1000" b="1" i="0" u="none" dirty="0" err="1">
                <a:solidFill>
                  <a:srgbClr val="15803D"/>
                </a:solidFill>
                <a:latin typeface="Hind Siliguri"/>
              </a:rPr>
              <a:t>থ্রম্বোসাইটোসিস</a:t>
            </a:r>
            <a:r>
              <a:rPr sz="1000" b="1" i="0" u="none" dirty="0">
                <a:solidFill>
                  <a:srgbClr val="15803D"/>
                </a:solidFill>
                <a:latin typeface="Hind Siliguri"/>
              </a:rPr>
              <a:t> (Thrombocytosis):</a:t>
            </a:r>
          </a:p>
        </p:txBody>
      </p:sp>
      <p:sp>
        <p:nvSpPr>
          <p:cNvPr id="35" name="TextBox 34"/>
          <p:cNvSpPr txBox="1"/>
          <p:nvPr/>
        </p:nvSpPr>
        <p:spPr>
          <a:xfrm>
            <a:off x="6415088" y="3640932"/>
            <a:ext cx="5816084" cy="153292"/>
          </a:xfrm>
          <a:prstGeom prst="rect">
            <a:avLst/>
          </a:prstGeom>
          <a:noFill/>
        </p:spPr>
        <p:txBody>
          <a:bodyPr wrap="square" lIns="0" tIns="0" rIns="0" bIns="0" anchor="t">
            <a:spAutoFit/>
          </a:bodyPr>
          <a:lstStyle/>
          <a:p>
            <a:pPr algn="l">
              <a:lnSpc>
                <a:spcPts val="1207"/>
              </a:lnSpc>
            </a:pPr>
            <a:r>
              <a:rPr sz="1000" b="0" i="0" u="none">
                <a:solidFill>
                  <a:srgbClr val="166534"/>
                </a:solidFill>
                <a:latin typeface="Hind Siliguri"/>
              </a:rPr>
              <a:t>রক্তে অণুচক্রিকার পরিমাণ স্বাভাবিকের চেয়ে বেশি হওয়া।</a:t>
            </a:r>
          </a:p>
        </p:txBody>
      </p:sp>
      <p:sp>
        <p:nvSpPr>
          <p:cNvPr id="36" name="TextBox 35"/>
          <p:cNvSpPr txBox="1"/>
          <p:nvPr/>
        </p:nvSpPr>
        <p:spPr>
          <a:xfrm>
            <a:off x="6415087" y="4051401"/>
            <a:ext cx="2512717" cy="153888"/>
          </a:xfrm>
          <a:prstGeom prst="rect">
            <a:avLst/>
          </a:prstGeom>
          <a:noFill/>
        </p:spPr>
        <p:txBody>
          <a:bodyPr wrap="square" lIns="0" tIns="0" rIns="0" bIns="0" anchor="t">
            <a:spAutoFit/>
          </a:bodyPr>
          <a:lstStyle/>
          <a:p>
            <a:pPr algn="l"/>
            <a:r>
              <a:rPr sz="1000" b="1" i="0" u="none" dirty="0" err="1">
                <a:solidFill>
                  <a:srgbClr val="B91C1C"/>
                </a:solidFill>
                <a:latin typeface="Hind Siliguri"/>
              </a:rPr>
              <a:t>থ্রম্বোসাইটোপিনিয়া</a:t>
            </a:r>
            <a:r>
              <a:rPr sz="1000" b="1" i="0" u="none" dirty="0">
                <a:solidFill>
                  <a:srgbClr val="B91C1C"/>
                </a:solidFill>
                <a:latin typeface="Hind Siliguri"/>
              </a:rPr>
              <a:t> (Thrombocytopenia):</a:t>
            </a:r>
          </a:p>
        </p:txBody>
      </p:sp>
      <p:sp>
        <p:nvSpPr>
          <p:cNvPr id="37" name="TextBox 36"/>
          <p:cNvSpPr txBox="1"/>
          <p:nvPr/>
        </p:nvSpPr>
        <p:spPr>
          <a:xfrm>
            <a:off x="6415088" y="4251425"/>
            <a:ext cx="5816084" cy="153292"/>
          </a:xfrm>
          <a:prstGeom prst="rect">
            <a:avLst/>
          </a:prstGeom>
          <a:noFill/>
        </p:spPr>
        <p:txBody>
          <a:bodyPr wrap="square" lIns="0" tIns="0" rIns="0" bIns="0" anchor="t">
            <a:spAutoFit/>
          </a:bodyPr>
          <a:lstStyle/>
          <a:p>
            <a:pPr algn="l">
              <a:lnSpc>
                <a:spcPts val="1207"/>
              </a:lnSpc>
            </a:pPr>
            <a:r>
              <a:rPr sz="1000" b="0" i="0" u="none" dirty="0" err="1">
                <a:solidFill>
                  <a:srgbClr val="991B1B"/>
                </a:solidFill>
                <a:latin typeface="Hind Siliguri"/>
              </a:rPr>
              <a:t>রক্তে</a:t>
            </a:r>
            <a:r>
              <a:rPr sz="1000" b="0" i="0" u="none" dirty="0">
                <a:solidFill>
                  <a:srgbClr val="991B1B"/>
                </a:solidFill>
                <a:latin typeface="Hind Siliguri"/>
              </a:rPr>
              <a:t> </a:t>
            </a:r>
            <a:r>
              <a:rPr sz="1000" b="0" i="0" u="none" dirty="0" err="1">
                <a:solidFill>
                  <a:srgbClr val="991B1B"/>
                </a:solidFill>
                <a:latin typeface="Hind Siliguri"/>
              </a:rPr>
              <a:t>অণুচক্রিকার</a:t>
            </a:r>
            <a:r>
              <a:rPr sz="1000" b="0" i="0" u="none" dirty="0">
                <a:solidFill>
                  <a:srgbClr val="991B1B"/>
                </a:solidFill>
                <a:latin typeface="Hind Siliguri"/>
              </a:rPr>
              <a:t> </a:t>
            </a:r>
            <a:r>
              <a:rPr sz="1000" b="0" i="0" u="none" dirty="0" err="1">
                <a:solidFill>
                  <a:srgbClr val="991B1B"/>
                </a:solidFill>
                <a:latin typeface="Hind Siliguri"/>
              </a:rPr>
              <a:t>পরিমাণ</a:t>
            </a:r>
            <a:r>
              <a:rPr sz="1000" b="0" i="0" u="none" dirty="0">
                <a:solidFill>
                  <a:srgbClr val="991B1B"/>
                </a:solidFill>
                <a:latin typeface="Hind Siliguri"/>
              </a:rPr>
              <a:t> </a:t>
            </a:r>
            <a:r>
              <a:rPr sz="1000" b="0" i="0" u="none" dirty="0" err="1">
                <a:solidFill>
                  <a:srgbClr val="991B1B"/>
                </a:solidFill>
                <a:latin typeface="Hind Siliguri"/>
              </a:rPr>
              <a:t>স্বাভাবিকের</a:t>
            </a:r>
            <a:r>
              <a:rPr sz="1000" b="0" i="0" u="none" dirty="0">
                <a:solidFill>
                  <a:srgbClr val="991B1B"/>
                </a:solidFill>
                <a:latin typeface="Hind Siliguri"/>
              </a:rPr>
              <a:t> </a:t>
            </a:r>
            <a:r>
              <a:rPr sz="1000" b="0" i="0" u="none" dirty="0" err="1">
                <a:solidFill>
                  <a:srgbClr val="991B1B"/>
                </a:solidFill>
                <a:latin typeface="Hind Siliguri"/>
              </a:rPr>
              <a:t>চেয়ে</a:t>
            </a:r>
            <a:r>
              <a:rPr sz="1000" b="0" i="0" u="none" dirty="0">
                <a:solidFill>
                  <a:srgbClr val="991B1B"/>
                </a:solidFill>
                <a:latin typeface="Hind Siliguri"/>
              </a:rPr>
              <a:t> </a:t>
            </a:r>
            <a:r>
              <a:rPr sz="1000" b="0" i="0" u="none" dirty="0" err="1">
                <a:solidFill>
                  <a:srgbClr val="991B1B"/>
                </a:solidFill>
                <a:latin typeface="Hind Siliguri"/>
              </a:rPr>
              <a:t>কমে</a:t>
            </a:r>
            <a:r>
              <a:rPr sz="1000" b="0" i="0" u="none" dirty="0">
                <a:solidFill>
                  <a:srgbClr val="991B1B"/>
                </a:solidFill>
                <a:latin typeface="Hind Siliguri"/>
              </a:rPr>
              <a:t> </a:t>
            </a:r>
            <a:r>
              <a:rPr sz="1000" b="0" i="0" u="none" dirty="0" err="1">
                <a:solidFill>
                  <a:srgbClr val="991B1B"/>
                </a:solidFill>
                <a:latin typeface="Hind Siliguri"/>
              </a:rPr>
              <a:t>যাওয়া</a:t>
            </a:r>
            <a:r>
              <a:rPr sz="1000" b="0" i="0" u="none" dirty="0">
                <a:solidFill>
                  <a:srgbClr val="991B1B"/>
                </a:solidFill>
                <a:latin typeface="Hind Siliguri"/>
              </a:rPr>
              <a:t>।</a:t>
            </a:r>
          </a:p>
        </p:txBody>
      </p:sp>
      <p:sp>
        <p:nvSpPr>
          <p:cNvPr id="38" name="TextBox 37"/>
          <p:cNvSpPr txBox="1"/>
          <p:nvPr/>
        </p:nvSpPr>
        <p:spPr>
          <a:xfrm>
            <a:off x="381000" y="291583"/>
            <a:ext cx="9141069" cy="369332"/>
          </a:xfrm>
          <a:prstGeom prst="rect">
            <a:avLst/>
          </a:prstGeom>
          <a:noFill/>
        </p:spPr>
        <p:txBody>
          <a:bodyPr wrap="square" lIns="0" tIns="0" rIns="0" bIns="0" anchor="ctr">
            <a:spAutoFit/>
          </a:bodyPr>
          <a:lstStyle/>
          <a:p>
            <a:pPr algn="l"/>
            <a:r>
              <a:rPr sz="2400" b="1" i="0" u="none" dirty="0" err="1">
                <a:solidFill>
                  <a:srgbClr val="991B1B"/>
                </a:solidFill>
                <a:latin typeface="Hind Siliguri" panose="02000000000000000000" pitchFamily="2" charset="0"/>
                <a:cs typeface="Hind Siliguri" panose="02000000000000000000" pitchFamily="2" charset="0"/>
              </a:rPr>
              <a:t>অণুচক্রিকা</a:t>
            </a:r>
            <a:endParaRPr sz="2400" b="1" i="0" u="none" dirty="0">
              <a:solidFill>
                <a:srgbClr val="991B1B"/>
              </a:solidFill>
              <a:latin typeface="Hind Siliguri" panose="02000000000000000000" pitchFamily="2" charset="0"/>
              <a:cs typeface="Hind Siliguri" panose="02000000000000000000" pitchFamily="2" charset="0"/>
            </a:endParaRPr>
          </a:p>
        </p:txBody>
      </p:sp>
      <p:sp>
        <p:nvSpPr>
          <p:cNvPr id="39" name="Rectangle 38"/>
          <p:cNvSpPr/>
          <p:nvPr/>
        </p:nvSpPr>
        <p:spPr>
          <a:xfrm>
            <a:off x="381000" y="695325"/>
            <a:ext cx="11430000" cy="28575"/>
          </a:xfrm>
          <a:prstGeom prst="rect">
            <a:avLst/>
          </a:prstGeom>
          <a:solidFill>
            <a:srgbClr val="FCA5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098" name="Picture 2">
            <a:extLst>
              <a:ext uri="{FF2B5EF4-FFF2-40B4-BE49-F238E27FC236}">
                <a16:creationId xmlns:a16="http://schemas.microsoft.com/office/drawing/2014/main" id="{D9C6294A-EB62-085E-0578-AB436F7A08B0}"/>
              </a:ext>
            </a:extLst>
          </p:cNvPr>
          <p:cNvPicPr>
            <a:picLocks noChangeAspect="1" noChangeArrowheads="1"/>
          </p:cNvPicPr>
          <p:nvPr/>
        </p:nvPicPr>
        <p:blipFill>
          <a:blip r:embed="rId9"/>
          <a:srcRect/>
          <a:stretch/>
        </p:blipFill>
        <p:spPr bwMode="auto">
          <a:xfrm>
            <a:off x="1891373" y="1354744"/>
            <a:ext cx="2891414" cy="1927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85775" y="2298033"/>
            <a:ext cx="4779019" cy="1487597"/>
          </a:xfrm>
          <a:prstGeom prst="rect">
            <a:avLst/>
          </a:prstGeom>
        </p:spPr>
      </p:pic>
      <p:pic>
        <p:nvPicPr>
          <p:cNvPr id="4" name="Picture 3" descr="image.png"/>
          <p:cNvPicPr>
            <a:picLocks noChangeAspect="1"/>
          </p:cNvPicPr>
          <p:nvPr/>
        </p:nvPicPr>
        <p:blipFill>
          <a:blip r:embed="rId3"/>
          <a:stretch>
            <a:fillRect/>
          </a:stretch>
        </p:blipFill>
        <p:spPr>
          <a:xfrm>
            <a:off x="485775" y="4083260"/>
            <a:ext cx="4779019" cy="1100137"/>
          </a:xfrm>
          <a:prstGeom prst="rect">
            <a:avLst/>
          </a:prstGeom>
        </p:spPr>
      </p:pic>
      <p:pic>
        <p:nvPicPr>
          <p:cNvPr id="5" name="Picture 4" descr="image.png"/>
          <p:cNvPicPr>
            <a:picLocks noChangeAspect="1"/>
          </p:cNvPicPr>
          <p:nvPr/>
        </p:nvPicPr>
        <p:blipFill>
          <a:blip r:embed="rId4"/>
          <a:stretch>
            <a:fillRect/>
          </a:stretch>
        </p:blipFill>
        <p:spPr>
          <a:xfrm>
            <a:off x="485775" y="538162"/>
            <a:ext cx="228600" cy="228600"/>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416963294"/>
              </p:ext>
            </p:extLst>
          </p:nvPr>
        </p:nvGraphicFramePr>
        <p:xfrm>
          <a:off x="5350522" y="1307824"/>
          <a:ext cx="6212828" cy="4925879"/>
        </p:xfrm>
        <a:graphic>
          <a:graphicData uri="http://schemas.openxmlformats.org/drawingml/2006/table">
            <a:tbl>
              <a:tblPr firstRow="1" bandRow="1">
                <a:tableStyleId>{5C22544A-7EE6-4342-B048-85BDC9FD1C3A}</a:tableStyleId>
              </a:tblPr>
              <a:tblGrid>
                <a:gridCol w="937914">
                  <a:extLst>
                    <a:ext uri="{9D8B030D-6E8A-4147-A177-3AD203B41FA5}">
                      <a16:colId xmlns:a16="http://schemas.microsoft.com/office/drawing/2014/main" val="20000"/>
                    </a:ext>
                  </a:extLst>
                </a:gridCol>
                <a:gridCol w="2147887">
                  <a:extLst>
                    <a:ext uri="{9D8B030D-6E8A-4147-A177-3AD203B41FA5}">
                      <a16:colId xmlns:a16="http://schemas.microsoft.com/office/drawing/2014/main" val="20001"/>
                    </a:ext>
                  </a:extLst>
                </a:gridCol>
                <a:gridCol w="3127027">
                  <a:extLst>
                    <a:ext uri="{9D8B030D-6E8A-4147-A177-3AD203B41FA5}">
                      <a16:colId xmlns:a16="http://schemas.microsoft.com/office/drawing/2014/main" val="20002"/>
                    </a:ext>
                  </a:extLst>
                </a:gridCol>
              </a:tblGrid>
              <a:tr h="315897">
                <a:tc>
                  <a:txBody>
                    <a:bodyPr/>
                    <a:lstStyle/>
                    <a:p>
                      <a:pPr algn="ctr"/>
                      <a:r>
                        <a:rPr sz="1400" b="1" i="0" u="none">
                          <a:solidFill>
                            <a:srgbClr val="FFFFFF"/>
                          </a:solidFill>
                          <a:latin typeface="Hind Siliguri"/>
                        </a:rPr>
                        <a:t>ফ্যাক্টর</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F1239"/>
                    </a:solidFill>
                  </a:tcPr>
                </a:tc>
                <a:tc>
                  <a:txBody>
                    <a:bodyPr/>
                    <a:lstStyle/>
                    <a:p>
                      <a:pPr algn="ctr"/>
                      <a:r>
                        <a:rPr sz="1400" b="1" i="0" u="none">
                          <a:solidFill>
                            <a:srgbClr val="FFFFFF"/>
                          </a:solidFill>
                          <a:latin typeface="Hind Siliguri"/>
                        </a:rPr>
                        <a:t>নাম</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F1239"/>
                    </a:solidFill>
                  </a:tcPr>
                </a:tc>
                <a:tc>
                  <a:txBody>
                    <a:bodyPr/>
                    <a:lstStyle/>
                    <a:p>
                      <a:pPr algn="ctr"/>
                      <a:r>
                        <a:rPr sz="1400" b="1" i="0" u="none">
                          <a:solidFill>
                            <a:srgbClr val="FFFFFF"/>
                          </a:solidFill>
                          <a:latin typeface="Hind Siliguri"/>
                        </a:rPr>
                        <a:t>প্রকৃতি ও ভূমিকা</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F1239"/>
                    </a:solidFill>
                  </a:tcPr>
                </a:tc>
                <a:extLst>
                  <a:ext uri="{0D108BD9-81ED-4DB2-BD59-A6C34878D82A}">
                    <a16:rowId xmlns:a16="http://schemas.microsoft.com/office/drawing/2014/main" val="10000"/>
                  </a:ext>
                </a:extLst>
              </a:tr>
              <a:tr h="315897">
                <a:tc>
                  <a:txBody>
                    <a:bodyPr/>
                    <a:lstStyle/>
                    <a:p>
                      <a:pPr algn="ctr"/>
                      <a:r>
                        <a:rPr sz="1200" b="0" i="0" u="none">
                          <a:solidFill>
                            <a:srgbClr val="334155"/>
                          </a:solidFill>
                          <a:latin typeface="Hind Siliguri"/>
                        </a:rPr>
                        <a:t>Factor-I</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00" b="0" i="0" u="none">
                          <a:solidFill>
                            <a:srgbClr val="334155"/>
                          </a:solidFill>
                          <a:latin typeface="Hind Siliguri"/>
                        </a:rPr>
                        <a:t>ফাইবারিনোজেন</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00" b="0" i="0" u="none">
                          <a:solidFill>
                            <a:srgbClr val="334155"/>
                          </a:solidFill>
                          <a:latin typeface="Hind Siliguri"/>
                        </a:rPr>
                        <a:t>যকৃতে উৎপন্ন; অদ্রবণীয় ফাইবারিনে পরিণত হয়।</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15897">
                <a:tc>
                  <a:txBody>
                    <a:bodyPr/>
                    <a:lstStyle/>
                    <a:p>
                      <a:pPr algn="ctr"/>
                      <a:r>
                        <a:rPr sz="1200" b="0" i="0" u="none">
                          <a:solidFill>
                            <a:srgbClr val="334155"/>
                          </a:solidFill>
                          <a:latin typeface="Hind Siliguri"/>
                        </a:rPr>
                        <a:t>Factor-II</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1F2"/>
                    </a:solidFill>
                  </a:tcPr>
                </a:tc>
                <a:tc>
                  <a:txBody>
                    <a:bodyPr/>
                    <a:lstStyle/>
                    <a:p>
                      <a:pPr algn="ctr"/>
                      <a:r>
                        <a:rPr sz="1200" b="0" i="0" u="none">
                          <a:solidFill>
                            <a:srgbClr val="334155"/>
                          </a:solidFill>
                          <a:latin typeface="Hind Siliguri"/>
                        </a:rPr>
                        <a:t>প্রোথ্রম্বিন</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1F2"/>
                    </a:solidFill>
                  </a:tcPr>
                </a:tc>
                <a:tc>
                  <a:txBody>
                    <a:bodyPr/>
                    <a:lstStyle/>
                    <a:p>
                      <a:pPr algn="ctr"/>
                      <a:r>
                        <a:rPr sz="1200" b="0" i="0" u="none">
                          <a:solidFill>
                            <a:srgbClr val="334155"/>
                          </a:solidFill>
                          <a:latin typeface="Hind Siliguri"/>
                        </a:rPr>
                        <a:t>Ca²⁺ এর উপস্থিতিতে থ্রম্বিনে পরিণত হয়।</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1F2"/>
                    </a:solidFill>
                  </a:tcPr>
                </a:tc>
                <a:extLst>
                  <a:ext uri="{0D108BD9-81ED-4DB2-BD59-A6C34878D82A}">
                    <a16:rowId xmlns:a16="http://schemas.microsoft.com/office/drawing/2014/main" val="10002"/>
                  </a:ext>
                </a:extLst>
              </a:tr>
              <a:tr h="315897">
                <a:tc>
                  <a:txBody>
                    <a:bodyPr/>
                    <a:lstStyle/>
                    <a:p>
                      <a:pPr algn="ctr"/>
                      <a:r>
                        <a:rPr sz="1200" b="0" i="0" u="none">
                          <a:solidFill>
                            <a:srgbClr val="334155"/>
                          </a:solidFill>
                          <a:latin typeface="Hind Siliguri"/>
                        </a:rPr>
                        <a:t>Factor-III</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00" b="0" i="0" u="none">
                          <a:solidFill>
                            <a:srgbClr val="334155"/>
                          </a:solidFill>
                          <a:latin typeface="Hind Siliguri"/>
                        </a:rPr>
                        <a:t>থ্রম্বোপ্লাস্টিন</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00" b="0" i="0" u="none">
                          <a:solidFill>
                            <a:srgbClr val="334155"/>
                          </a:solidFill>
                          <a:latin typeface="Hind Siliguri"/>
                        </a:rPr>
                        <a:t>প্রোথ্রম্বিনকে থ্রম্বিনে রূপান্তরে সাহায্য করে।</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15897">
                <a:tc>
                  <a:txBody>
                    <a:bodyPr/>
                    <a:lstStyle/>
                    <a:p>
                      <a:pPr algn="ctr"/>
                      <a:r>
                        <a:rPr sz="1200" b="0" i="0" u="none">
                          <a:solidFill>
                            <a:srgbClr val="334155"/>
                          </a:solidFill>
                          <a:latin typeface="Hind Siliguri"/>
                        </a:rPr>
                        <a:t>Factor-IV</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1F2"/>
                    </a:solidFill>
                  </a:tcPr>
                </a:tc>
                <a:tc>
                  <a:txBody>
                    <a:bodyPr/>
                    <a:lstStyle/>
                    <a:p>
                      <a:pPr algn="ctr"/>
                      <a:r>
                        <a:rPr sz="1200" b="0" i="0" u="none">
                          <a:solidFill>
                            <a:srgbClr val="334155"/>
                          </a:solidFill>
                          <a:latin typeface="Hind Siliguri"/>
                        </a:rPr>
                        <a:t>ক্যালসিয়াম আয়ন (Ca²⁺)</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1F2"/>
                    </a:solidFill>
                  </a:tcPr>
                </a:tc>
                <a:tc>
                  <a:txBody>
                    <a:bodyPr/>
                    <a:lstStyle/>
                    <a:p>
                      <a:pPr algn="ctr"/>
                      <a:r>
                        <a:rPr sz="1200" b="0" i="0" u="none">
                          <a:solidFill>
                            <a:srgbClr val="334155"/>
                          </a:solidFill>
                          <a:latin typeface="Hind Siliguri"/>
                        </a:rPr>
                        <a:t>থ্রম্বোপ্লাস্টিন গঠন ও ফাইবারিন পলিমারে ভূমিকা রাখে।</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1F2"/>
                    </a:solidFill>
                  </a:tcPr>
                </a:tc>
                <a:extLst>
                  <a:ext uri="{0D108BD9-81ED-4DB2-BD59-A6C34878D82A}">
                    <a16:rowId xmlns:a16="http://schemas.microsoft.com/office/drawing/2014/main" val="10004"/>
                  </a:ext>
                </a:extLst>
              </a:tr>
              <a:tr h="315897">
                <a:tc>
                  <a:txBody>
                    <a:bodyPr/>
                    <a:lstStyle/>
                    <a:p>
                      <a:pPr algn="ctr"/>
                      <a:r>
                        <a:rPr sz="1200" b="0" i="0" u="none">
                          <a:solidFill>
                            <a:srgbClr val="334155"/>
                          </a:solidFill>
                          <a:latin typeface="Hind Siliguri"/>
                        </a:rPr>
                        <a:t>Factor-V</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00" b="0" i="0" u="none">
                          <a:solidFill>
                            <a:srgbClr val="334155"/>
                          </a:solidFill>
                          <a:latin typeface="Hind Siliguri"/>
                        </a:rPr>
                        <a:t>প্রো-অ্যাক্সেল্যারিন</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00" b="0" i="0" u="none">
                          <a:solidFill>
                            <a:srgbClr val="334155"/>
                          </a:solidFill>
                          <a:latin typeface="Hind Siliguri"/>
                        </a:rPr>
                        <a:t>প্রোথ্রম্বিন রূপান্তরে সহায়ক।</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315897">
                <a:tc>
                  <a:txBody>
                    <a:bodyPr/>
                    <a:lstStyle/>
                    <a:p>
                      <a:pPr algn="ctr"/>
                      <a:r>
                        <a:rPr sz="1200" b="0" i="0" u="none">
                          <a:solidFill>
                            <a:srgbClr val="334155"/>
                          </a:solidFill>
                          <a:latin typeface="Hind Siliguri"/>
                        </a:rPr>
                        <a:t>Factor-VI</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1F2"/>
                    </a:solidFill>
                  </a:tcPr>
                </a:tc>
                <a:tc>
                  <a:txBody>
                    <a:bodyPr/>
                    <a:lstStyle/>
                    <a:p>
                      <a:pPr algn="ctr"/>
                      <a:r>
                        <a:rPr sz="1200" b="0" i="0" u="none">
                          <a:solidFill>
                            <a:srgbClr val="334155"/>
                          </a:solidFill>
                          <a:latin typeface="Hind Siliguri"/>
                        </a:rPr>
                        <a:t>অ্যাক্সেল্যারিন</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1F2"/>
                    </a:solidFill>
                  </a:tcPr>
                </a:tc>
                <a:tc>
                  <a:txBody>
                    <a:bodyPr/>
                    <a:lstStyle/>
                    <a:p>
                      <a:pPr algn="ctr"/>
                      <a:r>
                        <a:rPr sz="1200" b="0" i="0" u="none">
                          <a:solidFill>
                            <a:srgbClr val="334155"/>
                          </a:solidFill>
                          <a:latin typeface="Hind Siliguri"/>
                        </a:rPr>
                        <a:t>প্রকল্পিত (Hypothetical)।</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1F2"/>
                    </a:solidFill>
                  </a:tcPr>
                </a:tc>
                <a:extLst>
                  <a:ext uri="{0D108BD9-81ED-4DB2-BD59-A6C34878D82A}">
                    <a16:rowId xmlns:a16="http://schemas.microsoft.com/office/drawing/2014/main" val="10006"/>
                  </a:ext>
                </a:extLst>
              </a:tr>
              <a:tr h="315897">
                <a:tc>
                  <a:txBody>
                    <a:bodyPr/>
                    <a:lstStyle/>
                    <a:p>
                      <a:pPr algn="ctr"/>
                      <a:r>
                        <a:rPr sz="1200" b="0" i="0" u="none">
                          <a:solidFill>
                            <a:srgbClr val="334155"/>
                          </a:solidFill>
                          <a:latin typeface="Hind Siliguri"/>
                        </a:rPr>
                        <a:t>Factor-VII</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00" b="0" i="0" u="none">
                          <a:solidFill>
                            <a:srgbClr val="334155"/>
                          </a:solidFill>
                          <a:latin typeface="Hind Siliguri"/>
                        </a:rPr>
                        <a:t>প্রোকনভার্টিন</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00" b="0" i="0" u="none">
                          <a:solidFill>
                            <a:srgbClr val="334155"/>
                          </a:solidFill>
                          <a:latin typeface="Hind Siliguri"/>
                        </a:rPr>
                        <a:t>প্রোটিন প্রকৃতি; থ্রম্বোপ্লাস্টিন গঠন ত্বরাান্বিত করে।</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315897">
                <a:tc>
                  <a:txBody>
                    <a:bodyPr/>
                    <a:lstStyle/>
                    <a:p>
                      <a:pPr algn="ctr"/>
                      <a:r>
                        <a:rPr sz="1200" b="0" i="0" u="none">
                          <a:solidFill>
                            <a:srgbClr val="334155"/>
                          </a:solidFill>
                          <a:latin typeface="Hind Siliguri"/>
                        </a:rPr>
                        <a:t>Factor-VIII</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1F2"/>
                    </a:solidFill>
                  </a:tcPr>
                </a:tc>
                <a:tc>
                  <a:txBody>
                    <a:bodyPr/>
                    <a:lstStyle/>
                    <a:p>
                      <a:pPr algn="ctr"/>
                      <a:r>
                        <a:rPr sz="1200" b="0" i="0" u="none">
                          <a:solidFill>
                            <a:srgbClr val="334155"/>
                          </a:solidFill>
                          <a:latin typeface="Hind Siliguri"/>
                        </a:rPr>
                        <a:t>অ্যান্টিহেমোফিলিক ফ্যাক্টর (AHF)</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1F2"/>
                    </a:solidFill>
                  </a:tcPr>
                </a:tc>
                <a:tc>
                  <a:txBody>
                    <a:bodyPr/>
                    <a:lstStyle/>
                    <a:p>
                      <a:pPr algn="ctr"/>
                      <a:r>
                        <a:rPr sz="1200" b="0" i="0" u="none">
                          <a:solidFill>
                            <a:srgbClr val="334155"/>
                          </a:solidFill>
                          <a:latin typeface="Hind Siliguri"/>
                        </a:rPr>
                        <a:t>হেমোফিলিয়া A প্রতিরোধ করে।</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1F2"/>
                    </a:solidFill>
                  </a:tcPr>
                </a:tc>
                <a:extLst>
                  <a:ext uri="{0D108BD9-81ED-4DB2-BD59-A6C34878D82A}">
                    <a16:rowId xmlns:a16="http://schemas.microsoft.com/office/drawing/2014/main" val="10008"/>
                  </a:ext>
                </a:extLst>
              </a:tr>
              <a:tr h="315897">
                <a:tc>
                  <a:txBody>
                    <a:bodyPr/>
                    <a:lstStyle/>
                    <a:p>
                      <a:pPr algn="ctr"/>
                      <a:r>
                        <a:rPr sz="1200" b="0" i="0" u="none">
                          <a:solidFill>
                            <a:srgbClr val="334155"/>
                          </a:solidFill>
                          <a:latin typeface="Hind Siliguri"/>
                        </a:rPr>
                        <a:t>Factor-IX</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00" b="0" i="0" u="none">
                          <a:solidFill>
                            <a:srgbClr val="334155"/>
                          </a:solidFill>
                          <a:latin typeface="Hind Siliguri"/>
                        </a:rPr>
                        <a:t>ক্রিসমাস ফ্যাক্টর</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00" b="0" i="0" u="none">
                          <a:solidFill>
                            <a:srgbClr val="334155"/>
                          </a:solidFill>
                          <a:latin typeface="Hind Siliguri"/>
                        </a:rPr>
                        <a:t>অভাবে হেমোফিলিয়া B (Christmas Disease) হয়।</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9"/>
                  </a:ext>
                </a:extLst>
              </a:tr>
              <a:tr h="315897">
                <a:tc>
                  <a:txBody>
                    <a:bodyPr/>
                    <a:lstStyle/>
                    <a:p>
                      <a:pPr algn="ctr"/>
                      <a:r>
                        <a:rPr sz="1200" b="0" i="0" u="none">
                          <a:solidFill>
                            <a:srgbClr val="334155"/>
                          </a:solidFill>
                          <a:latin typeface="Hind Siliguri"/>
                        </a:rPr>
                        <a:t>Factor-X</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1F2"/>
                    </a:solidFill>
                  </a:tcPr>
                </a:tc>
                <a:tc>
                  <a:txBody>
                    <a:bodyPr/>
                    <a:lstStyle/>
                    <a:p>
                      <a:pPr algn="ctr"/>
                      <a:r>
                        <a:rPr sz="1200" b="0" i="0" u="none">
                          <a:solidFill>
                            <a:srgbClr val="334155"/>
                          </a:solidFill>
                          <a:latin typeface="Hind Siliguri"/>
                        </a:rPr>
                        <a:t>স্টুয়ার্ট ফ্যাক্টর</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1F2"/>
                    </a:solidFill>
                  </a:tcPr>
                </a:tc>
                <a:tc>
                  <a:txBody>
                    <a:bodyPr/>
                    <a:lstStyle/>
                    <a:p>
                      <a:pPr algn="ctr"/>
                      <a:r>
                        <a:rPr sz="1200" b="0" i="0" u="none">
                          <a:solidFill>
                            <a:srgbClr val="334155"/>
                          </a:solidFill>
                          <a:latin typeface="Hind Siliguri"/>
                        </a:rPr>
                        <a:t>প্রোথ্রম্বিন থেকে থ্রম্বিন গঠনে সহায়ক।</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1F2"/>
                    </a:solidFill>
                  </a:tcPr>
                </a:tc>
                <a:extLst>
                  <a:ext uri="{0D108BD9-81ED-4DB2-BD59-A6C34878D82A}">
                    <a16:rowId xmlns:a16="http://schemas.microsoft.com/office/drawing/2014/main" val="10010"/>
                  </a:ext>
                </a:extLst>
              </a:tr>
              <a:tr h="315897">
                <a:tc>
                  <a:txBody>
                    <a:bodyPr/>
                    <a:lstStyle/>
                    <a:p>
                      <a:pPr algn="ctr"/>
                      <a:r>
                        <a:rPr sz="1200" b="0" i="0" u="none">
                          <a:solidFill>
                            <a:srgbClr val="334155"/>
                          </a:solidFill>
                          <a:latin typeface="Hind Siliguri"/>
                        </a:rPr>
                        <a:t>Factor-XI</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00" b="0" i="0" u="none">
                          <a:solidFill>
                            <a:srgbClr val="334155"/>
                          </a:solidFill>
                          <a:latin typeface="Hind Siliguri"/>
                        </a:rPr>
                        <a:t>প্লাজমা থ্রম্বোপ্লাস্টিন</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00" b="0" i="0" u="none">
                          <a:solidFill>
                            <a:srgbClr val="334155"/>
                          </a:solidFill>
                          <a:latin typeface="Hind Siliguri"/>
                        </a:rPr>
                        <a:t>অভাবে হেমোফিলিয়া C রোগ হয়।</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1"/>
                  </a:ext>
                </a:extLst>
              </a:tr>
              <a:tr h="315897">
                <a:tc>
                  <a:txBody>
                    <a:bodyPr/>
                    <a:lstStyle/>
                    <a:p>
                      <a:pPr algn="ctr"/>
                      <a:r>
                        <a:rPr sz="1200" b="0" i="0" u="none">
                          <a:solidFill>
                            <a:srgbClr val="334155"/>
                          </a:solidFill>
                          <a:latin typeface="Hind Siliguri"/>
                        </a:rPr>
                        <a:t>Factor-XII</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1F2"/>
                    </a:solidFill>
                  </a:tcPr>
                </a:tc>
                <a:tc>
                  <a:txBody>
                    <a:bodyPr/>
                    <a:lstStyle/>
                    <a:p>
                      <a:pPr algn="ctr"/>
                      <a:r>
                        <a:rPr sz="1200" b="0" i="0" u="none">
                          <a:solidFill>
                            <a:srgbClr val="334155"/>
                          </a:solidFill>
                          <a:latin typeface="Hind Siliguri"/>
                        </a:rPr>
                        <a:t>হ্যাগম্যান ফ্যাক্টর</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1F2"/>
                    </a:solidFill>
                  </a:tcPr>
                </a:tc>
                <a:tc>
                  <a:txBody>
                    <a:bodyPr/>
                    <a:lstStyle/>
                    <a:p>
                      <a:pPr algn="ctr"/>
                      <a:r>
                        <a:rPr sz="1200" b="0" i="0" u="none">
                          <a:solidFill>
                            <a:srgbClr val="334155"/>
                          </a:solidFill>
                          <a:latin typeface="Hind Siliguri"/>
                        </a:rPr>
                        <a:t>Factor XI সক্রিয়করণে ভূমিকা রাখে।</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1F2"/>
                    </a:solidFill>
                  </a:tcPr>
                </a:tc>
                <a:extLst>
                  <a:ext uri="{0D108BD9-81ED-4DB2-BD59-A6C34878D82A}">
                    <a16:rowId xmlns:a16="http://schemas.microsoft.com/office/drawing/2014/main" val="10012"/>
                  </a:ext>
                </a:extLst>
              </a:tr>
              <a:tr h="315903">
                <a:tc>
                  <a:txBody>
                    <a:bodyPr/>
                    <a:lstStyle/>
                    <a:p>
                      <a:pPr algn="ctr"/>
                      <a:r>
                        <a:rPr sz="1200" b="0" i="0" u="none">
                          <a:solidFill>
                            <a:srgbClr val="334155"/>
                          </a:solidFill>
                          <a:latin typeface="Hind Siliguri"/>
                        </a:rPr>
                        <a:t>Factor-XIII</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00" b="0" i="0" u="none">
                          <a:solidFill>
                            <a:srgbClr val="334155"/>
                          </a:solidFill>
                          <a:latin typeface="Hind Siliguri"/>
                        </a:rPr>
                        <a:t>ফাইবারিন স্টেবিলাইজিং</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200" b="0" i="0" u="none" dirty="0" err="1">
                          <a:solidFill>
                            <a:srgbClr val="334155"/>
                          </a:solidFill>
                          <a:latin typeface="Hind Siliguri"/>
                        </a:rPr>
                        <a:t>নরম</a:t>
                      </a:r>
                      <a:r>
                        <a:rPr sz="1200" b="0" i="0" u="none" dirty="0">
                          <a:solidFill>
                            <a:srgbClr val="334155"/>
                          </a:solidFill>
                          <a:latin typeface="Hind Siliguri"/>
                        </a:rPr>
                        <a:t> </a:t>
                      </a:r>
                      <a:r>
                        <a:rPr sz="1200" b="0" i="0" u="none" dirty="0" err="1">
                          <a:solidFill>
                            <a:srgbClr val="334155"/>
                          </a:solidFill>
                          <a:latin typeface="Hind Siliguri"/>
                        </a:rPr>
                        <a:t>ফাইবারিনকে</a:t>
                      </a:r>
                      <a:r>
                        <a:rPr sz="1200" b="0" i="0" u="none" dirty="0">
                          <a:solidFill>
                            <a:srgbClr val="334155"/>
                          </a:solidFill>
                          <a:latin typeface="Hind Siliguri"/>
                        </a:rPr>
                        <a:t> </a:t>
                      </a:r>
                      <a:r>
                        <a:rPr sz="1200" b="0" i="0" u="none" dirty="0" err="1">
                          <a:solidFill>
                            <a:srgbClr val="334155"/>
                          </a:solidFill>
                          <a:latin typeface="Hind Siliguri"/>
                        </a:rPr>
                        <a:t>শক্ত</a:t>
                      </a:r>
                      <a:r>
                        <a:rPr sz="1200" b="0" i="0" u="none" dirty="0">
                          <a:solidFill>
                            <a:srgbClr val="334155"/>
                          </a:solidFill>
                          <a:latin typeface="Hind Siliguri"/>
                        </a:rPr>
                        <a:t> </a:t>
                      </a:r>
                      <a:r>
                        <a:rPr sz="1200" b="0" i="0" u="none" dirty="0" err="1">
                          <a:solidFill>
                            <a:srgbClr val="334155"/>
                          </a:solidFill>
                          <a:latin typeface="Hind Siliguri"/>
                        </a:rPr>
                        <a:t>করে</a:t>
                      </a:r>
                      <a:r>
                        <a:rPr sz="1200" b="0" i="0" u="none" dirty="0">
                          <a:solidFill>
                            <a:srgbClr val="334155"/>
                          </a:solidFill>
                          <a:latin typeface="Hind Siliguri"/>
                        </a:rPr>
                        <a:t>।</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3"/>
                  </a:ext>
                </a:extLst>
              </a:tr>
            </a:tbl>
          </a:graphicData>
        </a:graphic>
      </p:graphicFrame>
      <p:sp>
        <p:nvSpPr>
          <p:cNvPr id="7" name="TextBox 6"/>
          <p:cNvSpPr txBox="1"/>
          <p:nvPr/>
        </p:nvSpPr>
        <p:spPr>
          <a:xfrm>
            <a:off x="628650" y="2440909"/>
            <a:ext cx="4493269" cy="405239"/>
          </a:xfrm>
          <a:prstGeom prst="rect">
            <a:avLst/>
          </a:prstGeom>
          <a:noFill/>
        </p:spPr>
        <p:txBody>
          <a:bodyPr wrap="square" lIns="0" tIns="0" rIns="0" bIns="0" anchor="t">
            <a:spAutoFit/>
          </a:bodyPr>
          <a:lstStyle/>
          <a:p>
            <a:pPr algn="l">
              <a:lnSpc>
                <a:spcPts val="1575"/>
              </a:lnSpc>
            </a:pPr>
            <a:r>
              <a:rPr sz="1200" b="1" i="0" u="none" dirty="0" err="1">
                <a:solidFill>
                  <a:srgbClr val="0F172A"/>
                </a:solidFill>
                <a:latin typeface="Hind Siliguri"/>
              </a:rPr>
              <a:t>রক্ত</a:t>
            </a:r>
            <a:r>
              <a:rPr sz="1200" b="1" i="0" u="none" dirty="0">
                <a:solidFill>
                  <a:srgbClr val="0F172A"/>
                </a:solidFill>
                <a:latin typeface="Hind Siliguri"/>
              </a:rPr>
              <a:t> </a:t>
            </a:r>
            <a:r>
              <a:rPr sz="1200" b="1" i="0" u="none" dirty="0" err="1">
                <a:solidFill>
                  <a:srgbClr val="0F172A"/>
                </a:solidFill>
                <a:latin typeface="Hind Siliguri"/>
              </a:rPr>
              <a:t>তঞ্চন</a:t>
            </a:r>
            <a:r>
              <a:rPr sz="1200" b="1" i="0" u="none" dirty="0">
                <a:solidFill>
                  <a:srgbClr val="0F172A"/>
                </a:solidFill>
                <a:latin typeface="Hind Siliguri"/>
              </a:rPr>
              <a:t> (Blood Coagulation):</a:t>
            </a:r>
            <a:r>
              <a:rPr sz="1200" b="0" i="0" u="none" dirty="0">
                <a:solidFill>
                  <a:srgbClr val="334155"/>
                </a:solidFill>
                <a:latin typeface="Hind Siliguri"/>
              </a:rPr>
              <a:t> </a:t>
            </a:r>
            <a:r>
              <a:rPr sz="1200" b="0" i="0" u="none" dirty="0" err="1">
                <a:solidFill>
                  <a:srgbClr val="334155"/>
                </a:solidFill>
                <a:latin typeface="Hind Siliguri"/>
              </a:rPr>
              <a:t>যে</a:t>
            </a:r>
            <a:r>
              <a:rPr sz="1200" b="0" i="0" u="none" dirty="0">
                <a:solidFill>
                  <a:srgbClr val="334155"/>
                </a:solidFill>
                <a:latin typeface="Hind Siliguri"/>
              </a:rPr>
              <a:t> </a:t>
            </a:r>
            <a:r>
              <a:rPr sz="1200" b="0" i="0" u="none" dirty="0" err="1">
                <a:solidFill>
                  <a:srgbClr val="334155"/>
                </a:solidFill>
                <a:latin typeface="Hind Siliguri"/>
              </a:rPr>
              <a:t>জটিল</a:t>
            </a:r>
            <a:r>
              <a:rPr sz="1200" b="0" i="0" u="none" dirty="0">
                <a:solidFill>
                  <a:srgbClr val="334155"/>
                </a:solidFill>
                <a:latin typeface="Hind Siliguri"/>
              </a:rPr>
              <a:t> </a:t>
            </a:r>
            <a:r>
              <a:rPr sz="1200" b="0" i="0" u="none" dirty="0" err="1">
                <a:solidFill>
                  <a:srgbClr val="334155"/>
                </a:solidFill>
                <a:latin typeface="Hind Siliguri"/>
              </a:rPr>
              <a:t>জৈব</a:t>
            </a:r>
            <a:r>
              <a:rPr sz="1200" b="0" i="0" u="none" dirty="0">
                <a:solidFill>
                  <a:srgbClr val="334155"/>
                </a:solidFill>
                <a:latin typeface="Hind Siliguri"/>
              </a:rPr>
              <a:t> </a:t>
            </a:r>
            <a:r>
              <a:rPr sz="1200" b="0" i="0" u="none" dirty="0" err="1">
                <a:solidFill>
                  <a:srgbClr val="334155"/>
                </a:solidFill>
                <a:latin typeface="Hind Siliguri"/>
              </a:rPr>
              <a:t>রাসায়নিক</a:t>
            </a:r>
            <a:r>
              <a:rPr sz="1200" b="0" i="0" u="none" dirty="0">
                <a:solidFill>
                  <a:srgbClr val="334155"/>
                </a:solidFill>
                <a:latin typeface="Hind Siliguri"/>
              </a:rPr>
              <a:t> </a:t>
            </a:r>
            <a:r>
              <a:rPr sz="1200" b="0" i="0" u="none" dirty="0" err="1">
                <a:solidFill>
                  <a:srgbClr val="334155"/>
                </a:solidFill>
                <a:latin typeface="Hind Siliguri"/>
              </a:rPr>
              <a:t>প্রক্রিয়ায়</a:t>
            </a:r>
            <a:r>
              <a:rPr sz="1200" b="0" i="0" u="none" dirty="0">
                <a:solidFill>
                  <a:srgbClr val="334155"/>
                </a:solidFill>
                <a:latin typeface="Hind Siliguri"/>
              </a:rPr>
              <a:t> </a:t>
            </a:r>
            <a:r>
              <a:rPr sz="1200" b="0" i="0" u="none" dirty="0" err="1">
                <a:solidFill>
                  <a:srgbClr val="334155"/>
                </a:solidFill>
                <a:latin typeface="Hind Siliguri"/>
              </a:rPr>
              <a:t>ফাইবারিন</a:t>
            </a:r>
            <a:r>
              <a:rPr sz="1200" b="0" i="0" u="none" dirty="0">
                <a:solidFill>
                  <a:srgbClr val="334155"/>
                </a:solidFill>
                <a:latin typeface="Hind Siliguri"/>
              </a:rPr>
              <a:t> </a:t>
            </a:r>
            <a:r>
              <a:rPr sz="1200" b="0" i="0" u="none" dirty="0" err="1">
                <a:solidFill>
                  <a:srgbClr val="334155"/>
                </a:solidFill>
                <a:latin typeface="Hind Siliguri"/>
              </a:rPr>
              <a:t>জালক</a:t>
            </a:r>
            <a:r>
              <a:rPr sz="1200" b="0" i="0" u="none" dirty="0">
                <a:solidFill>
                  <a:srgbClr val="334155"/>
                </a:solidFill>
                <a:latin typeface="Hind Siliguri"/>
              </a:rPr>
              <a:t> </a:t>
            </a:r>
            <a:r>
              <a:rPr sz="1200" b="0" i="0" u="none" dirty="0" err="1">
                <a:solidFill>
                  <a:srgbClr val="334155"/>
                </a:solidFill>
                <a:latin typeface="Hind Siliguri"/>
              </a:rPr>
              <a:t>সৃষ্টির</a:t>
            </a:r>
            <a:r>
              <a:rPr sz="1200" b="0" i="0" u="none" dirty="0">
                <a:solidFill>
                  <a:srgbClr val="334155"/>
                </a:solidFill>
                <a:latin typeface="Hind Siliguri"/>
              </a:rPr>
              <a:t> </a:t>
            </a:r>
            <a:r>
              <a:rPr sz="1200" b="0" i="0" u="none" dirty="0" err="1">
                <a:solidFill>
                  <a:srgbClr val="334155"/>
                </a:solidFill>
                <a:latin typeface="Hind Siliguri"/>
              </a:rPr>
              <a:t>মাধ্যমে</a:t>
            </a:r>
            <a:r>
              <a:rPr sz="1200" b="0" i="0" u="none" dirty="0">
                <a:solidFill>
                  <a:srgbClr val="334155"/>
                </a:solidFill>
                <a:latin typeface="Hind Siliguri"/>
              </a:rPr>
              <a:t> </a:t>
            </a:r>
            <a:r>
              <a:rPr sz="1200" b="0" i="0" u="none" dirty="0" err="1">
                <a:solidFill>
                  <a:srgbClr val="334155"/>
                </a:solidFill>
                <a:latin typeface="Hind Siliguri"/>
              </a:rPr>
              <a:t>ক্ষতস্থানে</a:t>
            </a:r>
            <a:r>
              <a:rPr sz="1200" b="0" i="0" u="none" dirty="0">
                <a:solidFill>
                  <a:srgbClr val="334155"/>
                </a:solidFill>
                <a:latin typeface="Hind Siliguri"/>
              </a:rPr>
              <a:t> </a:t>
            </a:r>
            <a:r>
              <a:rPr sz="1200" b="0" i="0" u="none" dirty="0" err="1">
                <a:solidFill>
                  <a:srgbClr val="334155"/>
                </a:solidFill>
                <a:latin typeface="Hind Siliguri"/>
              </a:rPr>
              <a:t>রক্ত</a:t>
            </a:r>
            <a:r>
              <a:rPr sz="1200" b="0" i="0" u="none" dirty="0">
                <a:solidFill>
                  <a:srgbClr val="334155"/>
                </a:solidFill>
                <a:latin typeface="Hind Siliguri"/>
              </a:rPr>
              <a:t> </a:t>
            </a:r>
            <a:r>
              <a:rPr sz="1200" b="0" i="0" u="none" dirty="0" err="1">
                <a:solidFill>
                  <a:srgbClr val="334155"/>
                </a:solidFill>
                <a:latin typeface="Hind Siliguri"/>
              </a:rPr>
              <a:t>জমাট</a:t>
            </a:r>
            <a:r>
              <a:rPr sz="1200" b="0" i="0" u="none" dirty="0">
                <a:solidFill>
                  <a:srgbClr val="334155"/>
                </a:solidFill>
                <a:latin typeface="Hind Siliguri"/>
              </a:rPr>
              <a:t> </a:t>
            </a:r>
            <a:r>
              <a:rPr sz="1200" b="0" i="0" u="none" dirty="0" err="1">
                <a:solidFill>
                  <a:srgbClr val="334155"/>
                </a:solidFill>
                <a:latin typeface="Hind Siliguri"/>
              </a:rPr>
              <a:t>বাঁধে</a:t>
            </a:r>
            <a:r>
              <a:rPr sz="1200" b="0" i="0" u="none" dirty="0">
                <a:solidFill>
                  <a:srgbClr val="334155"/>
                </a:solidFill>
                <a:latin typeface="Hind Siliguri"/>
              </a:rPr>
              <a:t>।</a:t>
            </a:r>
          </a:p>
        </p:txBody>
      </p:sp>
      <p:sp>
        <p:nvSpPr>
          <p:cNvPr id="8" name="TextBox 7"/>
          <p:cNvSpPr txBox="1"/>
          <p:nvPr/>
        </p:nvSpPr>
        <p:spPr>
          <a:xfrm>
            <a:off x="628650" y="2898109"/>
            <a:ext cx="4493269" cy="405239"/>
          </a:xfrm>
          <a:prstGeom prst="rect">
            <a:avLst/>
          </a:prstGeom>
          <a:noFill/>
        </p:spPr>
        <p:txBody>
          <a:bodyPr wrap="square" lIns="0" tIns="0" rIns="0" bIns="0" anchor="t">
            <a:spAutoFit/>
          </a:bodyPr>
          <a:lstStyle/>
          <a:p>
            <a:pPr algn="l">
              <a:lnSpc>
                <a:spcPts val="1575"/>
              </a:lnSpc>
            </a:pPr>
            <a:r>
              <a:rPr sz="1200" b="1" i="0" u="none">
                <a:solidFill>
                  <a:srgbClr val="0F172A"/>
                </a:solidFill>
                <a:latin typeface="Hind Siliguri"/>
              </a:rPr>
              <a:t>হেমোস্ট্যাসিস (Hemostasis):</a:t>
            </a:r>
            <a:r>
              <a:rPr sz="1200" b="0" i="0" u="none">
                <a:solidFill>
                  <a:srgbClr val="334155"/>
                </a:solidFill>
                <a:latin typeface="Hind Siliguri"/>
              </a:rPr>
              <a:t> ক্ষত নিরাময়ে রক্তপাত বন্ধের সার্বিক প্রক্রিয়া।</a:t>
            </a:r>
          </a:p>
        </p:txBody>
      </p:sp>
      <p:sp>
        <p:nvSpPr>
          <p:cNvPr id="9" name="TextBox 8"/>
          <p:cNvSpPr txBox="1"/>
          <p:nvPr/>
        </p:nvSpPr>
        <p:spPr>
          <a:xfrm>
            <a:off x="628650" y="3422960"/>
            <a:ext cx="4493269" cy="200025"/>
          </a:xfrm>
          <a:prstGeom prst="rect">
            <a:avLst/>
          </a:prstGeom>
          <a:noFill/>
        </p:spPr>
        <p:txBody>
          <a:bodyPr wrap="square" lIns="0" tIns="0" rIns="0" bIns="0" anchor="t">
            <a:spAutoFit/>
          </a:bodyPr>
          <a:lstStyle/>
          <a:p>
            <a:pPr algn="l">
              <a:lnSpc>
                <a:spcPts val="1575"/>
              </a:lnSpc>
            </a:pPr>
            <a:r>
              <a:rPr sz="1200" b="1" i="0" u="none" dirty="0" err="1">
                <a:solidFill>
                  <a:srgbClr val="0F172A"/>
                </a:solidFill>
                <a:latin typeface="Hind Siliguri"/>
              </a:rPr>
              <a:t>থ্রম্বোসিস</a:t>
            </a:r>
            <a:r>
              <a:rPr sz="1200" b="1" i="0" u="none" dirty="0">
                <a:solidFill>
                  <a:srgbClr val="0F172A"/>
                </a:solidFill>
                <a:latin typeface="Hind Siliguri"/>
              </a:rPr>
              <a:t> (Thrombosis):</a:t>
            </a:r>
            <a:r>
              <a:rPr sz="1200" b="0" i="0" u="none" dirty="0">
                <a:solidFill>
                  <a:srgbClr val="334155"/>
                </a:solidFill>
                <a:latin typeface="Hind Siliguri"/>
              </a:rPr>
              <a:t> </a:t>
            </a:r>
            <a:r>
              <a:rPr sz="1200" b="0" i="0" u="none" dirty="0" err="1">
                <a:solidFill>
                  <a:srgbClr val="334155"/>
                </a:solidFill>
                <a:latin typeface="Hind Siliguri"/>
              </a:rPr>
              <a:t>রক্তবাহিকার</a:t>
            </a:r>
            <a:r>
              <a:rPr sz="1200" b="0" i="0" u="none" dirty="0">
                <a:solidFill>
                  <a:srgbClr val="334155"/>
                </a:solidFill>
                <a:latin typeface="Hind Siliguri"/>
              </a:rPr>
              <a:t> </a:t>
            </a:r>
            <a:r>
              <a:rPr sz="1200" b="0" i="0" u="none" dirty="0" err="1">
                <a:solidFill>
                  <a:srgbClr val="334155"/>
                </a:solidFill>
                <a:latin typeface="Hind Siliguri"/>
              </a:rPr>
              <a:t>অভ্যন্তরে</a:t>
            </a:r>
            <a:r>
              <a:rPr sz="1200" b="0" i="0" u="none" dirty="0">
                <a:solidFill>
                  <a:srgbClr val="334155"/>
                </a:solidFill>
                <a:latin typeface="Hind Siliguri"/>
              </a:rPr>
              <a:t> </a:t>
            </a:r>
            <a:r>
              <a:rPr sz="1200" b="0" i="0" u="none" dirty="0" err="1">
                <a:solidFill>
                  <a:srgbClr val="334155"/>
                </a:solidFill>
                <a:latin typeface="Hind Siliguri"/>
              </a:rPr>
              <a:t>রক্ত</a:t>
            </a:r>
            <a:r>
              <a:rPr sz="1200" b="0" i="0" u="none" dirty="0">
                <a:solidFill>
                  <a:srgbClr val="334155"/>
                </a:solidFill>
                <a:latin typeface="Hind Siliguri"/>
              </a:rPr>
              <a:t> </a:t>
            </a:r>
            <a:r>
              <a:rPr sz="1200" b="0" i="0" u="none" dirty="0" err="1">
                <a:solidFill>
                  <a:srgbClr val="334155"/>
                </a:solidFill>
                <a:latin typeface="Hind Siliguri"/>
              </a:rPr>
              <a:t>জমাট</a:t>
            </a:r>
            <a:r>
              <a:rPr sz="1200" b="0" i="0" u="none" dirty="0">
                <a:solidFill>
                  <a:srgbClr val="334155"/>
                </a:solidFill>
                <a:latin typeface="Hind Siliguri"/>
              </a:rPr>
              <a:t> </a:t>
            </a:r>
            <a:r>
              <a:rPr sz="1200" b="0" i="0" u="none" dirty="0" err="1">
                <a:solidFill>
                  <a:srgbClr val="334155"/>
                </a:solidFill>
                <a:latin typeface="Hind Siliguri"/>
              </a:rPr>
              <a:t>বাঁধা</a:t>
            </a:r>
            <a:r>
              <a:rPr sz="1200" b="0" i="0" u="none" dirty="0">
                <a:solidFill>
                  <a:srgbClr val="334155"/>
                </a:solidFill>
                <a:latin typeface="Hind Siliguri"/>
              </a:rPr>
              <a:t>।</a:t>
            </a:r>
          </a:p>
        </p:txBody>
      </p:sp>
      <p:sp>
        <p:nvSpPr>
          <p:cNvPr id="10" name="TextBox 9"/>
          <p:cNvSpPr txBox="1"/>
          <p:nvPr/>
        </p:nvSpPr>
        <p:spPr>
          <a:xfrm>
            <a:off x="609600" y="4207085"/>
            <a:ext cx="4531369" cy="179536"/>
          </a:xfrm>
          <a:prstGeom prst="rect">
            <a:avLst/>
          </a:prstGeom>
          <a:noFill/>
        </p:spPr>
        <p:txBody>
          <a:bodyPr wrap="square" lIns="0" tIns="0" rIns="0" bIns="0" anchor="t">
            <a:spAutoFit/>
          </a:bodyPr>
          <a:lstStyle/>
          <a:p>
            <a:pPr algn="l">
              <a:lnSpc>
                <a:spcPts val="1350"/>
              </a:lnSpc>
            </a:pPr>
            <a:r>
              <a:rPr sz="1200" b="1" i="0" u="none" dirty="0" err="1">
                <a:solidFill>
                  <a:srgbClr val="0F172A"/>
                </a:solidFill>
                <a:latin typeface="Hind Siliguri"/>
              </a:rPr>
              <a:t>প্রধান</a:t>
            </a:r>
            <a:r>
              <a:rPr sz="1200" b="1" i="0" u="none" dirty="0">
                <a:solidFill>
                  <a:srgbClr val="0F172A"/>
                </a:solidFill>
                <a:latin typeface="Hind Siliguri"/>
              </a:rPr>
              <a:t> ৪টি </a:t>
            </a:r>
            <a:r>
              <a:rPr sz="1200" b="1" i="0" u="none" dirty="0" err="1">
                <a:solidFill>
                  <a:srgbClr val="0F172A"/>
                </a:solidFill>
                <a:latin typeface="Hind Siliguri"/>
              </a:rPr>
              <a:t>ফ্যাক্টর</a:t>
            </a:r>
            <a:r>
              <a:rPr sz="1200" b="1" i="0" u="none" dirty="0">
                <a:solidFill>
                  <a:srgbClr val="0F172A"/>
                </a:solidFill>
                <a:latin typeface="Hind Siliguri"/>
              </a:rPr>
              <a:t> (</a:t>
            </a:r>
            <a:r>
              <a:rPr sz="1200" b="1" i="0" u="none" dirty="0" err="1">
                <a:solidFill>
                  <a:srgbClr val="0F172A"/>
                </a:solidFill>
                <a:latin typeface="Hind Siliguri"/>
              </a:rPr>
              <a:t>মনে</a:t>
            </a:r>
            <a:r>
              <a:rPr sz="1200" b="1" i="0" u="none" dirty="0">
                <a:solidFill>
                  <a:srgbClr val="0F172A"/>
                </a:solidFill>
                <a:latin typeface="Hind Siliguri"/>
              </a:rPr>
              <a:t> </a:t>
            </a:r>
            <a:r>
              <a:rPr sz="1200" b="1" i="0" u="none" dirty="0" err="1">
                <a:solidFill>
                  <a:srgbClr val="0F172A"/>
                </a:solidFill>
                <a:latin typeface="Hind Siliguri"/>
              </a:rPr>
              <a:t>রাখার</a:t>
            </a:r>
            <a:r>
              <a:rPr sz="1200" b="1" i="0" u="none" dirty="0">
                <a:solidFill>
                  <a:srgbClr val="0F172A"/>
                </a:solidFill>
                <a:latin typeface="Hind Siliguri"/>
              </a:rPr>
              <a:t> </a:t>
            </a:r>
            <a:r>
              <a:rPr sz="1200" b="1" i="0" u="none" dirty="0" err="1">
                <a:solidFill>
                  <a:srgbClr val="0F172A"/>
                </a:solidFill>
                <a:latin typeface="Hind Siliguri"/>
              </a:rPr>
              <a:t>সংকেত</a:t>
            </a:r>
            <a:r>
              <a:rPr sz="1200" b="1" i="0" u="none" dirty="0">
                <a:solidFill>
                  <a:srgbClr val="0F172A"/>
                </a:solidFill>
                <a:latin typeface="Hind Siliguri"/>
              </a:rPr>
              <a:t>: </a:t>
            </a:r>
            <a:r>
              <a:rPr sz="1200" b="1" i="0" u="none" dirty="0" err="1">
                <a:solidFill>
                  <a:srgbClr val="0F172A"/>
                </a:solidFill>
                <a:latin typeface="Hind Siliguri"/>
              </a:rPr>
              <a:t>ফুল</a:t>
            </a:r>
            <a:r>
              <a:rPr sz="1200" b="1" i="0" u="none" dirty="0">
                <a:solidFill>
                  <a:srgbClr val="0F172A"/>
                </a:solidFill>
                <a:latin typeface="Hind Siliguri"/>
              </a:rPr>
              <a:t> </a:t>
            </a:r>
            <a:r>
              <a:rPr sz="1200" b="1" i="0" u="none" dirty="0" err="1">
                <a:solidFill>
                  <a:srgbClr val="0F172A"/>
                </a:solidFill>
                <a:latin typeface="Hind Siliguri"/>
              </a:rPr>
              <a:t>পড়ে</a:t>
            </a:r>
            <a:r>
              <a:rPr sz="1200" b="1" i="0" u="none" dirty="0">
                <a:solidFill>
                  <a:srgbClr val="0F172A"/>
                </a:solidFill>
                <a:latin typeface="Hind Siliguri"/>
              </a:rPr>
              <a:t> </a:t>
            </a:r>
            <a:r>
              <a:rPr sz="1200" b="1" i="0" u="none" dirty="0" err="1">
                <a:solidFill>
                  <a:srgbClr val="0F172A"/>
                </a:solidFill>
                <a:latin typeface="Hind Siliguri"/>
              </a:rPr>
              <a:t>টপ</a:t>
            </a:r>
            <a:r>
              <a:rPr sz="1200" b="1" i="0" u="none" dirty="0">
                <a:solidFill>
                  <a:srgbClr val="0F172A"/>
                </a:solidFill>
                <a:latin typeface="Hind Siliguri"/>
              </a:rPr>
              <a:t> </a:t>
            </a:r>
            <a:r>
              <a:rPr sz="1200" b="1" i="0" u="none" dirty="0" err="1">
                <a:solidFill>
                  <a:srgbClr val="0F172A"/>
                </a:solidFill>
                <a:latin typeface="Hind Siliguri"/>
              </a:rPr>
              <a:t>করে</a:t>
            </a:r>
            <a:r>
              <a:rPr sz="1200" b="1" i="0" u="none" dirty="0">
                <a:solidFill>
                  <a:srgbClr val="0F172A"/>
                </a:solidFill>
                <a:latin typeface="Hind Siliguri"/>
              </a:rPr>
              <a:t>):</a:t>
            </a:r>
          </a:p>
        </p:txBody>
      </p:sp>
      <p:sp>
        <p:nvSpPr>
          <p:cNvPr id="11" name="TextBox 10"/>
          <p:cNvSpPr txBox="1"/>
          <p:nvPr/>
        </p:nvSpPr>
        <p:spPr>
          <a:xfrm>
            <a:off x="609600" y="4946370"/>
            <a:ext cx="4531369" cy="157735"/>
          </a:xfrm>
          <a:prstGeom prst="rect">
            <a:avLst/>
          </a:prstGeom>
          <a:noFill/>
        </p:spPr>
        <p:txBody>
          <a:bodyPr wrap="square" lIns="0" tIns="0" rIns="0" bIns="0" anchor="t">
            <a:spAutoFit/>
          </a:bodyPr>
          <a:lstStyle/>
          <a:p>
            <a:pPr algn="l">
              <a:lnSpc>
                <a:spcPts val="1237"/>
              </a:lnSpc>
            </a:pPr>
            <a:r>
              <a:rPr sz="1100" b="0" i="0" u="none" dirty="0">
                <a:solidFill>
                  <a:srgbClr val="475569"/>
                </a:solidFill>
                <a:latin typeface="Hind Siliguri"/>
              </a:rPr>
              <a:t>* </a:t>
            </a:r>
            <a:r>
              <a:rPr sz="1100" b="0" i="0" u="none" dirty="0" err="1">
                <a:solidFill>
                  <a:srgbClr val="475569"/>
                </a:solidFill>
                <a:latin typeface="Hind Siliguri"/>
              </a:rPr>
              <a:t>স্বাভাবিক</a:t>
            </a:r>
            <a:r>
              <a:rPr sz="1100" b="0" i="0" u="none" dirty="0">
                <a:solidFill>
                  <a:srgbClr val="475569"/>
                </a:solidFill>
                <a:latin typeface="Hind Siliguri"/>
              </a:rPr>
              <a:t> </a:t>
            </a:r>
            <a:r>
              <a:rPr sz="1100" b="0" i="0" u="none" dirty="0" err="1">
                <a:solidFill>
                  <a:srgbClr val="475569"/>
                </a:solidFill>
                <a:latin typeface="Hind Siliguri"/>
              </a:rPr>
              <a:t>তঞ্চনকাল</a:t>
            </a:r>
            <a:r>
              <a:rPr sz="1100" b="0" i="0" u="none" dirty="0">
                <a:solidFill>
                  <a:srgbClr val="475569"/>
                </a:solidFill>
                <a:latin typeface="Hind Siliguri"/>
              </a:rPr>
              <a:t>: ৪-৫ </a:t>
            </a:r>
            <a:r>
              <a:rPr sz="1100" b="0" i="0" u="none" dirty="0" err="1">
                <a:solidFill>
                  <a:srgbClr val="475569"/>
                </a:solidFill>
                <a:latin typeface="Hind Siliguri"/>
              </a:rPr>
              <a:t>মিনিট</a:t>
            </a:r>
            <a:r>
              <a:rPr sz="1100" b="0" i="0" u="none" dirty="0">
                <a:solidFill>
                  <a:srgbClr val="475569"/>
                </a:solidFill>
                <a:latin typeface="Hind Siliguri"/>
              </a:rPr>
              <a:t> (</a:t>
            </a:r>
            <a:r>
              <a:rPr sz="1100" b="0" i="0" u="none" dirty="0" err="1">
                <a:solidFill>
                  <a:srgbClr val="475569"/>
                </a:solidFill>
                <a:latin typeface="Hind Siliguri"/>
              </a:rPr>
              <a:t>সাধারণ</a:t>
            </a:r>
            <a:r>
              <a:rPr sz="1100" b="0" i="0" u="none" dirty="0">
                <a:solidFill>
                  <a:srgbClr val="475569"/>
                </a:solidFill>
                <a:latin typeface="Hind Siliguri"/>
              </a:rPr>
              <a:t> ৩-৮ </a:t>
            </a:r>
            <a:r>
              <a:rPr sz="1100" b="0" i="0" u="none" dirty="0" err="1">
                <a:solidFill>
                  <a:srgbClr val="475569"/>
                </a:solidFill>
                <a:latin typeface="Hind Siliguri"/>
              </a:rPr>
              <a:t>মি</a:t>
            </a:r>
            <a:r>
              <a:rPr sz="1100" b="0" i="0" u="none" dirty="0">
                <a:solidFill>
                  <a:srgbClr val="475569"/>
                </a:solidFill>
                <a:latin typeface="Hind Siliguri"/>
              </a:rPr>
              <a:t>.) | </a:t>
            </a:r>
            <a:r>
              <a:rPr sz="1100" b="0" i="0" u="none" dirty="0" err="1">
                <a:solidFill>
                  <a:srgbClr val="475569"/>
                </a:solidFill>
                <a:latin typeface="Hind Siliguri"/>
              </a:rPr>
              <a:t>ক্ষরণকাল</a:t>
            </a:r>
            <a:r>
              <a:rPr sz="1100" b="0" i="0" u="none" dirty="0">
                <a:solidFill>
                  <a:srgbClr val="475569"/>
                </a:solidFill>
                <a:latin typeface="Hind Siliguri"/>
              </a:rPr>
              <a:t>: ১-৪ </a:t>
            </a:r>
            <a:r>
              <a:rPr sz="1100" b="0" i="0" u="none" dirty="0" err="1">
                <a:solidFill>
                  <a:srgbClr val="475569"/>
                </a:solidFill>
                <a:latin typeface="Hind Siliguri"/>
              </a:rPr>
              <a:t>মিনিট</a:t>
            </a:r>
            <a:endParaRPr sz="1100" b="0" i="0" u="none" dirty="0">
              <a:solidFill>
                <a:srgbClr val="475569"/>
              </a:solidFill>
              <a:latin typeface="Hind Siliguri"/>
            </a:endParaRPr>
          </a:p>
        </p:txBody>
      </p:sp>
      <p:sp>
        <p:nvSpPr>
          <p:cNvPr id="12" name="TextBox 11"/>
          <p:cNvSpPr txBox="1"/>
          <p:nvPr/>
        </p:nvSpPr>
        <p:spPr>
          <a:xfrm>
            <a:off x="742950" y="4431838"/>
            <a:ext cx="57150" cy="184666"/>
          </a:xfrm>
          <a:prstGeom prst="rect">
            <a:avLst/>
          </a:prstGeom>
          <a:noFill/>
        </p:spPr>
        <p:txBody>
          <a:bodyPr wrap="square" lIns="0" tIns="0" rIns="0" bIns="0" anchor="t">
            <a:spAutoFit/>
          </a:bodyPr>
          <a:lstStyle/>
          <a:p>
            <a:pPr algn="l"/>
            <a:r>
              <a:rPr sz="1200" b="0" i="0" u="none" dirty="0">
                <a:solidFill>
                  <a:srgbClr val="334155"/>
                </a:solidFill>
                <a:latin typeface="Hind Siliguri"/>
              </a:rPr>
              <a:t>1</a:t>
            </a:r>
          </a:p>
        </p:txBody>
      </p:sp>
      <p:sp>
        <p:nvSpPr>
          <p:cNvPr id="13" name="TextBox 12"/>
          <p:cNvSpPr txBox="1"/>
          <p:nvPr/>
        </p:nvSpPr>
        <p:spPr>
          <a:xfrm>
            <a:off x="800100" y="4416635"/>
            <a:ext cx="4340869" cy="192360"/>
          </a:xfrm>
          <a:prstGeom prst="rect">
            <a:avLst/>
          </a:prstGeom>
          <a:noFill/>
        </p:spPr>
        <p:txBody>
          <a:bodyPr wrap="square" lIns="57150" tIns="0" rIns="0" bIns="0" anchor="t">
            <a:spAutoFit/>
          </a:bodyPr>
          <a:lstStyle/>
          <a:p>
            <a:pPr algn="l">
              <a:lnSpc>
                <a:spcPts val="1462"/>
              </a:lnSpc>
            </a:pPr>
            <a:r>
              <a:rPr sz="1200" b="1" i="0" u="none" dirty="0" err="1">
                <a:solidFill>
                  <a:srgbClr val="0F172A"/>
                </a:solidFill>
                <a:latin typeface="Hind Siliguri"/>
              </a:rPr>
              <a:t>ফাইবারিনোজেন</a:t>
            </a:r>
            <a:r>
              <a:rPr sz="1200" b="0" i="0" u="none" dirty="0">
                <a:solidFill>
                  <a:srgbClr val="334155"/>
                </a:solidFill>
                <a:latin typeface="Hind Siliguri"/>
              </a:rPr>
              <a:t> (I) | 2. </a:t>
            </a:r>
            <a:r>
              <a:rPr sz="1200" b="1" i="0" u="none" dirty="0" err="1">
                <a:solidFill>
                  <a:srgbClr val="0F172A"/>
                </a:solidFill>
                <a:latin typeface="Hind Siliguri"/>
              </a:rPr>
              <a:t>প্রোথ্রম্বিন</a:t>
            </a:r>
            <a:r>
              <a:rPr sz="1200" b="0" i="0" u="none" dirty="0">
                <a:solidFill>
                  <a:srgbClr val="334155"/>
                </a:solidFill>
                <a:latin typeface="Hind Siliguri"/>
              </a:rPr>
              <a:t> (II)</a:t>
            </a:r>
          </a:p>
        </p:txBody>
      </p:sp>
      <p:sp>
        <p:nvSpPr>
          <p:cNvPr id="14" name="TextBox 13"/>
          <p:cNvSpPr txBox="1"/>
          <p:nvPr/>
        </p:nvSpPr>
        <p:spPr>
          <a:xfrm>
            <a:off x="740752" y="4684250"/>
            <a:ext cx="76200" cy="184666"/>
          </a:xfrm>
          <a:prstGeom prst="rect">
            <a:avLst/>
          </a:prstGeom>
          <a:noFill/>
        </p:spPr>
        <p:txBody>
          <a:bodyPr wrap="square" lIns="0" tIns="0" rIns="0" bIns="0" anchor="t">
            <a:spAutoFit/>
          </a:bodyPr>
          <a:lstStyle/>
          <a:p>
            <a:pPr algn="l"/>
            <a:r>
              <a:rPr lang="en-US" sz="1200" b="0" i="0" u="none" dirty="0">
                <a:solidFill>
                  <a:srgbClr val="334155"/>
                </a:solidFill>
                <a:latin typeface="Hind Siliguri"/>
              </a:rPr>
              <a:t>3</a:t>
            </a:r>
            <a:endParaRPr sz="1200" b="0" i="0" u="none" dirty="0">
              <a:solidFill>
                <a:srgbClr val="334155"/>
              </a:solidFill>
              <a:latin typeface="Hind Siliguri"/>
            </a:endParaRPr>
          </a:p>
        </p:txBody>
      </p:sp>
      <p:sp>
        <p:nvSpPr>
          <p:cNvPr id="15" name="TextBox 14"/>
          <p:cNvSpPr txBox="1"/>
          <p:nvPr/>
        </p:nvSpPr>
        <p:spPr>
          <a:xfrm>
            <a:off x="800100" y="4659522"/>
            <a:ext cx="4340869" cy="192360"/>
          </a:xfrm>
          <a:prstGeom prst="rect">
            <a:avLst/>
          </a:prstGeom>
          <a:noFill/>
        </p:spPr>
        <p:txBody>
          <a:bodyPr wrap="square" lIns="76200" tIns="0" rIns="0" bIns="0" anchor="t">
            <a:spAutoFit/>
          </a:bodyPr>
          <a:lstStyle/>
          <a:p>
            <a:pPr algn="l">
              <a:lnSpc>
                <a:spcPts val="1462"/>
              </a:lnSpc>
            </a:pPr>
            <a:r>
              <a:rPr sz="1200" b="1" i="0" u="none">
                <a:solidFill>
                  <a:srgbClr val="0F172A"/>
                </a:solidFill>
                <a:latin typeface="Hind Siliguri"/>
              </a:rPr>
              <a:t>থ্রম্বোপ্লাস্টিন</a:t>
            </a:r>
            <a:r>
              <a:rPr sz="1200" b="0" i="0" u="none">
                <a:solidFill>
                  <a:srgbClr val="334155"/>
                </a:solidFill>
                <a:latin typeface="Hind Siliguri"/>
              </a:rPr>
              <a:t> (III) | 4. </a:t>
            </a:r>
            <a:r>
              <a:rPr sz="1200" b="1" i="0" u="none">
                <a:solidFill>
                  <a:srgbClr val="0F172A"/>
                </a:solidFill>
                <a:latin typeface="Hind Siliguri"/>
              </a:rPr>
              <a:t>ক্যালসিয়াম আয়ন (Ca²⁺)</a:t>
            </a:r>
            <a:r>
              <a:rPr sz="1200" b="0" i="0" u="none">
                <a:solidFill>
                  <a:srgbClr val="334155"/>
                </a:solidFill>
                <a:latin typeface="Hind Siliguri"/>
              </a:rPr>
              <a:t> (IV)</a:t>
            </a:r>
          </a:p>
        </p:txBody>
      </p:sp>
      <p:sp>
        <p:nvSpPr>
          <p:cNvPr id="52" name="Rectangle 51"/>
          <p:cNvSpPr/>
          <p:nvPr/>
        </p:nvSpPr>
        <p:spPr>
          <a:xfrm>
            <a:off x="5493394" y="5456545"/>
            <a:ext cx="937914" cy="9525"/>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TextBox 54"/>
          <p:cNvSpPr txBox="1"/>
          <p:nvPr/>
        </p:nvSpPr>
        <p:spPr>
          <a:xfrm>
            <a:off x="828675" y="438150"/>
            <a:ext cx="11363325" cy="447675"/>
          </a:xfrm>
          <a:prstGeom prst="rect">
            <a:avLst/>
          </a:prstGeom>
          <a:noFill/>
        </p:spPr>
        <p:txBody>
          <a:bodyPr wrap="square" lIns="0" tIns="0" rIns="0" bIns="0" anchor="ctr">
            <a:spAutoFit/>
          </a:bodyPr>
          <a:lstStyle/>
          <a:p>
            <a:pPr algn="l"/>
            <a:r>
              <a:rPr sz="2100" b="1" i="0" u="none">
                <a:solidFill>
                  <a:srgbClr val="881337"/>
                </a:solidFill>
                <a:latin typeface="Hind Siliguri"/>
              </a:rPr>
              <a:t>রক্ত তঞ্চন ও তঞ্চনকারী ফ্যাক্টরসমূহ</a:t>
            </a:r>
          </a:p>
        </p:txBody>
      </p:sp>
      <p:sp>
        <p:nvSpPr>
          <p:cNvPr id="56" name="Rectangle 55"/>
          <p:cNvSpPr/>
          <p:nvPr/>
        </p:nvSpPr>
        <p:spPr>
          <a:xfrm>
            <a:off x="485775" y="942975"/>
            <a:ext cx="11220450" cy="19050"/>
          </a:xfrm>
          <a:prstGeom prst="rect">
            <a:avLst/>
          </a:prstGeom>
          <a:solidFill>
            <a:srgbClr val="FECD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85775" y="1481137"/>
            <a:ext cx="5495925" cy="103822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2"/>
          <a:stretch>
            <a:fillRect/>
          </a:stretch>
        </p:blipFill>
        <p:spPr>
          <a:xfrm>
            <a:off x="485775" y="2633662"/>
            <a:ext cx="5495925" cy="103822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2"/>
          <a:stretch>
            <a:fillRect/>
          </a:stretch>
        </p:blipFill>
        <p:spPr>
          <a:xfrm>
            <a:off x="485775" y="3786187"/>
            <a:ext cx="5495925" cy="103822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Picture 5" descr="image.png"/>
          <p:cNvPicPr>
            <a:picLocks noChangeAspect="1"/>
          </p:cNvPicPr>
          <p:nvPr/>
        </p:nvPicPr>
        <p:blipFill>
          <a:blip r:embed="rId2"/>
          <a:stretch>
            <a:fillRect/>
          </a:stretch>
        </p:blipFill>
        <p:spPr>
          <a:xfrm>
            <a:off x="485775" y="4938712"/>
            <a:ext cx="5495925" cy="103822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7" name="Picture 6" descr="image.png"/>
          <p:cNvPicPr>
            <a:picLocks noChangeAspect="1"/>
          </p:cNvPicPr>
          <p:nvPr/>
        </p:nvPicPr>
        <p:blipFill>
          <a:blip r:embed="rId3"/>
          <a:stretch>
            <a:fillRect/>
          </a:stretch>
        </p:blipFill>
        <p:spPr>
          <a:xfrm>
            <a:off x="6210300" y="1481137"/>
            <a:ext cx="5495925" cy="4572000"/>
          </a:xfrm>
          <a:prstGeom prst="rect">
            <a:avLst/>
          </a:prstGeom>
        </p:spPr>
      </p:pic>
      <p:pic>
        <p:nvPicPr>
          <p:cNvPr id="12" name="Picture 11" descr="image.png"/>
          <p:cNvPicPr>
            <a:picLocks noChangeAspect="1"/>
          </p:cNvPicPr>
          <p:nvPr/>
        </p:nvPicPr>
        <p:blipFill>
          <a:blip r:embed="rId4"/>
          <a:stretch>
            <a:fillRect/>
          </a:stretch>
        </p:blipFill>
        <p:spPr>
          <a:xfrm>
            <a:off x="485775" y="538162"/>
            <a:ext cx="228600" cy="228600"/>
          </a:xfrm>
          <a:prstGeom prst="rect">
            <a:avLst/>
          </a:prstGeom>
        </p:spPr>
      </p:pic>
      <p:sp>
        <p:nvSpPr>
          <p:cNvPr id="13" name="TextBox 12"/>
          <p:cNvSpPr txBox="1"/>
          <p:nvPr/>
        </p:nvSpPr>
        <p:spPr>
          <a:xfrm>
            <a:off x="676275" y="1604962"/>
            <a:ext cx="5143500" cy="219075"/>
          </a:xfrm>
          <a:prstGeom prst="rect">
            <a:avLst/>
          </a:prstGeom>
          <a:noFill/>
        </p:spPr>
        <p:txBody>
          <a:bodyPr wrap="square" lIns="0" tIns="0" rIns="0" bIns="0" anchor="t">
            <a:spAutoFit/>
          </a:bodyPr>
          <a:lstStyle/>
          <a:p>
            <a:pPr algn="l"/>
            <a:r>
              <a:rPr sz="1050" b="1" i="0" u="none">
                <a:solidFill>
                  <a:srgbClr val="9F1239"/>
                </a:solidFill>
                <a:latin typeface="Hind Siliguri"/>
              </a:rPr>
              <a:t>ধাপ ১: থ্রম্বোপ্লাস্টিন তৈরি</a:t>
            </a:r>
          </a:p>
        </p:txBody>
      </p:sp>
      <p:sp>
        <p:nvSpPr>
          <p:cNvPr id="14" name="TextBox 13"/>
          <p:cNvSpPr txBox="1"/>
          <p:nvPr/>
        </p:nvSpPr>
        <p:spPr>
          <a:xfrm>
            <a:off x="676275" y="1862137"/>
            <a:ext cx="5143500" cy="179536"/>
          </a:xfrm>
          <a:prstGeom prst="rect">
            <a:avLst/>
          </a:prstGeom>
          <a:noFill/>
        </p:spPr>
        <p:txBody>
          <a:bodyPr wrap="square" lIns="0" tIns="0" rIns="0" bIns="0" anchor="t">
            <a:spAutoFit/>
          </a:bodyPr>
          <a:lstStyle/>
          <a:p>
            <a:pPr algn="l">
              <a:lnSpc>
                <a:spcPts val="1350"/>
              </a:lnSpc>
            </a:pPr>
            <a:r>
              <a:rPr sz="1200" b="0" i="0" u="none" dirty="0" err="1">
                <a:solidFill>
                  <a:srgbClr val="334155"/>
                </a:solidFill>
                <a:latin typeface="Hind Siliguri"/>
              </a:rPr>
              <a:t>ক্ষতস্থানের</a:t>
            </a:r>
            <a:r>
              <a:rPr sz="1200" b="0" i="0" u="none" dirty="0">
                <a:solidFill>
                  <a:srgbClr val="334155"/>
                </a:solidFill>
                <a:latin typeface="Hind Siliguri"/>
              </a:rPr>
              <a:t> </a:t>
            </a:r>
            <a:r>
              <a:rPr sz="1200" b="0" i="0" u="none" dirty="0" err="1">
                <a:solidFill>
                  <a:srgbClr val="334155"/>
                </a:solidFill>
                <a:latin typeface="Hind Siliguri"/>
              </a:rPr>
              <a:t>অণুচক্রিকা</a:t>
            </a:r>
            <a:r>
              <a:rPr sz="1200" b="0" i="0" u="none" dirty="0">
                <a:solidFill>
                  <a:srgbClr val="334155"/>
                </a:solidFill>
                <a:latin typeface="Hind Siliguri"/>
              </a:rPr>
              <a:t> </a:t>
            </a:r>
            <a:r>
              <a:rPr sz="1200" b="0" i="0" u="none" dirty="0" err="1">
                <a:solidFill>
                  <a:srgbClr val="334155"/>
                </a:solidFill>
                <a:latin typeface="Hind Siliguri"/>
              </a:rPr>
              <a:t>বাতাসের</a:t>
            </a:r>
            <a:r>
              <a:rPr sz="1200" b="0" i="0" u="none" dirty="0">
                <a:solidFill>
                  <a:srgbClr val="334155"/>
                </a:solidFill>
                <a:latin typeface="Hind Siliguri"/>
              </a:rPr>
              <a:t> </a:t>
            </a:r>
            <a:r>
              <a:rPr sz="1200" b="0" i="0" u="none" dirty="0" err="1">
                <a:solidFill>
                  <a:srgbClr val="334155"/>
                </a:solidFill>
                <a:latin typeface="Hind Siliguri"/>
              </a:rPr>
              <a:t>সংস্পর্শে</a:t>
            </a:r>
            <a:r>
              <a:rPr sz="1200" b="0" i="0" u="none" dirty="0">
                <a:solidFill>
                  <a:srgbClr val="334155"/>
                </a:solidFill>
                <a:latin typeface="Hind Siliguri"/>
              </a:rPr>
              <a:t> </a:t>
            </a:r>
            <a:r>
              <a:rPr sz="1200" b="0" i="0" u="none" dirty="0" err="1">
                <a:solidFill>
                  <a:srgbClr val="334155"/>
                </a:solidFill>
                <a:latin typeface="Hind Siliguri"/>
              </a:rPr>
              <a:t>ভেঙে</a:t>
            </a:r>
            <a:r>
              <a:rPr sz="1200" b="0" i="0" u="none" dirty="0">
                <a:solidFill>
                  <a:srgbClr val="334155"/>
                </a:solidFill>
                <a:latin typeface="Hind Siliguri"/>
              </a:rPr>
              <a:t> </a:t>
            </a:r>
            <a:r>
              <a:rPr sz="1200" b="0" i="0" u="none" dirty="0" err="1">
                <a:solidFill>
                  <a:srgbClr val="334155"/>
                </a:solidFill>
                <a:latin typeface="Hind Siliguri"/>
              </a:rPr>
              <a:t>থ্রম্বোপ্লাস্টিন</a:t>
            </a:r>
            <a:r>
              <a:rPr sz="1200" b="0" i="0" u="none" dirty="0">
                <a:solidFill>
                  <a:srgbClr val="334155"/>
                </a:solidFill>
                <a:latin typeface="Hind Siliguri"/>
              </a:rPr>
              <a:t> </a:t>
            </a:r>
            <a:r>
              <a:rPr sz="1200" b="0" i="0" u="none" dirty="0" err="1">
                <a:solidFill>
                  <a:srgbClr val="334155"/>
                </a:solidFill>
                <a:latin typeface="Hind Siliguri"/>
              </a:rPr>
              <a:t>উৎপন্ন</a:t>
            </a:r>
            <a:r>
              <a:rPr sz="1200" b="0" i="0" u="none" dirty="0">
                <a:solidFill>
                  <a:srgbClr val="334155"/>
                </a:solidFill>
                <a:latin typeface="Hind Siliguri"/>
              </a:rPr>
              <a:t> </a:t>
            </a:r>
            <a:r>
              <a:rPr sz="1200" b="0" i="0" u="none" dirty="0" err="1">
                <a:solidFill>
                  <a:srgbClr val="334155"/>
                </a:solidFill>
                <a:latin typeface="Hind Siliguri"/>
              </a:rPr>
              <a:t>করে</a:t>
            </a:r>
            <a:r>
              <a:rPr sz="1200" b="0" i="0" u="none" dirty="0">
                <a:solidFill>
                  <a:srgbClr val="334155"/>
                </a:solidFill>
                <a:latin typeface="Hind Siliguri"/>
              </a:rPr>
              <a:t>।</a:t>
            </a:r>
          </a:p>
        </p:txBody>
      </p:sp>
      <p:sp>
        <p:nvSpPr>
          <p:cNvPr id="15" name="TextBox 14"/>
          <p:cNvSpPr txBox="1"/>
          <p:nvPr/>
        </p:nvSpPr>
        <p:spPr>
          <a:xfrm>
            <a:off x="676275" y="2757487"/>
            <a:ext cx="5143500" cy="219075"/>
          </a:xfrm>
          <a:prstGeom prst="rect">
            <a:avLst/>
          </a:prstGeom>
          <a:noFill/>
        </p:spPr>
        <p:txBody>
          <a:bodyPr wrap="square" lIns="0" tIns="0" rIns="0" bIns="0" anchor="t">
            <a:spAutoFit/>
          </a:bodyPr>
          <a:lstStyle/>
          <a:p>
            <a:pPr algn="l"/>
            <a:r>
              <a:rPr sz="1050" b="1" i="0" u="none">
                <a:solidFill>
                  <a:srgbClr val="9F1239"/>
                </a:solidFill>
                <a:latin typeface="Hind Siliguri"/>
              </a:rPr>
              <a:t>ধাপ ২: নিষ্ক্রিয় প্রোথ্রম্বিন সক্রিয়করণ</a:t>
            </a:r>
          </a:p>
        </p:txBody>
      </p:sp>
      <p:sp>
        <p:nvSpPr>
          <p:cNvPr id="16" name="TextBox 15"/>
          <p:cNvSpPr txBox="1"/>
          <p:nvPr/>
        </p:nvSpPr>
        <p:spPr>
          <a:xfrm>
            <a:off x="676275" y="2935534"/>
            <a:ext cx="5143500" cy="359073"/>
          </a:xfrm>
          <a:prstGeom prst="rect">
            <a:avLst/>
          </a:prstGeom>
          <a:noFill/>
        </p:spPr>
        <p:txBody>
          <a:bodyPr wrap="square" lIns="0" tIns="0" rIns="0" bIns="0" anchor="t">
            <a:spAutoFit/>
          </a:bodyPr>
          <a:lstStyle/>
          <a:p>
            <a:pPr algn="l">
              <a:lnSpc>
                <a:spcPts val="1350"/>
              </a:lnSpc>
            </a:pPr>
            <a:r>
              <a:rPr sz="1200" b="0" i="0" u="none">
                <a:solidFill>
                  <a:srgbClr val="334155"/>
                </a:solidFill>
                <a:latin typeface="Hind Siliguri"/>
              </a:rPr>
              <a:t>থ্রম্বোপ্লাস্টিন হেপারিনকে অকেজো করে এবং Ca²⁺, Factor VII, VIII, IX, X এর সহায়তায় থ্রম্বিন গঠন করে।</a:t>
            </a:r>
          </a:p>
        </p:txBody>
      </p:sp>
      <p:sp>
        <p:nvSpPr>
          <p:cNvPr id="17" name="TextBox 16"/>
          <p:cNvSpPr txBox="1"/>
          <p:nvPr/>
        </p:nvSpPr>
        <p:spPr>
          <a:xfrm>
            <a:off x="676275" y="3910012"/>
            <a:ext cx="5143500" cy="219075"/>
          </a:xfrm>
          <a:prstGeom prst="rect">
            <a:avLst/>
          </a:prstGeom>
          <a:noFill/>
        </p:spPr>
        <p:txBody>
          <a:bodyPr wrap="square" lIns="0" tIns="0" rIns="0" bIns="0" anchor="t">
            <a:spAutoFit/>
          </a:bodyPr>
          <a:lstStyle/>
          <a:p>
            <a:pPr algn="l"/>
            <a:r>
              <a:rPr sz="1050" b="1" i="0" u="none">
                <a:solidFill>
                  <a:srgbClr val="9F1239"/>
                </a:solidFill>
                <a:latin typeface="Hind Siliguri"/>
              </a:rPr>
              <a:t>ধাপ ৩: ফাইবারিন পলিমার গঠন</a:t>
            </a:r>
          </a:p>
        </p:txBody>
      </p:sp>
      <p:sp>
        <p:nvSpPr>
          <p:cNvPr id="18" name="TextBox 17"/>
          <p:cNvSpPr txBox="1"/>
          <p:nvPr/>
        </p:nvSpPr>
        <p:spPr>
          <a:xfrm>
            <a:off x="676275" y="4088059"/>
            <a:ext cx="5143500" cy="359073"/>
          </a:xfrm>
          <a:prstGeom prst="rect">
            <a:avLst/>
          </a:prstGeom>
          <a:noFill/>
        </p:spPr>
        <p:txBody>
          <a:bodyPr wrap="square" lIns="0" tIns="0" rIns="0" bIns="0" anchor="t">
            <a:spAutoFit/>
          </a:bodyPr>
          <a:lstStyle/>
          <a:p>
            <a:pPr algn="l">
              <a:lnSpc>
                <a:spcPts val="1350"/>
              </a:lnSpc>
            </a:pPr>
            <a:r>
              <a:rPr sz="1200" b="0" i="0" u="none" dirty="0" err="1">
                <a:solidFill>
                  <a:srgbClr val="334155"/>
                </a:solidFill>
                <a:latin typeface="Hind Siliguri"/>
              </a:rPr>
              <a:t>সক্রিয়</a:t>
            </a:r>
            <a:r>
              <a:rPr sz="1200" b="0" i="0" u="none" dirty="0">
                <a:solidFill>
                  <a:srgbClr val="334155"/>
                </a:solidFill>
                <a:latin typeface="Hind Siliguri"/>
              </a:rPr>
              <a:t> </a:t>
            </a:r>
            <a:r>
              <a:rPr sz="1200" b="0" i="0" u="none" dirty="0" err="1">
                <a:solidFill>
                  <a:srgbClr val="334155"/>
                </a:solidFill>
                <a:latin typeface="Hind Siliguri"/>
              </a:rPr>
              <a:t>থ্রম্বিন</a:t>
            </a:r>
            <a:r>
              <a:rPr sz="1200" b="0" i="0" u="none" dirty="0">
                <a:solidFill>
                  <a:srgbClr val="334155"/>
                </a:solidFill>
                <a:latin typeface="Hind Siliguri"/>
              </a:rPr>
              <a:t> </a:t>
            </a:r>
            <a:r>
              <a:rPr sz="1200" b="0" i="0" u="none" dirty="0" err="1">
                <a:solidFill>
                  <a:srgbClr val="334155"/>
                </a:solidFill>
                <a:latin typeface="Hind Siliguri"/>
              </a:rPr>
              <a:t>দ্রবণীয়</a:t>
            </a:r>
            <a:r>
              <a:rPr sz="1200" b="0" i="0" u="none" dirty="0">
                <a:solidFill>
                  <a:srgbClr val="334155"/>
                </a:solidFill>
                <a:latin typeface="Hind Siliguri"/>
              </a:rPr>
              <a:t> </a:t>
            </a:r>
            <a:r>
              <a:rPr sz="1200" b="0" i="0" u="none" dirty="0" err="1">
                <a:solidFill>
                  <a:srgbClr val="334155"/>
                </a:solidFill>
                <a:latin typeface="Hind Siliguri"/>
              </a:rPr>
              <a:t>ফাইবারিনোজেনকে</a:t>
            </a:r>
            <a:r>
              <a:rPr sz="1200" b="0" i="0" u="none" dirty="0">
                <a:solidFill>
                  <a:srgbClr val="334155"/>
                </a:solidFill>
                <a:latin typeface="Hind Siliguri"/>
              </a:rPr>
              <a:t> </a:t>
            </a:r>
            <a:r>
              <a:rPr sz="1200" b="0" i="0" u="none" dirty="0" err="1">
                <a:solidFill>
                  <a:srgbClr val="334155"/>
                </a:solidFill>
                <a:latin typeface="Hind Siliguri"/>
              </a:rPr>
              <a:t>অদ্রবণীয়</a:t>
            </a:r>
            <a:r>
              <a:rPr sz="1200" b="0" i="0" u="none" dirty="0">
                <a:solidFill>
                  <a:srgbClr val="334155"/>
                </a:solidFill>
                <a:latin typeface="Hind Siliguri"/>
              </a:rPr>
              <a:t> </a:t>
            </a:r>
            <a:r>
              <a:rPr sz="1200" b="0" i="0" u="none" dirty="0" err="1">
                <a:solidFill>
                  <a:srgbClr val="334155"/>
                </a:solidFill>
                <a:latin typeface="Hind Siliguri"/>
              </a:rPr>
              <a:t>ফাইবারিন</a:t>
            </a:r>
            <a:r>
              <a:rPr sz="1200" b="0" i="0" u="none" dirty="0">
                <a:solidFill>
                  <a:srgbClr val="334155"/>
                </a:solidFill>
                <a:latin typeface="Hind Siliguri"/>
              </a:rPr>
              <a:t> </a:t>
            </a:r>
            <a:r>
              <a:rPr sz="1200" b="0" i="0" u="none" dirty="0" err="1">
                <a:solidFill>
                  <a:srgbClr val="334155"/>
                </a:solidFill>
                <a:latin typeface="Hind Siliguri"/>
              </a:rPr>
              <a:t>মনোমার</a:t>
            </a:r>
            <a:r>
              <a:rPr sz="1200" b="0" i="0" u="none" dirty="0">
                <a:solidFill>
                  <a:srgbClr val="334155"/>
                </a:solidFill>
                <a:latin typeface="Hind Siliguri"/>
              </a:rPr>
              <a:t> ও </a:t>
            </a:r>
            <a:r>
              <a:rPr sz="1200" b="0" i="0" u="none" dirty="0" err="1">
                <a:solidFill>
                  <a:srgbClr val="334155"/>
                </a:solidFill>
                <a:latin typeface="Hind Siliguri"/>
              </a:rPr>
              <a:t>পলিমারে</a:t>
            </a:r>
            <a:r>
              <a:rPr sz="1200" b="0" i="0" u="none" dirty="0">
                <a:solidFill>
                  <a:srgbClr val="334155"/>
                </a:solidFill>
                <a:latin typeface="Hind Siliguri"/>
              </a:rPr>
              <a:t> </a:t>
            </a:r>
            <a:r>
              <a:rPr sz="1200" b="0" i="0" u="none" dirty="0" err="1">
                <a:solidFill>
                  <a:srgbClr val="334155"/>
                </a:solidFill>
                <a:latin typeface="Hind Siliguri"/>
              </a:rPr>
              <a:t>পরিণত</a:t>
            </a:r>
            <a:r>
              <a:rPr sz="1200" b="0" i="0" u="none" dirty="0">
                <a:solidFill>
                  <a:srgbClr val="334155"/>
                </a:solidFill>
                <a:latin typeface="Hind Siliguri"/>
              </a:rPr>
              <a:t> </a:t>
            </a:r>
            <a:r>
              <a:rPr sz="1200" b="0" i="0" u="none" dirty="0" err="1">
                <a:solidFill>
                  <a:srgbClr val="334155"/>
                </a:solidFill>
                <a:latin typeface="Hind Siliguri"/>
              </a:rPr>
              <a:t>করে</a:t>
            </a:r>
            <a:r>
              <a:rPr sz="1200" b="0" i="0" u="none" dirty="0">
                <a:solidFill>
                  <a:srgbClr val="334155"/>
                </a:solidFill>
                <a:latin typeface="Hind Siliguri"/>
              </a:rPr>
              <a:t>।</a:t>
            </a:r>
          </a:p>
        </p:txBody>
      </p:sp>
      <p:sp>
        <p:nvSpPr>
          <p:cNvPr id="19" name="TextBox 18"/>
          <p:cNvSpPr txBox="1"/>
          <p:nvPr/>
        </p:nvSpPr>
        <p:spPr>
          <a:xfrm>
            <a:off x="676275" y="5062537"/>
            <a:ext cx="5143500" cy="219075"/>
          </a:xfrm>
          <a:prstGeom prst="rect">
            <a:avLst/>
          </a:prstGeom>
          <a:noFill/>
        </p:spPr>
        <p:txBody>
          <a:bodyPr wrap="square" lIns="0" tIns="0" rIns="0" bIns="0" anchor="t">
            <a:spAutoFit/>
          </a:bodyPr>
          <a:lstStyle/>
          <a:p>
            <a:pPr algn="l"/>
            <a:r>
              <a:rPr sz="1050" b="1" i="0" u="none">
                <a:solidFill>
                  <a:srgbClr val="9F1239"/>
                </a:solidFill>
                <a:latin typeface="Hind Siliguri"/>
              </a:rPr>
              <a:t>ধাপ ৪: ফাইবারিন জালক ও রক্ত জমাট বাঁধা</a:t>
            </a:r>
          </a:p>
        </p:txBody>
      </p:sp>
      <p:sp>
        <p:nvSpPr>
          <p:cNvPr id="20" name="TextBox 19"/>
          <p:cNvSpPr txBox="1"/>
          <p:nvPr/>
        </p:nvSpPr>
        <p:spPr>
          <a:xfrm>
            <a:off x="676275" y="5319712"/>
            <a:ext cx="5143500" cy="179536"/>
          </a:xfrm>
          <a:prstGeom prst="rect">
            <a:avLst/>
          </a:prstGeom>
          <a:noFill/>
        </p:spPr>
        <p:txBody>
          <a:bodyPr wrap="square" lIns="0" tIns="0" rIns="0" bIns="0" anchor="t">
            <a:spAutoFit/>
          </a:bodyPr>
          <a:lstStyle/>
          <a:p>
            <a:pPr algn="l">
              <a:lnSpc>
                <a:spcPts val="1350"/>
              </a:lnSpc>
            </a:pPr>
            <a:r>
              <a:rPr sz="1200" b="0" i="0" u="none">
                <a:solidFill>
                  <a:srgbClr val="334155"/>
                </a:solidFill>
                <a:latin typeface="Hind Siliguri"/>
              </a:rPr>
              <a:t>ফাইবারিন সূত্রকগুলো জালক তৈরি করে রক্তকণিকা আটকে তঞ্চন সম্পন্ন করে।</a:t>
            </a:r>
          </a:p>
        </p:txBody>
      </p:sp>
      <p:sp>
        <p:nvSpPr>
          <p:cNvPr id="22" name="TextBox 21"/>
          <p:cNvSpPr txBox="1"/>
          <p:nvPr/>
        </p:nvSpPr>
        <p:spPr>
          <a:xfrm>
            <a:off x="828675" y="477321"/>
            <a:ext cx="7409717" cy="369332"/>
          </a:xfrm>
          <a:prstGeom prst="rect">
            <a:avLst/>
          </a:prstGeom>
          <a:noFill/>
        </p:spPr>
        <p:txBody>
          <a:bodyPr wrap="square" lIns="0" tIns="0" rIns="0" bIns="0" anchor="ctr">
            <a:spAutoFit/>
          </a:bodyPr>
          <a:lstStyle/>
          <a:p>
            <a:pPr algn="l"/>
            <a:r>
              <a:rPr sz="2400" b="1" i="0" u="none" dirty="0" err="1">
                <a:solidFill>
                  <a:srgbClr val="881337"/>
                </a:solidFill>
                <a:latin typeface="Hind Siliguri"/>
              </a:rPr>
              <a:t>রক্ত</a:t>
            </a:r>
            <a:r>
              <a:rPr sz="2400" b="1" i="0" u="none" dirty="0">
                <a:solidFill>
                  <a:srgbClr val="881337"/>
                </a:solidFill>
                <a:latin typeface="Hind Siliguri"/>
              </a:rPr>
              <a:t> </a:t>
            </a:r>
            <a:r>
              <a:rPr sz="2400" b="1" i="0" u="none" dirty="0" err="1">
                <a:solidFill>
                  <a:srgbClr val="881337"/>
                </a:solidFill>
                <a:latin typeface="Hind Siliguri"/>
              </a:rPr>
              <a:t>তঞ্চন</a:t>
            </a:r>
            <a:r>
              <a:rPr sz="2400" b="1" i="0" u="none" dirty="0">
                <a:solidFill>
                  <a:srgbClr val="881337"/>
                </a:solidFill>
                <a:latin typeface="Hind Siliguri"/>
              </a:rPr>
              <a:t> </a:t>
            </a:r>
            <a:r>
              <a:rPr sz="2400" b="1" i="0" u="none" dirty="0" err="1">
                <a:solidFill>
                  <a:srgbClr val="881337"/>
                </a:solidFill>
                <a:latin typeface="Hind Siliguri"/>
              </a:rPr>
              <a:t>প্রক্রিয়া</a:t>
            </a:r>
            <a:r>
              <a:rPr sz="2400" b="1" i="0" u="none" dirty="0">
                <a:solidFill>
                  <a:srgbClr val="881337"/>
                </a:solidFill>
                <a:latin typeface="Hind Siliguri"/>
              </a:rPr>
              <a:t> ও </a:t>
            </a:r>
            <a:r>
              <a:rPr sz="2400" b="1" i="0" u="none" dirty="0" err="1">
                <a:solidFill>
                  <a:srgbClr val="881337"/>
                </a:solidFill>
                <a:latin typeface="Hind Siliguri"/>
              </a:rPr>
              <a:t>রাসায়নিক</a:t>
            </a:r>
            <a:r>
              <a:rPr sz="2400" b="1" i="0" u="none" dirty="0">
                <a:solidFill>
                  <a:srgbClr val="881337"/>
                </a:solidFill>
                <a:latin typeface="Hind Siliguri"/>
              </a:rPr>
              <a:t> </a:t>
            </a:r>
            <a:r>
              <a:rPr sz="2400" b="1" i="0" u="none" dirty="0" err="1">
                <a:solidFill>
                  <a:srgbClr val="881337"/>
                </a:solidFill>
                <a:latin typeface="Hind Siliguri"/>
              </a:rPr>
              <a:t>বিক্রিয়াসমূহ</a:t>
            </a:r>
            <a:endParaRPr sz="2400" b="1" i="0" u="none" dirty="0">
              <a:solidFill>
                <a:srgbClr val="881337"/>
              </a:solidFill>
              <a:latin typeface="Hind Siliguri"/>
            </a:endParaRPr>
          </a:p>
        </p:txBody>
      </p:sp>
      <p:sp>
        <p:nvSpPr>
          <p:cNvPr id="23" name="Rectangle 22"/>
          <p:cNvSpPr/>
          <p:nvPr/>
        </p:nvSpPr>
        <p:spPr>
          <a:xfrm>
            <a:off x="485775" y="942975"/>
            <a:ext cx="11220450" cy="19050"/>
          </a:xfrm>
          <a:prstGeom prst="rect">
            <a:avLst/>
          </a:prstGeom>
          <a:solidFill>
            <a:srgbClr val="FECD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nvGrpSpPr>
          <p:cNvPr id="28" name="Group 27">
            <a:extLst>
              <a:ext uri="{FF2B5EF4-FFF2-40B4-BE49-F238E27FC236}">
                <a16:creationId xmlns:a16="http://schemas.microsoft.com/office/drawing/2014/main" id="{0C5F7C47-2457-9C9B-0EA1-FACB74F08D0A}"/>
              </a:ext>
            </a:extLst>
          </p:cNvPr>
          <p:cNvGrpSpPr/>
          <p:nvPr/>
        </p:nvGrpSpPr>
        <p:grpSpPr>
          <a:xfrm>
            <a:off x="666017" y="2105025"/>
            <a:ext cx="3359394" cy="333374"/>
            <a:chOff x="666017" y="2105025"/>
            <a:chExt cx="3359394" cy="333374"/>
          </a:xfrm>
        </p:grpSpPr>
        <p:sp>
          <p:nvSpPr>
            <p:cNvPr id="24" name="Rectangle: Rounded Corners 23">
              <a:extLst>
                <a:ext uri="{FF2B5EF4-FFF2-40B4-BE49-F238E27FC236}">
                  <a16:creationId xmlns:a16="http://schemas.microsoft.com/office/drawing/2014/main" id="{6AC954D2-DE13-D9A2-18B7-3EA0531B0D48}"/>
                </a:ext>
              </a:extLst>
            </p:cNvPr>
            <p:cNvSpPr/>
            <p:nvPr/>
          </p:nvSpPr>
          <p:spPr>
            <a:xfrm>
              <a:off x="676275" y="2105025"/>
              <a:ext cx="3179152" cy="333374"/>
            </a:xfrm>
            <a:prstGeom prst="roundRect">
              <a:avLst/>
            </a:prstGeom>
            <a:solidFill>
              <a:srgbClr val="FFF1F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0640F831-4A79-1AEE-C2D4-F4A5974C72C5}"/>
                </a:ext>
              </a:extLst>
            </p:cNvPr>
            <p:cNvSpPr txBox="1"/>
            <p:nvPr/>
          </p:nvSpPr>
          <p:spPr>
            <a:xfrm>
              <a:off x="666017" y="2130413"/>
              <a:ext cx="3359394" cy="278153"/>
            </a:xfrm>
            <a:prstGeom prst="rect">
              <a:avLst/>
            </a:prstGeom>
            <a:noFill/>
          </p:spPr>
          <p:txBody>
            <a:bodyPr wrap="square">
              <a:spAutoFit/>
            </a:bodyPr>
            <a:lstStyle/>
            <a:p>
              <a:pPr marL="0" marR="0">
                <a:lnSpc>
                  <a:spcPct val="115000"/>
                </a:lnSpc>
                <a:spcAft>
                  <a:spcPts val="800"/>
                </a:spcAft>
                <a:buNone/>
              </a:pPr>
              <a:r>
                <a:rPr lang="en-US" sz="1050" kern="100" dirty="0" err="1">
                  <a:solidFill>
                    <a:srgbClr val="991B1B"/>
                  </a:solidFill>
                  <a:effectLst/>
                  <a:latin typeface="Hind Siliguri" panose="02000000000000000000" pitchFamily="2" charset="0"/>
                  <a:ea typeface="Calibri" panose="020F0502020204030204" pitchFamily="34" charset="0"/>
                  <a:cs typeface="Hind Siliguri" panose="02000000000000000000" pitchFamily="2" charset="0"/>
                </a:rPr>
                <a:t>ক্ষতস্থান</a:t>
              </a:r>
              <a:r>
                <a:rPr lang="en-US" sz="1050" kern="100" dirty="0">
                  <a:solidFill>
                    <a:srgbClr val="991B1B"/>
                  </a:solidFill>
                  <a:effectLst/>
                  <a:latin typeface="Hind Siliguri" panose="02000000000000000000" pitchFamily="2" charset="0"/>
                  <a:ea typeface="Calibri" panose="020F0502020204030204" pitchFamily="34" charset="0"/>
                  <a:cs typeface="Hind Siliguri" panose="02000000000000000000" pitchFamily="2" charset="0"/>
                </a:rPr>
                <a:t> ও </a:t>
              </a:r>
              <a:r>
                <a:rPr lang="en-US" sz="1050" kern="100" dirty="0" err="1">
                  <a:solidFill>
                    <a:srgbClr val="991B1B"/>
                  </a:solidFill>
                  <a:effectLst/>
                  <a:latin typeface="Hind Siliguri" panose="02000000000000000000" pitchFamily="2" charset="0"/>
                  <a:ea typeface="Calibri" panose="020F0502020204030204" pitchFamily="34" charset="0"/>
                  <a:cs typeface="Hind Siliguri" panose="02000000000000000000" pitchFamily="2" charset="0"/>
                </a:rPr>
                <a:t>বিনষ্ট</a:t>
              </a:r>
              <a:r>
                <a:rPr lang="en-US" sz="1050" kern="100" dirty="0">
                  <a:solidFill>
                    <a:srgbClr val="991B1B"/>
                  </a:solidFill>
                  <a:effectLst/>
                  <a:latin typeface="Hind Siliguri" panose="02000000000000000000" pitchFamily="2" charset="0"/>
                  <a:ea typeface="Calibri" panose="020F0502020204030204" pitchFamily="34" charset="0"/>
                  <a:cs typeface="Hind Siliguri" panose="02000000000000000000" pitchFamily="2" charset="0"/>
                </a:rPr>
                <a:t> </a:t>
              </a:r>
              <a:r>
                <a:rPr lang="en-US" sz="1050" kern="100" dirty="0" err="1">
                  <a:solidFill>
                    <a:srgbClr val="991B1B"/>
                  </a:solidFill>
                  <a:effectLst/>
                  <a:latin typeface="Hind Siliguri" panose="02000000000000000000" pitchFamily="2" charset="0"/>
                  <a:ea typeface="Calibri" panose="020F0502020204030204" pitchFamily="34" charset="0"/>
                  <a:cs typeface="Hind Siliguri" panose="02000000000000000000" pitchFamily="2" charset="0"/>
                </a:rPr>
                <a:t>অণুচক্রিকা</a:t>
              </a:r>
              <a:r>
                <a:rPr lang="en-US" sz="1050" kern="100" dirty="0">
                  <a:solidFill>
                    <a:srgbClr val="991B1B"/>
                  </a:solidFill>
                  <a:effectLst/>
                  <a:latin typeface="Hind Siliguri" panose="02000000000000000000" pitchFamily="2" charset="0"/>
                  <a:ea typeface="Calibri" panose="020F0502020204030204" pitchFamily="34" charset="0"/>
                  <a:cs typeface="Hind Siliguri" panose="02000000000000000000" pitchFamily="2" charset="0"/>
                </a:rPr>
                <a:t> </a:t>
              </a:r>
              <a:r>
                <a:rPr lang="en-US" sz="1050" kern="100" dirty="0">
                  <a:solidFill>
                    <a:srgbClr val="991B1B"/>
                  </a:solidFill>
                  <a:latin typeface="Hind Siliguri" panose="02000000000000000000" pitchFamily="2" charset="0"/>
                  <a:ea typeface="Calibri" panose="020F0502020204030204" pitchFamily="34" charset="0"/>
                  <a:cs typeface="Hind Siliguri" panose="02000000000000000000" pitchFamily="2" charset="0"/>
                </a:rPr>
                <a:t>-&gt; </a:t>
              </a:r>
              <a:r>
                <a:rPr lang="en-US" sz="1050" kern="100" dirty="0" err="1">
                  <a:solidFill>
                    <a:srgbClr val="991B1B"/>
                  </a:solidFill>
                  <a:effectLst/>
                  <a:latin typeface="Hind Siliguri" panose="02000000000000000000" pitchFamily="2" charset="0"/>
                  <a:ea typeface="Calibri" panose="020F0502020204030204" pitchFamily="34" charset="0"/>
                  <a:cs typeface="Hind Siliguri" panose="02000000000000000000" pitchFamily="2" charset="0"/>
                </a:rPr>
                <a:t>থ্রম্বোপ্লাস্টিন</a:t>
              </a:r>
              <a:r>
                <a:rPr lang="en-US" sz="1050" kern="100" dirty="0">
                  <a:solidFill>
                    <a:srgbClr val="991B1B"/>
                  </a:solidFill>
                  <a:effectLst/>
                  <a:latin typeface="Hind Siliguri" panose="02000000000000000000" pitchFamily="2" charset="0"/>
                  <a:ea typeface="Calibri" panose="020F0502020204030204" pitchFamily="34" charset="0"/>
                  <a:cs typeface="Hind Siliguri" panose="02000000000000000000" pitchFamily="2" charset="0"/>
                </a:rPr>
                <a:t> (</a:t>
              </a:r>
              <a:r>
                <a:rPr lang="en-US" sz="1050" kern="100" dirty="0" err="1">
                  <a:solidFill>
                    <a:srgbClr val="991B1B"/>
                  </a:solidFill>
                  <a:effectLst/>
                  <a:latin typeface="Hind Siliguri" panose="02000000000000000000" pitchFamily="2" charset="0"/>
                  <a:ea typeface="Calibri" panose="020F0502020204030204" pitchFamily="34" charset="0"/>
                  <a:cs typeface="Hind Siliguri" panose="02000000000000000000" pitchFamily="2" charset="0"/>
                </a:rPr>
                <a:t>বা</a:t>
              </a:r>
              <a:r>
                <a:rPr lang="en-US" sz="1050" kern="100" dirty="0">
                  <a:solidFill>
                    <a:srgbClr val="991B1B"/>
                  </a:solidFill>
                  <a:effectLst/>
                  <a:latin typeface="Hind Siliguri" panose="02000000000000000000" pitchFamily="2" charset="0"/>
                  <a:ea typeface="Calibri" panose="020F0502020204030204" pitchFamily="34" charset="0"/>
                  <a:cs typeface="Hind Siliguri" panose="02000000000000000000" pitchFamily="2" charset="0"/>
                </a:rPr>
                <a:t> </a:t>
              </a:r>
              <a:r>
                <a:rPr lang="en-US" sz="1050" kern="100" dirty="0" err="1">
                  <a:solidFill>
                    <a:srgbClr val="991B1B"/>
                  </a:solidFill>
                  <a:effectLst/>
                  <a:latin typeface="Hind Siliguri" panose="02000000000000000000" pitchFamily="2" charset="0"/>
                  <a:ea typeface="Calibri" panose="020F0502020204030204" pitchFamily="34" charset="0"/>
                  <a:cs typeface="Hind Siliguri" panose="02000000000000000000" pitchFamily="2" charset="0"/>
                </a:rPr>
                <a:t>থ্রম্বোকাইনেজ</a:t>
              </a:r>
              <a:r>
                <a:rPr lang="en-US" sz="1050" kern="100" dirty="0">
                  <a:solidFill>
                    <a:srgbClr val="991B1B"/>
                  </a:solidFill>
                  <a:effectLst/>
                  <a:latin typeface="Hind Siliguri" panose="02000000000000000000" pitchFamily="2" charset="0"/>
                  <a:ea typeface="Calibri" panose="020F0502020204030204" pitchFamily="34" charset="0"/>
                  <a:cs typeface="Hind Siliguri" panose="02000000000000000000" pitchFamily="2" charset="0"/>
                </a:rPr>
                <a:t>)</a:t>
              </a:r>
            </a:p>
          </p:txBody>
        </p:sp>
      </p:grpSp>
      <p:grpSp>
        <p:nvGrpSpPr>
          <p:cNvPr id="33" name="Group 32">
            <a:extLst>
              <a:ext uri="{FF2B5EF4-FFF2-40B4-BE49-F238E27FC236}">
                <a16:creationId xmlns:a16="http://schemas.microsoft.com/office/drawing/2014/main" id="{2D46C7B7-3447-C165-7E87-14F3B804E5FF}"/>
              </a:ext>
            </a:extLst>
          </p:cNvPr>
          <p:cNvGrpSpPr/>
          <p:nvPr/>
        </p:nvGrpSpPr>
        <p:grpSpPr>
          <a:xfrm>
            <a:off x="666017" y="3286215"/>
            <a:ext cx="3359394" cy="333374"/>
            <a:chOff x="666017" y="2105025"/>
            <a:chExt cx="3359394" cy="333374"/>
          </a:xfrm>
        </p:grpSpPr>
        <p:sp>
          <p:nvSpPr>
            <p:cNvPr id="34" name="Rectangle: Rounded Corners 33">
              <a:extLst>
                <a:ext uri="{FF2B5EF4-FFF2-40B4-BE49-F238E27FC236}">
                  <a16:creationId xmlns:a16="http://schemas.microsoft.com/office/drawing/2014/main" id="{F4037213-3C1E-7761-4821-41F923F75DAA}"/>
                </a:ext>
              </a:extLst>
            </p:cNvPr>
            <p:cNvSpPr/>
            <p:nvPr/>
          </p:nvSpPr>
          <p:spPr>
            <a:xfrm>
              <a:off x="676275" y="2105025"/>
              <a:ext cx="3179152" cy="333374"/>
            </a:xfrm>
            <a:prstGeom prst="roundRect">
              <a:avLst/>
            </a:prstGeom>
            <a:solidFill>
              <a:srgbClr val="FFF1F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F4A61ECF-EA0B-657C-F56C-B1C7DA4E858F}"/>
                </a:ext>
              </a:extLst>
            </p:cNvPr>
            <p:cNvSpPr txBox="1"/>
            <p:nvPr/>
          </p:nvSpPr>
          <p:spPr>
            <a:xfrm>
              <a:off x="666017" y="2147997"/>
              <a:ext cx="3359394" cy="276999"/>
            </a:xfrm>
            <a:prstGeom prst="rect">
              <a:avLst/>
            </a:prstGeom>
            <a:noFill/>
          </p:spPr>
          <p:txBody>
            <a:bodyPr wrap="square">
              <a:spAutoFit/>
            </a:bodyPr>
            <a:lstStyle/>
            <a:p>
              <a:r>
                <a:rPr lang="en-US" sz="1200" dirty="0" err="1">
                  <a:solidFill>
                    <a:srgbClr val="991B1B"/>
                  </a:solidFill>
                  <a:latin typeface="Hind Siliguri" panose="02000000000000000000" pitchFamily="2" charset="0"/>
                  <a:cs typeface="Hind Siliguri" panose="02000000000000000000" pitchFamily="2" charset="0"/>
                </a:rPr>
                <a:t>প্রোথ্রম্বিন</a:t>
              </a:r>
              <a:r>
                <a:rPr lang="en-US" sz="1200" dirty="0">
                  <a:solidFill>
                    <a:srgbClr val="991B1B"/>
                  </a:solidFill>
                  <a:latin typeface="Hind Siliguri" panose="02000000000000000000" pitchFamily="2" charset="0"/>
                  <a:cs typeface="Hind Siliguri" panose="02000000000000000000" pitchFamily="2" charset="0"/>
                </a:rPr>
                <a:t> + Ca</a:t>
              </a:r>
              <a:r>
                <a:rPr lang="en-US" sz="1200" baseline="30000" dirty="0">
                  <a:solidFill>
                    <a:srgbClr val="991B1B"/>
                  </a:solidFill>
                  <a:latin typeface="Hind Siliguri" panose="02000000000000000000" pitchFamily="2" charset="0"/>
                  <a:cs typeface="Hind Siliguri" panose="02000000000000000000" pitchFamily="2" charset="0"/>
                </a:rPr>
                <a:t>2+ </a:t>
              </a:r>
              <a:r>
                <a:rPr lang="en-US" sz="1200" dirty="0">
                  <a:solidFill>
                    <a:srgbClr val="991B1B"/>
                  </a:solidFill>
                  <a:latin typeface="Hind Siliguri" panose="02000000000000000000" pitchFamily="2" charset="0"/>
                  <a:cs typeface="Hind Siliguri" panose="02000000000000000000" pitchFamily="2" charset="0"/>
                </a:rPr>
                <a:t>-&gt; </a:t>
              </a:r>
              <a:r>
                <a:rPr lang="en-US" sz="1200" dirty="0" err="1">
                  <a:solidFill>
                    <a:srgbClr val="991B1B"/>
                  </a:solidFill>
                  <a:latin typeface="Hind Siliguri" panose="02000000000000000000" pitchFamily="2" charset="0"/>
                  <a:cs typeface="Hind Siliguri" panose="02000000000000000000" pitchFamily="2" charset="0"/>
                </a:rPr>
                <a:t>থ্রম্বিন</a:t>
              </a:r>
              <a:endParaRPr lang="en-US" sz="1200" dirty="0">
                <a:solidFill>
                  <a:srgbClr val="991B1B"/>
                </a:solidFill>
                <a:latin typeface="Hind Siliguri" panose="02000000000000000000" pitchFamily="2" charset="0"/>
                <a:cs typeface="Hind Siliguri" panose="02000000000000000000" pitchFamily="2" charset="0"/>
              </a:endParaRPr>
            </a:p>
          </p:txBody>
        </p:sp>
      </p:grpSp>
      <p:graphicFrame>
        <p:nvGraphicFramePr>
          <p:cNvPr id="37" name="Object 36">
            <a:extLst>
              <a:ext uri="{FF2B5EF4-FFF2-40B4-BE49-F238E27FC236}">
                <a16:creationId xmlns:a16="http://schemas.microsoft.com/office/drawing/2014/main" id="{15C0A53D-598C-1912-E821-DB1090F0EA08}"/>
              </a:ext>
            </a:extLst>
          </p:cNvPr>
          <p:cNvGraphicFramePr>
            <a:graphicFrameLocks noChangeAspect="1"/>
          </p:cNvGraphicFramePr>
          <p:nvPr>
            <p:extLst>
              <p:ext uri="{D42A27DB-BD31-4B8C-83A1-F6EECF244321}">
                <p14:modId xmlns:p14="http://schemas.microsoft.com/office/powerpoint/2010/main" val="1206121335"/>
              </p:ext>
            </p:extLst>
          </p:nvPr>
        </p:nvGraphicFramePr>
        <p:xfrm>
          <a:off x="6770078" y="1572912"/>
          <a:ext cx="4500930" cy="4404025"/>
        </p:xfrm>
        <a:graphic>
          <a:graphicData uri="http://schemas.openxmlformats.org/presentationml/2006/ole">
            <mc:AlternateContent xmlns:mc="http://schemas.openxmlformats.org/markup-compatibility/2006">
              <mc:Choice xmlns:v="urn:schemas-microsoft-com:vml" Requires="v">
                <p:oleObj name="Picture" r:id="rId5" imgW="2848694" imgH="4592484" progId="Word.Picture.8">
                  <p:embed/>
                </p:oleObj>
              </mc:Choice>
              <mc:Fallback>
                <p:oleObj name="Picture" r:id="rId5" imgW="2848694" imgH="4592484" progId="Word.Picture.8">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70078" y="1572912"/>
                        <a:ext cx="4500930" cy="4404025"/>
                      </a:xfrm>
                      <a:prstGeom prst="rect">
                        <a:avLst/>
                      </a:prstGeom>
                      <a:noFill/>
                    </p:spPr>
                  </p:pic>
                </p:oleObj>
              </mc:Fallback>
            </mc:AlternateContent>
          </a:graphicData>
        </a:graphic>
      </p:graphicFrame>
      <p:grpSp>
        <p:nvGrpSpPr>
          <p:cNvPr id="38" name="Group 37">
            <a:extLst>
              <a:ext uri="{FF2B5EF4-FFF2-40B4-BE49-F238E27FC236}">
                <a16:creationId xmlns:a16="http://schemas.microsoft.com/office/drawing/2014/main" id="{BA45790D-9F56-3655-E650-5319838B75BD}"/>
              </a:ext>
            </a:extLst>
          </p:cNvPr>
          <p:cNvGrpSpPr/>
          <p:nvPr/>
        </p:nvGrpSpPr>
        <p:grpSpPr>
          <a:xfrm>
            <a:off x="657225" y="4456604"/>
            <a:ext cx="4037868" cy="333374"/>
            <a:chOff x="658316" y="2105025"/>
            <a:chExt cx="3536706" cy="333374"/>
          </a:xfrm>
        </p:grpSpPr>
        <p:sp>
          <p:nvSpPr>
            <p:cNvPr id="39" name="Rectangle: Rounded Corners 38">
              <a:extLst>
                <a:ext uri="{FF2B5EF4-FFF2-40B4-BE49-F238E27FC236}">
                  <a16:creationId xmlns:a16="http://schemas.microsoft.com/office/drawing/2014/main" id="{D308D3E7-18FB-8824-DFBF-94097FE8E379}"/>
                </a:ext>
              </a:extLst>
            </p:cNvPr>
            <p:cNvSpPr/>
            <p:nvPr/>
          </p:nvSpPr>
          <p:spPr>
            <a:xfrm>
              <a:off x="676275" y="2105025"/>
              <a:ext cx="3179152" cy="333374"/>
            </a:xfrm>
            <a:prstGeom prst="roundRect">
              <a:avLst/>
            </a:prstGeom>
            <a:solidFill>
              <a:srgbClr val="FFF1F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EDE074A4-4AD7-9FB2-DDE8-926403809207}"/>
                </a:ext>
              </a:extLst>
            </p:cNvPr>
            <p:cNvSpPr txBox="1"/>
            <p:nvPr/>
          </p:nvSpPr>
          <p:spPr>
            <a:xfrm>
              <a:off x="658316" y="2147997"/>
              <a:ext cx="3536706" cy="261610"/>
            </a:xfrm>
            <a:prstGeom prst="rect">
              <a:avLst/>
            </a:prstGeom>
            <a:noFill/>
          </p:spPr>
          <p:txBody>
            <a:bodyPr wrap="square">
              <a:spAutoFit/>
            </a:bodyPr>
            <a:lstStyle/>
            <a:p>
              <a:r>
                <a:rPr lang="en-US" sz="1100" dirty="0" err="1">
                  <a:solidFill>
                    <a:srgbClr val="991B1B"/>
                  </a:solidFill>
                  <a:latin typeface="Hind Siliguri" panose="02000000000000000000" pitchFamily="2" charset="0"/>
                  <a:cs typeface="Hind Siliguri" panose="02000000000000000000" pitchFamily="2" charset="0"/>
                </a:rPr>
                <a:t>থ্রম্বিন</a:t>
              </a:r>
              <a:r>
                <a:rPr lang="en-US" sz="1100" dirty="0">
                  <a:solidFill>
                    <a:srgbClr val="991B1B"/>
                  </a:solidFill>
                  <a:latin typeface="Hind Siliguri" panose="02000000000000000000" pitchFamily="2" charset="0"/>
                  <a:cs typeface="Hind Siliguri" panose="02000000000000000000" pitchFamily="2" charset="0"/>
                </a:rPr>
                <a:t> + </a:t>
              </a:r>
              <a:r>
                <a:rPr lang="en-US" sz="1100" dirty="0" err="1">
                  <a:solidFill>
                    <a:srgbClr val="991B1B"/>
                  </a:solidFill>
                  <a:latin typeface="Hind Siliguri" panose="02000000000000000000" pitchFamily="2" charset="0"/>
                  <a:cs typeface="Hind Siliguri" panose="02000000000000000000" pitchFamily="2" charset="0"/>
                </a:rPr>
                <a:t>ফাইব্রিনোজেন</a:t>
              </a:r>
              <a:r>
                <a:rPr lang="en-US" sz="1100" dirty="0">
                  <a:solidFill>
                    <a:srgbClr val="991B1B"/>
                  </a:solidFill>
                  <a:latin typeface="Hind Siliguri" panose="02000000000000000000" pitchFamily="2" charset="0"/>
                  <a:cs typeface="Hind Siliguri" panose="02000000000000000000" pitchFamily="2" charset="0"/>
                </a:rPr>
                <a:t> -&gt; </a:t>
              </a:r>
              <a:r>
                <a:rPr lang="en-US" sz="1100" dirty="0" err="1">
                  <a:solidFill>
                    <a:srgbClr val="991B1B"/>
                  </a:solidFill>
                  <a:latin typeface="Hind Siliguri" panose="02000000000000000000" pitchFamily="2" charset="0"/>
                  <a:cs typeface="Hind Siliguri" panose="02000000000000000000" pitchFamily="2" charset="0"/>
                </a:rPr>
                <a:t>ফাইব্রিন</a:t>
              </a:r>
              <a:r>
                <a:rPr lang="en-US" sz="1100" dirty="0">
                  <a:solidFill>
                    <a:srgbClr val="991B1B"/>
                  </a:solidFill>
                  <a:latin typeface="Hind Siliguri" panose="02000000000000000000" pitchFamily="2" charset="0"/>
                  <a:cs typeface="Hind Siliguri" panose="02000000000000000000" pitchFamily="2" charset="0"/>
                </a:rPr>
                <a:t> (</a:t>
              </a:r>
              <a:r>
                <a:rPr lang="en-US" sz="1100" dirty="0" err="1">
                  <a:solidFill>
                    <a:srgbClr val="991B1B"/>
                  </a:solidFill>
                  <a:latin typeface="Hind Siliguri" panose="02000000000000000000" pitchFamily="2" charset="0"/>
                  <a:cs typeface="Hind Siliguri" panose="02000000000000000000" pitchFamily="2" charset="0"/>
                </a:rPr>
                <a:t>মনোমার</a:t>
              </a:r>
              <a:r>
                <a:rPr lang="en-US" sz="1100" dirty="0">
                  <a:solidFill>
                    <a:srgbClr val="991B1B"/>
                  </a:solidFill>
                  <a:latin typeface="Hind Siliguri" panose="02000000000000000000" pitchFamily="2" charset="0"/>
                  <a:cs typeface="Hind Siliguri" panose="02000000000000000000" pitchFamily="2" charset="0"/>
                </a:rPr>
                <a:t>) -&gt; </a:t>
              </a:r>
              <a:r>
                <a:rPr lang="en-US" sz="1100" dirty="0" err="1">
                  <a:solidFill>
                    <a:srgbClr val="991B1B"/>
                  </a:solidFill>
                  <a:latin typeface="Hind Siliguri" panose="02000000000000000000" pitchFamily="2" charset="0"/>
                  <a:cs typeface="Hind Siliguri" panose="02000000000000000000" pitchFamily="2" charset="0"/>
                </a:rPr>
                <a:t>ফাইব্রিন</a:t>
              </a:r>
              <a:r>
                <a:rPr lang="en-US" sz="1100" dirty="0">
                  <a:solidFill>
                    <a:srgbClr val="991B1B"/>
                  </a:solidFill>
                  <a:latin typeface="Hind Siliguri" panose="02000000000000000000" pitchFamily="2" charset="0"/>
                  <a:cs typeface="Hind Siliguri" panose="02000000000000000000" pitchFamily="2" charset="0"/>
                </a:rPr>
                <a:t> </a:t>
              </a:r>
              <a:r>
                <a:rPr lang="en-US" sz="1100" dirty="0" err="1">
                  <a:solidFill>
                    <a:srgbClr val="991B1B"/>
                  </a:solidFill>
                  <a:latin typeface="Hind Siliguri" panose="02000000000000000000" pitchFamily="2" charset="0"/>
                  <a:cs typeface="Hind Siliguri" panose="02000000000000000000" pitchFamily="2" charset="0"/>
                </a:rPr>
                <a:t>পলিমার</a:t>
              </a:r>
              <a:endParaRPr lang="en-US" sz="1100" dirty="0">
                <a:solidFill>
                  <a:srgbClr val="991B1B"/>
                </a:solidFill>
                <a:latin typeface="Hind Siliguri" panose="02000000000000000000" pitchFamily="2" charset="0"/>
                <a:cs typeface="Hind Siliguri" panose="02000000000000000000" pitchFamily="2" charset="0"/>
              </a:endParaRPr>
            </a:p>
          </p:txBody>
        </p:sp>
      </p:grpSp>
      <p:grpSp>
        <p:nvGrpSpPr>
          <p:cNvPr id="41" name="Group 40">
            <a:extLst>
              <a:ext uri="{FF2B5EF4-FFF2-40B4-BE49-F238E27FC236}">
                <a16:creationId xmlns:a16="http://schemas.microsoft.com/office/drawing/2014/main" id="{CC046FC2-9DB5-A2BE-8348-7A84B9669561}"/>
              </a:ext>
            </a:extLst>
          </p:cNvPr>
          <p:cNvGrpSpPr/>
          <p:nvPr/>
        </p:nvGrpSpPr>
        <p:grpSpPr>
          <a:xfrm>
            <a:off x="657225" y="5571405"/>
            <a:ext cx="4037868" cy="333374"/>
            <a:chOff x="658316" y="2105025"/>
            <a:chExt cx="3536706" cy="333374"/>
          </a:xfrm>
        </p:grpSpPr>
        <p:sp>
          <p:nvSpPr>
            <p:cNvPr id="42" name="Rectangle: Rounded Corners 41">
              <a:extLst>
                <a:ext uri="{FF2B5EF4-FFF2-40B4-BE49-F238E27FC236}">
                  <a16:creationId xmlns:a16="http://schemas.microsoft.com/office/drawing/2014/main" id="{0C4F12FF-FF71-5128-8095-1010237133F0}"/>
                </a:ext>
              </a:extLst>
            </p:cNvPr>
            <p:cNvSpPr/>
            <p:nvPr/>
          </p:nvSpPr>
          <p:spPr>
            <a:xfrm>
              <a:off x="676274" y="2105025"/>
              <a:ext cx="3249210" cy="333374"/>
            </a:xfrm>
            <a:prstGeom prst="roundRect">
              <a:avLst/>
            </a:prstGeom>
            <a:solidFill>
              <a:srgbClr val="FFF1F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50D57DAF-91B7-34DF-D85E-F793EF55D07E}"/>
                </a:ext>
              </a:extLst>
            </p:cNvPr>
            <p:cNvSpPr txBox="1"/>
            <p:nvPr/>
          </p:nvSpPr>
          <p:spPr>
            <a:xfrm>
              <a:off x="658316" y="2147997"/>
              <a:ext cx="3536706" cy="276999"/>
            </a:xfrm>
            <a:prstGeom prst="rect">
              <a:avLst/>
            </a:prstGeom>
            <a:noFill/>
          </p:spPr>
          <p:txBody>
            <a:bodyPr wrap="square">
              <a:spAutoFit/>
            </a:bodyPr>
            <a:lstStyle/>
            <a:p>
              <a:r>
                <a:rPr lang="en-US" sz="1200" dirty="0" err="1">
                  <a:solidFill>
                    <a:srgbClr val="991B1B"/>
                  </a:solidFill>
                  <a:latin typeface="Hind Siliguri" panose="02000000000000000000" pitchFamily="2" charset="0"/>
                  <a:cs typeface="Hind Siliguri" panose="02000000000000000000" pitchFamily="2" charset="0"/>
                </a:rPr>
                <a:t>ফাইব্রিন</a:t>
              </a:r>
              <a:r>
                <a:rPr lang="en-US" sz="1200" dirty="0">
                  <a:solidFill>
                    <a:srgbClr val="991B1B"/>
                  </a:solidFill>
                  <a:latin typeface="Hind Siliguri" panose="02000000000000000000" pitchFamily="2" charset="0"/>
                  <a:cs typeface="Hind Siliguri" panose="02000000000000000000" pitchFamily="2" charset="0"/>
                </a:rPr>
                <a:t> (</a:t>
              </a:r>
              <a:r>
                <a:rPr lang="en-US" sz="1200" dirty="0" err="1">
                  <a:solidFill>
                    <a:srgbClr val="991B1B"/>
                  </a:solidFill>
                  <a:latin typeface="Hind Siliguri" panose="02000000000000000000" pitchFamily="2" charset="0"/>
                  <a:cs typeface="Hind Siliguri" panose="02000000000000000000" pitchFamily="2" charset="0"/>
                </a:rPr>
                <a:t>পলিমার</a:t>
              </a:r>
              <a:r>
                <a:rPr lang="en-US" sz="1200" dirty="0">
                  <a:solidFill>
                    <a:srgbClr val="991B1B"/>
                  </a:solidFill>
                  <a:latin typeface="Hind Siliguri" panose="02000000000000000000" pitchFamily="2" charset="0"/>
                  <a:cs typeface="Hind Siliguri" panose="02000000000000000000" pitchFamily="2" charset="0"/>
                </a:rPr>
                <a:t>) -&gt; </a:t>
              </a:r>
              <a:r>
                <a:rPr lang="en-US" sz="1200" dirty="0" err="1">
                  <a:solidFill>
                    <a:srgbClr val="991B1B"/>
                  </a:solidFill>
                  <a:latin typeface="Hind Siliguri" panose="02000000000000000000" pitchFamily="2" charset="0"/>
                  <a:cs typeface="Hind Siliguri" panose="02000000000000000000" pitchFamily="2" charset="0"/>
                </a:rPr>
                <a:t>ফাইব্রিন</a:t>
              </a:r>
              <a:r>
                <a:rPr lang="en-US" sz="1200" dirty="0">
                  <a:solidFill>
                    <a:srgbClr val="991B1B"/>
                  </a:solidFill>
                  <a:latin typeface="Hind Siliguri" panose="02000000000000000000" pitchFamily="2" charset="0"/>
                  <a:cs typeface="Hind Siliguri" panose="02000000000000000000" pitchFamily="2" charset="0"/>
                </a:rPr>
                <a:t> </a:t>
              </a:r>
              <a:r>
                <a:rPr lang="en-US" sz="1200" dirty="0" err="1">
                  <a:solidFill>
                    <a:srgbClr val="991B1B"/>
                  </a:solidFill>
                  <a:latin typeface="Hind Siliguri" panose="02000000000000000000" pitchFamily="2" charset="0"/>
                  <a:cs typeface="Hind Siliguri" panose="02000000000000000000" pitchFamily="2" charset="0"/>
                </a:rPr>
                <a:t>জালক</a:t>
              </a:r>
              <a:r>
                <a:rPr lang="en-US" sz="1200" dirty="0">
                  <a:solidFill>
                    <a:srgbClr val="991B1B"/>
                  </a:solidFill>
                  <a:latin typeface="Hind Siliguri" panose="02000000000000000000" pitchFamily="2" charset="0"/>
                  <a:cs typeface="Hind Siliguri" panose="02000000000000000000" pitchFamily="2" charset="0"/>
                </a:rPr>
                <a:t> -&gt; </a:t>
              </a:r>
              <a:r>
                <a:rPr lang="en-US" sz="1200" dirty="0" err="1">
                  <a:solidFill>
                    <a:srgbClr val="991B1B"/>
                  </a:solidFill>
                  <a:latin typeface="Hind Siliguri" panose="02000000000000000000" pitchFamily="2" charset="0"/>
                  <a:cs typeface="Hind Siliguri" panose="02000000000000000000" pitchFamily="2" charset="0"/>
                </a:rPr>
                <a:t>রক্ত</a:t>
              </a:r>
              <a:r>
                <a:rPr lang="en-US" sz="1200" dirty="0">
                  <a:solidFill>
                    <a:srgbClr val="991B1B"/>
                  </a:solidFill>
                  <a:latin typeface="Hind Siliguri" panose="02000000000000000000" pitchFamily="2" charset="0"/>
                  <a:cs typeface="Hind Siliguri" panose="02000000000000000000" pitchFamily="2" charset="0"/>
                </a:rPr>
                <a:t> </a:t>
              </a:r>
              <a:r>
                <a:rPr lang="en-US" sz="1200" dirty="0" err="1">
                  <a:solidFill>
                    <a:srgbClr val="991B1B"/>
                  </a:solidFill>
                  <a:latin typeface="Hind Siliguri" panose="02000000000000000000" pitchFamily="2" charset="0"/>
                  <a:cs typeface="Hind Siliguri" panose="02000000000000000000" pitchFamily="2" charset="0"/>
                </a:rPr>
                <a:t>তঞ্চন</a:t>
              </a:r>
              <a:r>
                <a:rPr lang="en-US" sz="1200" dirty="0">
                  <a:solidFill>
                    <a:srgbClr val="991B1B"/>
                  </a:solidFill>
                  <a:latin typeface="Hind Siliguri" panose="02000000000000000000" pitchFamily="2" charset="0"/>
                  <a:cs typeface="Hind Siliguri" panose="02000000000000000000" pitchFamily="2" charset="0"/>
                </a:rPr>
                <a:t> (</a:t>
              </a:r>
              <a:r>
                <a:rPr lang="en-US" sz="1200" dirty="0" err="1">
                  <a:solidFill>
                    <a:srgbClr val="991B1B"/>
                  </a:solidFill>
                  <a:latin typeface="Hind Siliguri" panose="02000000000000000000" pitchFamily="2" charset="0"/>
                  <a:cs typeface="Hind Siliguri" panose="02000000000000000000" pitchFamily="2" charset="0"/>
                </a:rPr>
                <a:t>রক্তপাত</a:t>
              </a:r>
              <a:r>
                <a:rPr lang="en-US" sz="1200" dirty="0">
                  <a:solidFill>
                    <a:srgbClr val="991B1B"/>
                  </a:solidFill>
                  <a:latin typeface="Hind Siliguri" panose="02000000000000000000" pitchFamily="2" charset="0"/>
                  <a:cs typeface="Hind Siliguri" panose="02000000000000000000" pitchFamily="2" charset="0"/>
                </a:rPr>
                <a:t> </a:t>
              </a:r>
              <a:r>
                <a:rPr lang="en-US" sz="1200" dirty="0" err="1">
                  <a:solidFill>
                    <a:srgbClr val="991B1B"/>
                  </a:solidFill>
                  <a:latin typeface="Hind Siliguri" panose="02000000000000000000" pitchFamily="2" charset="0"/>
                  <a:cs typeface="Hind Siliguri" panose="02000000000000000000" pitchFamily="2" charset="0"/>
                </a:rPr>
                <a:t>বন্ধ</a:t>
              </a:r>
              <a:r>
                <a:rPr lang="en-US" sz="1200" dirty="0">
                  <a:solidFill>
                    <a:srgbClr val="991B1B"/>
                  </a:solidFill>
                  <a:latin typeface="Hind Siliguri" panose="02000000000000000000" pitchFamily="2" charset="0"/>
                  <a:cs typeface="Hind Siliguri" panose="02000000000000000000" pitchFamily="2" charset="0"/>
                </a:rPr>
                <a:t>)</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85775" y="1855817"/>
            <a:ext cx="5495925" cy="307969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4" name="Picture 3" descr="image.png"/>
          <p:cNvPicPr>
            <a:picLocks noChangeAspect="1"/>
          </p:cNvPicPr>
          <p:nvPr/>
        </p:nvPicPr>
        <p:blipFill>
          <a:blip r:embed="rId2"/>
          <a:stretch>
            <a:fillRect/>
          </a:stretch>
        </p:blipFill>
        <p:spPr>
          <a:xfrm>
            <a:off x="6210300" y="1855817"/>
            <a:ext cx="5495925" cy="307969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5" name="Picture 4" descr="image.png"/>
          <p:cNvPicPr>
            <a:picLocks noChangeAspect="1"/>
          </p:cNvPicPr>
          <p:nvPr/>
        </p:nvPicPr>
        <p:blipFill>
          <a:blip r:embed="rId3"/>
          <a:stretch>
            <a:fillRect/>
          </a:stretch>
        </p:blipFill>
        <p:spPr>
          <a:xfrm>
            <a:off x="485775" y="538162"/>
            <a:ext cx="228600" cy="228600"/>
          </a:xfrm>
          <a:prstGeom prst="rect">
            <a:avLst/>
          </a:prstGeom>
        </p:spPr>
      </p:pic>
      <p:sp>
        <p:nvSpPr>
          <p:cNvPr id="6" name="TextBox 5"/>
          <p:cNvSpPr txBox="1"/>
          <p:nvPr/>
        </p:nvSpPr>
        <p:spPr>
          <a:xfrm>
            <a:off x="800100" y="2101085"/>
            <a:ext cx="5350668" cy="285750"/>
          </a:xfrm>
          <a:prstGeom prst="rect">
            <a:avLst/>
          </a:prstGeom>
          <a:noFill/>
        </p:spPr>
        <p:txBody>
          <a:bodyPr wrap="square" lIns="171450" tIns="0" rIns="0" bIns="0" anchor="t">
            <a:spAutoFit/>
          </a:bodyPr>
          <a:lstStyle/>
          <a:p>
            <a:pPr algn="l"/>
            <a:r>
              <a:rPr sz="1350" b="1" i="0" u="none" dirty="0" err="1">
                <a:solidFill>
                  <a:srgbClr val="9F1239"/>
                </a:solidFill>
                <a:latin typeface="Hind Siliguri"/>
              </a:rPr>
              <a:t>নালীতে</a:t>
            </a:r>
            <a:r>
              <a:rPr sz="1350" b="1" i="0" u="none" dirty="0">
                <a:solidFill>
                  <a:srgbClr val="9F1239"/>
                </a:solidFill>
                <a:latin typeface="Hind Siliguri"/>
              </a:rPr>
              <a:t> </a:t>
            </a:r>
            <a:r>
              <a:rPr sz="1350" b="1" i="0" u="none" dirty="0" err="1">
                <a:solidFill>
                  <a:srgbClr val="9F1239"/>
                </a:solidFill>
                <a:latin typeface="Hind Siliguri"/>
              </a:rPr>
              <a:t>রক্ত</a:t>
            </a:r>
            <a:r>
              <a:rPr sz="1350" b="1" i="0" u="none" dirty="0">
                <a:solidFill>
                  <a:srgbClr val="9F1239"/>
                </a:solidFill>
                <a:latin typeface="Hind Siliguri"/>
              </a:rPr>
              <a:t> </a:t>
            </a:r>
            <a:r>
              <a:rPr sz="1350" b="1" i="0" u="none" dirty="0" err="1">
                <a:solidFill>
                  <a:srgbClr val="9F1239"/>
                </a:solidFill>
                <a:latin typeface="Hind Siliguri"/>
              </a:rPr>
              <a:t>জমাট</a:t>
            </a:r>
            <a:r>
              <a:rPr sz="1350" b="1" i="0" u="none" dirty="0">
                <a:solidFill>
                  <a:srgbClr val="9F1239"/>
                </a:solidFill>
                <a:latin typeface="Hind Siliguri"/>
              </a:rPr>
              <a:t> </a:t>
            </a:r>
            <a:r>
              <a:rPr sz="1350" b="1" i="0" u="none" dirty="0" err="1">
                <a:solidFill>
                  <a:srgbClr val="9F1239"/>
                </a:solidFill>
                <a:latin typeface="Hind Siliguri"/>
              </a:rPr>
              <a:t>না</a:t>
            </a:r>
            <a:r>
              <a:rPr sz="1350" b="1" i="0" u="none" dirty="0">
                <a:solidFill>
                  <a:srgbClr val="9F1239"/>
                </a:solidFill>
                <a:latin typeface="Hind Siliguri"/>
              </a:rPr>
              <a:t> </a:t>
            </a:r>
            <a:r>
              <a:rPr sz="1350" b="1" i="0" u="none" dirty="0" err="1">
                <a:solidFill>
                  <a:srgbClr val="9F1239"/>
                </a:solidFill>
                <a:latin typeface="Hind Siliguri"/>
              </a:rPr>
              <a:t>বাঁধার</a:t>
            </a:r>
            <a:r>
              <a:rPr sz="1350" b="1" i="0" u="none" dirty="0">
                <a:solidFill>
                  <a:srgbClr val="9F1239"/>
                </a:solidFill>
                <a:latin typeface="Hind Siliguri"/>
              </a:rPr>
              <a:t> </a:t>
            </a:r>
            <a:r>
              <a:rPr sz="1350" b="1" i="0" u="none" dirty="0" err="1">
                <a:solidFill>
                  <a:srgbClr val="9F1239"/>
                </a:solidFill>
                <a:latin typeface="Hind Siliguri"/>
              </a:rPr>
              <a:t>কারণ</a:t>
            </a:r>
            <a:endParaRPr sz="1350" b="1" i="0" u="none" dirty="0">
              <a:solidFill>
                <a:srgbClr val="9F1239"/>
              </a:solidFill>
              <a:latin typeface="Hind Siliguri"/>
            </a:endParaRPr>
          </a:p>
        </p:txBody>
      </p:sp>
      <p:sp>
        <p:nvSpPr>
          <p:cNvPr id="7" name="Rectangle 6"/>
          <p:cNvSpPr/>
          <p:nvPr/>
        </p:nvSpPr>
        <p:spPr>
          <a:xfrm>
            <a:off x="685800" y="2389217"/>
            <a:ext cx="5095875" cy="9525"/>
          </a:xfrm>
          <a:prstGeom prst="rect">
            <a:avLst/>
          </a:prstGeom>
          <a:solidFill>
            <a:srgbClr val="FECD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524625" y="2101085"/>
            <a:ext cx="5350668" cy="285750"/>
          </a:xfrm>
          <a:prstGeom prst="rect">
            <a:avLst/>
          </a:prstGeom>
          <a:noFill/>
        </p:spPr>
        <p:txBody>
          <a:bodyPr wrap="square" lIns="190500" tIns="0" rIns="0" bIns="0" anchor="t">
            <a:spAutoFit/>
          </a:bodyPr>
          <a:lstStyle/>
          <a:p>
            <a:pPr algn="l"/>
            <a:r>
              <a:rPr sz="1350" b="1" i="0" u="none">
                <a:solidFill>
                  <a:srgbClr val="9F1239"/>
                </a:solidFill>
                <a:latin typeface="Hind Siliguri"/>
              </a:rPr>
              <a:t>রক্ত তঞ্চনের শারীরিক তাৎপর্য</a:t>
            </a:r>
          </a:p>
        </p:txBody>
      </p:sp>
      <p:sp>
        <p:nvSpPr>
          <p:cNvPr id="9" name="Rectangle 8"/>
          <p:cNvSpPr/>
          <p:nvPr/>
        </p:nvSpPr>
        <p:spPr>
          <a:xfrm>
            <a:off x="6410325" y="2389217"/>
            <a:ext cx="5095875" cy="9525"/>
          </a:xfrm>
          <a:prstGeom prst="rect">
            <a:avLst/>
          </a:prstGeom>
          <a:solidFill>
            <a:srgbClr val="FECD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image.png"/>
          <p:cNvPicPr>
            <a:picLocks noChangeAspect="1"/>
          </p:cNvPicPr>
          <p:nvPr/>
        </p:nvPicPr>
        <p:blipFill>
          <a:blip r:embed="rId4"/>
          <a:stretch>
            <a:fillRect/>
          </a:stretch>
        </p:blipFill>
        <p:spPr>
          <a:xfrm>
            <a:off x="685800" y="2103467"/>
            <a:ext cx="171450" cy="171450"/>
          </a:xfrm>
          <a:prstGeom prst="rect">
            <a:avLst/>
          </a:prstGeom>
        </p:spPr>
      </p:pic>
      <p:sp>
        <p:nvSpPr>
          <p:cNvPr id="11" name="TextBox 10"/>
          <p:cNvSpPr txBox="1"/>
          <p:nvPr/>
        </p:nvSpPr>
        <p:spPr>
          <a:xfrm>
            <a:off x="685800" y="2513042"/>
            <a:ext cx="5095875" cy="192360"/>
          </a:xfrm>
          <a:prstGeom prst="rect">
            <a:avLst/>
          </a:prstGeom>
          <a:noFill/>
        </p:spPr>
        <p:txBody>
          <a:bodyPr wrap="square" lIns="161925" tIns="0" rIns="0" bIns="0" anchor="t">
            <a:spAutoFit/>
          </a:bodyPr>
          <a:lstStyle/>
          <a:p>
            <a:pPr algn="l">
              <a:lnSpc>
                <a:spcPts val="1462"/>
              </a:lnSpc>
            </a:pPr>
            <a:r>
              <a:rPr sz="1200" b="1" i="0" u="none">
                <a:solidFill>
                  <a:srgbClr val="0F172A"/>
                </a:solidFill>
                <a:latin typeface="Hind Siliguri"/>
              </a:rPr>
              <a:t>দ্রুত প্রবহমান রক্ত:</a:t>
            </a:r>
            <a:r>
              <a:rPr sz="1200" b="0" i="0" u="none">
                <a:solidFill>
                  <a:srgbClr val="334155"/>
                </a:solidFill>
                <a:latin typeface="Hind Siliguri"/>
              </a:rPr>
              <a:t> রক্তের তীব্র গতি তঞ্চনে বাধা দেয়।</a:t>
            </a:r>
          </a:p>
        </p:txBody>
      </p:sp>
      <p:sp>
        <p:nvSpPr>
          <p:cNvPr id="12" name="TextBox 11"/>
          <p:cNvSpPr txBox="1"/>
          <p:nvPr/>
        </p:nvSpPr>
        <p:spPr>
          <a:xfrm>
            <a:off x="685800" y="2774980"/>
            <a:ext cx="5095875" cy="192360"/>
          </a:xfrm>
          <a:prstGeom prst="rect">
            <a:avLst/>
          </a:prstGeom>
          <a:noFill/>
        </p:spPr>
        <p:txBody>
          <a:bodyPr wrap="square" lIns="161925" tIns="0" rIns="0" bIns="0" anchor="t">
            <a:spAutoFit/>
          </a:bodyPr>
          <a:lstStyle/>
          <a:p>
            <a:pPr algn="l">
              <a:lnSpc>
                <a:spcPts val="1462"/>
              </a:lnSpc>
            </a:pPr>
            <a:r>
              <a:rPr sz="1200" b="1" i="0" u="none">
                <a:solidFill>
                  <a:srgbClr val="0F172A"/>
                </a:solidFill>
                <a:latin typeface="Hind Siliguri"/>
              </a:rPr>
              <a:t>মসৃণ এন্ডোথেলিয়াম:</a:t>
            </a:r>
            <a:r>
              <a:rPr sz="1200" b="0" i="0" u="none">
                <a:solidFill>
                  <a:srgbClr val="334155"/>
                </a:solidFill>
                <a:latin typeface="Hind Siliguri"/>
              </a:rPr>
              <a:t> অণুচক্রিকা না ভাঙায় থ্রম্বোপ্লাস্টিন তৈরি হয় না।</a:t>
            </a:r>
          </a:p>
        </p:txBody>
      </p:sp>
      <p:sp>
        <p:nvSpPr>
          <p:cNvPr id="13" name="TextBox 12"/>
          <p:cNvSpPr txBox="1"/>
          <p:nvPr/>
        </p:nvSpPr>
        <p:spPr>
          <a:xfrm>
            <a:off x="685800" y="3036917"/>
            <a:ext cx="5095875" cy="384721"/>
          </a:xfrm>
          <a:prstGeom prst="rect">
            <a:avLst/>
          </a:prstGeom>
          <a:noFill/>
        </p:spPr>
        <p:txBody>
          <a:bodyPr wrap="square" lIns="161925" tIns="0" rIns="0" bIns="0" anchor="t">
            <a:spAutoFit/>
          </a:bodyPr>
          <a:lstStyle/>
          <a:p>
            <a:pPr algn="l">
              <a:lnSpc>
                <a:spcPts val="1462"/>
              </a:lnSpc>
            </a:pPr>
            <a:r>
              <a:rPr sz="1200" b="1" i="0" u="none">
                <a:solidFill>
                  <a:srgbClr val="0F172A"/>
                </a:solidFill>
                <a:latin typeface="Hind Siliguri"/>
              </a:rPr>
              <a:t>অ্যান্টিকোয়াগুল্যান্ট (হেপারিন):</a:t>
            </a:r>
            <a:r>
              <a:rPr sz="1200" b="0" i="0" u="none">
                <a:solidFill>
                  <a:srgbClr val="334155"/>
                </a:solidFill>
                <a:latin typeface="Hind Siliguri"/>
              </a:rPr>
              <a:t> বেসোফিল ও মাস্তকোষ থেকে নিঃসৃত হেপারিন থ্রম্বিন উৎপাদনে বাধা দেয়।</a:t>
            </a:r>
          </a:p>
        </p:txBody>
      </p:sp>
      <p:sp>
        <p:nvSpPr>
          <p:cNvPr id="14" name="TextBox 13"/>
          <p:cNvSpPr txBox="1"/>
          <p:nvPr/>
        </p:nvSpPr>
        <p:spPr>
          <a:xfrm>
            <a:off x="685800" y="3439532"/>
            <a:ext cx="5095875" cy="192360"/>
          </a:xfrm>
          <a:prstGeom prst="rect">
            <a:avLst/>
          </a:prstGeom>
          <a:noFill/>
        </p:spPr>
        <p:txBody>
          <a:bodyPr wrap="square" lIns="161925" tIns="0" rIns="0" bIns="0" anchor="t">
            <a:spAutoFit/>
          </a:bodyPr>
          <a:lstStyle/>
          <a:p>
            <a:pPr algn="l">
              <a:lnSpc>
                <a:spcPts val="1462"/>
              </a:lnSpc>
            </a:pPr>
            <a:r>
              <a:rPr sz="1200" b="1" i="0" u="none">
                <a:solidFill>
                  <a:srgbClr val="0F172A"/>
                </a:solidFill>
                <a:latin typeface="Hind Siliguri"/>
              </a:rPr>
              <a:t>অ্যান্টিথ্রম্বিন ক্রিয়া:</a:t>
            </a:r>
            <a:r>
              <a:rPr sz="1200" b="0" i="0" u="none">
                <a:solidFill>
                  <a:srgbClr val="334155"/>
                </a:solidFill>
                <a:latin typeface="Hind Siliguri"/>
              </a:rPr>
              <a:t> ফাইবারিনের অ্যান্টিথ্রম্বিন প্রভাব।</a:t>
            </a:r>
          </a:p>
        </p:txBody>
      </p:sp>
      <p:sp>
        <p:nvSpPr>
          <p:cNvPr id="15" name="TextBox 14"/>
          <p:cNvSpPr txBox="1"/>
          <p:nvPr/>
        </p:nvSpPr>
        <p:spPr>
          <a:xfrm>
            <a:off x="685800" y="3701469"/>
            <a:ext cx="5095875" cy="192360"/>
          </a:xfrm>
          <a:prstGeom prst="rect">
            <a:avLst/>
          </a:prstGeom>
          <a:noFill/>
        </p:spPr>
        <p:txBody>
          <a:bodyPr wrap="square" lIns="161925" tIns="0" rIns="0" bIns="0" anchor="t">
            <a:spAutoFit/>
          </a:bodyPr>
          <a:lstStyle/>
          <a:p>
            <a:pPr algn="l">
              <a:lnSpc>
                <a:spcPts val="1462"/>
              </a:lnSpc>
            </a:pPr>
            <a:r>
              <a:rPr sz="1200" b="1" i="0" u="none">
                <a:solidFill>
                  <a:srgbClr val="0F172A"/>
                </a:solidFill>
                <a:latin typeface="Hind Siliguri"/>
              </a:rPr>
              <a:t>যকৃৎ কর্তৃক অপসারণ:</a:t>
            </a:r>
            <a:r>
              <a:rPr sz="1200" b="0" i="0" u="none">
                <a:solidFill>
                  <a:srgbClr val="334155"/>
                </a:solidFill>
                <a:latin typeface="Hind Siliguri"/>
              </a:rPr>
              <a:t> সক্রিয় কোয়াগুল্যান্ট ফ্যাক্টর যকৃতে অপসারিত হয়।</a:t>
            </a:r>
          </a:p>
        </p:txBody>
      </p:sp>
      <p:pic>
        <p:nvPicPr>
          <p:cNvPr id="16" name="Picture 15" descr="image.png"/>
          <p:cNvPicPr>
            <a:picLocks noChangeAspect="1"/>
          </p:cNvPicPr>
          <p:nvPr/>
        </p:nvPicPr>
        <p:blipFill>
          <a:blip r:embed="rId5"/>
          <a:stretch>
            <a:fillRect/>
          </a:stretch>
        </p:blipFill>
        <p:spPr>
          <a:xfrm>
            <a:off x="6410325" y="2103467"/>
            <a:ext cx="190500" cy="171450"/>
          </a:xfrm>
          <a:prstGeom prst="rect">
            <a:avLst/>
          </a:prstGeom>
        </p:spPr>
      </p:pic>
      <p:sp>
        <p:nvSpPr>
          <p:cNvPr id="17" name="TextBox 16"/>
          <p:cNvSpPr txBox="1"/>
          <p:nvPr/>
        </p:nvSpPr>
        <p:spPr>
          <a:xfrm>
            <a:off x="6524625" y="2510661"/>
            <a:ext cx="57150" cy="184666"/>
          </a:xfrm>
          <a:prstGeom prst="rect">
            <a:avLst/>
          </a:prstGeom>
          <a:noFill/>
        </p:spPr>
        <p:txBody>
          <a:bodyPr wrap="square" lIns="0" tIns="0" rIns="0" bIns="0" anchor="t">
            <a:spAutoFit/>
          </a:bodyPr>
          <a:lstStyle/>
          <a:p>
            <a:pPr algn="l"/>
            <a:r>
              <a:rPr sz="1200" b="0" i="0" u="none">
                <a:solidFill>
                  <a:srgbClr val="334155"/>
                </a:solidFill>
                <a:latin typeface="Hind Siliguri"/>
              </a:rPr>
              <a:t>•</a:t>
            </a:r>
          </a:p>
        </p:txBody>
      </p:sp>
      <p:sp>
        <p:nvSpPr>
          <p:cNvPr id="18" name="TextBox 17"/>
          <p:cNvSpPr txBox="1"/>
          <p:nvPr/>
        </p:nvSpPr>
        <p:spPr>
          <a:xfrm>
            <a:off x="6581775" y="2513042"/>
            <a:ext cx="4924425" cy="192360"/>
          </a:xfrm>
          <a:prstGeom prst="rect">
            <a:avLst/>
          </a:prstGeom>
          <a:noFill/>
        </p:spPr>
        <p:txBody>
          <a:bodyPr wrap="square" lIns="57150" tIns="0" rIns="0" bIns="0" anchor="t">
            <a:spAutoFit/>
          </a:bodyPr>
          <a:lstStyle/>
          <a:p>
            <a:pPr algn="l">
              <a:lnSpc>
                <a:spcPts val="1462"/>
              </a:lnSpc>
            </a:pPr>
            <a:r>
              <a:rPr sz="1200" b="0" i="0" u="none">
                <a:solidFill>
                  <a:srgbClr val="334155"/>
                </a:solidFill>
                <a:latin typeface="Hind Siliguri"/>
              </a:rPr>
              <a:t>রক্তপাত বন্ধ করে অতিরিক্ত রক্তক্ষরণ ও প্রাণহানি থেকে রক্ষা করে।</a:t>
            </a:r>
          </a:p>
        </p:txBody>
      </p:sp>
      <p:sp>
        <p:nvSpPr>
          <p:cNvPr id="19" name="TextBox 18"/>
          <p:cNvSpPr txBox="1"/>
          <p:nvPr/>
        </p:nvSpPr>
        <p:spPr>
          <a:xfrm>
            <a:off x="6524625" y="2753549"/>
            <a:ext cx="57150" cy="184666"/>
          </a:xfrm>
          <a:prstGeom prst="rect">
            <a:avLst/>
          </a:prstGeom>
          <a:noFill/>
        </p:spPr>
        <p:txBody>
          <a:bodyPr wrap="square" lIns="0" tIns="0" rIns="0" bIns="0" anchor="t">
            <a:spAutoFit/>
          </a:bodyPr>
          <a:lstStyle/>
          <a:p>
            <a:pPr algn="l"/>
            <a:r>
              <a:rPr sz="1200" b="0" i="0" u="none">
                <a:solidFill>
                  <a:srgbClr val="334155"/>
                </a:solidFill>
                <a:latin typeface="Hind Siliguri"/>
              </a:rPr>
              <a:t>•</a:t>
            </a:r>
          </a:p>
        </p:txBody>
      </p:sp>
      <p:sp>
        <p:nvSpPr>
          <p:cNvPr id="20" name="TextBox 19"/>
          <p:cNvSpPr txBox="1"/>
          <p:nvPr/>
        </p:nvSpPr>
        <p:spPr>
          <a:xfrm>
            <a:off x="6581775" y="2755930"/>
            <a:ext cx="4924425" cy="384721"/>
          </a:xfrm>
          <a:prstGeom prst="rect">
            <a:avLst/>
          </a:prstGeom>
          <a:noFill/>
        </p:spPr>
        <p:txBody>
          <a:bodyPr wrap="square" lIns="57150" tIns="0" rIns="0" bIns="0" anchor="t">
            <a:spAutoFit/>
          </a:bodyPr>
          <a:lstStyle/>
          <a:p>
            <a:pPr algn="l">
              <a:lnSpc>
                <a:spcPts val="1462"/>
              </a:lnSpc>
            </a:pPr>
            <a:r>
              <a:rPr sz="1200" b="0" i="0" u="none">
                <a:solidFill>
                  <a:srgbClr val="334155"/>
                </a:solidFill>
                <a:latin typeface="Hind Siliguri"/>
              </a:rPr>
              <a:t>তঞ্চনকৃত রক্তে আক্রমণকারী ক্ষতিকারক জীবাণু আবদ্ধ হয়ে শরীরে প্রবেশে বাধা পায়।</a:t>
            </a:r>
          </a:p>
        </p:txBody>
      </p:sp>
      <p:sp>
        <p:nvSpPr>
          <p:cNvPr id="21" name="TextBox 20"/>
          <p:cNvSpPr txBox="1"/>
          <p:nvPr/>
        </p:nvSpPr>
        <p:spPr>
          <a:xfrm>
            <a:off x="6524625" y="3119530"/>
            <a:ext cx="57150" cy="184666"/>
          </a:xfrm>
          <a:prstGeom prst="rect">
            <a:avLst/>
          </a:prstGeom>
          <a:noFill/>
        </p:spPr>
        <p:txBody>
          <a:bodyPr wrap="square" lIns="0" tIns="0" rIns="0" bIns="0" anchor="t">
            <a:spAutoFit/>
          </a:bodyPr>
          <a:lstStyle/>
          <a:p>
            <a:pPr algn="l"/>
            <a:r>
              <a:rPr sz="1200" b="0" i="0" u="none">
                <a:solidFill>
                  <a:srgbClr val="334155"/>
                </a:solidFill>
                <a:latin typeface="Hind Siliguri"/>
              </a:rPr>
              <a:t>•</a:t>
            </a:r>
          </a:p>
        </p:txBody>
      </p:sp>
      <p:sp>
        <p:nvSpPr>
          <p:cNvPr id="22" name="TextBox 21"/>
          <p:cNvSpPr txBox="1"/>
          <p:nvPr/>
        </p:nvSpPr>
        <p:spPr>
          <a:xfrm>
            <a:off x="6581775" y="3121911"/>
            <a:ext cx="4924425" cy="384721"/>
          </a:xfrm>
          <a:prstGeom prst="rect">
            <a:avLst/>
          </a:prstGeom>
          <a:noFill/>
        </p:spPr>
        <p:txBody>
          <a:bodyPr wrap="square" lIns="57150" tIns="0" rIns="0" bIns="0" anchor="t">
            <a:spAutoFit/>
          </a:bodyPr>
          <a:lstStyle/>
          <a:p>
            <a:pPr algn="l">
              <a:lnSpc>
                <a:spcPts val="1462"/>
              </a:lnSpc>
            </a:pPr>
            <a:r>
              <a:rPr sz="1200" b="1" i="0" u="none">
                <a:solidFill>
                  <a:srgbClr val="0F172A"/>
                </a:solidFill>
                <a:latin typeface="Hind Siliguri"/>
              </a:rPr>
              <a:t>বিটা-লাইসিন (Beta-lysine)</a:t>
            </a:r>
            <a:r>
              <a:rPr sz="1200" b="0" i="0" u="none">
                <a:solidFill>
                  <a:srgbClr val="334155"/>
                </a:solidFill>
                <a:latin typeface="Hind Siliguri"/>
              </a:rPr>
              <a:t> নামক অ্যামিনো এসিড সৃষ্টি করে যা গ্রাম-পজিটিভ ব্যাকটেরিয়া ধ্বংস করে।</a:t>
            </a:r>
          </a:p>
        </p:txBody>
      </p:sp>
      <p:sp>
        <p:nvSpPr>
          <p:cNvPr id="23" name="TextBox 22"/>
          <p:cNvSpPr txBox="1"/>
          <p:nvPr/>
        </p:nvSpPr>
        <p:spPr>
          <a:xfrm>
            <a:off x="6524625" y="3485510"/>
            <a:ext cx="57150" cy="184666"/>
          </a:xfrm>
          <a:prstGeom prst="rect">
            <a:avLst/>
          </a:prstGeom>
          <a:noFill/>
        </p:spPr>
        <p:txBody>
          <a:bodyPr wrap="square" lIns="0" tIns="0" rIns="0" bIns="0" anchor="t">
            <a:spAutoFit/>
          </a:bodyPr>
          <a:lstStyle/>
          <a:p>
            <a:pPr algn="l"/>
            <a:r>
              <a:rPr sz="1200" b="0" i="0" u="none">
                <a:solidFill>
                  <a:srgbClr val="334155"/>
                </a:solidFill>
                <a:latin typeface="Hind Siliguri"/>
              </a:rPr>
              <a:t>•</a:t>
            </a:r>
          </a:p>
        </p:txBody>
      </p:sp>
      <p:sp>
        <p:nvSpPr>
          <p:cNvPr id="24" name="TextBox 23"/>
          <p:cNvSpPr txBox="1"/>
          <p:nvPr/>
        </p:nvSpPr>
        <p:spPr>
          <a:xfrm>
            <a:off x="6581775" y="3487891"/>
            <a:ext cx="4924425" cy="384721"/>
          </a:xfrm>
          <a:prstGeom prst="rect">
            <a:avLst/>
          </a:prstGeom>
          <a:noFill/>
        </p:spPr>
        <p:txBody>
          <a:bodyPr wrap="square" lIns="57150" tIns="0" rIns="0" bIns="0" anchor="t">
            <a:spAutoFit/>
          </a:bodyPr>
          <a:lstStyle/>
          <a:p>
            <a:pPr algn="l">
              <a:lnSpc>
                <a:spcPts val="1462"/>
              </a:lnSpc>
            </a:pPr>
            <a:r>
              <a:rPr sz="1200" b="1" i="0" u="none">
                <a:solidFill>
                  <a:srgbClr val="B91C1C"/>
                </a:solidFill>
                <a:latin typeface="Hind Siliguri"/>
              </a:rPr>
              <a:t>ঝুঁকি:</a:t>
            </a:r>
            <a:r>
              <a:rPr sz="1200" b="0" i="0" u="none">
                <a:solidFill>
                  <a:srgbClr val="334155"/>
                </a:solidFill>
                <a:latin typeface="Hind Siliguri"/>
              </a:rPr>
              <a:t> মস্তিষ্কের ধমনীতে জমাট বাঁধলে </a:t>
            </a:r>
            <a:r>
              <a:rPr sz="1200" b="1" i="0" u="none">
                <a:solidFill>
                  <a:srgbClr val="0F172A"/>
                </a:solidFill>
                <a:latin typeface="Hind Siliguri"/>
              </a:rPr>
              <a:t>স্ট্রোক</a:t>
            </a:r>
            <a:r>
              <a:rPr sz="1200" b="0" i="0" u="none">
                <a:solidFill>
                  <a:srgbClr val="334155"/>
                </a:solidFill>
                <a:latin typeface="Hind Siliguri"/>
              </a:rPr>
              <a:t> এবং হৃদপিণ্ডে বাঁধলে </a:t>
            </a:r>
            <a:r>
              <a:rPr sz="1200" b="1" i="0" u="none">
                <a:solidFill>
                  <a:srgbClr val="0F172A"/>
                </a:solidFill>
                <a:latin typeface="Hind Siliguri"/>
              </a:rPr>
              <a:t>হার্ট অ্যাটাক</a:t>
            </a:r>
            <a:r>
              <a:rPr sz="1200" b="0" i="0" u="none">
                <a:solidFill>
                  <a:srgbClr val="334155"/>
                </a:solidFill>
                <a:latin typeface="Hind Siliguri"/>
              </a:rPr>
              <a:t> হয়। পরিপাকনালীতে বাঁধলে তীব্র পেটে ব্যথা ও বমি হয়।</a:t>
            </a:r>
          </a:p>
        </p:txBody>
      </p:sp>
      <p:pic>
        <p:nvPicPr>
          <p:cNvPr id="25" name="Picture 24" descr="image.png"/>
          <p:cNvPicPr>
            <a:picLocks noChangeAspect="1"/>
          </p:cNvPicPr>
          <p:nvPr/>
        </p:nvPicPr>
        <p:blipFill>
          <a:blip r:embed="rId6"/>
          <a:stretch>
            <a:fillRect/>
          </a:stretch>
        </p:blipFill>
        <p:spPr>
          <a:xfrm>
            <a:off x="685800" y="2527330"/>
            <a:ext cx="104775" cy="133350"/>
          </a:xfrm>
          <a:prstGeom prst="rect">
            <a:avLst/>
          </a:prstGeom>
        </p:spPr>
      </p:pic>
      <p:pic>
        <p:nvPicPr>
          <p:cNvPr id="26" name="Picture 25" descr="image.png"/>
          <p:cNvPicPr>
            <a:picLocks noChangeAspect="1"/>
          </p:cNvPicPr>
          <p:nvPr/>
        </p:nvPicPr>
        <p:blipFill>
          <a:blip r:embed="rId6"/>
          <a:stretch>
            <a:fillRect/>
          </a:stretch>
        </p:blipFill>
        <p:spPr>
          <a:xfrm>
            <a:off x="685800" y="2789267"/>
            <a:ext cx="104775" cy="133350"/>
          </a:xfrm>
          <a:prstGeom prst="rect">
            <a:avLst/>
          </a:prstGeom>
        </p:spPr>
      </p:pic>
      <p:pic>
        <p:nvPicPr>
          <p:cNvPr id="27" name="Picture 26" descr="image.png"/>
          <p:cNvPicPr>
            <a:picLocks noChangeAspect="1"/>
          </p:cNvPicPr>
          <p:nvPr/>
        </p:nvPicPr>
        <p:blipFill>
          <a:blip r:embed="rId6"/>
          <a:stretch>
            <a:fillRect/>
          </a:stretch>
        </p:blipFill>
        <p:spPr>
          <a:xfrm>
            <a:off x="685800" y="3051205"/>
            <a:ext cx="104775" cy="133350"/>
          </a:xfrm>
          <a:prstGeom prst="rect">
            <a:avLst/>
          </a:prstGeom>
        </p:spPr>
      </p:pic>
      <p:pic>
        <p:nvPicPr>
          <p:cNvPr id="28" name="Picture 27" descr="image.png"/>
          <p:cNvPicPr>
            <a:picLocks noChangeAspect="1"/>
          </p:cNvPicPr>
          <p:nvPr/>
        </p:nvPicPr>
        <p:blipFill>
          <a:blip r:embed="rId6"/>
          <a:stretch>
            <a:fillRect/>
          </a:stretch>
        </p:blipFill>
        <p:spPr>
          <a:xfrm>
            <a:off x="685800" y="3453819"/>
            <a:ext cx="104775" cy="133350"/>
          </a:xfrm>
          <a:prstGeom prst="rect">
            <a:avLst/>
          </a:prstGeom>
        </p:spPr>
      </p:pic>
      <p:pic>
        <p:nvPicPr>
          <p:cNvPr id="29" name="Picture 28" descr="image.png"/>
          <p:cNvPicPr>
            <a:picLocks noChangeAspect="1"/>
          </p:cNvPicPr>
          <p:nvPr/>
        </p:nvPicPr>
        <p:blipFill>
          <a:blip r:embed="rId6"/>
          <a:stretch>
            <a:fillRect/>
          </a:stretch>
        </p:blipFill>
        <p:spPr>
          <a:xfrm>
            <a:off x="685800" y="3715757"/>
            <a:ext cx="104775" cy="133350"/>
          </a:xfrm>
          <a:prstGeom prst="rect">
            <a:avLst/>
          </a:prstGeom>
        </p:spPr>
      </p:pic>
      <p:sp>
        <p:nvSpPr>
          <p:cNvPr id="30" name="TextBox 29"/>
          <p:cNvSpPr txBox="1"/>
          <p:nvPr/>
        </p:nvSpPr>
        <p:spPr>
          <a:xfrm>
            <a:off x="828675" y="438150"/>
            <a:ext cx="11363325" cy="447675"/>
          </a:xfrm>
          <a:prstGeom prst="rect">
            <a:avLst/>
          </a:prstGeom>
          <a:noFill/>
        </p:spPr>
        <p:txBody>
          <a:bodyPr wrap="square" lIns="0" tIns="0" rIns="0" bIns="0" anchor="ctr">
            <a:spAutoFit/>
          </a:bodyPr>
          <a:lstStyle/>
          <a:p>
            <a:pPr algn="l"/>
            <a:r>
              <a:rPr sz="2100" b="1" i="0" u="none">
                <a:solidFill>
                  <a:srgbClr val="881337"/>
                </a:solidFill>
                <a:latin typeface="Hind Siliguri"/>
              </a:rPr>
              <a:t>রক্তনালীতে রক্ত না জমার কারণ ও তঞ্চনের তাৎপর্য</a:t>
            </a:r>
          </a:p>
        </p:txBody>
      </p:sp>
      <p:sp>
        <p:nvSpPr>
          <p:cNvPr id="31" name="Rectangle 30"/>
          <p:cNvSpPr/>
          <p:nvPr/>
        </p:nvSpPr>
        <p:spPr>
          <a:xfrm>
            <a:off x="485775" y="942975"/>
            <a:ext cx="11220450" cy="19050"/>
          </a:xfrm>
          <a:prstGeom prst="rect">
            <a:avLst/>
          </a:prstGeom>
          <a:solidFill>
            <a:srgbClr val="FECD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85775" y="2672861"/>
            <a:ext cx="11220450" cy="100012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485775" y="1204912"/>
            <a:ext cx="3613100" cy="1333501"/>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4"/>
          <a:stretch>
            <a:fillRect/>
          </a:stretch>
        </p:blipFill>
        <p:spPr>
          <a:xfrm>
            <a:off x="4289375" y="1204912"/>
            <a:ext cx="3613100" cy="1333501"/>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Picture 5" descr="image.png"/>
          <p:cNvPicPr>
            <a:picLocks noChangeAspect="1"/>
          </p:cNvPicPr>
          <p:nvPr/>
        </p:nvPicPr>
        <p:blipFill>
          <a:blip r:embed="rId5"/>
          <a:stretch>
            <a:fillRect/>
          </a:stretch>
        </p:blipFill>
        <p:spPr>
          <a:xfrm>
            <a:off x="8092975" y="1204912"/>
            <a:ext cx="3613100" cy="1333501"/>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7" name="Picture 6" descr="image.png"/>
          <p:cNvPicPr>
            <a:picLocks noChangeAspect="1"/>
          </p:cNvPicPr>
          <p:nvPr/>
        </p:nvPicPr>
        <p:blipFill>
          <a:blip r:embed="rId6"/>
          <a:stretch>
            <a:fillRect/>
          </a:stretch>
        </p:blipFill>
        <p:spPr>
          <a:xfrm>
            <a:off x="485775" y="538162"/>
            <a:ext cx="171450" cy="228600"/>
          </a:xfrm>
          <a:prstGeom prst="rect">
            <a:avLst/>
          </a:prstGeom>
        </p:spPr>
      </p:pic>
      <p:sp>
        <p:nvSpPr>
          <p:cNvPr id="8" name="TextBox 7"/>
          <p:cNvSpPr txBox="1"/>
          <p:nvPr/>
        </p:nvSpPr>
        <p:spPr>
          <a:xfrm>
            <a:off x="628650" y="2815736"/>
            <a:ext cx="10934700" cy="200025"/>
          </a:xfrm>
          <a:prstGeom prst="rect">
            <a:avLst/>
          </a:prstGeom>
          <a:noFill/>
        </p:spPr>
        <p:txBody>
          <a:bodyPr wrap="square" lIns="0" tIns="0" rIns="0" bIns="0" anchor="t">
            <a:spAutoFit/>
          </a:bodyPr>
          <a:lstStyle/>
          <a:p>
            <a:pPr algn="l">
              <a:lnSpc>
                <a:spcPts val="1575"/>
              </a:lnSpc>
            </a:pPr>
            <a:r>
              <a:rPr sz="1050" b="1" i="0" u="none">
                <a:solidFill>
                  <a:srgbClr val="0369A1"/>
                </a:solidFill>
                <a:latin typeface="Hind Siliguri"/>
              </a:rPr>
              <a:t>লসিকার প্রধান বৈশিষ্ট্যসমূহ:</a:t>
            </a:r>
          </a:p>
        </p:txBody>
      </p:sp>
      <p:sp>
        <p:nvSpPr>
          <p:cNvPr id="9" name="TextBox 8"/>
          <p:cNvSpPr txBox="1"/>
          <p:nvPr/>
        </p:nvSpPr>
        <p:spPr>
          <a:xfrm>
            <a:off x="1111786" y="1498126"/>
            <a:ext cx="1475254" cy="207749"/>
          </a:xfrm>
          <a:prstGeom prst="rect">
            <a:avLst/>
          </a:prstGeom>
          <a:noFill/>
        </p:spPr>
        <p:txBody>
          <a:bodyPr wrap="square" lIns="0" tIns="0" rIns="0" bIns="0" anchor="t">
            <a:spAutoFit/>
          </a:bodyPr>
          <a:lstStyle/>
          <a:p>
            <a:pPr algn="l"/>
            <a:r>
              <a:rPr sz="1350" b="1" i="0" u="none" dirty="0" err="1">
                <a:solidFill>
                  <a:srgbClr val="0369A1"/>
                </a:solidFill>
                <a:latin typeface="Hind Siliguri"/>
              </a:rPr>
              <a:t>লসিকার</a:t>
            </a:r>
            <a:r>
              <a:rPr sz="1350" b="1" i="0" u="none" dirty="0">
                <a:solidFill>
                  <a:srgbClr val="0369A1"/>
                </a:solidFill>
                <a:latin typeface="Hind Siliguri"/>
              </a:rPr>
              <a:t> </a:t>
            </a:r>
            <a:r>
              <a:rPr sz="1350" b="1" i="0" u="none" dirty="0" err="1">
                <a:solidFill>
                  <a:srgbClr val="0369A1"/>
                </a:solidFill>
                <a:latin typeface="Hind Siliguri"/>
              </a:rPr>
              <a:t>সংজ্ঞা</a:t>
            </a:r>
            <a:endParaRPr sz="1350" b="1" i="0" u="none" dirty="0">
              <a:solidFill>
                <a:srgbClr val="0369A1"/>
              </a:solidFill>
              <a:latin typeface="Hind Siliguri"/>
            </a:endParaRPr>
          </a:p>
        </p:txBody>
      </p:sp>
      <p:sp>
        <p:nvSpPr>
          <p:cNvPr id="10" name="TextBox 9"/>
          <p:cNvSpPr txBox="1"/>
          <p:nvPr/>
        </p:nvSpPr>
        <p:spPr>
          <a:xfrm>
            <a:off x="685800" y="1816893"/>
            <a:ext cx="3213050" cy="600075"/>
          </a:xfrm>
          <a:prstGeom prst="rect">
            <a:avLst/>
          </a:prstGeom>
          <a:noFill/>
        </p:spPr>
        <p:txBody>
          <a:bodyPr wrap="square" lIns="0" tIns="0" rIns="0" bIns="0" anchor="t">
            <a:spAutoFit/>
          </a:bodyPr>
          <a:lstStyle/>
          <a:p>
            <a:pPr algn="l">
              <a:lnSpc>
                <a:spcPts val="1575"/>
              </a:lnSpc>
            </a:pPr>
            <a:r>
              <a:rPr sz="1050" b="0" i="0" u="none" dirty="0" err="1">
                <a:solidFill>
                  <a:srgbClr val="334155"/>
                </a:solidFill>
                <a:latin typeface="Hind Siliguri"/>
              </a:rPr>
              <a:t>কৈশিকজালিক</a:t>
            </a:r>
            <a:r>
              <a:rPr sz="1050" b="0" i="0" u="none" dirty="0">
                <a:solidFill>
                  <a:srgbClr val="334155"/>
                </a:solidFill>
                <a:latin typeface="Hind Siliguri"/>
              </a:rPr>
              <a:t> </a:t>
            </a:r>
            <a:r>
              <a:rPr sz="1050" b="0" i="0" u="none" dirty="0" err="1">
                <a:solidFill>
                  <a:srgbClr val="334155"/>
                </a:solidFill>
                <a:latin typeface="Hind Siliguri"/>
              </a:rPr>
              <a:t>প্রাচীর</a:t>
            </a:r>
            <a:r>
              <a:rPr sz="1050" b="0" i="0" u="none" dirty="0">
                <a:solidFill>
                  <a:srgbClr val="334155"/>
                </a:solidFill>
                <a:latin typeface="Hind Siliguri"/>
              </a:rPr>
              <a:t> </a:t>
            </a:r>
            <a:r>
              <a:rPr sz="1050" b="0" i="0" u="none" dirty="0" err="1">
                <a:solidFill>
                  <a:srgbClr val="334155"/>
                </a:solidFill>
                <a:latin typeface="Hind Siliguri"/>
              </a:rPr>
              <a:t>ভেদ</a:t>
            </a:r>
            <a:r>
              <a:rPr sz="1050" b="0" i="0" u="none" dirty="0">
                <a:solidFill>
                  <a:srgbClr val="334155"/>
                </a:solidFill>
                <a:latin typeface="Hind Siliguri"/>
              </a:rPr>
              <a:t> </a:t>
            </a:r>
            <a:r>
              <a:rPr sz="1050" b="0" i="0" u="none" dirty="0" err="1">
                <a:solidFill>
                  <a:srgbClr val="334155"/>
                </a:solidFill>
                <a:latin typeface="Hind Siliguri"/>
              </a:rPr>
              <a:t>করে</a:t>
            </a:r>
            <a:r>
              <a:rPr sz="1050" b="0" i="0" u="none" dirty="0">
                <a:solidFill>
                  <a:srgbClr val="334155"/>
                </a:solidFill>
                <a:latin typeface="Hind Siliguri"/>
              </a:rPr>
              <a:t> </a:t>
            </a:r>
            <a:r>
              <a:rPr sz="1050" b="0" i="0" u="none" dirty="0" err="1">
                <a:solidFill>
                  <a:srgbClr val="334155"/>
                </a:solidFill>
                <a:latin typeface="Hind Siliguri"/>
              </a:rPr>
              <a:t>আন্তঃকোষীয়</a:t>
            </a:r>
            <a:r>
              <a:rPr sz="1050" b="0" i="0" u="none" dirty="0">
                <a:solidFill>
                  <a:srgbClr val="334155"/>
                </a:solidFill>
                <a:latin typeface="Hind Siliguri"/>
              </a:rPr>
              <a:t> </a:t>
            </a:r>
            <a:r>
              <a:rPr sz="1050" b="0" i="0" u="none" dirty="0" err="1">
                <a:solidFill>
                  <a:srgbClr val="334155"/>
                </a:solidFill>
                <a:latin typeface="Hind Siliguri"/>
              </a:rPr>
              <a:t>স্থানে</a:t>
            </a:r>
            <a:r>
              <a:rPr sz="1050" b="0" i="0" u="none" dirty="0">
                <a:solidFill>
                  <a:srgbClr val="334155"/>
                </a:solidFill>
                <a:latin typeface="Hind Siliguri"/>
              </a:rPr>
              <a:t> </a:t>
            </a:r>
            <a:r>
              <a:rPr sz="1050" b="0" i="0" u="none" dirty="0" err="1">
                <a:solidFill>
                  <a:srgbClr val="334155"/>
                </a:solidFill>
                <a:latin typeface="Hind Siliguri"/>
              </a:rPr>
              <a:t>অবস্থানকারী</a:t>
            </a:r>
            <a:r>
              <a:rPr sz="1050" b="0" i="0" u="none" dirty="0">
                <a:solidFill>
                  <a:srgbClr val="334155"/>
                </a:solidFill>
                <a:latin typeface="Hind Siliguri"/>
              </a:rPr>
              <a:t> </a:t>
            </a:r>
            <a:r>
              <a:rPr sz="1050" b="0" i="0" u="none" dirty="0" err="1">
                <a:solidFill>
                  <a:srgbClr val="334155"/>
                </a:solidFill>
                <a:latin typeface="Hind Siliguri"/>
              </a:rPr>
              <a:t>এবং</a:t>
            </a:r>
            <a:r>
              <a:rPr sz="1050" b="0" i="0" u="none" dirty="0">
                <a:solidFill>
                  <a:srgbClr val="334155"/>
                </a:solidFill>
                <a:latin typeface="Hind Siliguri"/>
              </a:rPr>
              <a:t> </a:t>
            </a:r>
            <a:r>
              <a:rPr sz="1050" b="0" i="0" u="none" dirty="0" err="1">
                <a:solidFill>
                  <a:srgbClr val="334155"/>
                </a:solidFill>
                <a:latin typeface="Hind Siliguri"/>
              </a:rPr>
              <a:t>লসিকানালীতে</a:t>
            </a:r>
            <a:r>
              <a:rPr sz="1050" b="0" i="0" u="none" dirty="0">
                <a:solidFill>
                  <a:srgbClr val="334155"/>
                </a:solidFill>
                <a:latin typeface="Hind Siliguri"/>
              </a:rPr>
              <a:t> </a:t>
            </a:r>
            <a:r>
              <a:rPr sz="1050" b="0" i="0" u="none" dirty="0" err="1">
                <a:solidFill>
                  <a:srgbClr val="334155"/>
                </a:solidFill>
                <a:latin typeface="Hind Siliguri"/>
              </a:rPr>
              <a:t>প্রবাহিত</a:t>
            </a:r>
            <a:r>
              <a:rPr sz="1050" b="0" i="0" u="none" dirty="0">
                <a:solidFill>
                  <a:srgbClr val="334155"/>
                </a:solidFill>
                <a:latin typeface="Hind Siliguri"/>
              </a:rPr>
              <a:t> </a:t>
            </a:r>
            <a:r>
              <a:rPr sz="1050" b="0" i="0" u="none" dirty="0" err="1">
                <a:solidFill>
                  <a:srgbClr val="334155"/>
                </a:solidFill>
                <a:latin typeface="Hind Siliguri"/>
              </a:rPr>
              <a:t>স্বচ্ছ</a:t>
            </a:r>
            <a:r>
              <a:rPr sz="1050" b="0" i="0" u="none" dirty="0">
                <a:solidFill>
                  <a:srgbClr val="334155"/>
                </a:solidFill>
                <a:latin typeface="Hind Siliguri"/>
              </a:rPr>
              <a:t>, </a:t>
            </a:r>
            <a:r>
              <a:rPr sz="1050" b="0" i="0" u="none" dirty="0" err="1">
                <a:solidFill>
                  <a:srgbClr val="334155"/>
                </a:solidFill>
                <a:latin typeface="Hind Siliguri"/>
              </a:rPr>
              <a:t>ঈষ</a:t>
            </a:r>
            <a:r>
              <a:rPr sz="1050" b="0" i="0" u="none" dirty="0">
                <a:solidFill>
                  <a:srgbClr val="334155"/>
                </a:solidFill>
                <a:latin typeface="Hind Siliguri"/>
              </a:rPr>
              <a:t>ৎ </a:t>
            </a:r>
            <a:r>
              <a:rPr sz="1050" b="0" i="0" u="none" dirty="0" err="1">
                <a:solidFill>
                  <a:srgbClr val="334155"/>
                </a:solidFill>
                <a:latin typeface="Hind Siliguri"/>
              </a:rPr>
              <a:t>হলুদ</a:t>
            </a:r>
            <a:r>
              <a:rPr sz="1050" b="0" i="0" u="none" dirty="0">
                <a:solidFill>
                  <a:srgbClr val="334155"/>
                </a:solidFill>
                <a:latin typeface="Hind Siliguri"/>
              </a:rPr>
              <a:t>, </a:t>
            </a:r>
            <a:r>
              <a:rPr sz="1050" b="0" i="0" u="none" dirty="0" err="1">
                <a:solidFill>
                  <a:srgbClr val="334155"/>
                </a:solidFill>
                <a:latin typeface="Hind Siliguri"/>
              </a:rPr>
              <a:t>ক্ষারীয়</a:t>
            </a:r>
            <a:r>
              <a:rPr sz="1050" b="0" i="0" u="none" dirty="0">
                <a:solidFill>
                  <a:srgbClr val="334155"/>
                </a:solidFill>
                <a:latin typeface="Hind Siliguri"/>
              </a:rPr>
              <a:t> </a:t>
            </a:r>
            <a:r>
              <a:rPr sz="1050" b="0" i="0" u="none" dirty="0" err="1">
                <a:solidFill>
                  <a:srgbClr val="334155"/>
                </a:solidFill>
                <a:latin typeface="Hind Siliguri"/>
              </a:rPr>
              <a:t>পরিবর্তিত</a:t>
            </a:r>
            <a:r>
              <a:rPr sz="1050" b="0" i="0" u="none" dirty="0">
                <a:solidFill>
                  <a:srgbClr val="334155"/>
                </a:solidFill>
                <a:latin typeface="Hind Siliguri"/>
              </a:rPr>
              <a:t> </a:t>
            </a:r>
            <a:r>
              <a:rPr sz="1050" b="0" i="0" u="none" dirty="0" err="1">
                <a:solidFill>
                  <a:srgbClr val="334155"/>
                </a:solidFill>
                <a:latin typeface="Hind Siliguri"/>
              </a:rPr>
              <a:t>কলারসকে</a:t>
            </a:r>
            <a:r>
              <a:rPr sz="1050" b="0" i="0" u="none" dirty="0">
                <a:solidFill>
                  <a:srgbClr val="334155"/>
                </a:solidFill>
                <a:latin typeface="Hind Siliguri"/>
              </a:rPr>
              <a:t> </a:t>
            </a:r>
            <a:r>
              <a:rPr sz="1050" b="1" i="0" u="none" dirty="0" err="1">
                <a:solidFill>
                  <a:srgbClr val="0F172A"/>
                </a:solidFill>
                <a:latin typeface="Hind Siliguri"/>
              </a:rPr>
              <a:t>লসিকা</a:t>
            </a:r>
            <a:r>
              <a:rPr sz="1050" b="1" i="0" u="none" dirty="0">
                <a:solidFill>
                  <a:srgbClr val="0F172A"/>
                </a:solidFill>
                <a:latin typeface="Hind Siliguri"/>
              </a:rPr>
              <a:t> (Lymph)</a:t>
            </a:r>
            <a:r>
              <a:rPr sz="1050" b="0" i="0" u="none" dirty="0">
                <a:solidFill>
                  <a:srgbClr val="334155"/>
                </a:solidFill>
                <a:latin typeface="Hind Siliguri"/>
              </a:rPr>
              <a:t> </a:t>
            </a:r>
            <a:r>
              <a:rPr sz="1050" b="0" i="0" u="none" dirty="0" err="1">
                <a:solidFill>
                  <a:srgbClr val="334155"/>
                </a:solidFill>
                <a:latin typeface="Hind Siliguri"/>
              </a:rPr>
              <a:t>বলে</a:t>
            </a:r>
            <a:r>
              <a:rPr sz="1050" b="0" i="0" u="none" dirty="0">
                <a:solidFill>
                  <a:srgbClr val="334155"/>
                </a:solidFill>
                <a:latin typeface="Hind Siliguri"/>
              </a:rPr>
              <a:t>।</a:t>
            </a:r>
          </a:p>
        </p:txBody>
      </p:sp>
      <p:sp>
        <p:nvSpPr>
          <p:cNvPr id="11" name="TextBox 10"/>
          <p:cNvSpPr txBox="1"/>
          <p:nvPr/>
        </p:nvSpPr>
        <p:spPr>
          <a:xfrm>
            <a:off x="4915386" y="1498126"/>
            <a:ext cx="1475254" cy="207749"/>
          </a:xfrm>
          <a:prstGeom prst="rect">
            <a:avLst/>
          </a:prstGeom>
          <a:noFill/>
        </p:spPr>
        <p:txBody>
          <a:bodyPr wrap="square" lIns="0" tIns="0" rIns="0" bIns="0" anchor="t">
            <a:spAutoFit/>
          </a:bodyPr>
          <a:lstStyle/>
          <a:p>
            <a:pPr algn="l"/>
            <a:r>
              <a:rPr sz="1350" b="1" i="0" u="none">
                <a:solidFill>
                  <a:srgbClr val="0369A1"/>
                </a:solidFill>
                <a:latin typeface="Hind Siliguri"/>
              </a:rPr>
              <a:t>লিম্ফোজেনেসিস</a:t>
            </a:r>
          </a:p>
        </p:txBody>
      </p:sp>
      <p:sp>
        <p:nvSpPr>
          <p:cNvPr id="12" name="TextBox 11"/>
          <p:cNvSpPr txBox="1"/>
          <p:nvPr/>
        </p:nvSpPr>
        <p:spPr>
          <a:xfrm>
            <a:off x="4489400" y="1816893"/>
            <a:ext cx="3213050" cy="600075"/>
          </a:xfrm>
          <a:prstGeom prst="rect">
            <a:avLst/>
          </a:prstGeom>
          <a:noFill/>
        </p:spPr>
        <p:txBody>
          <a:bodyPr wrap="square" lIns="0" tIns="0" rIns="0" bIns="0" anchor="t">
            <a:spAutoFit/>
          </a:bodyPr>
          <a:lstStyle/>
          <a:p>
            <a:pPr algn="l">
              <a:lnSpc>
                <a:spcPts val="1575"/>
              </a:lnSpc>
            </a:pPr>
            <a:r>
              <a:rPr sz="1050" b="0" i="0" u="none">
                <a:solidFill>
                  <a:srgbClr val="334155"/>
                </a:solidFill>
                <a:latin typeface="Hind Siliguri"/>
              </a:rPr>
              <a:t>লসিকা উৎপাদনের প্রক্রিয়াকে </a:t>
            </a:r>
            <a:r>
              <a:rPr sz="1050" b="1" i="0" u="none">
                <a:solidFill>
                  <a:srgbClr val="0F172A"/>
                </a:solidFill>
                <a:latin typeface="Hind Siliguri"/>
              </a:rPr>
              <a:t>লিম্ফোজেনেসিস (Lymphogenesis)</a:t>
            </a:r>
            <a:r>
              <a:rPr sz="1050" b="0" i="0" u="none">
                <a:solidFill>
                  <a:srgbClr val="334155"/>
                </a:solidFill>
                <a:latin typeface="Hind Siliguri"/>
              </a:rPr>
              <a:t> বলে। রক্তপ্লাজমা থেকে নির্গত কৈশিক তরল (১০%) লসিকায় পরিণত হয়।</a:t>
            </a:r>
          </a:p>
        </p:txBody>
      </p:sp>
      <p:sp>
        <p:nvSpPr>
          <p:cNvPr id="13" name="TextBox 12"/>
          <p:cNvSpPr txBox="1"/>
          <p:nvPr/>
        </p:nvSpPr>
        <p:spPr>
          <a:xfrm>
            <a:off x="8718986" y="1498126"/>
            <a:ext cx="1475254" cy="207749"/>
          </a:xfrm>
          <a:prstGeom prst="rect">
            <a:avLst/>
          </a:prstGeom>
          <a:noFill/>
        </p:spPr>
        <p:txBody>
          <a:bodyPr wrap="square" lIns="0" tIns="0" rIns="0" bIns="0" anchor="t">
            <a:spAutoFit/>
          </a:bodyPr>
          <a:lstStyle/>
          <a:p>
            <a:pPr algn="l"/>
            <a:r>
              <a:rPr sz="1350" b="1" i="0" u="none">
                <a:solidFill>
                  <a:srgbClr val="0369A1"/>
                </a:solidFill>
                <a:latin typeface="Hind Siliguri"/>
              </a:rPr>
              <a:t>কাইল (Chyle)</a:t>
            </a:r>
          </a:p>
        </p:txBody>
      </p:sp>
      <p:sp>
        <p:nvSpPr>
          <p:cNvPr id="14" name="TextBox 13"/>
          <p:cNvSpPr txBox="1"/>
          <p:nvPr/>
        </p:nvSpPr>
        <p:spPr>
          <a:xfrm>
            <a:off x="8293000" y="1816893"/>
            <a:ext cx="3213050" cy="600075"/>
          </a:xfrm>
          <a:prstGeom prst="rect">
            <a:avLst/>
          </a:prstGeom>
          <a:noFill/>
        </p:spPr>
        <p:txBody>
          <a:bodyPr wrap="square" lIns="0" tIns="0" rIns="0" bIns="0" anchor="t">
            <a:spAutoFit/>
          </a:bodyPr>
          <a:lstStyle/>
          <a:p>
            <a:pPr algn="l">
              <a:lnSpc>
                <a:spcPts val="1575"/>
              </a:lnSpc>
            </a:pPr>
            <a:r>
              <a:rPr sz="1050" b="0" i="0" u="none">
                <a:solidFill>
                  <a:srgbClr val="334155"/>
                </a:solidFill>
                <a:latin typeface="Hind Siliguri"/>
              </a:rPr>
              <a:t>অতিরিক্ত চর্বিযুক্ত খাদ্য গ্রহণের পর ক্ষুদ্রান্ত্রের লসিকানালীতে চর্বি কণার উপস্থিতির কারণে দুগ্ধবধ সাদা লসিকাকে </a:t>
            </a:r>
            <a:r>
              <a:rPr sz="1050" b="1" i="0" u="none">
                <a:solidFill>
                  <a:srgbClr val="0F172A"/>
                </a:solidFill>
                <a:latin typeface="Hind Siliguri"/>
              </a:rPr>
              <a:t>কাইল (Chyle)</a:t>
            </a:r>
            <a:r>
              <a:rPr sz="1050" b="0" i="0" u="none">
                <a:solidFill>
                  <a:srgbClr val="334155"/>
                </a:solidFill>
                <a:latin typeface="Hind Siliguri"/>
              </a:rPr>
              <a:t> বলা হয়।</a:t>
            </a:r>
          </a:p>
        </p:txBody>
      </p:sp>
      <p:sp>
        <p:nvSpPr>
          <p:cNvPr id="15" name="TextBox 14"/>
          <p:cNvSpPr txBox="1"/>
          <p:nvPr/>
        </p:nvSpPr>
        <p:spPr>
          <a:xfrm>
            <a:off x="628650" y="3072911"/>
            <a:ext cx="5419725" cy="184666"/>
          </a:xfrm>
          <a:prstGeom prst="rect">
            <a:avLst/>
          </a:prstGeom>
          <a:noFill/>
        </p:spPr>
        <p:txBody>
          <a:bodyPr wrap="square" lIns="0" tIns="0" rIns="0" bIns="0" anchor="t">
            <a:spAutoFit/>
          </a:bodyPr>
          <a:lstStyle/>
          <a:p>
            <a:pPr algn="l"/>
            <a:r>
              <a:rPr sz="1200" b="0" i="0" u="none" dirty="0">
                <a:solidFill>
                  <a:srgbClr val="000000"/>
                </a:solidFill>
                <a:latin typeface="Hind Siliguri"/>
              </a:rPr>
              <a:t>• </a:t>
            </a:r>
            <a:r>
              <a:rPr sz="1200" b="0" i="0" u="none" dirty="0" err="1">
                <a:solidFill>
                  <a:srgbClr val="000000"/>
                </a:solidFill>
                <a:latin typeface="Hind Siliguri"/>
              </a:rPr>
              <a:t>মানবদেহে</a:t>
            </a:r>
            <a:r>
              <a:rPr sz="1200" b="0" i="0" u="none" dirty="0">
                <a:solidFill>
                  <a:srgbClr val="000000"/>
                </a:solidFill>
                <a:latin typeface="Hind Siliguri"/>
              </a:rPr>
              <a:t> </a:t>
            </a:r>
            <a:r>
              <a:rPr sz="1200" b="0" i="0" u="none" dirty="0" err="1">
                <a:solidFill>
                  <a:srgbClr val="000000"/>
                </a:solidFill>
                <a:latin typeface="Hind Siliguri"/>
              </a:rPr>
              <a:t>প্রায়</a:t>
            </a:r>
            <a:r>
              <a:rPr sz="1200" b="0" i="0" u="none" dirty="0">
                <a:solidFill>
                  <a:srgbClr val="000000"/>
                </a:solidFill>
                <a:latin typeface="Hind Siliguri"/>
              </a:rPr>
              <a:t> </a:t>
            </a:r>
            <a:r>
              <a:rPr sz="1200" b="1" i="0" u="none" dirty="0">
                <a:solidFill>
                  <a:srgbClr val="0F172A"/>
                </a:solidFill>
                <a:latin typeface="Hind Siliguri"/>
              </a:rPr>
              <a:t>১০ – ১২ </a:t>
            </a:r>
            <a:r>
              <a:rPr sz="1200" b="1" i="0" u="none" dirty="0" err="1">
                <a:solidFill>
                  <a:srgbClr val="0F172A"/>
                </a:solidFill>
                <a:latin typeface="Hind Siliguri"/>
              </a:rPr>
              <a:t>লিটার</a:t>
            </a:r>
            <a:r>
              <a:rPr sz="1200" b="0" i="0" u="none" dirty="0">
                <a:solidFill>
                  <a:srgbClr val="000000"/>
                </a:solidFill>
                <a:latin typeface="Hind Siliguri"/>
              </a:rPr>
              <a:t> </a:t>
            </a:r>
            <a:r>
              <a:rPr sz="1200" b="0" i="0" u="none" dirty="0" err="1">
                <a:solidFill>
                  <a:srgbClr val="000000"/>
                </a:solidFill>
                <a:latin typeface="Hind Siliguri"/>
              </a:rPr>
              <a:t>লসিকা</a:t>
            </a:r>
            <a:r>
              <a:rPr sz="1200" b="0" i="0" u="none" dirty="0">
                <a:solidFill>
                  <a:srgbClr val="000000"/>
                </a:solidFill>
                <a:latin typeface="Hind Siliguri"/>
              </a:rPr>
              <a:t> </a:t>
            </a:r>
            <a:r>
              <a:rPr sz="1200" b="0" i="0" u="none" dirty="0" err="1">
                <a:solidFill>
                  <a:srgbClr val="000000"/>
                </a:solidFill>
                <a:latin typeface="Hind Siliguri"/>
              </a:rPr>
              <a:t>থাকে</a:t>
            </a:r>
            <a:r>
              <a:rPr sz="1200" b="0" i="0" u="none" dirty="0">
                <a:solidFill>
                  <a:srgbClr val="000000"/>
                </a:solidFill>
                <a:latin typeface="Hind Siliguri"/>
              </a:rPr>
              <a:t> (</a:t>
            </a:r>
            <a:r>
              <a:rPr sz="1200" b="0" i="0" u="none" dirty="0" err="1">
                <a:solidFill>
                  <a:srgbClr val="000000"/>
                </a:solidFill>
                <a:latin typeface="Hind Siliguri"/>
              </a:rPr>
              <a:t>রক্তের</a:t>
            </a:r>
            <a:r>
              <a:rPr sz="1200" b="0" i="0" u="none" dirty="0">
                <a:solidFill>
                  <a:srgbClr val="000000"/>
                </a:solidFill>
                <a:latin typeface="Hind Siliguri"/>
              </a:rPr>
              <a:t> </a:t>
            </a:r>
            <a:r>
              <a:rPr sz="1200" b="0" i="0" u="none" dirty="0" err="1">
                <a:solidFill>
                  <a:srgbClr val="000000"/>
                </a:solidFill>
                <a:latin typeface="Hind Siliguri"/>
              </a:rPr>
              <a:t>প্রায়</a:t>
            </a:r>
            <a:r>
              <a:rPr sz="1200" b="0" i="0" u="none" dirty="0">
                <a:solidFill>
                  <a:srgbClr val="000000"/>
                </a:solidFill>
                <a:latin typeface="Hind Siliguri"/>
              </a:rPr>
              <a:t> </a:t>
            </a:r>
            <a:r>
              <a:rPr sz="1200" b="0" i="0" u="none" dirty="0" err="1">
                <a:solidFill>
                  <a:srgbClr val="000000"/>
                </a:solidFill>
                <a:latin typeface="Hind Siliguri"/>
              </a:rPr>
              <a:t>দ্বিগুণ</a:t>
            </a:r>
            <a:r>
              <a:rPr sz="1200" b="0" i="0" u="none" dirty="0">
                <a:solidFill>
                  <a:srgbClr val="000000"/>
                </a:solidFill>
                <a:latin typeface="Hind Siliguri"/>
              </a:rPr>
              <a:t>)।</a:t>
            </a:r>
          </a:p>
        </p:txBody>
      </p:sp>
      <p:sp>
        <p:nvSpPr>
          <p:cNvPr id="16" name="TextBox 15"/>
          <p:cNvSpPr txBox="1"/>
          <p:nvPr/>
        </p:nvSpPr>
        <p:spPr>
          <a:xfrm>
            <a:off x="6143625" y="3072911"/>
            <a:ext cx="5419725" cy="184666"/>
          </a:xfrm>
          <a:prstGeom prst="rect">
            <a:avLst/>
          </a:prstGeom>
          <a:noFill/>
        </p:spPr>
        <p:txBody>
          <a:bodyPr wrap="square" lIns="0" tIns="0" rIns="0" bIns="0" anchor="t">
            <a:spAutoFit/>
          </a:bodyPr>
          <a:lstStyle/>
          <a:p>
            <a:pPr algn="l"/>
            <a:r>
              <a:rPr sz="1200" b="0" i="0" u="none">
                <a:solidFill>
                  <a:srgbClr val="000000"/>
                </a:solidFill>
                <a:latin typeface="Hind Siliguri"/>
              </a:rPr>
              <a:t>• লসিকার pH: </a:t>
            </a:r>
            <a:r>
              <a:rPr sz="1200" b="1" i="0" u="none">
                <a:solidFill>
                  <a:srgbClr val="0F172A"/>
                </a:solidFill>
                <a:latin typeface="Hind Siliguri"/>
              </a:rPr>
              <a:t>৭.৪ – ৯.০</a:t>
            </a:r>
            <a:r>
              <a:rPr sz="1200" b="0" i="0" u="none">
                <a:solidFill>
                  <a:srgbClr val="000000"/>
                </a:solidFill>
                <a:latin typeface="Hind Siliguri"/>
              </a:rPr>
              <a:t> এবং আপেক্ষিক গুরুত্ব: ১.০১ – ১.০১৬।</a:t>
            </a:r>
          </a:p>
        </p:txBody>
      </p:sp>
      <p:sp>
        <p:nvSpPr>
          <p:cNvPr id="17" name="TextBox 16"/>
          <p:cNvSpPr txBox="1"/>
          <p:nvPr/>
        </p:nvSpPr>
        <p:spPr>
          <a:xfrm>
            <a:off x="628650" y="3349136"/>
            <a:ext cx="5419725" cy="184666"/>
          </a:xfrm>
          <a:prstGeom prst="rect">
            <a:avLst/>
          </a:prstGeom>
          <a:noFill/>
        </p:spPr>
        <p:txBody>
          <a:bodyPr wrap="square" lIns="0" tIns="0" rIns="0" bIns="0" anchor="t">
            <a:spAutoFit/>
          </a:bodyPr>
          <a:lstStyle/>
          <a:p>
            <a:pPr algn="l"/>
            <a:r>
              <a:rPr sz="1200" b="0" i="0" u="none">
                <a:solidFill>
                  <a:srgbClr val="000000"/>
                </a:solidFill>
                <a:latin typeface="Hind Siliguri"/>
              </a:rPr>
              <a:t>• এতে লিম্ফোসাইট শ্বেত রক্তকণিকা প্রচুর পরিমাণে থাকে।</a:t>
            </a:r>
          </a:p>
        </p:txBody>
      </p:sp>
      <p:sp>
        <p:nvSpPr>
          <p:cNvPr id="18" name="TextBox 17"/>
          <p:cNvSpPr txBox="1"/>
          <p:nvPr/>
        </p:nvSpPr>
        <p:spPr>
          <a:xfrm>
            <a:off x="6143625" y="3349136"/>
            <a:ext cx="5419725" cy="184666"/>
          </a:xfrm>
          <a:prstGeom prst="rect">
            <a:avLst/>
          </a:prstGeom>
          <a:noFill/>
        </p:spPr>
        <p:txBody>
          <a:bodyPr wrap="square" lIns="0" tIns="0" rIns="0" bIns="0" anchor="t">
            <a:spAutoFit/>
          </a:bodyPr>
          <a:lstStyle/>
          <a:p>
            <a:pPr algn="l"/>
            <a:r>
              <a:rPr sz="1200" b="0" i="0" u="none">
                <a:solidFill>
                  <a:srgbClr val="000000"/>
                </a:solidFill>
                <a:latin typeface="Hind Siliguri"/>
              </a:rPr>
              <a:t>• আবিষ্কর্তা: ওলাস রুডবেক ও থমাস বার্থোলিন (১৬৬০)।</a:t>
            </a:r>
          </a:p>
        </p:txBody>
      </p:sp>
      <p:pic>
        <p:nvPicPr>
          <p:cNvPr id="19" name="Picture 18" descr="image.png"/>
          <p:cNvPicPr>
            <a:picLocks noChangeAspect="1"/>
          </p:cNvPicPr>
          <p:nvPr/>
        </p:nvPicPr>
        <p:blipFill>
          <a:blip r:embed="rId7"/>
          <a:stretch>
            <a:fillRect/>
          </a:stretch>
        </p:blipFill>
        <p:spPr>
          <a:xfrm>
            <a:off x="685800" y="1471612"/>
            <a:ext cx="304800" cy="266700"/>
          </a:xfrm>
          <a:prstGeom prst="rect">
            <a:avLst/>
          </a:prstGeom>
        </p:spPr>
      </p:pic>
      <p:pic>
        <p:nvPicPr>
          <p:cNvPr id="20" name="Picture 19" descr="image.png"/>
          <p:cNvPicPr>
            <a:picLocks noChangeAspect="1"/>
          </p:cNvPicPr>
          <p:nvPr/>
        </p:nvPicPr>
        <p:blipFill>
          <a:blip r:embed="rId8"/>
          <a:stretch>
            <a:fillRect/>
          </a:stretch>
        </p:blipFill>
        <p:spPr>
          <a:xfrm>
            <a:off x="4489400" y="1471612"/>
            <a:ext cx="238125" cy="266700"/>
          </a:xfrm>
          <a:prstGeom prst="rect">
            <a:avLst/>
          </a:prstGeom>
        </p:spPr>
      </p:pic>
      <p:pic>
        <p:nvPicPr>
          <p:cNvPr id="21" name="Picture 20" descr="image.png"/>
          <p:cNvPicPr>
            <a:picLocks noChangeAspect="1"/>
          </p:cNvPicPr>
          <p:nvPr/>
        </p:nvPicPr>
        <p:blipFill>
          <a:blip r:embed="rId9"/>
          <a:stretch>
            <a:fillRect/>
          </a:stretch>
        </p:blipFill>
        <p:spPr>
          <a:xfrm>
            <a:off x="8293000" y="1471612"/>
            <a:ext cx="266700" cy="266700"/>
          </a:xfrm>
          <a:prstGeom prst="rect">
            <a:avLst/>
          </a:prstGeom>
        </p:spPr>
      </p:pic>
      <p:sp>
        <p:nvSpPr>
          <p:cNvPr id="22" name="TextBox 21"/>
          <p:cNvSpPr txBox="1"/>
          <p:nvPr/>
        </p:nvSpPr>
        <p:spPr>
          <a:xfrm>
            <a:off x="771525" y="438150"/>
            <a:ext cx="11420475" cy="447675"/>
          </a:xfrm>
          <a:prstGeom prst="rect">
            <a:avLst/>
          </a:prstGeom>
          <a:noFill/>
        </p:spPr>
        <p:txBody>
          <a:bodyPr wrap="square" lIns="0" tIns="0" rIns="0" bIns="0" anchor="ctr">
            <a:spAutoFit/>
          </a:bodyPr>
          <a:lstStyle/>
          <a:p>
            <a:pPr algn="l"/>
            <a:r>
              <a:rPr sz="2100" b="1" i="0" u="none">
                <a:solidFill>
                  <a:srgbClr val="881337"/>
                </a:solidFill>
                <a:latin typeface="Hind Siliguri"/>
              </a:rPr>
              <a:t>লসিকা (Lymph) ও এর বৈশিষ্ট্য</a:t>
            </a:r>
          </a:p>
        </p:txBody>
      </p:sp>
      <p:sp>
        <p:nvSpPr>
          <p:cNvPr id="23" name="Rectangle 22"/>
          <p:cNvSpPr/>
          <p:nvPr/>
        </p:nvSpPr>
        <p:spPr>
          <a:xfrm>
            <a:off x="485775" y="942975"/>
            <a:ext cx="11220450" cy="19050"/>
          </a:xfrm>
          <a:prstGeom prst="rect">
            <a:avLst/>
          </a:prstGeom>
          <a:solidFill>
            <a:srgbClr val="FECD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4" name="Picture 23" descr="image.png">
            <a:extLst>
              <a:ext uri="{FF2B5EF4-FFF2-40B4-BE49-F238E27FC236}">
                <a16:creationId xmlns:a16="http://schemas.microsoft.com/office/drawing/2014/main" id="{E05377A6-FE60-08B0-AA1A-827FA7D1059A}"/>
              </a:ext>
            </a:extLst>
          </p:cNvPr>
          <p:cNvPicPr>
            <a:picLocks noChangeAspect="1"/>
          </p:cNvPicPr>
          <p:nvPr/>
        </p:nvPicPr>
        <p:blipFill>
          <a:blip r:embed="rId10"/>
          <a:stretch>
            <a:fillRect/>
          </a:stretch>
        </p:blipFill>
        <p:spPr>
          <a:xfrm>
            <a:off x="490657" y="4140097"/>
            <a:ext cx="5495925" cy="253841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25" name="Picture 24" descr="image.png">
            <a:extLst>
              <a:ext uri="{FF2B5EF4-FFF2-40B4-BE49-F238E27FC236}">
                <a16:creationId xmlns:a16="http://schemas.microsoft.com/office/drawing/2014/main" id="{AC02A35E-BABD-B7D0-CF1A-289264E4695E}"/>
              </a:ext>
            </a:extLst>
          </p:cNvPr>
          <p:cNvPicPr>
            <a:picLocks noChangeAspect="1"/>
          </p:cNvPicPr>
          <p:nvPr/>
        </p:nvPicPr>
        <p:blipFill>
          <a:blip r:embed="rId11"/>
          <a:stretch>
            <a:fillRect/>
          </a:stretch>
        </p:blipFill>
        <p:spPr>
          <a:xfrm>
            <a:off x="6215182" y="4140097"/>
            <a:ext cx="5495925" cy="253841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6" name="TextBox 25">
            <a:extLst>
              <a:ext uri="{FF2B5EF4-FFF2-40B4-BE49-F238E27FC236}">
                <a16:creationId xmlns:a16="http://schemas.microsoft.com/office/drawing/2014/main" id="{A3158446-02B4-52F4-F4A6-D8763DAFCDAF}"/>
              </a:ext>
            </a:extLst>
          </p:cNvPr>
          <p:cNvSpPr txBox="1"/>
          <p:nvPr/>
        </p:nvSpPr>
        <p:spPr>
          <a:xfrm>
            <a:off x="750214" y="4375474"/>
            <a:ext cx="5350668" cy="285750"/>
          </a:xfrm>
          <a:prstGeom prst="rect">
            <a:avLst/>
          </a:prstGeom>
          <a:noFill/>
        </p:spPr>
        <p:txBody>
          <a:bodyPr wrap="square" lIns="152400" tIns="0" rIns="0" bIns="0" anchor="t">
            <a:spAutoFit/>
          </a:bodyPr>
          <a:lstStyle/>
          <a:p>
            <a:pPr algn="l"/>
            <a:r>
              <a:rPr sz="1350" b="1" i="0" u="none">
                <a:solidFill>
                  <a:srgbClr val="9F1239"/>
                </a:solidFill>
                <a:latin typeface="Hind Siliguri"/>
              </a:rPr>
              <a:t>১. কোষীয় উপাদান (Cellular)</a:t>
            </a:r>
          </a:p>
        </p:txBody>
      </p:sp>
      <p:sp>
        <p:nvSpPr>
          <p:cNvPr id="27" name="Rectangle 26">
            <a:extLst>
              <a:ext uri="{FF2B5EF4-FFF2-40B4-BE49-F238E27FC236}">
                <a16:creationId xmlns:a16="http://schemas.microsoft.com/office/drawing/2014/main" id="{C4EB6388-BC45-D7E1-0AB6-7ED7DEE676DB}"/>
              </a:ext>
            </a:extLst>
          </p:cNvPr>
          <p:cNvSpPr/>
          <p:nvPr/>
        </p:nvSpPr>
        <p:spPr>
          <a:xfrm>
            <a:off x="690682" y="4673497"/>
            <a:ext cx="5095875" cy="9525"/>
          </a:xfrm>
          <a:prstGeom prst="rect">
            <a:avLst/>
          </a:prstGeom>
          <a:solidFill>
            <a:srgbClr val="FECD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a:extLst>
              <a:ext uri="{FF2B5EF4-FFF2-40B4-BE49-F238E27FC236}">
                <a16:creationId xmlns:a16="http://schemas.microsoft.com/office/drawing/2014/main" id="{6B52229C-913B-95BF-59AF-41D37016E5BB}"/>
              </a:ext>
            </a:extLst>
          </p:cNvPr>
          <p:cNvSpPr txBox="1"/>
          <p:nvPr/>
        </p:nvSpPr>
        <p:spPr>
          <a:xfrm>
            <a:off x="6474739" y="4375474"/>
            <a:ext cx="5350668" cy="285750"/>
          </a:xfrm>
          <a:prstGeom prst="rect">
            <a:avLst/>
          </a:prstGeom>
          <a:noFill/>
        </p:spPr>
        <p:txBody>
          <a:bodyPr wrap="square" lIns="171450" tIns="0" rIns="0" bIns="0" anchor="t">
            <a:spAutoFit/>
          </a:bodyPr>
          <a:lstStyle/>
          <a:p>
            <a:pPr algn="l"/>
            <a:r>
              <a:rPr sz="1350" b="1" i="0" u="none" dirty="0">
                <a:solidFill>
                  <a:srgbClr val="9F1239"/>
                </a:solidFill>
                <a:latin typeface="Hind Siliguri"/>
              </a:rPr>
              <a:t>২. </a:t>
            </a:r>
            <a:r>
              <a:rPr sz="1350" b="1" i="0" u="none" dirty="0" err="1">
                <a:solidFill>
                  <a:srgbClr val="9F1239"/>
                </a:solidFill>
                <a:latin typeface="Hind Siliguri"/>
              </a:rPr>
              <a:t>কোষবিহীন</a:t>
            </a:r>
            <a:r>
              <a:rPr sz="1350" b="1" i="0" u="none" dirty="0">
                <a:solidFill>
                  <a:srgbClr val="9F1239"/>
                </a:solidFill>
                <a:latin typeface="Hind Siliguri"/>
              </a:rPr>
              <a:t> </a:t>
            </a:r>
            <a:r>
              <a:rPr sz="1350" b="1" i="0" u="none" dirty="0" err="1">
                <a:solidFill>
                  <a:srgbClr val="9F1239"/>
                </a:solidFill>
                <a:latin typeface="Hind Siliguri"/>
              </a:rPr>
              <a:t>উপাদান</a:t>
            </a:r>
            <a:r>
              <a:rPr sz="1350" b="1" i="0" u="none" dirty="0">
                <a:solidFill>
                  <a:srgbClr val="9F1239"/>
                </a:solidFill>
                <a:latin typeface="Hind Siliguri"/>
              </a:rPr>
              <a:t> (Acellular)</a:t>
            </a:r>
          </a:p>
        </p:txBody>
      </p:sp>
      <p:sp>
        <p:nvSpPr>
          <p:cNvPr id="29" name="Rectangle 28">
            <a:extLst>
              <a:ext uri="{FF2B5EF4-FFF2-40B4-BE49-F238E27FC236}">
                <a16:creationId xmlns:a16="http://schemas.microsoft.com/office/drawing/2014/main" id="{BD10C6A7-4DD3-5C0E-8399-3F38716D2690}"/>
              </a:ext>
            </a:extLst>
          </p:cNvPr>
          <p:cNvSpPr/>
          <p:nvPr/>
        </p:nvSpPr>
        <p:spPr>
          <a:xfrm>
            <a:off x="6415207" y="4673497"/>
            <a:ext cx="5095875" cy="9525"/>
          </a:xfrm>
          <a:prstGeom prst="rect">
            <a:avLst/>
          </a:prstGeom>
          <a:solidFill>
            <a:srgbClr val="FECD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0" name="Picture 29" descr="image.png">
            <a:extLst>
              <a:ext uri="{FF2B5EF4-FFF2-40B4-BE49-F238E27FC236}">
                <a16:creationId xmlns:a16="http://schemas.microsoft.com/office/drawing/2014/main" id="{69EF98DC-BC40-4D06-EE7D-715AFDBF3D92}"/>
              </a:ext>
            </a:extLst>
          </p:cNvPr>
          <p:cNvPicPr>
            <a:picLocks noChangeAspect="1"/>
          </p:cNvPicPr>
          <p:nvPr/>
        </p:nvPicPr>
        <p:blipFill>
          <a:blip r:embed="rId12"/>
          <a:stretch>
            <a:fillRect/>
          </a:stretch>
        </p:blipFill>
        <p:spPr>
          <a:xfrm>
            <a:off x="690682" y="4387747"/>
            <a:ext cx="152400" cy="171450"/>
          </a:xfrm>
          <a:prstGeom prst="rect">
            <a:avLst/>
          </a:prstGeom>
        </p:spPr>
      </p:pic>
      <p:sp>
        <p:nvSpPr>
          <p:cNvPr id="31" name="TextBox 30">
            <a:extLst>
              <a:ext uri="{FF2B5EF4-FFF2-40B4-BE49-F238E27FC236}">
                <a16:creationId xmlns:a16="http://schemas.microsoft.com/office/drawing/2014/main" id="{751230C1-1FF8-5D55-0809-DEC335E39C88}"/>
              </a:ext>
            </a:extLst>
          </p:cNvPr>
          <p:cNvSpPr txBox="1"/>
          <p:nvPr/>
        </p:nvSpPr>
        <p:spPr>
          <a:xfrm>
            <a:off x="804982" y="4794941"/>
            <a:ext cx="57150" cy="184666"/>
          </a:xfrm>
          <a:prstGeom prst="rect">
            <a:avLst/>
          </a:prstGeom>
          <a:noFill/>
        </p:spPr>
        <p:txBody>
          <a:bodyPr wrap="square" lIns="0" tIns="0" rIns="0" bIns="0" anchor="t">
            <a:spAutoFit/>
          </a:bodyPr>
          <a:lstStyle/>
          <a:p>
            <a:pPr algn="l"/>
            <a:r>
              <a:rPr sz="1200" b="0" i="0" u="none">
                <a:solidFill>
                  <a:srgbClr val="334155"/>
                </a:solidFill>
                <a:latin typeface="Hind Siliguri"/>
              </a:rPr>
              <a:t>•</a:t>
            </a:r>
          </a:p>
        </p:txBody>
      </p:sp>
      <p:sp>
        <p:nvSpPr>
          <p:cNvPr id="32" name="TextBox 31">
            <a:extLst>
              <a:ext uri="{FF2B5EF4-FFF2-40B4-BE49-F238E27FC236}">
                <a16:creationId xmlns:a16="http://schemas.microsoft.com/office/drawing/2014/main" id="{2A05A9DE-5AE0-0C00-1ED0-1419AF29FE20}"/>
              </a:ext>
            </a:extLst>
          </p:cNvPr>
          <p:cNvSpPr txBox="1"/>
          <p:nvPr/>
        </p:nvSpPr>
        <p:spPr>
          <a:xfrm>
            <a:off x="862132" y="4797322"/>
            <a:ext cx="4924425" cy="384721"/>
          </a:xfrm>
          <a:prstGeom prst="rect">
            <a:avLst/>
          </a:prstGeom>
          <a:noFill/>
        </p:spPr>
        <p:txBody>
          <a:bodyPr wrap="square" lIns="57150" tIns="0" rIns="0" bIns="0" anchor="t">
            <a:spAutoFit/>
          </a:bodyPr>
          <a:lstStyle/>
          <a:p>
            <a:pPr algn="l">
              <a:lnSpc>
                <a:spcPts val="1462"/>
              </a:lnSpc>
            </a:pPr>
            <a:r>
              <a:rPr sz="1200" b="1" i="0" u="none">
                <a:solidFill>
                  <a:srgbClr val="0F172A"/>
                </a:solidFill>
                <a:latin typeface="Hind Siliguri"/>
              </a:rPr>
              <a:t>লিম্ফোসাইট:</a:t>
            </a:r>
            <a:r>
              <a:rPr sz="1200" b="0" i="0" u="none">
                <a:solidFill>
                  <a:srgbClr val="334155"/>
                </a:solidFill>
                <a:latin typeface="Hind Siliguri"/>
              </a:rPr>
              <a:t> ৫০০ – ৭৫,০০০ / ঘন মিলিমিটার (T-লিম্ফোসাইট ও B-লিম্ফোসাইট)।</a:t>
            </a:r>
          </a:p>
        </p:txBody>
      </p:sp>
      <p:sp>
        <p:nvSpPr>
          <p:cNvPr id="33" name="TextBox 32">
            <a:extLst>
              <a:ext uri="{FF2B5EF4-FFF2-40B4-BE49-F238E27FC236}">
                <a16:creationId xmlns:a16="http://schemas.microsoft.com/office/drawing/2014/main" id="{F9BCF228-B36F-7F49-870A-4FC8BFA05AEB}"/>
              </a:ext>
            </a:extLst>
          </p:cNvPr>
          <p:cNvSpPr txBox="1"/>
          <p:nvPr/>
        </p:nvSpPr>
        <p:spPr>
          <a:xfrm>
            <a:off x="804982" y="5187295"/>
            <a:ext cx="57150" cy="184666"/>
          </a:xfrm>
          <a:prstGeom prst="rect">
            <a:avLst/>
          </a:prstGeom>
          <a:noFill/>
        </p:spPr>
        <p:txBody>
          <a:bodyPr wrap="square" lIns="0" tIns="0" rIns="0" bIns="0" anchor="t">
            <a:spAutoFit/>
          </a:bodyPr>
          <a:lstStyle/>
          <a:p>
            <a:pPr algn="l"/>
            <a:r>
              <a:rPr sz="1200" b="0" i="0" u="none">
                <a:solidFill>
                  <a:srgbClr val="334155"/>
                </a:solidFill>
                <a:latin typeface="Hind Siliguri"/>
              </a:rPr>
              <a:t>•</a:t>
            </a:r>
          </a:p>
        </p:txBody>
      </p:sp>
      <p:sp>
        <p:nvSpPr>
          <p:cNvPr id="34" name="TextBox 33">
            <a:extLst>
              <a:ext uri="{FF2B5EF4-FFF2-40B4-BE49-F238E27FC236}">
                <a16:creationId xmlns:a16="http://schemas.microsoft.com/office/drawing/2014/main" id="{17C2CA63-30B6-7F55-BD8A-03EBCAC78497}"/>
              </a:ext>
            </a:extLst>
          </p:cNvPr>
          <p:cNvSpPr txBox="1"/>
          <p:nvPr/>
        </p:nvSpPr>
        <p:spPr>
          <a:xfrm>
            <a:off x="862132" y="5189676"/>
            <a:ext cx="4924425" cy="192360"/>
          </a:xfrm>
          <a:prstGeom prst="rect">
            <a:avLst/>
          </a:prstGeom>
          <a:noFill/>
        </p:spPr>
        <p:txBody>
          <a:bodyPr wrap="square" lIns="57150" tIns="0" rIns="0" bIns="0" anchor="t">
            <a:spAutoFit/>
          </a:bodyPr>
          <a:lstStyle/>
          <a:p>
            <a:pPr algn="l">
              <a:lnSpc>
                <a:spcPts val="1462"/>
              </a:lnSpc>
            </a:pPr>
            <a:r>
              <a:rPr sz="1200" b="1" i="0" u="none">
                <a:solidFill>
                  <a:srgbClr val="0F172A"/>
                </a:solidFill>
                <a:latin typeface="Hind Siliguri"/>
              </a:rPr>
              <a:t>মনোসাইট:</a:t>
            </a:r>
            <a:r>
              <a:rPr sz="1200" b="0" i="0" u="none">
                <a:solidFill>
                  <a:srgbClr val="334155"/>
                </a:solidFill>
                <a:latin typeface="Hind Siliguri"/>
              </a:rPr>
              <a:t> ১ – ২,০০০ / ঘন মিলিমিটার।</a:t>
            </a:r>
          </a:p>
        </p:txBody>
      </p:sp>
      <p:sp>
        <p:nvSpPr>
          <p:cNvPr id="35" name="TextBox 34">
            <a:extLst>
              <a:ext uri="{FF2B5EF4-FFF2-40B4-BE49-F238E27FC236}">
                <a16:creationId xmlns:a16="http://schemas.microsoft.com/office/drawing/2014/main" id="{1781D7B5-7768-FD7A-991E-00343C52088F}"/>
              </a:ext>
            </a:extLst>
          </p:cNvPr>
          <p:cNvSpPr txBox="1"/>
          <p:nvPr/>
        </p:nvSpPr>
        <p:spPr>
          <a:xfrm>
            <a:off x="804982" y="5430183"/>
            <a:ext cx="57150" cy="184666"/>
          </a:xfrm>
          <a:prstGeom prst="rect">
            <a:avLst/>
          </a:prstGeom>
          <a:noFill/>
        </p:spPr>
        <p:txBody>
          <a:bodyPr wrap="square" lIns="0" tIns="0" rIns="0" bIns="0" anchor="t">
            <a:spAutoFit/>
          </a:bodyPr>
          <a:lstStyle/>
          <a:p>
            <a:pPr algn="l"/>
            <a:r>
              <a:rPr sz="1200" b="0" i="0" u="none">
                <a:solidFill>
                  <a:srgbClr val="334155"/>
                </a:solidFill>
                <a:latin typeface="Hind Siliguri"/>
              </a:rPr>
              <a:t>•</a:t>
            </a:r>
          </a:p>
        </p:txBody>
      </p:sp>
      <p:sp>
        <p:nvSpPr>
          <p:cNvPr id="36" name="TextBox 35">
            <a:extLst>
              <a:ext uri="{FF2B5EF4-FFF2-40B4-BE49-F238E27FC236}">
                <a16:creationId xmlns:a16="http://schemas.microsoft.com/office/drawing/2014/main" id="{472521F8-06B0-82A6-625A-DEE87479941B}"/>
              </a:ext>
            </a:extLst>
          </p:cNvPr>
          <p:cNvSpPr txBox="1"/>
          <p:nvPr/>
        </p:nvSpPr>
        <p:spPr>
          <a:xfrm>
            <a:off x="862132" y="5432564"/>
            <a:ext cx="4924425" cy="192360"/>
          </a:xfrm>
          <a:prstGeom prst="rect">
            <a:avLst/>
          </a:prstGeom>
          <a:noFill/>
        </p:spPr>
        <p:txBody>
          <a:bodyPr wrap="square" lIns="57150" tIns="0" rIns="0" bIns="0" anchor="t">
            <a:spAutoFit/>
          </a:bodyPr>
          <a:lstStyle/>
          <a:p>
            <a:pPr algn="l">
              <a:lnSpc>
                <a:spcPts val="1462"/>
              </a:lnSpc>
            </a:pPr>
            <a:r>
              <a:rPr sz="1200" b="0" i="0" u="none">
                <a:solidFill>
                  <a:srgbClr val="334155"/>
                </a:solidFill>
                <a:latin typeface="Hind Siliguri"/>
              </a:rPr>
              <a:t>কিছু পরিমাণ অণুচক্রিকা উপস্থিত থাকে।</a:t>
            </a:r>
          </a:p>
        </p:txBody>
      </p:sp>
      <p:sp>
        <p:nvSpPr>
          <p:cNvPr id="37" name="TextBox 36">
            <a:extLst>
              <a:ext uri="{FF2B5EF4-FFF2-40B4-BE49-F238E27FC236}">
                <a16:creationId xmlns:a16="http://schemas.microsoft.com/office/drawing/2014/main" id="{7A256F80-B4EC-6A85-9149-71699DC9B7A5}"/>
              </a:ext>
            </a:extLst>
          </p:cNvPr>
          <p:cNvSpPr txBox="1"/>
          <p:nvPr/>
        </p:nvSpPr>
        <p:spPr>
          <a:xfrm>
            <a:off x="804982" y="5673070"/>
            <a:ext cx="57150" cy="184666"/>
          </a:xfrm>
          <a:prstGeom prst="rect">
            <a:avLst/>
          </a:prstGeom>
          <a:noFill/>
        </p:spPr>
        <p:txBody>
          <a:bodyPr wrap="square" lIns="0" tIns="0" rIns="0" bIns="0" anchor="t">
            <a:spAutoFit/>
          </a:bodyPr>
          <a:lstStyle/>
          <a:p>
            <a:pPr algn="l"/>
            <a:r>
              <a:rPr sz="1200" b="0" i="0" u="none">
                <a:solidFill>
                  <a:srgbClr val="334155"/>
                </a:solidFill>
                <a:latin typeface="Hind Siliguri"/>
              </a:rPr>
              <a:t>•</a:t>
            </a:r>
          </a:p>
        </p:txBody>
      </p:sp>
      <p:sp>
        <p:nvSpPr>
          <p:cNvPr id="38" name="TextBox 37">
            <a:extLst>
              <a:ext uri="{FF2B5EF4-FFF2-40B4-BE49-F238E27FC236}">
                <a16:creationId xmlns:a16="http://schemas.microsoft.com/office/drawing/2014/main" id="{4DC15539-EBBA-6948-8AC5-6BCB7304C43F}"/>
              </a:ext>
            </a:extLst>
          </p:cNvPr>
          <p:cNvSpPr txBox="1"/>
          <p:nvPr/>
        </p:nvSpPr>
        <p:spPr>
          <a:xfrm>
            <a:off x="862132" y="5675451"/>
            <a:ext cx="4924425" cy="192360"/>
          </a:xfrm>
          <a:prstGeom prst="rect">
            <a:avLst/>
          </a:prstGeom>
          <a:noFill/>
        </p:spPr>
        <p:txBody>
          <a:bodyPr wrap="square" lIns="57150" tIns="0" rIns="0" bIns="0" anchor="t">
            <a:spAutoFit/>
          </a:bodyPr>
          <a:lstStyle/>
          <a:p>
            <a:pPr algn="l">
              <a:lnSpc>
                <a:spcPts val="1462"/>
              </a:lnSpc>
            </a:pPr>
            <a:r>
              <a:rPr sz="1200" b="1" i="0" u="none">
                <a:solidFill>
                  <a:srgbClr val="B91C1C"/>
                </a:solidFill>
                <a:latin typeface="Hind Siliguri"/>
              </a:rPr>
              <a:t>লোহিত রক্তকণিকা (RBC):</a:t>
            </a:r>
            <a:r>
              <a:rPr sz="1200" b="0" i="0" u="none">
                <a:solidFill>
                  <a:srgbClr val="334155"/>
                </a:solidFill>
                <a:latin typeface="Hind Siliguri"/>
              </a:rPr>
              <a:t> সম্পূর্ণ অনুপস্থিত।</a:t>
            </a:r>
          </a:p>
        </p:txBody>
      </p:sp>
      <p:pic>
        <p:nvPicPr>
          <p:cNvPr id="39" name="Picture 38" descr="image.png">
            <a:extLst>
              <a:ext uri="{FF2B5EF4-FFF2-40B4-BE49-F238E27FC236}">
                <a16:creationId xmlns:a16="http://schemas.microsoft.com/office/drawing/2014/main" id="{AE828039-2359-1259-AAFF-17A45CDF7523}"/>
              </a:ext>
            </a:extLst>
          </p:cNvPr>
          <p:cNvPicPr>
            <a:picLocks noChangeAspect="1"/>
          </p:cNvPicPr>
          <p:nvPr/>
        </p:nvPicPr>
        <p:blipFill>
          <a:blip r:embed="rId13"/>
          <a:stretch>
            <a:fillRect/>
          </a:stretch>
        </p:blipFill>
        <p:spPr>
          <a:xfrm>
            <a:off x="6415207" y="4387747"/>
            <a:ext cx="171450" cy="171450"/>
          </a:xfrm>
          <a:prstGeom prst="rect">
            <a:avLst/>
          </a:prstGeom>
        </p:spPr>
      </p:pic>
      <p:sp>
        <p:nvSpPr>
          <p:cNvPr id="40" name="TextBox 39">
            <a:extLst>
              <a:ext uri="{FF2B5EF4-FFF2-40B4-BE49-F238E27FC236}">
                <a16:creationId xmlns:a16="http://schemas.microsoft.com/office/drawing/2014/main" id="{8AEE9D9F-117C-60D2-46F4-EEF96691AF7E}"/>
              </a:ext>
            </a:extLst>
          </p:cNvPr>
          <p:cNvSpPr txBox="1"/>
          <p:nvPr/>
        </p:nvSpPr>
        <p:spPr>
          <a:xfrm>
            <a:off x="6529507" y="4794941"/>
            <a:ext cx="57150" cy="184666"/>
          </a:xfrm>
          <a:prstGeom prst="rect">
            <a:avLst/>
          </a:prstGeom>
          <a:noFill/>
        </p:spPr>
        <p:txBody>
          <a:bodyPr wrap="square" lIns="0" tIns="0" rIns="0" bIns="0" anchor="t">
            <a:spAutoFit/>
          </a:bodyPr>
          <a:lstStyle/>
          <a:p>
            <a:pPr algn="l"/>
            <a:r>
              <a:rPr sz="1200" b="0" i="0" u="none">
                <a:solidFill>
                  <a:srgbClr val="334155"/>
                </a:solidFill>
                <a:latin typeface="Hind Siliguri"/>
              </a:rPr>
              <a:t>•</a:t>
            </a:r>
          </a:p>
        </p:txBody>
      </p:sp>
      <p:sp>
        <p:nvSpPr>
          <p:cNvPr id="41" name="TextBox 40">
            <a:extLst>
              <a:ext uri="{FF2B5EF4-FFF2-40B4-BE49-F238E27FC236}">
                <a16:creationId xmlns:a16="http://schemas.microsoft.com/office/drawing/2014/main" id="{077A2383-74F4-1C98-1F31-50852937BB5F}"/>
              </a:ext>
            </a:extLst>
          </p:cNvPr>
          <p:cNvSpPr txBox="1"/>
          <p:nvPr/>
        </p:nvSpPr>
        <p:spPr>
          <a:xfrm>
            <a:off x="6586657" y="4797322"/>
            <a:ext cx="4924425" cy="192360"/>
          </a:xfrm>
          <a:prstGeom prst="rect">
            <a:avLst/>
          </a:prstGeom>
          <a:noFill/>
        </p:spPr>
        <p:txBody>
          <a:bodyPr wrap="square" lIns="57150" tIns="0" rIns="0" bIns="0" anchor="t">
            <a:spAutoFit/>
          </a:bodyPr>
          <a:lstStyle/>
          <a:p>
            <a:pPr algn="l">
              <a:lnSpc>
                <a:spcPts val="1462"/>
              </a:lnSpc>
            </a:pPr>
            <a:r>
              <a:rPr sz="1200" b="1" i="0" u="none" dirty="0" err="1">
                <a:solidFill>
                  <a:srgbClr val="0F172A"/>
                </a:solidFill>
                <a:latin typeface="Hind Siliguri"/>
              </a:rPr>
              <a:t>পানি</a:t>
            </a:r>
            <a:r>
              <a:rPr sz="1200" b="1" i="0" u="none" dirty="0">
                <a:solidFill>
                  <a:srgbClr val="0F172A"/>
                </a:solidFill>
                <a:latin typeface="Hind Siliguri"/>
              </a:rPr>
              <a:t>:</a:t>
            </a:r>
            <a:r>
              <a:rPr sz="1200" b="0" i="0" u="none" dirty="0">
                <a:solidFill>
                  <a:srgbClr val="334155"/>
                </a:solidFill>
                <a:latin typeface="Hind Siliguri"/>
              </a:rPr>
              <a:t> </a:t>
            </a:r>
            <a:r>
              <a:rPr sz="1200" b="0" i="0" u="none" dirty="0" err="1">
                <a:solidFill>
                  <a:srgbClr val="334155"/>
                </a:solidFill>
                <a:latin typeface="Hind Siliguri"/>
              </a:rPr>
              <a:t>প্রায়</a:t>
            </a:r>
            <a:r>
              <a:rPr sz="1200" b="0" i="0" u="none" dirty="0">
                <a:solidFill>
                  <a:srgbClr val="334155"/>
                </a:solidFill>
                <a:latin typeface="Hind Siliguri"/>
              </a:rPr>
              <a:t> ৯৪% | </a:t>
            </a:r>
            <a:r>
              <a:rPr sz="1200" b="1" i="0" u="none" dirty="0" err="1">
                <a:solidFill>
                  <a:srgbClr val="0F172A"/>
                </a:solidFill>
                <a:latin typeface="Hind Siliguri"/>
              </a:rPr>
              <a:t>কঠিন</a:t>
            </a:r>
            <a:r>
              <a:rPr sz="1200" b="1" i="0" u="none" dirty="0">
                <a:solidFill>
                  <a:srgbClr val="0F172A"/>
                </a:solidFill>
                <a:latin typeface="Hind Siliguri"/>
              </a:rPr>
              <a:t> </a:t>
            </a:r>
            <a:r>
              <a:rPr sz="1200" b="1" i="0" u="none" dirty="0" err="1">
                <a:solidFill>
                  <a:srgbClr val="0F172A"/>
                </a:solidFill>
                <a:latin typeface="Hind Siliguri"/>
              </a:rPr>
              <a:t>পদার্থ</a:t>
            </a:r>
            <a:r>
              <a:rPr sz="1200" b="1" i="0" u="none" dirty="0">
                <a:solidFill>
                  <a:srgbClr val="0F172A"/>
                </a:solidFill>
                <a:latin typeface="Hind Siliguri"/>
              </a:rPr>
              <a:t>:</a:t>
            </a:r>
            <a:r>
              <a:rPr sz="1200" b="0" i="0" u="none" dirty="0">
                <a:solidFill>
                  <a:srgbClr val="334155"/>
                </a:solidFill>
                <a:latin typeface="Hind Siliguri"/>
              </a:rPr>
              <a:t> </a:t>
            </a:r>
            <a:r>
              <a:rPr sz="1200" b="0" i="0" u="none" dirty="0" err="1">
                <a:solidFill>
                  <a:srgbClr val="334155"/>
                </a:solidFill>
                <a:latin typeface="Hind Siliguri"/>
              </a:rPr>
              <a:t>প্রায়</a:t>
            </a:r>
            <a:r>
              <a:rPr sz="1200" b="0" i="0" u="none" dirty="0">
                <a:solidFill>
                  <a:srgbClr val="334155"/>
                </a:solidFill>
                <a:latin typeface="Hind Siliguri"/>
              </a:rPr>
              <a:t> ৬%</a:t>
            </a:r>
          </a:p>
        </p:txBody>
      </p:sp>
      <p:sp>
        <p:nvSpPr>
          <p:cNvPr id="42" name="TextBox 41">
            <a:extLst>
              <a:ext uri="{FF2B5EF4-FFF2-40B4-BE49-F238E27FC236}">
                <a16:creationId xmlns:a16="http://schemas.microsoft.com/office/drawing/2014/main" id="{B89B9531-07E5-1845-10BB-6FF3CF0234ED}"/>
              </a:ext>
            </a:extLst>
          </p:cNvPr>
          <p:cNvSpPr txBox="1"/>
          <p:nvPr/>
        </p:nvSpPr>
        <p:spPr>
          <a:xfrm>
            <a:off x="6529507" y="5099372"/>
            <a:ext cx="57150" cy="184666"/>
          </a:xfrm>
          <a:prstGeom prst="rect">
            <a:avLst/>
          </a:prstGeom>
          <a:noFill/>
        </p:spPr>
        <p:txBody>
          <a:bodyPr wrap="square" lIns="0" tIns="0" rIns="0" bIns="0" anchor="t">
            <a:spAutoFit/>
          </a:bodyPr>
          <a:lstStyle/>
          <a:p>
            <a:pPr algn="l"/>
            <a:r>
              <a:rPr sz="1200" b="0" i="0" u="none">
                <a:solidFill>
                  <a:srgbClr val="334155"/>
                </a:solidFill>
                <a:latin typeface="Hind Siliguri"/>
              </a:rPr>
              <a:t>•</a:t>
            </a:r>
          </a:p>
        </p:txBody>
      </p:sp>
      <p:sp>
        <p:nvSpPr>
          <p:cNvPr id="43" name="TextBox 42">
            <a:extLst>
              <a:ext uri="{FF2B5EF4-FFF2-40B4-BE49-F238E27FC236}">
                <a16:creationId xmlns:a16="http://schemas.microsoft.com/office/drawing/2014/main" id="{B1C2B42E-CBB5-0659-8EA8-2025BBFC4D1E}"/>
              </a:ext>
            </a:extLst>
          </p:cNvPr>
          <p:cNvSpPr txBox="1"/>
          <p:nvPr/>
        </p:nvSpPr>
        <p:spPr>
          <a:xfrm>
            <a:off x="6586657" y="5005313"/>
            <a:ext cx="4924425" cy="384721"/>
          </a:xfrm>
          <a:prstGeom prst="rect">
            <a:avLst/>
          </a:prstGeom>
          <a:noFill/>
        </p:spPr>
        <p:txBody>
          <a:bodyPr wrap="square" lIns="57150" tIns="0" rIns="0" bIns="0" anchor="t">
            <a:spAutoFit/>
          </a:bodyPr>
          <a:lstStyle/>
          <a:p>
            <a:pPr algn="l">
              <a:lnSpc>
                <a:spcPts val="1462"/>
              </a:lnSpc>
            </a:pPr>
            <a:r>
              <a:rPr sz="1200" b="1" i="0" u="none" dirty="0" err="1">
                <a:solidFill>
                  <a:srgbClr val="0F172A"/>
                </a:solidFill>
                <a:latin typeface="Hind Siliguri"/>
              </a:rPr>
              <a:t>অজৈব</a:t>
            </a:r>
            <a:r>
              <a:rPr sz="1200" b="1" i="0" u="none" dirty="0">
                <a:solidFill>
                  <a:srgbClr val="0F172A"/>
                </a:solidFill>
                <a:latin typeface="Hind Siliguri"/>
              </a:rPr>
              <a:t> </a:t>
            </a:r>
            <a:r>
              <a:rPr sz="1200" b="1" i="0" u="none" dirty="0" err="1">
                <a:solidFill>
                  <a:srgbClr val="0F172A"/>
                </a:solidFill>
                <a:latin typeface="Hind Siliguri"/>
              </a:rPr>
              <a:t>পদার্থ</a:t>
            </a:r>
            <a:r>
              <a:rPr sz="1200" b="1" i="0" u="none" dirty="0">
                <a:solidFill>
                  <a:srgbClr val="0F172A"/>
                </a:solidFill>
                <a:latin typeface="Hind Siliguri"/>
              </a:rPr>
              <a:t>:</a:t>
            </a:r>
            <a:r>
              <a:rPr sz="1200" b="0" i="0" u="none" dirty="0">
                <a:solidFill>
                  <a:srgbClr val="334155"/>
                </a:solidFill>
                <a:latin typeface="Hind Siliguri"/>
              </a:rPr>
              <a:t> </a:t>
            </a:r>
            <a:r>
              <a:rPr sz="1200" b="0" i="0" u="none" dirty="0" err="1">
                <a:solidFill>
                  <a:srgbClr val="334155"/>
                </a:solidFill>
                <a:latin typeface="Hind Siliguri"/>
              </a:rPr>
              <a:t>ক্লোরাইড</a:t>
            </a:r>
            <a:r>
              <a:rPr sz="1200" b="0" i="0" u="none" dirty="0">
                <a:solidFill>
                  <a:srgbClr val="334155"/>
                </a:solidFill>
                <a:latin typeface="Hind Siliguri"/>
              </a:rPr>
              <a:t>, </a:t>
            </a:r>
            <a:r>
              <a:rPr sz="1200" b="0" i="0" u="none" dirty="0" err="1">
                <a:solidFill>
                  <a:srgbClr val="334155"/>
                </a:solidFill>
                <a:latin typeface="Hind Siliguri"/>
              </a:rPr>
              <a:t>ফসফরাস</a:t>
            </a:r>
            <a:r>
              <a:rPr sz="1200" b="0" i="0" u="none" dirty="0">
                <a:solidFill>
                  <a:srgbClr val="334155"/>
                </a:solidFill>
                <a:latin typeface="Hind Siliguri"/>
              </a:rPr>
              <a:t>, </a:t>
            </a:r>
            <a:r>
              <a:rPr sz="1200" b="0" i="0" u="none" dirty="0" err="1">
                <a:solidFill>
                  <a:srgbClr val="334155"/>
                </a:solidFill>
                <a:latin typeface="Hind Siliguri"/>
              </a:rPr>
              <a:t>ক্যালসিয়াম</a:t>
            </a:r>
            <a:r>
              <a:rPr sz="1200" b="0" i="0" u="none" dirty="0">
                <a:solidFill>
                  <a:srgbClr val="334155"/>
                </a:solidFill>
                <a:latin typeface="Hind Siliguri"/>
              </a:rPr>
              <a:t> (৯.৮৪ mg/100ml), </a:t>
            </a:r>
            <a:r>
              <a:rPr sz="1200" b="0" i="0" u="none" dirty="0" err="1">
                <a:solidFill>
                  <a:srgbClr val="334155"/>
                </a:solidFill>
                <a:latin typeface="Hind Siliguri"/>
              </a:rPr>
              <a:t>সোডিয়াম</a:t>
            </a:r>
            <a:r>
              <a:rPr sz="1200" b="0" i="0" u="none" dirty="0">
                <a:solidFill>
                  <a:srgbClr val="334155"/>
                </a:solidFill>
                <a:latin typeface="Hind Siliguri"/>
              </a:rPr>
              <a:t>, </a:t>
            </a:r>
            <a:r>
              <a:rPr sz="1200" b="0" i="0" u="none" dirty="0" err="1">
                <a:solidFill>
                  <a:srgbClr val="334155"/>
                </a:solidFill>
                <a:latin typeface="Hind Siliguri"/>
              </a:rPr>
              <a:t>পটাশিয়াম</a:t>
            </a:r>
            <a:r>
              <a:rPr sz="1200" b="0" i="0" u="none" dirty="0">
                <a:solidFill>
                  <a:srgbClr val="334155"/>
                </a:solidFill>
                <a:latin typeface="Hind Siliguri"/>
              </a:rPr>
              <a:t>, </a:t>
            </a:r>
            <a:r>
              <a:rPr sz="1200" b="0" i="0" u="none" dirty="0" err="1">
                <a:solidFill>
                  <a:srgbClr val="334155"/>
                </a:solidFill>
                <a:latin typeface="Hind Siliguri"/>
              </a:rPr>
              <a:t>বাইকার্বোনেট</a:t>
            </a:r>
            <a:r>
              <a:rPr sz="1200" b="0" i="0" u="none" dirty="0">
                <a:solidFill>
                  <a:srgbClr val="334155"/>
                </a:solidFill>
                <a:latin typeface="Hind Siliguri"/>
              </a:rPr>
              <a:t>।</a:t>
            </a:r>
          </a:p>
        </p:txBody>
      </p:sp>
      <p:sp>
        <p:nvSpPr>
          <p:cNvPr id="44" name="TextBox 43">
            <a:extLst>
              <a:ext uri="{FF2B5EF4-FFF2-40B4-BE49-F238E27FC236}">
                <a16:creationId xmlns:a16="http://schemas.microsoft.com/office/drawing/2014/main" id="{AC17ABA1-AC57-1823-8C6C-14CE8B49BCD1}"/>
              </a:ext>
            </a:extLst>
          </p:cNvPr>
          <p:cNvSpPr txBox="1"/>
          <p:nvPr/>
        </p:nvSpPr>
        <p:spPr>
          <a:xfrm>
            <a:off x="6529507" y="5377428"/>
            <a:ext cx="57150" cy="184666"/>
          </a:xfrm>
          <a:prstGeom prst="rect">
            <a:avLst/>
          </a:prstGeom>
          <a:noFill/>
        </p:spPr>
        <p:txBody>
          <a:bodyPr wrap="square" lIns="0" tIns="0" rIns="0" bIns="0" anchor="t">
            <a:spAutoFit/>
          </a:bodyPr>
          <a:lstStyle/>
          <a:p>
            <a:pPr algn="l"/>
            <a:r>
              <a:rPr sz="1200" b="0" i="0" u="none">
                <a:solidFill>
                  <a:srgbClr val="334155"/>
                </a:solidFill>
                <a:latin typeface="Hind Siliguri"/>
              </a:rPr>
              <a:t>•</a:t>
            </a:r>
          </a:p>
        </p:txBody>
      </p:sp>
      <p:sp>
        <p:nvSpPr>
          <p:cNvPr id="45" name="TextBox 44">
            <a:extLst>
              <a:ext uri="{FF2B5EF4-FFF2-40B4-BE49-F238E27FC236}">
                <a16:creationId xmlns:a16="http://schemas.microsoft.com/office/drawing/2014/main" id="{C6E2E77D-36FC-134B-F631-9BA0AFE9BED2}"/>
              </a:ext>
            </a:extLst>
          </p:cNvPr>
          <p:cNvSpPr txBox="1"/>
          <p:nvPr/>
        </p:nvSpPr>
        <p:spPr>
          <a:xfrm>
            <a:off x="6586656" y="5412340"/>
            <a:ext cx="4924425" cy="192360"/>
          </a:xfrm>
          <a:prstGeom prst="rect">
            <a:avLst/>
          </a:prstGeom>
          <a:noFill/>
        </p:spPr>
        <p:txBody>
          <a:bodyPr wrap="square" lIns="57150" tIns="0" rIns="0" bIns="0" anchor="t">
            <a:spAutoFit/>
          </a:bodyPr>
          <a:lstStyle/>
          <a:p>
            <a:pPr algn="l">
              <a:lnSpc>
                <a:spcPts val="1462"/>
              </a:lnSpc>
            </a:pPr>
            <a:r>
              <a:rPr sz="1200" b="1" i="0" u="none" dirty="0" err="1">
                <a:solidFill>
                  <a:srgbClr val="0F172A"/>
                </a:solidFill>
                <a:latin typeface="Hind Siliguri"/>
              </a:rPr>
              <a:t>জৈব</a:t>
            </a:r>
            <a:r>
              <a:rPr sz="1200" b="1" i="0" u="none" dirty="0">
                <a:solidFill>
                  <a:srgbClr val="0F172A"/>
                </a:solidFill>
                <a:latin typeface="Hind Siliguri"/>
              </a:rPr>
              <a:t> </a:t>
            </a:r>
            <a:r>
              <a:rPr sz="1200" b="1" i="0" u="none" dirty="0" err="1">
                <a:solidFill>
                  <a:srgbClr val="0F172A"/>
                </a:solidFill>
                <a:latin typeface="Hind Siliguri"/>
              </a:rPr>
              <a:t>পদার্থ</a:t>
            </a:r>
            <a:r>
              <a:rPr sz="1200" b="1" i="0" u="none" dirty="0">
                <a:solidFill>
                  <a:srgbClr val="0F172A"/>
                </a:solidFill>
                <a:latin typeface="Hind Siliguri"/>
              </a:rPr>
              <a:t>:</a:t>
            </a:r>
            <a:r>
              <a:rPr lang="en-US" sz="1200" b="1" i="0" u="none" dirty="0">
                <a:solidFill>
                  <a:srgbClr val="0F172A"/>
                </a:solidFill>
                <a:latin typeface="Hind Siliguri"/>
              </a:rPr>
              <a:t> </a:t>
            </a:r>
            <a:endParaRPr sz="1200" b="1" i="0" u="none" dirty="0">
              <a:solidFill>
                <a:srgbClr val="0F172A"/>
              </a:solidFill>
              <a:latin typeface="Hind Siliguri"/>
            </a:endParaRPr>
          </a:p>
        </p:txBody>
      </p:sp>
      <p:sp>
        <p:nvSpPr>
          <p:cNvPr id="46" name="TextBox 45">
            <a:extLst>
              <a:ext uri="{FF2B5EF4-FFF2-40B4-BE49-F238E27FC236}">
                <a16:creationId xmlns:a16="http://schemas.microsoft.com/office/drawing/2014/main" id="{41F42980-A216-1F96-0787-03626FB8A633}"/>
              </a:ext>
            </a:extLst>
          </p:cNvPr>
          <p:cNvSpPr txBox="1"/>
          <p:nvPr/>
        </p:nvSpPr>
        <p:spPr>
          <a:xfrm>
            <a:off x="6653332" y="5601265"/>
            <a:ext cx="76200" cy="184666"/>
          </a:xfrm>
          <a:prstGeom prst="rect">
            <a:avLst/>
          </a:prstGeom>
          <a:noFill/>
        </p:spPr>
        <p:txBody>
          <a:bodyPr wrap="square" lIns="0" tIns="0" rIns="0" bIns="0" anchor="t">
            <a:spAutoFit/>
          </a:bodyPr>
          <a:lstStyle/>
          <a:p>
            <a:pPr algn="l"/>
            <a:r>
              <a:rPr sz="1200" b="0" i="0" u="none">
                <a:solidFill>
                  <a:srgbClr val="334155"/>
                </a:solidFill>
                <a:latin typeface="Hind Siliguri"/>
              </a:rPr>
              <a:t>○</a:t>
            </a:r>
          </a:p>
        </p:txBody>
      </p:sp>
      <p:sp>
        <p:nvSpPr>
          <p:cNvPr id="47" name="TextBox 46">
            <a:extLst>
              <a:ext uri="{FF2B5EF4-FFF2-40B4-BE49-F238E27FC236}">
                <a16:creationId xmlns:a16="http://schemas.microsoft.com/office/drawing/2014/main" id="{8FBB599C-87EC-9348-F814-B36E88C8BC31}"/>
              </a:ext>
            </a:extLst>
          </p:cNvPr>
          <p:cNvSpPr txBox="1"/>
          <p:nvPr/>
        </p:nvSpPr>
        <p:spPr>
          <a:xfrm>
            <a:off x="6729532" y="5603646"/>
            <a:ext cx="4781550" cy="192360"/>
          </a:xfrm>
          <a:prstGeom prst="rect">
            <a:avLst/>
          </a:prstGeom>
          <a:noFill/>
        </p:spPr>
        <p:txBody>
          <a:bodyPr wrap="square" lIns="76200" tIns="0" rIns="0" bIns="0" anchor="t">
            <a:spAutoFit/>
          </a:bodyPr>
          <a:lstStyle/>
          <a:p>
            <a:pPr algn="l">
              <a:lnSpc>
                <a:spcPts val="1462"/>
              </a:lnSpc>
            </a:pPr>
            <a:r>
              <a:rPr sz="1200" b="0" i="0" u="none" dirty="0" err="1">
                <a:solidFill>
                  <a:srgbClr val="334155"/>
                </a:solidFill>
                <a:latin typeface="Hind Siliguri"/>
              </a:rPr>
              <a:t>শর্করা</a:t>
            </a:r>
            <a:r>
              <a:rPr sz="1200" b="0" i="0" u="none" dirty="0">
                <a:solidFill>
                  <a:srgbClr val="334155"/>
                </a:solidFill>
                <a:latin typeface="Hind Siliguri"/>
              </a:rPr>
              <a:t>: </a:t>
            </a:r>
            <a:r>
              <a:rPr sz="1200" b="0" i="0" u="none" dirty="0" err="1">
                <a:solidFill>
                  <a:srgbClr val="334155"/>
                </a:solidFill>
                <a:latin typeface="Hind Siliguri"/>
              </a:rPr>
              <a:t>গ্লুকোজ</a:t>
            </a:r>
            <a:r>
              <a:rPr sz="1200" b="0" i="0" u="none" dirty="0">
                <a:solidFill>
                  <a:srgbClr val="334155"/>
                </a:solidFill>
                <a:latin typeface="Hind Siliguri"/>
              </a:rPr>
              <a:t> (১২০ – ১৩২ mg/100ml)</a:t>
            </a:r>
          </a:p>
        </p:txBody>
      </p:sp>
      <p:sp>
        <p:nvSpPr>
          <p:cNvPr id="48" name="TextBox 47">
            <a:extLst>
              <a:ext uri="{FF2B5EF4-FFF2-40B4-BE49-F238E27FC236}">
                <a16:creationId xmlns:a16="http://schemas.microsoft.com/office/drawing/2014/main" id="{46D35CC9-0BDF-6C01-1FDD-77BEDC2D0881}"/>
              </a:ext>
            </a:extLst>
          </p:cNvPr>
          <p:cNvSpPr txBox="1"/>
          <p:nvPr/>
        </p:nvSpPr>
        <p:spPr>
          <a:xfrm>
            <a:off x="6653332" y="5844153"/>
            <a:ext cx="76200" cy="184666"/>
          </a:xfrm>
          <a:prstGeom prst="rect">
            <a:avLst/>
          </a:prstGeom>
          <a:noFill/>
        </p:spPr>
        <p:txBody>
          <a:bodyPr wrap="square" lIns="0" tIns="0" rIns="0" bIns="0" anchor="t">
            <a:spAutoFit/>
          </a:bodyPr>
          <a:lstStyle/>
          <a:p>
            <a:pPr algn="l"/>
            <a:r>
              <a:rPr sz="1200" b="0" i="0" u="none">
                <a:solidFill>
                  <a:srgbClr val="334155"/>
                </a:solidFill>
                <a:latin typeface="Hind Siliguri"/>
              </a:rPr>
              <a:t>○</a:t>
            </a:r>
          </a:p>
        </p:txBody>
      </p:sp>
      <p:sp>
        <p:nvSpPr>
          <p:cNvPr id="49" name="TextBox 48">
            <a:extLst>
              <a:ext uri="{FF2B5EF4-FFF2-40B4-BE49-F238E27FC236}">
                <a16:creationId xmlns:a16="http://schemas.microsoft.com/office/drawing/2014/main" id="{41433E48-AB4D-F734-ABA5-0CAA979181DA}"/>
              </a:ext>
            </a:extLst>
          </p:cNvPr>
          <p:cNvSpPr txBox="1"/>
          <p:nvPr/>
        </p:nvSpPr>
        <p:spPr>
          <a:xfrm>
            <a:off x="6729532" y="5846534"/>
            <a:ext cx="4781550" cy="192360"/>
          </a:xfrm>
          <a:prstGeom prst="rect">
            <a:avLst/>
          </a:prstGeom>
          <a:noFill/>
        </p:spPr>
        <p:txBody>
          <a:bodyPr wrap="square" lIns="76200" tIns="0" rIns="0" bIns="0" anchor="t">
            <a:spAutoFit/>
          </a:bodyPr>
          <a:lstStyle/>
          <a:p>
            <a:pPr algn="l">
              <a:lnSpc>
                <a:spcPts val="1462"/>
              </a:lnSpc>
            </a:pPr>
            <a:r>
              <a:rPr sz="1200" b="0" i="0" u="none">
                <a:solidFill>
                  <a:srgbClr val="334155"/>
                </a:solidFill>
                <a:latin typeface="Hind Siliguri"/>
              </a:rPr>
              <a:t>লিপিড: কাইলোমাইক্রন (ট্রাইগ্লিসারাইড ও ফসফোলিপিড)</a:t>
            </a:r>
          </a:p>
        </p:txBody>
      </p:sp>
      <p:sp>
        <p:nvSpPr>
          <p:cNvPr id="50" name="TextBox 49">
            <a:extLst>
              <a:ext uri="{FF2B5EF4-FFF2-40B4-BE49-F238E27FC236}">
                <a16:creationId xmlns:a16="http://schemas.microsoft.com/office/drawing/2014/main" id="{251BE81B-55FD-BDFB-A863-3733F2D7D814}"/>
              </a:ext>
            </a:extLst>
          </p:cNvPr>
          <p:cNvSpPr txBox="1"/>
          <p:nvPr/>
        </p:nvSpPr>
        <p:spPr>
          <a:xfrm>
            <a:off x="6653332" y="6087040"/>
            <a:ext cx="76200" cy="184666"/>
          </a:xfrm>
          <a:prstGeom prst="rect">
            <a:avLst/>
          </a:prstGeom>
          <a:noFill/>
        </p:spPr>
        <p:txBody>
          <a:bodyPr wrap="square" lIns="0" tIns="0" rIns="0" bIns="0" anchor="t">
            <a:spAutoFit/>
          </a:bodyPr>
          <a:lstStyle/>
          <a:p>
            <a:pPr algn="l"/>
            <a:r>
              <a:rPr sz="1200" b="0" i="0" u="none">
                <a:solidFill>
                  <a:srgbClr val="334155"/>
                </a:solidFill>
                <a:latin typeface="Hind Siliguri"/>
              </a:rPr>
              <a:t>○</a:t>
            </a:r>
          </a:p>
        </p:txBody>
      </p:sp>
      <p:sp>
        <p:nvSpPr>
          <p:cNvPr id="51" name="TextBox 50">
            <a:extLst>
              <a:ext uri="{FF2B5EF4-FFF2-40B4-BE49-F238E27FC236}">
                <a16:creationId xmlns:a16="http://schemas.microsoft.com/office/drawing/2014/main" id="{DF381C9E-21F7-7B2A-616C-D2667074B788}"/>
              </a:ext>
            </a:extLst>
          </p:cNvPr>
          <p:cNvSpPr txBox="1"/>
          <p:nvPr/>
        </p:nvSpPr>
        <p:spPr>
          <a:xfrm>
            <a:off x="6729532" y="6089421"/>
            <a:ext cx="4781550" cy="192360"/>
          </a:xfrm>
          <a:prstGeom prst="rect">
            <a:avLst/>
          </a:prstGeom>
          <a:noFill/>
        </p:spPr>
        <p:txBody>
          <a:bodyPr wrap="square" lIns="76200" tIns="0" rIns="0" bIns="0" anchor="t">
            <a:spAutoFit/>
          </a:bodyPr>
          <a:lstStyle/>
          <a:p>
            <a:pPr algn="l">
              <a:lnSpc>
                <a:spcPts val="1462"/>
              </a:lnSpc>
            </a:pPr>
            <a:r>
              <a:rPr sz="1200" b="0" i="0" u="none">
                <a:solidFill>
                  <a:srgbClr val="334155"/>
                </a:solidFill>
                <a:latin typeface="Hind Siliguri"/>
              </a:rPr>
              <a:t>প্রোটিন: অ্যা বুমিন, গ্লোবিউলিন, প্রোটিন ফ্যাক্টর, অ্যান্টিবডি</a:t>
            </a:r>
          </a:p>
        </p:txBody>
      </p:sp>
      <p:sp>
        <p:nvSpPr>
          <p:cNvPr id="52" name="TextBox 51">
            <a:extLst>
              <a:ext uri="{FF2B5EF4-FFF2-40B4-BE49-F238E27FC236}">
                <a16:creationId xmlns:a16="http://schemas.microsoft.com/office/drawing/2014/main" id="{DFB8910C-5000-2696-B5F5-8E0DE45B527B}"/>
              </a:ext>
            </a:extLst>
          </p:cNvPr>
          <p:cNvSpPr txBox="1"/>
          <p:nvPr/>
        </p:nvSpPr>
        <p:spPr>
          <a:xfrm>
            <a:off x="6653332" y="6329928"/>
            <a:ext cx="76200" cy="184666"/>
          </a:xfrm>
          <a:prstGeom prst="rect">
            <a:avLst/>
          </a:prstGeom>
          <a:noFill/>
        </p:spPr>
        <p:txBody>
          <a:bodyPr wrap="square" lIns="0" tIns="0" rIns="0" bIns="0" anchor="t">
            <a:spAutoFit/>
          </a:bodyPr>
          <a:lstStyle/>
          <a:p>
            <a:pPr algn="l"/>
            <a:r>
              <a:rPr sz="1200" b="0" i="0" u="none">
                <a:solidFill>
                  <a:srgbClr val="334155"/>
                </a:solidFill>
                <a:latin typeface="Hind Siliguri"/>
              </a:rPr>
              <a:t>○</a:t>
            </a:r>
          </a:p>
        </p:txBody>
      </p:sp>
      <p:sp>
        <p:nvSpPr>
          <p:cNvPr id="53" name="TextBox 52">
            <a:extLst>
              <a:ext uri="{FF2B5EF4-FFF2-40B4-BE49-F238E27FC236}">
                <a16:creationId xmlns:a16="http://schemas.microsoft.com/office/drawing/2014/main" id="{9D9F5587-7419-C484-358C-6B9DFC25CCE0}"/>
              </a:ext>
            </a:extLst>
          </p:cNvPr>
          <p:cNvSpPr txBox="1"/>
          <p:nvPr/>
        </p:nvSpPr>
        <p:spPr>
          <a:xfrm>
            <a:off x="6729532" y="6332309"/>
            <a:ext cx="4781550" cy="192360"/>
          </a:xfrm>
          <a:prstGeom prst="rect">
            <a:avLst/>
          </a:prstGeom>
          <a:noFill/>
        </p:spPr>
        <p:txBody>
          <a:bodyPr wrap="square" lIns="76200" tIns="0" rIns="0" bIns="0" anchor="t">
            <a:spAutoFit/>
          </a:bodyPr>
          <a:lstStyle/>
          <a:p>
            <a:pPr algn="l">
              <a:lnSpc>
                <a:spcPts val="1462"/>
              </a:lnSpc>
            </a:pPr>
            <a:r>
              <a:rPr sz="1200" b="0" i="0" u="none">
                <a:solidFill>
                  <a:srgbClr val="334155"/>
                </a:solidFill>
                <a:latin typeface="Hind Siliguri"/>
              </a:rPr>
              <a:t>রেচন বর্জ্য: ইউরিয়া, ইউরিক এসিড, ক্রিয়েটিনিন</a:t>
            </a:r>
          </a:p>
        </p:txBody>
      </p:sp>
      <p:sp>
        <p:nvSpPr>
          <p:cNvPr id="54" name="TextBox 53">
            <a:extLst>
              <a:ext uri="{FF2B5EF4-FFF2-40B4-BE49-F238E27FC236}">
                <a16:creationId xmlns:a16="http://schemas.microsoft.com/office/drawing/2014/main" id="{A2872ED4-C401-C580-B7D5-D208C1D0CF2F}"/>
              </a:ext>
            </a:extLst>
          </p:cNvPr>
          <p:cNvSpPr txBox="1"/>
          <p:nvPr/>
        </p:nvSpPr>
        <p:spPr>
          <a:xfrm>
            <a:off x="547807" y="3815861"/>
            <a:ext cx="11334750" cy="276999"/>
          </a:xfrm>
          <a:prstGeom prst="rect">
            <a:avLst/>
          </a:prstGeom>
          <a:noFill/>
        </p:spPr>
        <p:txBody>
          <a:bodyPr wrap="square" lIns="0" tIns="0" rIns="0" bIns="0" anchor="ctr">
            <a:spAutoFit/>
          </a:bodyPr>
          <a:lstStyle/>
          <a:p>
            <a:pPr algn="l"/>
            <a:r>
              <a:rPr b="1" i="0" u="none" dirty="0" err="1">
                <a:solidFill>
                  <a:srgbClr val="881337"/>
                </a:solidFill>
                <a:latin typeface="Hind Siliguri"/>
              </a:rPr>
              <a:t>লসিকার</a:t>
            </a:r>
            <a:r>
              <a:rPr b="1" i="0" u="none" dirty="0">
                <a:solidFill>
                  <a:srgbClr val="881337"/>
                </a:solidFill>
                <a:latin typeface="Hind Siliguri"/>
              </a:rPr>
              <a:t> </a:t>
            </a:r>
            <a:r>
              <a:rPr b="1" i="0" u="none" dirty="0" err="1">
                <a:solidFill>
                  <a:srgbClr val="881337"/>
                </a:solidFill>
                <a:latin typeface="Hind Siliguri"/>
              </a:rPr>
              <a:t>উপাদান</a:t>
            </a:r>
            <a:r>
              <a:rPr b="1" i="0" u="none" dirty="0">
                <a:solidFill>
                  <a:srgbClr val="881337"/>
                </a:solidFill>
                <a:latin typeface="Hind Siliguri"/>
              </a:rPr>
              <a:t> (Composition of Lymph)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85775" y="2271712"/>
            <a:ext cx="5495925" cy="200135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4" name="Picture 3" descr="image.png"/>
          <p:cNvPicPr>
            <a:picLocks noChangeAspect="1"/>
          </p:cNvPicPr>
          <p:nvPr/>
        </p:nvPicPr>
        <p:blipFill>
          <a:blip r:embed="rId3"/>
          <a:stretch>
            <a:fillRect/>
          </a:stretch>
        </p:blipFill>
        <p:spPr>
          <a:xfrm>
            <a:off x="495300" y="4548188"/>
            <a:ext cx="5495925" cy="109647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4"/>
          <a:stretch>
            <a:fillRect/>
          </a:stretch>
        </p:blipFill>
        <p:spPr>
          <a:xfrm>
            <a:off x="6210300" y="1500187"/>
            <a:ext cx="5495925" cy="4572000"/>
          </a:xfrm>
          <a:prstGeom prst="rect">
            <a:avLst/>
          </a:prstGeom>
        </p:spPr>
      </p:pic>
      <p:pic>
        <p:nvPicPr>
          <p:cNvPr id="6" name="Picture 5" descr="image.png"/>
          <p:cNvPicPr>
            <a:picLocks noChangeAspect="1"/>
          </p:cNvPicPr>
          <p:nvPr/>
        </p:nvPicPr>
        <p:blipFill>
          <a:blip r:embed="rId5"/>
          <a:stretch>
            <a:fillRect/>
          </a:stretch>
        </p:blipFill>
        <p:spPr>
          <a:xfrm>
            <a:off x="485775" y="538162"/>
            <a:ext cx="285750" cy="228600"/>
          </a:xfrm>
          <a:prstGeom prst="rect">
            <a:avLst/>
          </a:prstGeom>
        </p:spPr>
      </p:pic>
      <p:sp>
        <p:nvSpPr>
          <p:cNvPr id="7" name="TextBox 6"/>
          <p:cNvSpPr txBox="1"/>
          <p:nvPr/>
        </p:nvSpPr>
        <p:spPr>
          <a:xfrm>
            <a:off x="485775" y="1500187"/>
            <a:ext cx="5495925" cy="369332"/>
          </a:xfrm>
          <a:prstGeom prst="rect">
            <a:avLst/>
          </a:prstGeom>
          <a:noFill/>
        </p:spPr>
        <p:txBody>
          <a:bodyPr wrap="square" lIns="0" tIns="0" rIns="0" bIns="0" anchor="t">
            <a:spAutoFit/>
          </a:bodyPr>
          <a:lstStyle/>
          <a:p>
            <a:pPr algn="l"/>
            <a:r>
              <a:rPr sz="1200" b="0" i="0" u="none" dirty="0" err="1">
                <a:solidFill>
                  <a:srgbClr val="334155"/>
                </a:solidFill>
                <a:latin typeface="Hind Siliguri"/>
              </a:rPr>
              <a:t>লসিকানালী</a:t>
            </a:r>
            <a:r>
              <a:rPr sz="1200" b="0" i="0" u="none" dirty="0">
                <a:solidFill>
                  <a:srgbClr val="334155"/>
                </a:solidFill>
                <a:latin typeface="Hind Siliguri"/>
              </a:rPr>
              <a:t> ও </a:t>
            </a:r>
            <a:r>
              <a:rPr sz="1200" b="0" i="0" u="none" dirty="0" err="1">
                <a:solidFill>
                  <a:srgbClr val="334155"/>
                </a:solidFill>
                <a:latin typeface="Hind Siliguri"/>
              </a:rPr>
              <a:t>লসিকাগ্রন্থির</a:t>
            </a:r>
            <a:r>
              <a:rPr sz="1200" b="0" i="0" u="none" dirty="0">
                <a:solidFill>
                  <a:srgbClr val="334155"/>
                </a:solidFill>
                <a:latin typeface="Hind Siliguri"/>
              </a:rPr>
              <a:t> </a:t>
            </a:r>
            <a:r>
              <a:rPr sz="1200" b="0" i="0" u="none" dirty="0" err="1">
                <a:solidFill>
                  <a:srgbClr val="334155"/>
                </a:solidFill>
                <a:latin typeface="Hind Siliguri"/>
              </a:rPr>
              <a:t>সমন্বয়ে</a:t>
            </a:r>
            <a:r>
              <a:rPr sz="1200" b="0" i="0" u="none" dirty="0">
                <a:solidFill>
                  <a:srgbClr val="334155"/>
                </a:solidFill>
                <a:latin typeface="Hind Siliguri"/>
              </a:rPr>
              <a:t> </a:t>
            </a:r>
            <a:r>
              <a:rPr sz="1200" b="0" i="0" u="none" dirty="0" err="1">
                <a:solidFill>
                  <a:srgbClr val="334155"/>
                </a:solidFill>
                <a:latin typeface="Hind Siliguri"/>
              </a:rPr>
              <a:t>গঠিত</a:t>
            </a:r>
            <a:r>
              <a:rPr sz="1200" b="0" i="0" u="none" dirty="0">
                <a:solidFill>
                  <a:srgbClr val="334155"/>
                </a:solidFill>
                <a:latin typeface="Hind Siliguri"/>
              </a:rPr>
              <a:t> </a:t>
            </a:r>
            <a:r>
              <a:rPr sz="1200" b="0" i="0" u="none" dirty="0" err="1">
                <a:solidFill>
                  <a:srgbClr val="334155"/>
                </a:solidFill>
                <a:latin typeface="Hind Siliguri"/>
              </a:rPr>
              <a:t>উন্মুক্ত</a:t>
            </a:r>
            <a:r>
              <a:rPr sz="1200" b="0" i="0" u="none" dirty="0">
                <a:solidFill>
                  <a:srgbClr val="334155"/>
                </a:solidFill>
                <a:latin typeface="Hind Siliguri"/>
              </a:rPr>
              <a:t> </a:t>
            </a:r>
            <a:r>
              <a:rPr sz="1200" b="0" i="0" u="none" dirty="0" err="1">
                <a:solidFill>
                  <a:srgbClr val="334155"/>
                </a:solidFill>
                <a:latin typeface="Hind Siliguri"/>
              </a:rPr>
              <a:t>সংবহনতন্ত্রকে</a:t>
            </a:r>
            <a:r>
              <a:rPr sz="1200" b="0" i="0" u="none" dirty="0">
                <a:solidFill>
                  <a:srgbClr val="334155"/>
                </a:solidFill>
                <a:latin typeface="Hind Siliguri"/>
              </a:rPr>
              <a:t> </a:t>
            </a:r>
            <a:r>
              <a:rPr sz="1200" b="1" i="0" u="none" dirty="0" err="1">
                <a:solidFill>
                  <a:srgbClr val="0F172A"/>
                </a:solidFill>
                <a:latin typeface="Hind Siliguri"/>
              </a:rPr>
              <a:t>লসিকাতন্ত্র</a:t>
            </a:r>
            <a:r>
              <a:rPr sz="1200" b="1" i="0" u="none" dirty="0">
                <a:solidFill>
                  <a:srgbClr val="0F172A"/>
                </a:solidFill>
                <a:latin typeface="Hind Siliguri"/>
              </a:rPr>
              <a:t> (</a:t>
            </a:r>
            <a:r>
              <a:rPr sz="1200" b="1" i="0" u="none" dirty="0" err="1">
                <a:solidFill>
                  <a:srgbClr val="0F172A"/>
                </a:solidFill>
                <a:latin typeface="Hind Siliguri"/>
              </a:rPr>
              <a:t>দ্বিতীয়</a:t>
            </a:r>
            <a:r>
              <a:rPr sz="1200" b="1" i="0" u="none" dirty="0">
                <a:solidFill>
                  <a:srgbClr val="0F172A"/>
                </a:solidFill>
                <a:latin typeface="Hind Siliguri"/>
              </a:rPr>
              <a:t> </a:t>
            </a:r>
            <a:r>
              <a:rPr sz="1200" b="1" i="0" u="none" dirty="0" err="1">
                <a:solidFill>
                  <a:srgbClr val="0F172A"/>
                </a:solidFill>
                <a:latin typeface="Hind Siliguri"/>
              </a:rPr>
              <a:t>সংবহনতন্ত্র</a:t>
            </a:r>
            <a:r>
              <a:rPr sz="1200" b="1" i="0" u="none" dirty="0">
                <a:solidFill>
                  <a:srgbClr val="0F172A"/>
                </a:solidFill>
                <a:latin typeface="Hind Siliguri"/>
              </a:rPr>
              <a:t>)</a:t>
            </a:r>
            <a:r>
              <a:rPr sz="1200" b="0" i="0" u="none" dirty="0">
                <a:solidFill>
                  <a:srgbClr val="334155"/>
                </a:solidFill>
                <a:latin typeface="Hind Siliguri"/>
              </a:rPr>
              <a:t> </a:t>
            </a:r>
            <a:r>
              <a:rPr sz="1200" b="0" i="0" u="none" dirty="0" err="1">
                <a:solidFill>
                  <a:srgbClr val="334155"/>
                </a:solidFill>
                <a:latin typeface="Hind Siliguri"/>
              </a:rPr>
              <a:t>বলে</a:t>
            </a:r>
            <a:r>
              <a:rPr sz="1200" b="0" i="0" u="none" dirty="0">
                <a:solidFill>
                  <a:srgbClr val="334155"/>
                </a:solidFill>
                <a:latin typeface="Hind Siliguri"/>
              </a:rPr>
              <a:t>।</a:t>
            </a:r>
          </a:p>
        </p:txBody>
      </p:sp>
      <p:sp>
        <p:nvSpPr>
          <p:cNvPr id="8" name="TextBox 7"/>
          <p:cNvSpPr txBox="1"/>
          <p:nvPr/>
        </p:nvSpPr>
        <p:spPr>
          <a:xfrm>
            <a:off x="609600" y="2395537"/>
            <a:ext cx="5248275" cy="192360"/>
          </a:xfrm>
          <a:prstGeom prst="rect">
            <a:avLst/>
          </a:prstGeom>
          <a:noFill/>
        </p:spPr>
        <p:txBody>
          <a:bodyPr wrap="square" lIns="0" tIns="0" rIns="0" bIns="0" anchor="t">
            <a:spAutoFit/>
          </a:bodyPr>
          <a:lstStyle/>
          <a:p>
            <a:pPr algn="l">
              <a:lnSpc>
                <a:spcPts val="1462"/>
              </a:lnSpc>
            </a:pPr>
            <a:r>
              <a:rPr sz="1200" b="1" i="0" u="none">
                <a:solidFill>
                  <a:srgbClr val="0284C7"/>
                </a:solidFill>
                <a:latin typeface="Hind Siliguri"/>
              </a:rPr>
              <a:t>লসিকানালী (Lymph Vessels):</a:t>
            </a:r>
          </a:p>
        </p:txBody>
      </p:sp>
      <p:sp>
        <p:nvSpPr>
          <p:cNvPr id="9" name="TextBox 8"/>
          <p:cNvSpPr txBox="1"/>
          <p:nvPr/>
        </p:nvSpPr>
        <p:spPr>
          <a:xfrm>
            <a:off x="600075" y="4652963"/>
            <a:ext cx="5286375" cy="401392"/>
          </a:xfrm>
          <a:prstGeom prst="rect">
            <a:avLst/>
          </a:prstGeom>
          <a:noFill/>
        </p:spPr>
        <p:txBody>
          <a:bodyPr wrap="square" lIns="0" tIns="0" rIns="0" bIns="0" anchor="t">
            <a:spAutoFit/>
          </a:bodyPr>
          <a:lstStyle/>
          <a:p>
            <a:pPr algn="l">
              <a:lnSpc>
                <a:spcPts val="1575"/>
              </a:lnSpc>
            </a:pPr>
            <a:r>
              <a:rPr sz="1100" b="1" i="0" u="none">
                <a:solidFill>
                  <a:srgbClr val="0F172A"/>
                </a:solidFill>
                <a:latin typeface="Hind Siliguri"/>
              </a:rPr>
              <a:t>ল্যাকটিয়েল (Lacteal):</a:t>
            </a:r>
            <a:r>
              <a:rPr sz="1100" b="0" i="0" u="none">
                <a:solidFill>
                  <a:srgbClr val="334155"/>
                </a:solidFill>
                <a:latin typeface="Hind Siliguri"/>
              </a:rPr>
              <a:t> পৌষ্টিকনালী বা অন্ত্রের প্রাচীরে অবস্থিত সূক্ষ্ম বিশেষায়িত লসিকানালী।</a:t>
            </a:r>
          </a:p>
        </p:txBody>
      </p:sp>
      <p:sp>
        <p:nvSpPr>
          <p:cNvPr id="10" name="TextBox 9"/>
          <p:cNvSpPr txBox="1"/>
          <p:nvPr/>
        </p:nvSpPr>
        <p:spPr>
          <a:xfrm>
            <a:off x="609600" y="5096425"/>
            <a:ext cx="5286375" cy="400050"/>
          </a:xfrm>
          <a:prstGeom prst="rect">
            <a:avLst/>
          </a:prstGeom>
          <a:noFill/>
        </p:spPr>
        <p:txBody>
          <a:bodyPr wrap="square" lIns="0" tIns="0" rIns="0" bIns="0" anchor="t">
            <a:spAutoFit/>
          </a:bodyPr>
          <a:lstStyle/>
          <a:p>
            <a:pPr algn="l">
              <a:lnSpc>
                <a:spcPts val="1575"/>
              </a:lnSpc>
            </a:pPr>
            <a:r>
              <a:rPr sz="1100" b="1" i="0" u="none" dirty="0" err="1">
                <a:solidFill>
                  <a:srgbClr val="0F172A"/>
                </a:solidFill>
                <a:latin typeface="Hind Siliguri"/>
              </a:rPr>
              <a:t>সিস্টারনা</a:t>
            </a:r>
            <a:r>
              <a:rPr sz="1100" b="1" i="0" u="none" dirty="0">
                <a:solidFill>
                  <a:srgbClr val="0F172A"/>
                </a:solidFill>
                <a:latin typeface="Hind Siliguri"/>
              </a:rPr>
              <a:t> </a:t>
            </a:r>
            <a:r>
              <a:rPr sz="1100" b="1" i="0" u="none" dirty="0" err="1">
                <a:solidFill>
                  <a:srgbClr val="0F172A"/>
                </a:solidFill>
                <a:latin typeface="Hind Siliguri"/>
              </a:rPr>
              <a:t>কাইলি</a:t>
            </a:r>
            <a:r>
              <a:rPr sz="1100" b="1" i="0" u="none" dirty="0">
                <a:solidFill>
                  <a:srgbClr val="0F172A"/>
                </a:solidFill>
                <a:latin typeface="Hind Siliguri"/>
              </a:rPr>
              <a:t> (Cisterna chyli):</a:t>
            </a:r>
            <a:r>
              <a:rPr sz="1100" b="0" i="0" u="none" dirty="0">
                <a:solidFill>
                  <a:srgbClr val="334155"/>
                </a:solidFill>
                <a:latin typeface="Hind Siliguri"/>
              </a:rPr>
              <a:t> ১ম ও ২য় </a:t>
            </a:r>
            <a:r>
              <a:rPr sz="1100" b="0" i="0" u="none" dirty="0" err="1">
                <a:solidFill>
                  <a:srgbClr val="334155"/>
                </a:solidFill>
                <a:latin typeface="Hind Siliguri"/>
              </a:rPr>
              <a:t>কটিদেশীয়</a:t>
            </a:r>
            <a:r>
              <a:rPr sz="1100" b="0" i="0" u="none" dirty="0">
                <a:solidFill>
                  <a:srgbClr val="334155"/>
                </a:solidFill>
                <a:latin typeface="Hind Siliguri"/>
              </a:rPr>
              <a:t> </a:t>
            </a:r>
            <a:r>
              <a:rPr sz="1100" b="0" i="0" u="none" dirty="0" err="1">
                <a:solidFill>
                  <a:srgbClr val="334155"/>
                </a:solidFill>
                <a:latin typeface="Hind Siliguri"/>
              </a:rPr>
              <a:t>কশেরুকার</a:t>
            </a:r>
            <a:r>
              <a:rPr sz="1100" b="0" i="0" u="none" dirty="0">
                <a:solidFill>
                  <a:srgbClr val="334155"/>
                </a:solidFill>
                <a:latin typeface="Hind Siliguri"/>
              </a:rPr>
              <a:t> </a:t>
            </a:r>
            <a:r>
              <a:rPr sz="1100" b="0" i="0" u="none" dirty="0" err="1">
                <a:solidFill>
                  <a:srgbClr val="334155"/>
                </a:solidFill>
                <a:latin typeface="Hind Siliguri"/>
              </a:rPr>
              <a:t>কাছে</a:t>
            </a:r>
            <a:r>
              <a:rPr sz="1100" b="0" i="0" u="none" dirty="0">
                <a:solidFill>
                  <a:srgbClr val="334155"/>
                </a:solidFill>
                <a:latin typeface="Hind Siliguri"/>
              </a:rPr>
              <a:t> </a:t>
            </a:r>
            <a:r>
              <a:rPr sz="1100" b="0" i="0" u="none" dirty="0" err="1">
                <a:solidFill>
                  <a:srgbClr val="334155"/>
                </a:solidFill>
                <a:latin typeface="Hind Siliguri"/>
              </a:rPr>
              <a:t>অবস্থিত</a:t>
            </a:r>
            <a:r>
              <a:rPr sz="1100" b="0" i="0" u="none" dirty="0">
                <a:solidFill>
                  <a:srgbClr val="334155"/>
                </a:solidFill>
                <a:latin typeface="Hind Siliguri"/>
              </a:rPr>
              <a:t> </a:t>
            </a:r>
            <a:r>
              <a:rPr sz="1100" b="0" i="0" u="none" dirty="0" err="1">
                <a:solidFill>
                  <a:srgbClr val="334155"/>
                </a:solidFill>
                <a:latin typeface="Hind Siliguri"/>
              </a:rPr>
              <a:t>থলির</a:t>
            </a:r>
            <a:r>
              <a:rPr sz="1100" b="0" i="0" u="none" dirty="0">
                <a:solidFill>
                  <a:srgbClr val="334155"/>
                </a:solidFill>
                <a:latin typeface="Hind Siliguri"/>
              </a:rPr>
              <a:t> </a:t>
            </a:r>
            <a:r>
              <a:rPr sz="1100" b="0" i="0" u="none" dirty="0" err="1">
                <a:solidFill>
                  <a:srgbClr val="334155"/>
                </a:solidFill>
                <a:latin typeface="Hind Siliguri"/>
              </a:rPr>
              <a:t>মতো</a:t>
            </a:r>
            <a:r>
              <a:rPr sz="1100" b="0" i="0" u="none" dirty="0">
                <a:solidFill>
                  <a:srgbClr val="334155"/>
                </a:solidFill>
                <a:latin typeface="Hind Siliguri"/>
              </a:rPr>
              <a:t> </a:t>
            </a:r>
            <a:r>
              <a:rPr sz="1100" b="0" i="0" u="none" dirty="0" err="1">
                <a:solidFill>
                  <a:srgbClr val="334155"/>
                </a:solidFill>
                <a:latin typeface="Hind Siliguri"/>
              </a:rPr>
              <a:t>অংশ</a:t>
            </a:r>
            <a:r>
              <a:rPr sz="1100" b="0" i="0" u="none" dirty="0">
                <a:solidFill>
                  <a:srgbClr val="334155"/>
                </a:solidFill>
                <a:latin typeface="Hind Siliguri"/>
              </a:rPr>
              <a:t> </a:t>
            </a:r>
            <a:r>
              <a:rPr sz="1100" b="0" i="0" u="none" dirty="0" err="1">
                <a:solidFill>
                  <a:srgbClr val="334155"/>
                </a:solidFill>
                <a:latin typeface="Hind Siliguri"/>
              </a:rPr>
              <a:t>যেখানে</a:t>
            </a:r>
            <a:r>
              <a:rPr sz="1100" b="0" i="0" u="none" dirty="0">
                <a:solidFill>
                  <a:srgbClr val="334155"/>
                </a:solidFill>
                <a:latin typeface="Hind Siliguri"/>
              </a:rPr>
              <a:t> </a:t>
            </a:r>
            <a:r>
              <a:rPr sz="1100" b="0" i="0" u="none" dirty="0" err="1">
                <a:solidFill>
                  <a:srgbClr val="334155"/>
                </a:solidFill>
                <a:latin typeface="Hind Siliguri"/>
              </a:rPr>
              <a:t>পা</a:t>
            </a:r>
            <a:r>
              <a:rPr sz="1100" b="0" i="0" u="none" dirty="0">
                <a:solidFill>
                  <a:srgbClr val="334155"/>
                </a:solidFill>
                <a:latin typeface="Hind Siliguri"/>
              </a:rPr>
              <a:t> ও </a:t>
            </a:r>
            <a:r>
              <a:rPr sz="1100" b="0" i="0" u="none" dirty="0" err="1">
                <a:solidFill>
                  <a:srgbClr val="334155"/>
                </a:solidFill>
                <a:latin typeface="Hind Siliguri"/>
              </a:rPr>
              <a:t>উদর</a:t>
            </a:r>
            <a:r>
              <a:rPr sz="1100" b="0" i="0" u="none" dirty="0">
                <a:solidFill>
                  <a:srgbClr val="334155"/>
                </a:solidFill>
                <a:latin typeface="Hind Siliguri"/>
              </a:rPr>
              <a:t> </a:t>
            </a:r>
            <a:r>
              <a:rPr sz="1100" b="0" i="0" u="none" dirty="0" err="1">
                <a:solidFill>
                  <a:srgbClr val="334155"/>
                </a:solidFill>
                <a:latin typeface="Hind Siliguri"/>
              </a:rPr>
              <a:t>গহ্বরের</a:t>
            </a:r>
            <a:r>
              <a:rPr sz="1100" b="0" i="0" u="none" dirty="0">
                <a:solidFill>
                  <a:srgbClr val="334155"/>
                </a:solidFill>
                <a:latin typeface="Hind Siliguri"/>
              </a:rPr>
              <a:t> </a:t>
            </a:r>
            <a:r>
              <a:rPr sz="1100" b="0" i="0" u="none" dirty="0" err="1">
                <a:solidFill>
                  <a:srgbClr val="334155"/>
                </a:solidFill>
                <a:latin typeface="Hind Siliguri"/>
              </a:rPr>
              <a:t>লসিকা</a:t>
            </a:r>
            <a:r>
              <a:rPr sz="1100" b="0" i="0" u="none" dirty="0">
                <a:solidFill>
                  <a:srgbClr val="334155"/>
                </a:solidFill>
                <a:latin typeface="Hind Siliguri"/>
              </a:rPr>
              <a:t> </a:t>
            </a:r>
            <a:r>
              <a:rPr sz="1100" b="0" i="0" u="none" dirty="0" err="1">
                <a:solidFill>
                  <a:srgbClr val="334155"/>
                </a:solidFill>
                <a:latin typeface="Hind Siliguri"/>
              </a:rPr>
              <a:t>জমা</a:t>
            </a:r>
            <a:r>
              <a:rPr sz="1100" b="0" i="0" u="none" dirty="0">
                <a:solidFill>
                  <a:srgbClr val="334155"/>
                </a:solidFill>
                <a:latin typeface="Hind Siliguri"/>
              </a:rPr>
              <a:t> </a:t>
            </a:r>
            <a:r>
              <a:rPr sz="1100" b="0" i="0" u="none" dirty="0" err="1">
                <a:solidFill>
                  <a:srgbClr val="334155"/>
                </a:solidFill>
                <a:latin typeface="Hind Siliguri"/>
              </a:rPr>
              <a:t>হয়</a:t>
            </a:r>
            <a:r>
              <a:rPr sz="1100" b="0" i="0" u="none" dirty="0">
                <a:solidFill>
                  <a:srgbClr val="334155"/>
                </a:solidFill>
                <a:latin typeface="Hind Siliguri"/>
              </a:rPr>
              <a:t>।</a:t>
            </a:r>
          </a:p>
        </p:txBody>
      </p:sp>
      <p:sp>
        <p:nvSpPr>
          <p:cNvPr id="12" name="TextBox 11"/>
          <p:cNvSpPr txBox="1"/>
          <p:nvPr/>
        </p:nvSpPr>
        <p:spPr>
          <a:xfrm>
            <a:off x="695325" y="2578893"/>
            <a:ext cx="57150" cy="184666"/>
          </a:xfrm>
          <a:prstGeom prst="rect">
            <a:avLst/>
          </a:prstGeom>
          <a:noFill/>
        </p:spPr>
        <p:txBody>
          <a:bodyPr wrap="square" lIns="0" tIns="0" rIns="0" bIns="0" anchor="t">
            <a:spAutoFit/>
          </a:bodyPr>
          <a:lstStyle/>
          <a:p>
            <a:pPr algn="l"/>
            <a:r>
              <a:rPr sz="1200" b="0" i="0" u="none">
                <a:solidFill>
                  <a:srgbClr val="334155"/>
                </a:solidFill>
                <a:latin typeface="Hind Siliguri"/>
              </a:rPr>
              <a:t>•</a:t>
            </a:r>
          </a:p>
        </p:txBody>
      </p:sp>
      <p:sp>
        <p:nvSpPr>
          <p:cNvPr id="13" name="TextBox 12"/>
          <p:cNvSpPr txBox="1"/>
          <p:nvPr/>
        </p:nvSpPr>
        <p:spPr>
          <a:xfrm>
            <a:off x="752475" y="2581275"/>
            <a:ext cx="5105400" cy="192360"/>
          </a:xfrm>
          <a:prstGeom prst="rect">
            <a:avLst/>
          </a:prstGeom>
          <a:noFill/>
        </p:spPr>
        <p:txBody>
          <a:bodyPr wrap="square" lIns="57150" tIns="0" rIns="0" bIns="0" anchor="t">
            <a:spAutoFit/>
          </a:bodyPr>
          <a:lstStyle/>
          <a:p>
            <a:pPr algn="l">
              <a:lnSpc>
                <a:spcPts val="1462"/>
              </a:lnSpc>
            </a:pPr>
            <a:r>
              <a:rPr sz="1200" b="1" i="0" u="none">
                <a:solidFill>
                  <a:srgbClr val="0F172A"/>
                </a:solidFill>
                <a:latin typeface="Hind Siliguri"/>
              </a:rPr>
              <a:t>অন্তর্মুখী নালী:</a:t>
            </a:r>
            <a:r>
              <a:rPr sz="1200" b="0" i="0" u="none">
                <a:solidFill>
                  <a:srgbClr val="334155"/>
                </a:solidFill>
                <a:latin typeface="Hind Siliguri"/>
              </a:rPr>
              <a:t> লসিকা গ্রন্থির দিকে নিয়ে যায়।</a:t>
            </a:r>
          </a:p>
        </p:txBody>
      </p:sp>
      <p:sp>
        <p:nvSpPr>
          <p:cNvPr id="14" name="TextBox 13"/>
          <p:cNvSpPr txBox="1"/>
          <p:nvPr/>
        </p:nvSpPr>
        <p:spPr>
          <a:xfrm>
            <a:off x="695325" y="2874534"/>
            <a:ext cx="57150" cy="184666"/>
          </a:xfrm>
          <a:prstGeom prst="rect">
            <a:avLst/>
          </a:prstGeom>
          <a:noFill/>
        </p:spPr>
        <p:txBody>
          <a:bodyPr wrap="square" lIns="0" tIns="0" rIns="0" bIns="0" anchor="t">
            <a:spAutoFit/>
          </a:bodyPr>
          <a:lstStyle/>
          <a:p>
            <a:pPr algn="l"/>
            <a:r>
              <a:rPr sz="1200" b="0" i="0" u="none">
                <a:solidFill>
                  <a:srgbClr val="334155"/>
                </a:solidFill>
                <a:latin typeface="Hind Siliguri"/>
              </a:rPr>
              <a:t>•</a:t>
            </a:r>
          </a:p>
        </p:txBody>
      </p:sp>
      <p:sp>
        <p:nvSpPr>
          <p:cNvPr id="15" name="TextBox 14"/>
          <p:cNvSpPr txBox="1"/>
          <p:nvPr/>
        </p:nvSpPr>
        <p:spPr>
          <a:xfrm>
            <a:off x="752475" y="2876915"/>
            <a:ext cx="5105400" cy="192360"/>
          </a:xfrm>
          <a:prstGeom prst="rect">
            <a:avLst/>
          </a:prstGeom>
          <a:noFill/>
        </p:spPr>
        <p:txBody>
          <a:bodyPr wrap="square" lIns="57150" tIns="0" rIns="0" bIns="0" anchor="t">
            <a:spAutoFit/>
          </a:bodyPr>
          <a:lstStyle/>
          <a:p>
            <a:pPr algn="l">
              <a:lnSpc>
                <a:spcPts val="1462"/>
              </a:lnSpc>
            </a:pPr>
            <a:r>
              <a:rPr sz="1200" b="1" i="0" u="none">
                <a:solidFill>
                  <a:srgbClr val="0F172A"/>
                </a:solidFill>
                <a:latin typeface="Hind Siliguri"/>
              </a:rPr>
              <a:t>বহির্মুখী নালী:</a:t>
            </a:r>
            <a:r>
              <a:rPr sz="1200" b="0" i="0" u="none">
                <a:solidFill>
                  <a:srgbClr val="334155"/>
                </a:solidFill>
                <a:latin typeface="Hind Siliguri"/>
              </a:rPr>
              <a:t> লসিকা গ্রন্থি থেকে অন্যত্র বহন করে।</a:t>
            </a:r>
          </a:p>
        </p:txBody>
      </p:sp>
      <p:sp>
        <p:nvSpPr>
          <p:cNvPr id="16" name="TextBox 15"/>
          <p:cNvSpPr txBox="1"/>
          <p:nvPr/>
        </p:nvSpPr>
        <p:spPr>
          <a:xfrm>
            <a:off x="695325" y="3135007"/>
            <a:ext cx="57150" cy="184666"/>
          </a:xfrm>
          <a:prstGeom prst="rect">
            <a:avLst/>
          </a:prstGeom>
          <a:noFill/>
        </p:spPr>
        <p:txBody>
          <a:bodyPr wrap="square" lIns="0" tIns="0" rIns="0" bIns="0" anchor="t">
            <a:spAutoFit/>
          </a:bodyPr>
          <a:lstStyle/>
          <a:p>
            <a:pPr algn="l"/>
            <a:r>
              <a:rPr sz="1200" b="0" i="0" u="none">
                <a:solidFill>
                  <a:srgbClr val="334155"/>
                </a:solidFill>
                <a:latin typeface="Hind Siliguri"/>
              </a:rPr>
              <a:t>•</a:t>
            </a:r>
          </a:p>
        </p:txBody>
      </p:sp>
      <p:sp>
        <p:nvSpPr>
          <p:cNvPr id="17" name="TextBox 16"/>
          <p:cNvSpPr txBox="1"/>
          <p:nvPr/>
        </p:nvSpPr>
        <p:spPr>
          <a:xfrm>
            <a:off x="752475" y="3137389"/>
            <a:ext cx="5105400" cy="384721"/>
          </a:xfrm>
          <a:prstGeom prst="rect">
            <a:avLst/>
          </a:prstGeom>
          <a:noFill/>
        </p:spPr>
        <p:txBody>
          <a:bodyPr wrap="square" lIns="57150" tIns="0" rIns="0" bIns="0" anchor="t">
            <a:spAutoFit/>
          </a:bodyPr>
          <a:lstStyle/>
          <a:p>
            <a:pPr algn="l">
              <a:lnSpc>
                <a:spcPts val="1462"/>
              </a:lnSpc>
            </a:pPr>
            <a:r>
              <a:rPr sz="1200" b="1" i="0" u="none">
                <a:solidFill>
                  <a:srgbClr val="0F172A"/>
                </a:solidFill>
                <a:latin typeface="Hind Siliguri"/>
              </a:rPr>
              <a:t>ডান লসিকানালী:</a:t>
            </a:r>
            <a:r>
              <a:rPr sz="1200" b="0" i="0" u="none">
                <a:solidFill>
                  <a:srgbClr val="334155"/>
                </a:solidFill>
                <a:latin typeface="Hind Siliguri"/>
              </a:rPr>
              <a:t> মাথার ডান অংশ, ডান বাহু ও বক্ষ থেকে লসিকা সংগ্রহ করে ডান সাবক্লেভিয়ান শিরায় ফেলে।</a:t>
            </a:r>
          </a:p>
        </p:txBody>
      </p:sp>
      <p:sp>
        <p:nvSpPr>
          <p:cNvPr id="18" name="TextBox 17"/>
          <p:cNvSpPr txBox="1"/>
          <p:nvPr/>
        </p:nvSpPr>
        <p:spPr>
          <a:xfrm>
            <a:off x="695325" y="3641664"/>
            <a:ext cx="57150" cy="184666"/>
          </a:xfrm>
          <a:prstGeom prst="rect">
            <a:avLst/>
          </a:prstGeom>
          <a:noFill/>
        </p:spPr>
        <p:txBody>
          <a:bodyPr wrap="square" lIns="0" tIns="0" rIns="0" bIns="0" anchor="t">
            <a:spAutoFit/>
          </a:bodyPr>
          <a:lstStyle/>
          <a:p>
            <a:pPr algn="l"/>
            <a:r>
              <a:rPr sz="1200" b="0" i="0" u="none">
                <a:solidFill>
                  <a:srgbClr val="334155"/>
                </a:solidFill>
                <a:latin typeface="Hind Siliguri"/>
              </a:rPr>
              <a:t>•</a:t>
            </a:r>
          </a:p>
        </p:txBody>
      </p:sp>
      <p:sp>
        <p:nvSpPr>
          <p:cNvPr id="19" name="TextBox 18"/>
          <p:cNvSpPr txBox="1"/>
          <p:nvPr/>
        </p:nvSpPr>
        <p:spPr>
          <a:xfrm>
            <a:off x="752475" y="3573706"/>
            <a:ext cx="5105400" cy="384721"/>
          </a:xfrm>
          <a:prstGeom prst="rect">
            <a:avLst/>
          </a:prstGeom>
          <a:noFill/>
        </p:spPr>
        <p:txBody>
          <a:bodyPr wrap="square" lIns="57150" tIns="0" rIns="0" bIns="0" anchor="t">
            <a:spAutoFit/>
          </a:bodyPr>
          <a:lstStyle/>
          <a:p>
            <a:pPr algn="l">
              <a:lnSpc>
                <a:spcPts val="1462"/>
              </a:lnSpc>
            </a:pPr>
            <a:r>
              <a:rPr sz="1200" b="1" i="0" u="none" dirty="0" err="1">
                <a:solidFill>
                  <a:srgbClr val="0F172A"/>
                </a:solidFill>
                <a:latin typeface="Hind Siliguri"/>
              </a:rPr>
              <a:t>থোরাসিক</a:t>
            </a:r>
            <a:r>
              <a:rPr sz="1200" b="1" i="0" u="none" dirty="0">
                <a:solidFill>
                  <a:srgbClr val="0F172A"/>
                </a:solidFill>
                <a:latin typeface="Hind Siliguri"/>
              </a:rPr>
              <a:t> </a:t>
            </a:r>
            <a:r>
              <a:rPr sz="1200" b="1" i="0" u="none" dirty="0" err="1">
                <a:solidFill>
                  <a:srgbClr val="0F172A"/>
                </a:solidFill>
                <a:latin typeface="Hind Siliguri"/>
              </a:rPr>
              <a:t>লসিকানালী</a:t>
            </a:r>
            <a:r>
              <a:rPr sz="1200" b="1" i="0" u="none" dirty="0">
                <a:solidFill>
                  <a:srgbClr val="0F172A"/>
                </a:solidFill>
                <a:latin typeface="Hind Siliguri"/>
              </a:rPr>
              <a:t>:</a:t>
            </a:r>
            <a:r>
              <a:rPr sz="1200" b="0" i="0" u="none" dirty="0">
                <a:solidFill>
                  <a:srgbClr val="334155"/>
                </a:solidFill>
                <a:latin typeface="Hind Siliguri"/>
              </a:rPr>
              <a:t> </a:t>
            </a:r>
            <a:r>
              <a:rPr sz="1200" b="0" i="0" u="none" dirty="0" err="1">
                <a:solidFill>
                  <a:srgbClr val="334155"/>
                </a:solidFill>
                <a:latin typeface="Hind Siliguri"/>
              </a:rPr>
              <a:t>দেহের</a:t>
            </a:r>
            <a:r>
              <a:rPr sz="1200" b="0" i="0" u="none" dirty="0">
                <a:solidFill>
                  <a:srgbClr val="334155"/>
                </a:solidFill>
                <a:latin typeface="Hind Siliguri"/>
              </a:rPr>
              <a:t> </a:t>
            </a:r>
            <a:r>
              <a:rPr sz="1200" b="0" i="0" u="none" dirty="0" err="1">
                <a:solidFill>
                  <a:srgbClr val="334155"/>
                </a:solidFill>
                <a:latin typeface="Hind Siliguri"/>
              </a:rPr>
              <a:t>নিচের</a:t>
            </a:r>
            <a:r>
              <a:rPr sz="1200" b="0" i="0" u="none" dirty="0">
                <a:solidFill>
                  <a:srgbClr val="334155"/>
                </a:solidFill>
                <a:latin typeface="Hind Siliguri"/>
              </a:rPr>
              <a:t> </a:t>
            </a:r>
            <a:r>
              <a:rPr sz="1200" b="0" i="0" u="none" dirty="0" err="1">
                <a:solidFill>
                  <a:srgbClr val="334155"/>
                </a:solidFill>
                <a:latin typeface="Hind Siliguri"/>
              </a:rPr>
              <a:t>অংশ</a:t>
            </a:r>
            <a:r>
              <a:rPr sz="1200" b="0" i="0" u="none" dirty="0">
                <a:solidFill>
                  <a:srgbClr val="334155"/>
                </a:solidFill>
                <a:latin typeface="Hind Siliguri"/>
              </a:rPr>
              <a:t> ও </a:t>
            </a:r>
            <a:r>
              <a:rPr sz="1200" b="0" i="0" u="none" dirty="0" err="1">
                <a:solidFill>
                  <a:srgbClr val="334155"/>
                </a:solidFill>
                <a:latin typeface="Hind Siliguri"/>
              </a:rPr>
              <a:t>বাম</a:t>
            </a:r>
            <a:r>
              <a:rPr sz="1200" b="0" i="0" u="none" dirty="0">
                <a:solidFill>
                  <a:srgbClr val="334155"/>
                </a:solidFill>
                <a:latin typeface="Hind Siliguri"/>
              </a:rPr>
              <a:t> </a:t>
            </a:r>
            <a:r>
              <a:rPr sz="1200" b="0" i="0" u="none" dirty="0" err="1">
                <a:solidFill>
                  <a:srgbClr val="334155"/>
                </a:solidFill>
                <a:latin typeface="Hind Siliguri"/>
              </a:rPr>
              <a:t>দিক</a:t>
            </a:r>
            <a:r>
              <a:rPr sz="1200" b="0" i="0" u="none" dirty="0">
                <a:solidFill>
                  <a:srgbClr val="334155"/>
                </a:solidFill>
                <a:latin typeface="Hind Siliguri"/>
              </a:rPr>
              <a:t> </a:t>
            </a:r>
            <a:r>
              <a:rPr sz="1200" b="0" i="0" u="none" dirty="0" err="1">
                <a:solidFill>
                  <a:srgbClr val="334155"/>
                </a:solidFill>
                <a:latin typeface="Hind Siliguri"/>
              </a:rPr>
              <a:t>থেকে</a:t>
            </a:r>
            <a:r>
              <a:rPr sz="1200" b="0" i="0" u="none" dirty="0">
                <a:solidFill>
                  <a:srgbClr val="334155"/>
                </a:solidFill>
                <a:latin typeface="Hind Siliguri"/>
              </a:rPr>
              <a:t> </a:t>
            </a:r>
            <a:r>
              <a:rPr sz="1200" b="0" i="0" u="none" dirty="0" err="1">
                <a:solidFill>
                  <a:srgbClr val="334155"/>
                </a:solidFill>
                <a:latin typeface="Hind Siliguri"/>
              </a:rPr>
              <a:t>লসিকা</a:t>
            </a:r>
            <a:r>
              <a:rPr sz="1200" b="0" i="0" u="none" dirty="0">
                <a:solidFill>
                  <a:srgbClr val="334155"/>
                </a:solidFill>
                <a:latin typeface="Hind Siliguri"/>
              </a:rPr>
              <a:t> </a:t>
            </a:r>
            <a:r>
              <a:rPr sz="1200" b="0" i="0" u="none" dirty="0" err="1">
                <a:solidFill>
                  <a:srgbClr val="334155"/>
                </a:solidFill>
                <a:latin typeface="Hind Siliguri"/>
              </a:rPr>
              <a:t>সংগ্রহ</a:t>
            </a:r>
            <a:r>
              <a:rPr sz="1200" b="0" i="0" u="none" dirty="0">
                <a:solidFill>
                  <a:srgbClr val="334155"/>
                </a:solidFill>
                <a:latin typeface="Hind Siliguri"/>
              </a:rPr>
              <a:t> </a:t>
            </a:r>
            <a:r>
              <a:rPr sz="1200" b="0" i="0" u="none" dirty="0" err="1">
                <a:solidFill>
                  <a:srgbClr val="334155"/>
                </a:solidFill>
                <a:latin typeface="Hind Siliguri"/>
              </a:rPr>
              <a:t>করে</a:t>
            </a:r>
            <a:r>
              <a:rPr sz="1200" b="0" i="0" u="none" dirty="0">
                <a:solidFill>
                  <a:srgbClr val="334155"/>
                </a:solidFill>
                <a:latin typeface="Hind Siliguri"/>
              </a:rPr>
              <a:t> </a:t>
            </a:r>
            <a:r>
              <a:rPr sz="1200" b="0" i="0" u="none" dirty="0" err="1">
                <a:solidFill>
                  <a:srgbClr val="334155"/>
                </a:solidFill>
                <a:latin typeface="Hind Siliguri"/>
              </a:rPr>
              <a:t>বাম</a:t>
            </a:r>
            <a:r>
              <a:rPr sz="1200" b="0" i="0" u="none" dirty="0">
                <a:solidFill>
                  <a:srgbClr val="334155"/>
                </a:solidFill>
                <a:latin typeface="Hind Siliguri"/>
              </a:rPr>
              <a:t> </a:t>
            </a:r>
            <a:r>
              <a:rPr sz="1200" b="0" i="0" u="none" dirty="0" err="1">
                <a:solidFill>
                  <a:srgbClr val="334155"/>
                </a:solidFill>
                <a:latin typeface="Hind Siliguri"/>
              </a:rPr>
              <a:t>সাবক্লেভিয়ান</a:t>
            </a:r>
            <a:r>
              <a:rPr sz="1200" b="0" i="0" u="none" dirty="0">
                <a:solidFill>
                  <a:srgbClr val="334155"/>
                </a:solidFill>
                <a:latin typeface="Hind Siliguri"/>
              </a:rPr>
              <a:t> </a:t>
            </a:r>
            <a:r>
              <a:rPr sz="1200" b="0" i="0" u="none" dirty="0" err="1">
                <a:solidFill>
                  <a:srgbClr val="334155"/>
                </a:solidFill>
                <a:latin typeface="Hind Siliguri"/>
              </a:rPr>
              <a:t>শিরায়</a:t>
            </a:r>
            <a:r>
              <a:rPr sz="1200" b="0" i="0" u="none" dirty="0">
                <a:solidFill>
                  <a:srgbClr val="334155"/>
                </a:solidFill>
                <a:latin typeface="Hind Siliguri"/>
              </a:rPr>
              <a:t> </a:t>
            </a:r>
            <a:r>
              <a:rPr sz="1200" b="0" i="0" u="none" dirty="0" err="1">
                <a:solidFill>
                  <a:srgbClr val="334155"/>
                </a:solidFill>
                <a:latin typeface="Hind Siliguri"/>
              </a:rPr>
              <a:t>যুক্ত</a:t>
            </a:r>
            <a:r>
              <a:rPr sz="1200" b="0" i="0" u="none" dirty="0">
                <a:solidFill>
                  <a:srgbClr val="334155"/>
                </a:solidFill>
                <a:latin typeface="Hind Siliguri"/>
              </a:rPr>
              <a:t> </a:t>
            </a:r>
            <a:r>
              <a:rPr sz="1200" b="0" i="0" u="none" dirty="0" err="1">
                <a:solidFill>
                  <a:srgbClr val="334155"/>
                </a:solidFill>
                <a:latin typeface="Hind Siliguri"/>
              </a:rPr>
              <a:t>হয়</a:t>
            </a:r>
            <a:r>
              <a:rPr sz="1200" b="0" i="0" u="none" dirty="0">
                <a:solidFill>
                  <a:srgbClr val="334155"/>
                </a:solidFill>
                <a:latin typeface="Hind Siliguri"/>
              </a:rPr>
              <a:t>।</a:t>
            </a:r>
          </a:p>
        </p:txBody>
      </p:sp>
      <p:sp>
        <p:nvSpPr>
          <p:cNvPr id="20" name="TextBox 19"/>
          <p:cNvSpPr txBox="1"/>
          <p:nvPr/>
        </p:nvSpPr>
        <p:spPr>
          <a:xfrm>
            <a:off x="885825" y="438150"/>
            <a:ext cx="11306175" cy="447675"/>
          </a:xfrm>
          <a:prstGeom prst="rect">
            <a:avLst/>
          </a:prstGeom>
          <a:noFill/>
        </p:spPr>
        <p:txBody>
          <a:bodyPr wrap="square" lIns="0" tIns="0" rIns="0" bIns="0" anchor="ctr">
            <a:spAutoFit/>
          </a:bodyPr>
          <a:lstStyle/>
          <a:p>
            <a:pPr algn="l"/>
            <a:r>
              <a:rPr sz="2100" b="1" i="0" u="none">
                <a:solidFill>
                  <a:srgbClr val="881337"/>
                </a:solidFill>
                <a:latin typeface="Hind Siliguri"/>
              </a:rPr>
              <a:t>লসিকাতন্ত্রের গঠন ও অংশসমূহ</a:t>
            </a:r>
          </a:p>
        </p:txBody>
      </p:sp>
      <p:sp>
        <p:nvSpPr>
          <p:cNvPr id="21" name="Rectangle 20"/>
          <p:cNvSpPr/>
          <p:nvPr/>
        </p:nvSpPr>
        <p:spPr>
          <a:xfrm>
            <a:off x="485775" y="942975"/>
            <a:ext cx="11220450" cy="19050"/>
          </a:xfrm>
          <a:prstGeom prst="rect">
            <a:avLst/>
          </a:prstGeom>
          <a:solidFill>
            <a:srgbClr val="FECD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23" name="Object 22">
            <a:extLst>
              <a:ext uri="{FF2B5EF4-FFF2-40B4-BE49-F238E27FC236}">
                <a16:creationId xmlns:a16="http://schemas.microsoft.com/office/drawing/2014/main" id="{8EFD1664-D422-ACA5-B749-06B51FA48C30}"/>
              </a:ext>
            </a:extLst>
          </p:cNvPr>
          <p:cNvGraphicFramePr>
            <a:graphicFrameLocks noChangeAspect="1"/>
          </p:cNvGraphicFramePr>
          <p:nvPr>
            <p:extLst>
              <p:ext uri="{D42A27DB-BD31-4B8C-83A1-F6EECF244321}">
                <p14:modId xmlns:p14="http://schemas.microsoft.com/office/powerpoint/2010/main" val="3788265554"/>
              </p:ext>
            </p:extLst>
          </p:nvPr>
        </p:nvGraphicFramePr>
        <p:xfrm>
          <a:off x="6624031" y="1920519"/>
          <a:ext cx="4668462" cy="3575956"/>
        </p:xfrm>
        <a:graphic>
          <a:graphicData uri="http://schemas.openxmlformats.org/presentationml/2006/ole">
            <mc:AlternateContent xmlns:mc="http://schemas.openxmlformats.org/markup-compatibility/2006">
              <mc:Choice xmlns:v="urn:schemas-microsoft-com:vml" Requires="v">
                <p:oleObj name="Picture" r:id="rId6" imgW="3001033" imgH="1810055" progId="Word.Picture.8">
                  <p:embed/>
                </p:oleObj>
              </mc:Choice>
              <mc:Fallback>
                <p:oleObj name="Picture" r:id="rId6" imgW="3001033" imgH="1810055" progId="Word.Picture.8">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24031" y="1920519"/>
                        <a:ext cx="4668462" cy="3575956"/>
                      </a:xfrm>
                      <a:prstGeom prst="rect">
                        <a:avLst/>
                      </a:prstGeom>
                      <a:noFill/>
                    </p:spPr>
                  </p:pic>
                </p:oleObj>
              </mc:Fallback>
            </mc:AlternateContent>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533400" y="1607343"/>
            <a:ext cx="5391150" cy="2376487"/>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4" name="Picture 3" descr="image.png"/>
          <p:cNvPicPr>
            <a:picLocks noChangeAspect="1"/>
          </p:cNvPicPr>
          <p:nvPr/>
        </p:nvPicPr>
        <p:blipFill>
          <a:blip r:embed="rId3"/>
          <a:stretch>
            <a:fillRect/>
          </a:stretch>
        </p:blipFill>
        <p:spPr>
          <a:xfrm>
            <a:off x="533400" y="4117181"/>
            <a:ext cx="5391150" cy="1933575"/>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6" name="TextBox 5"/>
          <p:cNvSpPr txBox="1"/>
          <p:nvPr/>
        </p:nvSpPr>
        <p:spPr>
          <a:xfrm>
            <a:off x="815340" y="1854994"/>
            <a:ext cx="5280660" cy="304800"/>
          </a:xfrm>
          <a:prstGeom prst="rect">
            <a:avLst/>
          </a:prstGeom>
          <a:noFill/>
        </p:spPr>
        <p:txBody>
          <a:bodyPr wrap="square" lIns="142875" tIns="0" rIns="0" bIns="0" anchor="t">
            <a:spAutoFit/>
          </a:bodyPr>
          <a:lstStyle/>
          <a:p>
            <a:pPr algn="l"/>
            <a:r>
              <a:rPr sz="1500" b="0" i="0" u="none">
                <a:solidFill>
                  <a:srgbClr val="0369A1"/>
                </a:solidFill>
                <a:latin typeface="Hind Siliguri SemiBold"/>
              </a:rPr>
              <a:t>অবস্থান ও আকৃতি</a:t>
            </a:r>
          </a:p>
        </p:txBody>
      </p:sp>
      <p:sp>
        <p:nvSpPr>
          <p:cNvPr id="7" name="TextBox 6"/>
          <p:cNvSpPr txBox="1"/>
          <p:nvPr/>
        </p:nvSpPr>
        <p:spPr>
          <a:xfrm>
            <a:off x="714375" y="2188368"/>
            <a:ext cx="5029200" cy="645690"/>
          </a:xfrm>
          <a:prstGeom prst="rect">
            <a:avLst/>
          </a:prstGeom>
          <a:noFill/>
        </p:spPr>
        <p:txBody>
          <a:bodyPr wrap="square" lIns="0" tIns="0" rIns="0" bIns="0" anchor="t">
            <a:spAutoFit/>
          </a:bodyPr>
          <a:lstStyle/>
          <a:p>
            <a:pPr algn="l">
              <a:lnSpc>
                <a:spcPts val="1743"/>
              </a:lnSpc>
            </a:pPr>
            <a:r>
              <a:rPr sz="1200" b="1" i="0" u="none">
                <a:solidFill>
                  <a:srgbClr val="334155"/>
                </a:solidFill>
                <a:latin typeface="Hind Siliguri"/>
              </a:rPr>
              <a:t>অবস্থান:</a:t>
            </a:r>
            <a:r>
              <a:rPr sz="1200" b="0" i="0" u="none">
                <a:solidFill>
                  <a:srgbClr val="334155"/>
                </a:solidFill>
                <a:latin typeface="Hind Siliguri"/>
              </a:rPr>
              <a:t> বক্ষগহ্বরের মধ্য মিডিয়াস্টিনাম অঞ্চলে, ৫ম থেকে ৮ম বক্ষীয় কশেরুকা (T5–T8) বরাবর, ডায়াফ্রামের উপরে এবং দুই ফুসফুসের মাঝখানে সামান্য বামে হেলানো।</a:t>
            </a:r>
          </a:p>
        </p:txBody>
      </p:sp>
      <p:sp>
        <p:nvSpPr>
          <p:cNvPr id="8" name="TextBox 7"/>
          <p:cNvSpPr txBox="1"/>
          <p:nvPr/>
        </p:nvSpPr>
        <p:spPr>
          <a:xfrm>
            <a:off x="714375" y="2805659"/>
            <a:ext cx="5029200" cy="442912"/>
          </a:xfrm>
          <a:prstGeom prst="rect">
            <a:avLst/>
          </a:prstGeom>
          <a:noFill/>
        </p:spPr>
        <p:txBody>
          <a:bodyPr wrap="square" lIns="0" tIns="0" rIns="0" bIns="0" anchor="t">
            <a:spAutoFit/>
          </a:bodyPr>
          <a:lstStyle/>
          <a:p>
            <a:pPr algn="l">
              <a:lnSpc>
                <a:spcPts val="1743"/>
              </a:lnSpc>
            </a:pPr>
            <a:r>
              <a:rPr sz="1200" b="1" i="0" u="none" dirty="0" err="1">
                <a:solidFill>
                  <a:srgbClr val="334155"/>
                </a:solidFill>
                <a:latin typeface="Hind Siliguri"/>
              </a:rPr>
              <a:t>আকৃতি</a:t>
            </a:r>
            <a:r>
              <a:rPr sz="1200" b="1" i="0" u="none" dirty="0">
                <a:solidFill>
                  <a:srgbClr val="334155"/>
                </a:solidFill>
                <a:latin typeface="Hind Siliguri"/>
              </a:rPr>
              <a:t>:</a:t>
            </a:r>
            <a:r>
              <a:rPr sz="1200" b="0" i="0" u="none" dirty="0">
                <a:solidFill>
                  <a:srgbClr val="334155"/>
                </a:solidFill>
                <a:latin typeface="Hind Siliguri"/>
              </a:rPr>
              <a:t> </a:t>
            </a:r>
            <a:r>
              <a:rPr sz="1200" b="0" i="0" u="none" dirty="0" err="1">
                <a:solidFill>
                  <a:srgbClr val="334155"/>
                </a:solidFill>
                <a:latin typeface="Hind Siliguri"/>
              </a:rPr>
              <a:t>দেখতে</a:t>
            </a:r>
            <a:r>
              <a:rPr sz="1200" b="0" i="0" u="none" dirty="0">
                <a:solidFill>
                  <a:srgbClr val="334155"/>
                </a:solidFill>
                <a:latin typeface="Hind Siliguri"/>
              </a:rPr>
              <a:t> </a:t>
            </a:r>
            <a:r>
              <a:rPr sz="1200" b="0" i="0" u="none" dirty="0" err="1">
                <a:solidFill>
                  <a:srgbClr val="334155"/>
                </a:solidFill>
                <a:latin typeface="Hind Siliguri"/>
              </a:rPr>
              <a:t>ত্রিকোণাকার</a:t>
            </a:r>
            <a:r>
              <a:rPr sz="1200" b="0" i="0" u="none" dirty="0">
                <a:solidFill>
                  <a:srgbClr val="334155"/>
                </a:solidFill>
                <a:latin typeface="Hind Siliguri"/>
              </a:rPr>
              <a:t> </a:t>
            </a:r>
            <a:r>
              <a:rPr sz="1200" b="0" i="0" u="none" dirty="0" err="1">
                <a:solidFill>
                  <a:srgbClr val="334155"/>
                </a:solidFill>
                <a:latin typeface="Hind Siliguri"/>
              </a:rPr>
              <a:t>মোচার</a:t>
            </a:r>
            <a:r>
              <a:rPr sz="1200" b="0" i="0" u="none" dirty="0">
                <a:solidFill>
                  <a:srgbClr val="334155"/>
                </a:solidFill>
                <a:latin typeface="Hind Siliguri"/>
              </a:rPr>
              <a:t> </a:t>
            </a:r>
            <a:r>
              <a:rPr sz="1200" b="0" i="0" u="none" dirty="0" err="1">
                <a:solidFill>
                  <a:srgbClr val="334155"/>
                </a:solidFill>
                <a:latin typeface="Hind Siliguri"/>
              </a:rPr>
              <a:t>মতো</a:t>
            </a:r>
            <a:r>
              <a:rPr sz="1200" b="0" i="0" u="none" dirty="0">
                <a:solidFill>
                  <a:srgbClr val="334155"/>
                </a:solidFill>
                <a:latin typeface="Hind Siliguri"/>
              </a:rPr>
              <a:t>। </a:t>
            </a:r>
            <a:r>
              <a:rPr sz="1200" b="0" i="0" u="none" dirty="0" err="1">
                <a:solidFill>
                  <a:srgbClr val="334155"/>
                </a:solidFill>
                <a:latin typeface="Hind Siliguri"/>
              </a:rPr>
              <a:t>চওড়া</a:t>
            </a:r>
            <a:r>
              <a:rPr sz="1200" b="0" i="0" u="none" dirty="0">
                <a:solidFill>
                  <a:srgbClr val="334155"/>
                </a:solidFill>
                <a:latin typeface="Hind Siliguri"/>
              </a:rPr>
              <a:t> </a:t>
            </a:r>
            <a:r>
              <a:rPr sz="1200" b="0" i="0" u="none" dirty="0" err="1">
                <a:solidFill>
                  <a:srgbClr val="334155"/>
                </a:solidFill>
                <a:latin typeface="Hind Siliguri"/>
              </a:rPr>
              <a:t>ঊর্ধ্বমুখী</a:t>
            </a:r>
            <a:r>
              <a:rPr sz="1200" b="0" i="0" u="none" dirty="0">
                <a:solidFill>
                  <a:srgbClr val="334155"/>
                </a:solidFill>
                <a:latin typeface="Hind Siliguri"/>
              </a:rPr>
              <a:t> </a:t>
            </a:r>
            <a:r>
              <a:rPr sz="1200" b="0" i="0" u="none" dirty="0" err="1">
                <a:solidFill>
                  <a:srgbClr val="334155"/>
                </a:solidFill>
                <a:latin typeface="Hind Siliguri"/>
              </a:rPr>
              <a:t>অংশকে</a:t>
            </a:r>
            <a:r>
              <a:rPr sz="1200" b="0" i="0" u="none" dirty="0">
                <a:solidFill>
                  <a:srgbClr val="334155"/>
                </a:solidFill>
                <a:latin typeface="Hind Siliguri"/>
              </a:rPr>
              <a:t> </a:t>
            </a:r>
            <a:r>
              <a:rPr sz="1200" b="0" i="1" u="none" dirty="0">
                <a:solidFill>
                  <a:srgbClr val="334155"/>
                </a:solidFill>
                <a:latin typeface="Hind Siliguri"/>
              </a:rPr>
              <a:t>Base</a:t>
            </a:r>
            <a:r>
              <a:rPr sz="1200" b="0" i="0" u="none" dirty="0">
                <a:solidFill>
                  <a:srgbClr val="334155"/>
                </a:solidFill>
                <a:latin typeface="Hind Siliguri"/>
              </a:rPr>
              <a:t> </a:t>
            </a:r>
            <a:r>
              <a:rPr sz="1200" b="0" i="0" u="none" dirty="0" err="1">
                <a:solidFill>
                  <a:srgbClr val="334155"/>
                </a:solidFill>
                <a:latin typeface="Hind Siliguri"/>
              </a:rPr>
              <a:t>এবং</a:t>
            </a:r>
            <a:r>
              <a:rPr sz="1200" b="0" i="0" u="none" dirty="0">
                <a:solidFill>
                  <a:srgbClr val="334155"/>
                </a:solidFill>
                <a:latin typeface="Hind Siliguri"/>
              </a:rPr>
              <a:t> </a:t>
            </a:r>
            <a:r>
              <a:rPr sz="1200" b="0" i="0" u="none" dirty="0" err="1">
                <a:solidFill>
                  <a:srgbClr val="334155"/>
                </a:solidFill>
                <a:latin typeface="Hind Siliguri"/>
              </a:rPr>
              <a:t>সুচালো</a:t>
            </a:r>
            <a:r>
              <a:rPr sz="1200" b="0" i="0" u="none" dirty="0">
                <a:solidFill>
                  <a:srgbClr val="334155"/>
                </a:solidFill>
                <a:latin typeface="Hind Siliguri"/>
              </a:rPr>
              <a:t> </a:t>
            </a:r>
            <a:r>
              <a:rPr sz="1200" b="0" i="0" u="none" dirty="0" err="1">
                <a:solidFill>
                  <a:srgbClr val="334155"/>
                </a:solidFill>
                <a:latin typeface="Hind Siliguri"/>
              </a:rPr>
              <a:t>নিম্নমুখী</a:t>
            </a:r>
            <a:r>
              <a:rPr sz="1200" b="0" i="0" u="none" dirty="0">
                <a:solidFill>
                  <a:srgbClr val="334155"/>
                </a:solidFill>
                <a:latin typeface="Hind Siliguri"/>
              </a:rPr>
              <a:t> </a:t>
            </a:r>
            <a:r>
              <a:rPr sz="1200" b="0" i="0" u="none" dirty="0" err="1">
                <a:solidFill>
                  <a:srgbClr val="334155"/>
                </a:solidFill>
                <a:latin typeface="Hind Siliguri"/>
              </a:rPr>
              <a:t>অংশকে</a:t>
            </a:r>
            <a:r>
              <a:rPr sz="1200" b="0" i="0" u="none" dirty="0">
                <a:solidFill>
                  <a:srgbClr val="334155"/>
                </a:solidFill>
                <a:latin typeface="Hind Siliguri"/>
              </a:rPr>
              <a:t> </a:t>
            </a:r>
            <a:r>
              <a:rPr sz="1200" b="0" i="1" u="none" dirty="0">
                <a:solidFill>
                  <a:srgbClr val="334155"/>
                </a:solidFill>
                <a:latin typeface="Hind Siliguri"/>
              </a:rPr>
              <a:t>Apex</a:t>
            </a:r>
            <a:r>
              <a:rPr sz="1200" b="0" i="0" u="none" dirty="0">
                <a:solidFill>
                  <a:srgbClr val="334155"/>
                </a:solidFill>
                <a:latin typeface="Hind Siliguri"/>
              </a:rPr>
              <a:t> (৫ম-৬ষ্ঠ </a:t>
            </a:r>
            <a:r>
              <a:rPr sz="1200" b="0" i="0" u="none" dirty="0" err="1">
                <a:solidFill>
                  <a:srgbClr val="334155"/>
                </a:solidFill>
                <a:latin typeface="Hind Siliguri"/>
              </a:rPr>
              <a:t>পরশুকার</a:t>
            </a:r>
            <a:r>
              <a:rPr sz="1200" b="0" i="0" u="none" dirty="0">
                <a:solidFill>
                  <a:srgbClr val="334155"/>
                </a:solidFill>
                <a:latin typeface="Hind Siliguri"/>
              </a:rPr>
              <a:t> </a:t>
            </a:r>
            <a:r>
              <a:rPr sz="1200" b="0" i="0" u="none" dirty="0" err="1">
                <a:solidFill>
                  <a:srgbClr val="334155"/>
                </a:solidFill>
                <a:latin typeface="Hind Siliguri"/>
              </a:rPr>
              <a:t>ফাঁকে</a:t>
            </a:r>
            <a:r>
              <a:rPr sz="1200" b="0" i="0" u="none" dirty="0">
                <a:solidFill>
                  <a:srgbClr val="334155"/>
                </a:solidFill>
                <a:latin typeface="Hind Siliguri"/>
              </a:rPr>
              <a:t>) </a:t>
            </a:r>
            <a:r>
              <a:rPr sz="1200" b="0" i="0" u="none" dirty="0" err="1">
                <a:solidFill>
                  <a:srgbClr val="334155"/>
                </a:solidFill>
                <a:latin typeface="Hind Siliguri"/>
              </a:rPr>
              <a:t>বলে</a:t>
            </a:r>
            <a:r>
              <a:rPr sz="1200" b="0" i="0" u="none" dirty="0">
                <a:solidFill>
                  <a:srgbClr val="334155"/>
                </a:solidFill>
                <a:latin typeface="Hind Siliguri"/>
              </a:rPr>
              <a:t>।</a:t>
            </a:r>
          </a:p>
        </p:txBody>
      </p:sp>
      <p:sp>
        <p:nvSpPr>
          <p:cNvPr id="9" name="TextBox 8"/>
          <p:cNvSpPr txBox="1"/>
          <p:nvPr/>
        </p:nvSpPr>
        <p:spPr>
          <a:xfrm>
            <a:off x="714375" y="3343821"/>
            <a:ext cx="5029200" cy="442912"/>
          </a:xfrm>
          <a:prstGeom prst="rect">
            <a:avLst/>
          </a:prstGeom>
          <a:noFill/>
        </p:spPr>
        <p:txBody>
          <a:bodyPr wrap="square" lIns="0" tIns="0" rIns="0" bIns="0" anchor="t">
            <a:spAutoFit/>
          </a:bodyPr>
          <a:lstStyle/>
          <a:p>
            <a:pPr algn="l">
              <a:lnSpc>
                <a:spcPts val="1743"/>
              </a:lnSpc>
            </a:pPr>
            <a:r>
              <a:rPr sz="1200" b="1" i="0" u="none">
                <a:solidFill>
                  <a:srgbClr val="334155"/>
                </a:solidFill>
                <a:latin typeface="Hind Siliguri"/>
              </a:rPr>
              <a:t>আয়তন ও ওজন:</a:t>
            </a:r>
            <a:r>
              <a:rPr sz="1200" b="0" i="0" u="none">
                <a:solidFill>
                  <a:srgbClr val="334155"/>
                </a:solidFill>
                <a:latin typeface="Hind Siliguri"/>
              </a:rPr>
              <a:t> দৈর্ঘ্য ১২ সেমি, প্রস্থ ৯ সেমি। প্রাপ্তবয়স্ক পুরুষে ওজন ২৫০-৩৯০ গ্রাম (দেহের ০.৪৩%), নারীতে ২০০-২৭৫ গ্রাম (দেহের ০.৪০%)।</a:t>
            </a:r>
          </a:p>
        </p:txBody>
      </p:sp>
      <p:sp>
        <p:nvSpPr>
          <p:cNvPr id="10" name="TextBox 9"/>
          <p:cNvSpPr txBox="1"/>
          <p:nvPr/>
        </p:nvSpPr>
        <p:spPr>
          <a:xfrm>
            <a:off x="815340" y="4364832"/>
            <a:ext cx="5280660" cy="304800"/>
          </a:xfrm>
          <a:prstGeom prst="rect">
            <a:avLst/>
          </a:prstGeom>
          <a:noFill/>
        </p:spPr>
        <p:txBody>
          <a:bodyPr wrap="square" lIns="190500" tIns="0" rIns="0" bIns="0" anchor="t">
            <a:spAutoFit/>
          </a:bodyPr>
          <a:lstStyle/>
          <a:p>
            <a:pPr algn="l"/>
            <a:r>
              <a:rPr sz="1500" b="0" i="0" u="none" dirty="0" err="1">
                <a:solidFill>
                  <a:srgbClr val="0369A1"/>
                </a:solidFill>
                <a:latin typeface="Hind Siliguri SemiBold"/>
              </a:rPr>
              <a:t>হৃদপিণ্ডের</a:t>
            </a:r>
            <a:r>
              <a:rPr sz="1500" b="0" i="0" u="none" dirty="0">
                <a:solidFill>
                  <a:srgbClr val="0369A1"/>
                </a:solidFill>
                <a:latin typeface="Hind Siliguri SemiBold"/>
              </a:rPr>
              <a:t> </a:t>
            </a:r>
            <a:r>
              <a:rPr sz="1500" b="0" i="0" u="none" dirty="0" err="1">
                <a:solidFill>
                  <a:srgbClr val="0369A1"/>
                </a:solidFill>
                <a:latin typeface="Hind Siliguri SemiBold"/>
              </a:rPr>
              <a:t>আবরণ</a:t>
            </a:r>
            <a:r>
              <a:rPr sz="1500" b="0" i="0" u="none" dirty="0">
                <a:solidFill>
                  <a:srgbClr val="0369A1"/>
                </a:solidFill>
                <a:latin typeface="Hind Siliguri SemiBold"/>
              </a:rPr>
              <a:t> (Pericardium)</a:t>
            </a:r>
          </a:p>
        </p:txBody>
      </p:sp>
      <p:sp>
        <p:nvSpPr>
          <p:cNvPr id="11" name="TextBox 10"/>
          <p:cNvSpPr txBox="1"/>
          <p:nvPr/>
        </p:nvSpPr>
        <p:spPr>
          <a:xfrm>
            <a:off x="714375" y="4698206"/>
            <a:ext cx="5029200" cy="209673"/>
          </a:xfrm>
          <a:prstGeom prst="rect">
            <a:avLst/>
          </a:prstGeom>
          <a:noFill/>
        </p:spPr>
        <p:txBody>
          <a:bodyPr wrap="square" lIns="0" tIns="0" rIns="0" bIns="0" anchor="t">
            <a:spAutoFit/>
          </a:bodyPr>
          <a:lstStyle/>
          <a:p>
            <a:pPr algn="l">
              <a:lnSpc>
                <a:spcPts val="1743"/>
              </a:lnSpc>
            </a:pPr>
            <a:r>
              <a:rPr sz="1200" b="1" i="0" u="none">
                <a:solidFill>
                  <a:srgbClr val="334155"/>
                </a:solidFill>
                <a:latin typeface="Hind Siliguri"/>
              </a:rPr>
              <a:t>তন্তুময় পেরিকার্ডিয়াম:</a:t>
            </a:r>
            <a:r>
              <a:rPr sz="1200" b="0" i="0" u="none">
                <a:solidFill>
                  <a:srgbClr val="334155"/>
                </a:solidFill>
                <a:latin typeface="Hind Siliguri"/>
              </a:rPr>
              <a:t> বাইরের শক্ত ও তন্তুময় স্তর।</a:t>
            </a:r>
          </a:p>
        </p:txBody>
      </p:sp>
      <p:sp>
        <p:nvSpPr>
          <p:cNvPr id="12" name="TextBox 11"/>
          <p:cNvSpPr txBox="1"/>
          <p:nvPr/>
        </p:nvSpPr>
        <p:spPr>
          <a:xfrm>
            <a:off x="714375" y="5014912"/>
            <a:ext cx="5029200" cy="427681"/>
          </a:xfrm>
          <a:prstGeom prst="rect">
            <a:avLst/>
          </a:prstGeom>
          <a:noFill/>
        </p:spPr>
        <p:txBody>
          <a:bodyPr wrap="square" lIns="0" tIns="0" rIns="0" bIns="0" anchor="t">
            <a:spAutoFit/>
          </a:bodyPr>
          <a:lstStyle/>
          <a:p>
            <a:pPr algn="l">
              <a:lnSpc>
                <a:spcPts val="1743"/>
              </a:lnSpc>
            </a:pPr>
            <a:r>
              <a:rPr sz="1200" b="1" i="0" u="none">
                <a:solidFill>
                  <a:srgbClr val="334155"/>
                </a:solidFill>
                <a:latin typeface="Hind Siliguri"/>
              </a:rPr>
              <a:t>সেরাস পেরিকার্ডিয়াম:</a:t>
            </a:r>
            <a:r>
              <a:rPr sz="1200" b="0" i="0" u="none">
                <a:solidFill>
                  <a:srgbClr val="334155"/>
                </a:solidFill>
                <a:latin typeface="Hind Siliguri"/>
              </a:rPr>
              <a:t> ভেতরের দ্বিস্থরী আবরণ—বাইরের প্যারাইটাল এবং ভেতরের ভিসেরাল স্তর।</a:t>
            </a:r>
          </a:p>
        </p:txBody>
      </p:sp>
      <p:sp>
        <p:nvSpPr>
          <p:cNvPr id="13" name="TextBox 12"/>
          <p:cNvSpPr txBox="1"/>
          <p:nvPr/>
        </p:nvSpPr>
        <p:spPr>
          <a:xfrm>
            <a:off x="714375" y="5428331"/>
            <a:ext cx="5029200" cy="442912"/>
          </a:xfrm>
          <a:prstGeom prst="rect">
            <a:avLst/>
          </a:prstGeom>
          <a:noFill/>
        </p:spPr>
        <p:txBody>
          <a:bodyPr wrap="square" lIns="0" tIns="0" rIns="0" bIns="0" anchor="t">
            <a:spAutoFit/>
          </a:bodyPr>
          <a:lstStyle/>
          <a:p>
            <a:pPr algn="l">
              <a:lnSpc>
                <a:spcPts val="1743"/>
              </a:lnSpc>
            </a:pPr>
            <a:r>
              <a:rPr sz="1200" b="1" i="0" u="none">
                <a:solidFill>
                  <a:srgbClr val="334155"/>
                </a:solidFill>
                <a:latin typeface="Hind Siliguri"/>
              </a:rPr>
              <a:t>পেরিকার্ডিয়াল ফ্লুইড:</a:t>
            </a:r>
            <a:r>
              <a:rPr sz="1200" b="0" i="0" u="none">
                <a:solidFill>
                  <a:srgbClr val="334155"/>
                </a:solidFill>
                <a:latin typeface="Hind Siliguri"/>
              </a:rPr>
              <a:t> দুই স্তরের মাঝের পেরিকার্ডিয়াল স্পেসে থাকে, যা ঘর্ষণ, চাপ ও তাপের আঘাত থেকে রক্ষা করে।</a:t>
            </a:r>
          </a:p>
        </p:txBody>
      </p:sp>
      <p:pic>
        <p:nvPicPr>
          <p:cNvPr id="15" name="Picture 14" descr="image.png"/>
          <p:cNvPicPr>
            <a:picLocks noChangeAspect="1"/>
          </p:cNvPicPr>
          <p:nvPr/>
        </p:nvPicPr>
        <p:blipFill>
          <a:blip r:embed="rId4"/>
          <a:stretch>
            <a:fillRect/>
          </a:stretch>
        </p:blipFill>
        <p:spPr>
          <a:xfrm>
            <a:off x="714375" y="1835943"/>
            <a:ext cx="142875" cy="190500"/>
          </a:xfrm>
          <a:prstGeom prst="rect">
            <a:avLst/>
          </a:prstGeom>
        </p:spPr>
      </p:pic>
      <p:pic>
        <p:nvPicPr>
          <p:cNvPr id="16" name="Picture 15" descr="image.png"/>
          <p:cNvPicPr>
            <a:picLocks noChangeAspect="1"/>
          </p:cNvPicPr>
          <p:nvPr/>
        </p:nvPicPr>
        <p:blipFill>
          <a:blip r:embed="rId5"/>
          <a:stretch>
            <a:fillRect/>
          </a:stretch>
        </p:blipFill>
        <p:spPr>
          <a:xfrm>
            <a:off x="714375" y="4345781"/>
            <a:ext cx="190500" cy="190500"/>
          </a:xfrm>
          <a:prstGeom prst="rect">
            <a:avLst/>
          </a:prstGeom>
        </p:spPr>
      </p:pic>
      <p:sp>
        <p:nvSpPr>
          <p:cNvPr id="17" name="TextBox 16"/>
          <p:cNvSpPr txBox="1"/>
          <p:nvPr/>
        </p:nvSpPr>
        <p:spPr>
          <a:xfrm>
            <a:off x="533400" y="419100"/>
            <a:ext cx="11658600" cy="369332"/>
          </a:xfrm>
          <a:prstGeom prst="rect">
            <a:avLst/>
          </a:prstGeom>
          <a:noFill/>
        </p:spPr>
        <p:txBody>
          <a:bodyPr wrap="square" lIns="0" tIns="0" rIns="0" bIns="0" anchor="t">
            <a:spAutoFit/>
          </a:bodyPr>
          <a:lstStyle/>
          <a:p>
            <a:pPr algn="l"/>
            <a:r>
              <a:rPr sz="2400" b="1" i="0" u="none" dirty="0">
                <a:solidFill>
                  <a:srgbClr val="991B1B"/>
                </a:solidFill>
                <a:latin typeface="Hind Siliguri"/>
              </a:rPr>
              <a:t>১. </a:t>
            </a:r>
            <a:r>
              <a:rPr sz="2400" b="1" i="0" u="none" dirty="0" err="1">
                <a:solidFill>
                  <a:srgbClr val="991B1B"/>
                </a:solidFill>
                <a:latin typeface="Hind Siliguri"/>
              </a:rPr>
              <a:t>হৃদপিণ্ডের</a:t>
            </a:r>
            <a:r>
              <a:rPr sz="2400" b="1" i="0" u="none" dirty="0">
                <a:solidFill>
                  <a:srgbClr val="991B1B"/>
                </a:solidFill>
                <a:latin typeface="Hind Siliguri"/>
              </a:rPr>
              <a:t> </a:t>
            </a:r>
            <a:r>
              <a:rPr sz="2400" b="1" i="0" u="none" dirty="0" err="1">
                <a:solidFill>
                  <a:srgbClr val="991B1B"/>
                </a:solidFill>
                <a:latin typeface="Hind Siliguri"/>
              </a:rPr>
              <a:t>অবস্থান</a:t>
            </a:r>
            <a:r>
              <a:rPr sz="2400" b="1" i="0" u="none" dirty="0">
                <a:solidFill>
                  <a:srgbClr val="991B1B"/>
                </a:solidFill>
                <a:latin typeface="Hind Siliguri"/>
              </a:rPr>
              <a:t>, </a:t>
            </a:r>
            <a:r>
              <a:rPr sz="2400" b="1" i="0" u="none" dirty="0" err="1">
                <a:solidFill>
                  <a:srgbClr val="991B1B"/>
                </a:solidFill>
                <a:latin typeface="Hind Siliguri"/>
              </a:rPr>
              <a:t>আকৃতি</a:t>
            </a:r>
            <a:r>
              <a:rPr sz="2400" b="1" i="0" u="none" dirty="0">
                <a:solidFill>
                  <a:srgbClr val="991B1B"/>
                </a:solidFill>
                <a:latin typeface="Hind Siliguri"/>
              </a:rPr>
              <a:t> ও </a:t>
            </a:r>
            <a:r>
              <a:rPr sz="2400" b="1" i="0" u="none" dirty="0" err="1">
                <a:solidFill>
                  <a:srgbClr val="991B1B"/>
                </a:solidFill>
                <a:latin typeface="Hind Siliguri"/>
              </a:rPr>
              <a:t>আবরণ</a:t>
            </a:r>
            <a:endParaRPr sz="2400" b="1" i="0" u="none" dirty="0">
              <a:solidFill>
                <a:srgbClr val="991B1B"/>
              </a:solidFill>
              <a:latin typeface="Hind Siliguri"/>
            </a:endParaRPr>
          </a:p>
        </p:txBody>
      </p:sp>
      <p:sp>
        <p:nvSpPr>
          <p:cNvPr id="18" name="Rectangle 17"/>
          <p:cNvSpPr/>
          <p:nvPr/>
        </p:nvSpPr>
        <p:spPr>
          <a:xfrm>
            <a:off x="533400" y="971550"/>
            <a:ext cx="11125200" cy="19050"/>
          </a:xfrm>
          <a:prstGeom prst="rect">
            <a:avLst/>
          </a:prstGeom>
          <a:solidFill>
            <a:srgbClr val="FCA5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1" name="Picture 20" descr="image.png">
            <a:extLst>
              <a:ext uri="{FF2B5EF4-FFF2-40B4-BE49-F238E27FC236}">
                <a16:creationId xmlns:a16="http://schemas.microsoft.com/office/drawing/2014/main" id="{23BFFEA0-5140-70FB-050A-C0F5F91BB25F}"/>
              </a:ext>
            </a:extLst>
          </p:cNvPr>
          <p:cNvPicPr>
            <a:picLocks noChangeAspect="1"/>
          </p:cNvPicPr>
          <p:nvPr/>
        </p:nvPicPr>
        <p:blipFill>
          <a:blip r:embed="rId6"/>
          <a:stretch>
            <a:fillRect/>
          </a:stretch>
        </p:blipFill>
        <p:spPr>
          <a:xfrm>
            <a:off x="6210300" y="1500187"/>
            <a:ext cx="5495925" cy="4572000"/>
          </a:xfrm>
          <a:prstGeom prst="rect">
            <a:avLst/>
          </a:prstGeom>
        </p:spPr>
      </p:pic>
      <p:graphicFrame>
        <p:nvGraphicFramePr>
          <p:cNvPr id="20" name="Object 19">
            <a:extLst>
              <a:ext uri="{FF2B5EF4-FFF2-40B4-BE49-F238E27FC236}">
                <a16:creationId xmlns:a16="http://schemas.microsoft.com/office/drawing/2014/main" id="{C5515F77-A365-9F0E-ECF8-05327E16C93F}"/>
              </a:ext>
            </a:extLst>
          </p:cNvPr>
          <p:cNvGraphicFramePr>
            <a:graphicFrameLocks noChangeAspect="1"/>
          </p:cNvGraphicFramePr>
          <p:nvPr>
            <p:extLst>
              <p:ext uri="{D42A27DB-BD31-4B8C-83A1-F6EECF244321}">
                <p14:modId xmlns:p14="http://schemas.microsoft.com/office/powerpoint/2010/main" val="3895545738"/>
              </p:ext>
            </p:extLst>
          </p:nvPr>
        </p:nvGraphicFramePr>
        <p:xfrm>
          <a:off x="6344364" y="2026443"/>
          <a:ext cx="5357572" cy="3237645"/>
        </p:xfrm>
        <a:graphic>
          <a:graphicData uri="http://schemas.openxmlformats.org/presentationml/2006/ole">
            <mc:AlternateContent xmlns:mc="http://schemas.openxmlformats.org/markup-compatibility/2006">
              <mc:Choice xmlns:v="urn:schemas-microsoft-com:vml" Requires="v">
                <p:oleObj name="Picture" r:id="rId7" imgW="4240269" imgH="2658541" progId="Word.Picture.8">
                  <p:embed/>
                </p:oleObj>
              </mc:Choice>
              <mc:Fallback>
                <p:oleObj name="Picture" r:id="rId7" imgW="4240269" imgH="2658541" progId="Word.Picture.8">
                  <p:embed/>
                  <p:pic>
                    <p:nvPicPr>
                      <p:cNvPr id="0" name="Object 1"/>
                      <p:cNvPicPr>
                        <a:picLocks noChangeAspect="1" noChangeArrowheads="1"/>
                      </p:cNvPicPr>
                      <p:nvPr/>
                    </p:nvPicPr>
                    <p:blipFill>
                      <a:blip r:embed="rId8">
                        <a:extLst>
                          <a:ext uri="{28A0092B-C50C-407E-A947-70E740481C1C}">
                            <a14:useLocalDpi xmlns:a14="http://schemas.microsoft.com/office/drawing/2010/main" val="0"/>
                          </a:ext>
                        </a:extLst>
                      </a:blip>
                      <a:srcRect t="1546" b="1711"/>
                      <a:stretch>
                        <a:fillRect/>
                      </a:stretch>
                    </p:blipFill>
                    <p:spPr bwMode="auto">
                      <a:xfrm>
                        <a:off x="6344364" y="2026443"/>
                        <a:ext cx="5357572" cy="3237645"/>
                      </a:xfrm>
                      <a:prstGeom prst="rect">
                        <a:avLst/>
                      </a:prstGeom>
                      <a:noFill/>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533400" y="1370409"/>
            <a:ext cx="11125200" cy="469106"/>
          </a:xfrm>
          <a:prstGeom prst="rect">
            <a:avLst/>
          </a:prstGeom>
        </p:spPr>
      </p:pic>
      <p:pic>
        <p:nvPicPr>
          <p:cNvPr id="4" name="Picture 3" descr="image.png"/>
          <p:cNvPicPr>
            <a:picLocks noChangeAspect="1"/>
          </p:cNvPicPr>
          <p:nvPr/>
        </p:nvPicPr>
        <p:blipFill>
          <a:blip r:embed="rId3"/>
          <a:stretch>
            <a:fillRect/>
          </a:stretch>
        </p:blipFill>
        <p:spPr>
          <a:xfrm>
            <a:off x="533400" y="2470546"/>
            <a:ext cx="3581400" cy="333851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4"/>
          <a:stretch>
            <a:fillRect/>
          </a:stretch>
        </p:blipFill>
        <p:spPr>
          <a:xfrm>
            <a:off x="4305300" y="2470546"/>
            <a:ext cx="3581400" cy="333851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Picture 5" descr="image.png"/>
          <p:cNvPicPr>
            <a:picLocks noChangeAspect="1"/>
          </p:cNvPicPr>
          <p:nvPr/>
        </p:nvPicPr>
        <p:blipFill>
          <a:blip r:embed="rId5"/>
          <a:stretch>
            <a:fillRect/>
          </a:stretch>
        </p:blipFill>
        <p:spPr>
          <a:xfrm>
            <a:off x="8077200" y="2470546"/>
            <a:ext cx="3581400" cy="333851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7" name="TextBox 6"/>
          <p:cNvSpPr txBox="1"/>
          <p:nvPr/>
        </p:nvSpPr>
        <p:spPr>
          <a:xfrm>
            <a:off x="714375" y="1494234"/>
            <a:ext cx="10763250" cy="221456"/>
          </a:xfrm>
          <a:prstGeom prst="rect">
            <a:avLst/>
          </a:prstGeom>
          <a:noFill/>
        </p:spPr>
        <p:txBody>
          <a:bodyPr wrap="square" lIns="0" tIns="0" rIns="0" bIns="0" anchor="t">
            <a:spAutoFit/>
          </a:bodyPr>
          <a:lstStyle/>
          <a:p>
            <a:pPr algn="l">
              <a:lnSpc>
                <a:spcPts val="1743"/>
              </a:lnSpc>
            </a:pPr>
            <a:r>
              <a:rPr sz="1125" b="1" i="0" u="none">
                <a:solidFill>
                  <a:srgbClr val="334155"/>
                </a:solidFill>
                <a:latin typeface="Hind Siliguri"/>
              </a:rPr>
              <a:t>হৃদপিণ্ডের খাঁজ (Grooves):</a:t>
            </a:r>
            <a:r>
              <a:rPr sz="1125" b="0" i="0" u="none">
                <a:solidFill>
                  <a:srgbClr val="334155"/>
                </a:solidFill>
                <a:latin typeface="Hind Siliguri"/>
              </a:rPr>
              <a:t> (১) </a:t>
            </a:r>
            <a:r>
              <a:rPr sz="1125" b="0" i="1" u="none">
                <a:solidFill>
                  <a:srgbClr val="334155"/>
                </a:solidFill>
                <a:latin typeface="Hind Siliguri"/>
              </a:rPr>
              <a:t>করোনোরি সালকাস:</a:t>
            </a:r>
            <a:r>
              <a:rPr sz="1125" b="0" i="0" u="none">
                <a:solidFill>
                  <a:srgbClr val="334155"/>
                </a:solidFill>
                <a:latin typeface="Hind Siliguri"/>
              </a:rPr>
              <a:t> আড়াআড়ি খাঁজ যা অলিন্দ ও নিলয়কে বিভক্ত করে। (২) </a:t>
            </a:r>
            <a:r>
              <a:rPr sz="1125" b="0" i="1" u="none">
                <a:solidFill>
                  <a:srgbClr val="334155"/>
                </a:solidFill>
                <a:latin typeface="Hind Siliguri"/>
              </a:rPr>
              <a:t>আন্তঃনিলয় খাঁজ:</a:t>
            </a:r>
            <a:r>
              <a:rPr sz="1125" b="0" i="0" u="none">
                <a:solidFill>
                  <a:srgbClr val="334155"/>
                </a:solidFill>
                <a:latin typeface="Hind Siliguri"/>
              </a:rPr>
              <a:t> দৈর্ঘ্য বরাবর বিস্তৃত খাঁজ।</a:t>
            </a:r>
          </a:p>
        </p:txBody>
      </p:sp>
      <p:sp>
        <p:nvSpPr>
          <p:cNvPr id="9" name="TextBox 8"/>
          <p:cNvSpPr txBox="1"/>
          <p:nvPr/>
        </p:nvSpPr>
        <p:spPr>
          <a:xfrm>
            <a:off x="752475" y="3575446"/>
            <a:ext cx="3300412" cy="304800"/>
          </a:xfrm>
          <a:prstGeom prst="rect">
            <a:avLst/>
          </a:prstGeom>
          <a:noFill/>
        </p:spPr>
        <p:txBody>
          <a:bodyPr wrap="square" lIns="0" tIns="0" rIns="0" bIns="0" anchor="t">
            <a:spAutoFit/>
          </a:bodyPr>
          <a:lstStyle/>
          <a:p>
            <a:pPr algn="l"/>
            <a:r>
              <a:rPr sz="1500" b="0" i="0" u="none">
                <a:solidFill>
                  <a:srgbClr val="0369A1"/>
                </a:solidFill>
                <a:latin typeface="Hind Siliguri SemiBold"/>
              </a:rPr>
              <a:t>এপিকার্ডিয়াম (Epicardium)</a:t>
            </a:r>
          </a:p>
        </p:txBody>
      </p:sp>
      <p:sp>
        <p:nvSpPr>
          <p:cNvPr id="10" name="TextBox 9"/>
          <p:cNvSpPr txBox="1"/>
          <p:nvPr/>
        </p:nvSpPr>
        <p:spPr>
          <a:xfrm>
            <a:off x="752475" y="3975496"/>
            <a:ext cx="3143250" cy="442912"/>
          </a:xfrm>
          <a:prstGeom prst="rect">
            <a:avLst/>
          </a:prstGeom>
          <a:noFill/>
        </p:spPr>
        <p:txBody>
          <a:bodyPr wrap="square" lIns="0" tIns="0" rIns="0" bIns="0" anchor="t">
            <a:spAutoFit/>
          </a:bodyPr>
          <a:lstStyle/>
          <a:p>
            <a:pPr algn="l">
              <a:lnSpc>
                <a:spcPts val="1743"/>
              </a:lnSpc>
            </a:pPr>
            <a:r>
              <a:rPr sz="1125" b="0" i="0" u="none">
                <a:solidFill>
                  <a:srgbClr val="334155"/>
                </a:solidFill>
                <a:latin typeface="Hind Siliguri"/>
              </a:rPr>
              <a:t>• এটি পাতলা, স্বচ্ছ এবং যোজক টিস্যু (Connective tissue) নির্মিত।</a:t>
            </a:r>
          </a:p>
        </p:txBody>
      </p:sp>
      <p:sp>
        <p:nvSpPr>
          <p:cNvPr id="11" name="TextBox 10"/>
          <p:cNvSpPr txBox="1"/>
          <p:nvPr/>
        </p:nvSpPr>
        <p:spPr>
          <a:xfrm>
            <a:off x="752475" y="4513659"/>
            <a:ext cx="3143250" cy="221456"/>
          </a:xfrm>
          <a:prstGeom prst="rect">
            <a:avLst/>
          </a:prstGeom>
          <a:noFill/>
        </p:spPr>
        <p:txBody>
          <a:bodyPr wrap="square" lIns="0" tIns="0" rIns="0" bIns="0" anchor="t">
            <a:spAutoFit/>
          </a:bodyPr>
          <a:lstStyle/>
          <a:p>
            <a:pPr algn="l">
              <a:lnSpc>
                <a:spcPts val="1743"/>
              </a:lnSpc>
            </a:pPr>
            <a:r>
              <a:rPr sz="1125" b="0" i="0" u="none">
                <a:solidFill>
                  <a:srgbClr val="334155"/>
                </a:solidFill>
                <a:latin typeface="Hind Siliguri"/>
              </a:rPr>
              <a:t>• এই স্তরে বিক্ষিপ্তভাবে চর্বি (Fat) লেগে থাকে।</a:t>
            </a:r>
          </a:p>
        </p:txBody>
      </p:sp>
      <p:sp>
        <p:nvSpPr>
          <p:cNvPr id="12" name="TextBox 11"/>
          <p:cNvSpPr txBox="1"/>
          <p:nvPr/>
        </p:nvSpPr>
        <p:spPr>
          <a:xfrm>
            <a:off x="752475" y="4830365"/>
            <a:ext cx="3143250" cy="442912"/>
          </a:xfrm>
          <a:prstGeom prst="rect">
            <a:avLst/>
          </a:prstGeom>
          <a:noFill/>
        </p:spPr>
        <p:txBody>
          <a:bodyPr wrap="square" lIns="0" tIns="0" rIns="0" bIns="0" anchor="t">
            <a:spAutoFit/>
          </a:bodyPr>
          <a:lstStyle/>
          <a:p>
            <a:pPr algn="l">
              <a:lnSpc>
                <a:spcPts val="1743"/>
              </a:lnSpc>
            </a:pPr>
            <a:r>
              <a:rPr sz="1125" b="0" i="0" u="none">
                <a:solidFill>
                  <a:srgbClr val="334155"/>
                </a:solidFill>
                <a:latin typeface="Hind Siliguri"/>
              </a:rPr>
              <a:t>• হৃদপিণ্ডের বহিঃপ্রাচীর হিসেবে প্রতিরক্ষামূলক আবরণ গঠন করে।</a:t>
            </a:r>
          </a:p>
        </p:txBody>
      </p:sp>
      <p:sp>
        <p:nvSpPr>
          <p:cNvPr id="14" name="TextBox 13"/>
          <p:cNvSpPr txBox="1"/>
          <p:nvPr/>
        </p:nvSpPr>
        <p:spPr>
          <a:xfrm>
            <a:off x="4524375" y="3575446"/>
            <a:ext cx="3300412" cy="304800"/>
          </a:xfrm>
          <a:prstGeom prst="rect">
            <a:avLst/>
          </a:prstGeom>
          <a:noFill/>
        </p:spPr>
        <p:txBody>
          <a:bodyPr wrap="square" lIns="0" tIns="0" rIns="0" bIns="0" anchor="t">
            <a:spAutoFit/>
          </a:bodyPr>
          <a:lstStyle/>
          <a:p>
            <a:pPr algn="l"/>
            <a:r>
              <a:rPr sz="1500" b="0" i="0" u="none">
                <a:solidFill>
                  <a:srgbClr val="0369A1"/>
                </a:solidFill>
                <a:latin typeface="Hind Siliguri SemiBold"/>
              </a:rPr>
              <a:t>মায়োকার্ডিয়াম (Myocardium)</a:t>
            </a:r>
          </a:p>
        </p:txBody>
      </p:sp>
      <p:sp>
        <p:nvSpPr>
          <p:cNvPr id="15" name="TextBox 14"/>
          <p:cNvSpPr txBox="1"/>
          <p:nvPr/>
        </p:nvSpPr>
        <p:spPr>
          <a:xfrm>
            <a:off x="4524375" y="3975496"/>
            <a:ext cx="3143250" cy="442912"/>
          </a:xfrm>
          <a:prstGeom prst="rect">
            <a:avLst/>
          </a:prstGeom>
          <a:noFill/>
        </p:spPr>
        <p:txBody>
          <a:bodyPr wrap="square" lIns="0" tIns="0" rIns="0" bIns="0" anchor="t">
            <a:spAutoFit/>
          </a:bodyPr>
          <a:lstStyle/>
          <a:p>
            <a:pPr algn="l">
              <a:lnSpc>
                <a:spcPts val="1743"/>
              </a:lnSpc>
            </a:pPr>
            <a:r>
              <a:rPr sz="1125" b="0" i="0" u="none">
                <a:solidFill>
                  <a:srgbClr val="334155"/>
                </a:solidFill>
                <a:latin typeface="Hind Siliguri"/>
              </a:rPr>
              <a:t>• অনৈচ্ছিক কার্ডিয়াক পেশি (Cardiac muscle) দিয়ে গঠিত অত্যন্ত দৃঢ় স্তর।</a:t>
            </a:r>
          </a:p>
        </p:txBody>
      </p:sp>
      <p:sp>
        <p:nvSpPr>
          <p:cNvPr id="16" name="TextBox 15"/>
          <p:cNvSpPr txBox="1"/>
          <p:nvPr/>
        </p:nvSpPr>
        <p:spPr>
          <a:xfrm>
            <a:off x="4524375" y="4513659"/>
            <a:ext cx="3143250" cy="442912"/>
          </a:xfrm>
          <a:prstGeom prst="rect">
            <a:avLst/>
          </a:prstGeom>
          <a:noFill/>
        </p:spPr>
        <p:txBody>
          <a:bodyPr wrap="square" lIns="0" tIns="0" rIns="0" bIns="0" anchor="t">
            <a:spAutoFit/>
          </a:bodyPr>
          <a:lstStyle/>
          <a:p>
            <a:pPr algn="l">
              <a:lnSpc>
                <a:spcPts val="1743"/>
              </a:lnSpc>
            </a:pPr>
            <a:r>
              <a:rPr sz="1125" b="0" i="0" u="none">
                <a:solidFill>
                  <a:srgbClr val="334155"/>
                </a:solidFill>
                <a:latin typeface="Hind Siliguri"/>
              </a:rPr>
              <a:t>• হৃদপিণ্ডের প্রধান সংকোচন-প্রসারণে (Systole/Diastole) সক্রিয় ভূমিকা পালন করে।</a:t>
            </a:r>
          </a:p>
        </p:txBody>
      </p:sp>
      <p:sp>
        <p:nvSpPr>
          <p:cNvPr id="17" name="TextBox 16"/>
          <p:cNvSpPr txBox="1"/>
          <p:nvPr/>
        </p:nvSpPr>
        <p:spPr>
          <a:xfrm>
            <a:off x="4524375" y="5051821"/>
            <a:ext cx="3143250" cy="442912"/>
          </a:xfrm>
          <a:prstGeom prst="rect">
            <a:avLst/>
          </a:prstGeom>
          <a:noFill/>
        </p:spPr>
        <p:txBody>
          <a:bodyPr wrap="square" lIns="0" tIns="0" rIns="0" bIns="0" anchor="t">
            <a:spAutoFit/>
          </a:bodyPr>
          <a:lstStyle/>
          <a:p>
            <a:pPr algn="l">
              <a:lnSpc>
                <a:spcPts val="1743"/>
              </a:lnSpc>
            </a:pPr>
            <a:r>
              <a:rPr sz="1125" b="0" i="0" u="none">
                <a:solidFill>
                  <a:srgbClr val="334155"/>
                </a:solidFill>
                <a:latin typeface="Hind Siliguri"/>
              </a:rPr>
              <a:t>• অলিন্দ অপেক্ষা নিলয় অঞ্চলে এ স্তরটি অনেক বেশি মোটা ও শক্তিশালী।</a:t>
            </a:r>
          </a:p>
        </p:txBody>
      </p:sp>
      <p:sp>
        <p:nvSpPr>
          <p:cNvPr id="19" name="TextBox 18"/>
          <p:cNvSpPr txBox="1"/>
          <p:nvPr/>
        </p:nvSpPr>
        <p:spPr>
          <a:xfrm>
            <a:off x="8296275" y="3575446"/>
            <a:ext cx="3300412" cy="304800"/>
          </a:xfrm>
          <a:prstGeom prst="rect">
            <a:avLst/>
          </a:prstGeom>
          <a:noFill/>
        </p:spPr>
        <p:txBody>
          <a:bodyPr wrap="square" lIns="0" tIns="0" rIns="0" bIns="0" anchor="t">
            <a:spAutoFit/>
          </a:bodyPr>
          <a:lstStyle/>
          <a:p>
            <a:pPr algn="l"/>
            <a:r>
              <a:rPr sz="1500" b="0" i="0" u="none">
                <a:solidFill>
                  <a:srgbClr val="0369A1"/>
                </a:solidFill>
                <a:latin typeface="Hind Siliguri SemiBold"/>
              </a:rPr>
              <a:t>এন্ডোকার্ডিয়াম (Endocardium)</a:t>
            </a:r>
          </a:p>
        </p:txBody>
      </p:sp>
      <p:sp>
        <p:nvSpPr>
          <p:cNvPr id="20" name="TextBox 19"/>
          <p:cNvSpPr txBox="1"/>
          <p:nvPr/>
        </p:nvSpPr>
        <p:spPr>
          <a:xfrm>
            <a:off x="8296275" y="3975496"/>
            <a:ext cx="3143250" cy="221456"/>
          </a:xfrm>
          <a:prstGeom prst="rect">
            <a:avLst/>
          </a:prstGeom>
          <a:noFill/>
        </p:spPr>
        <p:txBody>
          <a:bodyPr wrap="square" lIns="0" tIns="0" rIns="0" bIns="0" anchor="t">
            <a:spAutoFit/>
          </a:bodyPr>
          <a:lstStyle/>
          <a:p>
            <a:pPr algn="l">
              <a:lnSpc>
                <a:spcPts val="1743"/>
              </a:lnSpc>
            </a:pPr>
            <a:r>
              <a:rPr sz="1125" b="0" i="0" u="none">
                <a:solidFill>
                  <a:srgbClr val="334155"/>
                </a:solidFill>
                <a:latin typeface="Hind Siliguri"/>
              </a:rPr>
              <a:t>• যোজক টিস্যু নির্মিত হৃদপিণ্ডের সর্বকনিষ্ঠ বা অভ্যন্তরীণ স্তর।</a:t>
            </a:r>
          </a:p>
        </p:txBody>
      </p:sp>
      <p:sp>
        <p:nvSpPr>
          <p:cNvPr id="21" name="TextBox 20"/>
          <p:cNvSpPr txBox="1"/>
          <p:nvPr/>
        </p:nvSpPr>
        <p:spPr>
          <a:xfrm>
            <a:off x="8296275" y="4397710"/>
            <a:ext cx="3143250" cy="442912"/>
          </a:xfrm>
          <a:prstGeom prst="rect">
            <a:avLst/>
          </a:prstGeom>
          <a:noFill/>
        </p:spPr>
        <p:txBody>
          <a:bodyPr wrap="square" lIns="0" tIns="0" rIns="0" bIns="0" anchor="t">
            <a:spAutoFit/>
          </a:bodyPr>
          <a:lstStyle/>
          <a:p>
            <a:pPr algn="l">
              <a:lnSpc>
                <a:spcPts val="1743"/>
              </a:lnSpc>
            </a:pPr>
            <a:r>
              <a:rPr sz="1125" b="0" i="0" u="none" dirty="0">
                <a:solidFill>
                  <a:srgbClr val="334155"/>
                </a:solidFill>
                <a:latin typeface="Hind Siliguri"/>
              </a:rPr>
              <a:t>• </a:t>
            </a:r>
            <a:r>
              <a:rPr sz="1125" b="0" i="0" u="none" dirty="0" err="1">
                <a:solidFill>
                  <a:srgbClr val="334155"/>
                </a:solidFill>
                <a:latin typeface="Hind Siliguri"/>
              </a:rPr>
              <a:t>হৃদপ্রকোষ্ঠের</a:t>
            </a:r>
            <a:r>
              <a:rPr sz="1125" b="0" i="0" u="none" dirty="0">
                <a:solidFill>
                  <a:srgbClr val="334155"/>
                </a:solidFill>
                <a:latin typeface="Hind Siliguri"/>
              </a:rPr>
              <a:t> </a:t>
            </a:r>
            <a:r>
              <a:rPr sz="1125" b="0" i="0" u="none" dirty="0" err="1">
                <a:solidFill>
                  <a:srgbClr val="334155"/>
                </a:solidFill>
                <a:latin typeface="Hind Siliguri"/>
              </a:rPr>
              <a:t>অন্তঃপ্রাচীর</a:t>
            </a:r>
            <a:r>
              <a:rPr sz="1125" b="0" i="0" u="none" dirty="0">
                <a:solidFill>
                  <a:srgbClr val="334155"/>
                </a:solidFill>
                <a:latin typeface="Hind Siliguri"/>
              </a:rPr>
              <a:t> </a:t>
            </a:r>
            <a:r>
              <a:rPr sz="1125" b="0" i="0" u="none" dirty="0" err="1">
                <a:solidFill>
                  <a:srgbClr val="334155"/>
                </a:solidFill>
                <a:latin typeface="Hind Siliguri"/>
              </a:rPr>
              <a:t>গঠন</a:t>
            </a:r>
            <a:r>
              <a:rPr sz="1125" b="0" i="0" u="none" dirty="0">
                <a:solidFill>
                  <a:srgbClr val="334155"/>
                </a:solidFill>
                <a:latin typeface="Hind Siliguri"/>
              </a:rPr>
              <a:t> </a:t>
            </a:r>
            <a:r>
              <a:rPr sz="1125" b="0" i="0" u="none" dirty="0" err="1">
                <a:solidFill>
                  <a:srgbClr val="334155"/>
                </a:solidFill>
                <a:latin typeface="Hind Siliguri"/>
              </a:rPr>
              <a:t>করে</a:t>
            </a:r>
            <a:r>
              <a:rPr sz="1125" b="0" i="0" u="none" dirty="0">
                <a:solidFill>
                  <a:srgbClr val="334155"/>
                </a:solidFill>
                <a:latin typeface="Hind Siliguri"/>
              </a:rPr>
              <a:t> </a:t>
            </a:r>
            <a:r>
              <a:rPr sz="1125" b="0" i="0" u="none" dirty="0" err="1">
                <a:solidFill>
                  <a:srgbClr val="334155"/>
                </a:solidFill>
                <a:latin typeface="Hind Siliguri"/>
              </a:rPr>
              <a:t>এবং</a:t>
            </a:r>
            <a:r>
              <a:rPr sz="1125" b="0" i="0" u="none" dirty="0">
                <a:solidFill>
                  <a:srgbClr val="334155"/>
                </a:solidFill>
                <a:latin typeface="Hind Siliguri"/>
              </a:rPr>
              <a:t> </a:t>
            </a:r>
            <a:r>
              <a:rPr sz="1125" b="0" i="0" u="none" dirty="0" err="1">
                <a:solidFill>
                  <a:srgbClr val="334155"/>
                </a:solidFill>
                <a:latin typeface="Hind Siliguri"/>
              </a:rPr>
              <a:t>হৃদকপাটিকাসমূহকে</a:t>
            </a:r>
            <a:r>
              <a:rPr sz="1125" b="0" i="0" u="none" dirty="0">
                <a:solidFill>
                  <a:srgbClr val="334155"/>
                </a:solidFill>
                <a:latin typeface="Hind Siliguri"/>
              </a:rPr>
              <a:t> </a:t>
            </a:r>
            <a:r>
              <a:rPr sz="1125" b="0" i="0" u="none" dirty="0" err="1">
                <a:solidFill>
                  <a:srgbClr val="334155"/>
                </a:solidFill>
                <a:latin typeface="Hind Siliguri"/>
              </a:rPr>
              <a:t>ঢেকে</a:t>
            </a:r>
            <a:r>
              <a:rPr sz="1125" b="0" i="0" u="none" dirty="0">
                <a:solidFill>
                  <a:srgbClr val="334155"/>
                </a:solidFill>
                <a:latin typeface="Hind Siliguri"/>
              </a:rPr>
              <a:t> </a:t>
            </a:r>
            <a:r>
              <a:rPr sz="1125" b="0" i="0" u="none" dirty="0" err="1">
                <a:solidFill>
                  <a:srgbClr val="334155"/>
                </a:solidFill>
                <a:latin typeface="Hind Siliguri"/>
              </a:rPr>
              <a:t>রাখে</a:t>
            </a:r>
            <a:r>
              <a:rPr sz="1125" b="0" i="0" u="none" dirty="0">
                <a:solidFill>
                  <a:srgbClr val="334155"/>
                </a:solidFill>
                <a:latin typeface="Hind Siliguri"/>
              </a:rPr>
              <a:t>।</a:t>
            </a:r>
          </a:p>
        </p:txBody>
      </p:sp>
      <p:sp>
        <p:nvSpPr>
          <p:cNvPr id="22" name="TextBox 21"/>
          <p:cNvSpPr txBox="1"/>
          <p:nvPr/>
        </p:nvSpPr>
        <p:spPr>
          <a:xfrm>
            <a:off x="8296275" y="4935872"/>
            <a:ext cx="3143250" cy="442912"/>
          </a:xfrm>
          <a:prstGeom prst="rect">
            <a:avLst/>
          </a:prstGeom>
          <a:noFill/>
        </p:spPr>
        <p:txBody>
          <a:bodyPr wrap="square" lIns="0" tIns="0" rIns="0" bIns="0" anchor="t">
            <a:spAutoFit/>
          </a:bodyPr>
          <a:lstStyle/>
          <a:p>
            <a:pPr algn="l">
              <a:lnSpc>
                <a:spcPts val="1743"/>
              </a:lnSpc>
            </a:pPr>
            <a:r>
              <a:rPr sz="1125" b="0" i="0" u="none">
                <a:solidFill>
                  <a:srgbClr val="334155"/>
                </a:solidFill>
                <a:latin typeface="Hind Siliguri"/>
              </a:rPr>
              <a:t>• এটি রক্তবাহিকাগুলোর অভ্যন্তরীণ স্তরের সাথে অবিচ্ছিন্ন সংযোগ বজায় রাখে।</a:t>
            </a:r>
          </a:p>
        </p:txBody>
      </p:sp>
      <p:pic>
        <p:nvPicPr>
          <p:cNvPr id="23" name="Picture 22" descr="image.png"/>
          <p:cNvPicPr>
            <a:picLocks noChangeAspect="1"/>
          </p:cNvPicPr>
          <p:nvPr/>
        </p:nvPicPr>
        <p:blipFill>
          <a:blip r:embed="rId6"/>
          <a:stretch>
            <a:fillRect/>
          </a:stretch>
        </p:blipFill>
        <p:spPr>
          <a:xfrm>
            <a:off x="752475" y="2765821"/>
            <a:ext cx="342900" cy="304800"/>
          </a:xfrm>
          <a:prstGeom prst="rect">
            <a:avLst/>
          </a:prstGeom>
        </p:spPr>
      </p:pic>
      <p:pic>
        <p:nvPicPr>
          <p:cNvPr id="24" name="Picture 23" descr="image.png"/>
          <p:cNvPicPr>
            <a:picLocks noChangeAspect="1"/>
          </p:cNvPicPr>
          <p:nvPr/>
        </p:nvPicPr>
        <p:blipFill>
          <a:blip r:embed="rId7"/>
          <a:stretch>
            <a:fillRect/>
          </a:stretch>
        </p:blipFill>
        <p:spPr>
          <a:xfrm>
            <a:off x="4524375" y="2765821"/>
            <a:ext cx="304800" cy="304800"/>
          </a:xfrm>
          <a:prstGeom prst="rect">
            <a:avLst/>
          </a:prstGeom>
        </p:spPr>
      </p:pic>
      <p:pic>
        <p:nvPicPr>
          <p:cNvPr id="25" name="Picture 24" descr="image.png"/>
          <p:cNvPicPr>
            <a:picLocks noChangeAspect="1"/>
          </p:cNvPicPr>
          <p:nvPr/>
        </p:nvPicPr>
        <p:blipFill>
          <a:blip r:embed="rId8"/>
          <a:stretch>
            <a:fillRect/>
          </a:stretch>
        </p:blipFill>
        <p:spPr>
          <a:xfrm>
            <a:off x="8296275" y="2765821"/>
            <a:ext cx="304800" cy="304800"/>
          </a:xfrm>
          <a:prstGeom prst="rect">
            <a:avLst/>
          </a:prstGeom>
        </p:spPr>
      </p:pic>
      <p:sp>
        <p:nvSpPr>
          <p:cNvPr id="26" name="TextBox 25"/>
          <p:cNvSpPr txBox="1"/>
          <p:nvPr/>
        </p:nvSpPr>
        <p:spPr>
          <a:xfrm>
            <a:off x="533400" y="419100"/>
            <a:ext cx="11658600" cy="369332"/>
          </a:xfrm>
          <a:prstGeom prst="rect">
            <a:avLst/>
          </a:prstGeom>
          <a:noFill/>
        </p:spPr>
        <p:txBody>
          <a:bodyPr wrap="square" lIns="0" tIns="0" rIns="0" bIns="0" anchor="t">
            <a:spAutoFit/>
          </a:bodyPr>
          <a:lstStyle/>
          <a:p>
            <a:pPr algn="l"/>
            <a:r>
              <a:rPr sz="2400" b="1" i="0" u="none" dirty="0">
                <a:solidFill>
                  <a:srgbClr val="991B1B"/>
                </a:solidFill>
                <a:latin typeface="Hind Siliguri"/>
              </a:rPr>
              <a:t>২. </a:t>
            </a:r>
            <a:r>
              <a:rPr sz="2400" b="1" i="0" u="none" dirty="0" err="1">
                <a:solidFill>
                  <a:srgbClr val="991B1B"/>
                </a:solidFill>
                <a:latin typeface="Hind Siliguri"/>
              </a:rPr>
              <a:t>হৃদপিণ্ডের</a:t>
            </a:r>
            <a:r>
              <a:rPr sz="2400" b="1" i="0" u="none" dirty="0">
                <a:solidFill>
                  <a:srgbClr val="991B1B"/>
                </a:solidFill>
                <a:latin typeface="Hind Siliguri"/>
              </a:rPr>
              <a:t> </a:t>
            </a:r>
            <a:r>
              <a:rPr sz="2400" b="1" i="0" u="none" dirty="0" err="1">
                <a:solidFill>
                  <a:srgbClr val="991B1B"/>
                </a:solidFill>
                <a:latin typeface="Hind Siliguri"/>
              </a:rPr>
              <a:t>খাঁজ</a:t>
            </a:r>
            <a:r>
              <a:rPr sz="2400" b="1" i="0" u="none" dirty="0">
                <a:solidFill>
                  <a:srgbClr val="991B1B"/>
                </a:solidFill>
                <a:latin typeface="Hind Siliguri"/>
              </a:rPr>
              <a:t> ও </a:t>
            </a:r>
            <a:r>
              <a:rPr sz="2400" b="1" i="0" u="none" dirty="0" err="1">
                <a:solidFill>
                  <a:srgbClr val="991B1B"/>
                </a:solidFill>
                <a:latin typeface="Hind Siliguri"/>
              </a:rPr>
              <a:t>প্রাচীরের</a:t>
            </a:r>
            <a:r>
              <a:rPr sz="2400" b="1" i="0" u="none" dirty="0">
                <a:solidFill>
                  <a:srgbClr val="991B1B"/>
                </a:solidFill>
                <a:latin typeface="Hind Siliguri"/>
              </a:rPr>
              <a:t> </a:t>
            </a:r>
            <a:r>
              <a:rPr sz="2400" b="1" i="0" u="none" dirty="0" err="1">
                <a:solidFill>
                  <a:srgbClr val="991B1B"/>
                </a:solidFill>
                <a:latin typeface="Hind Siliguri"/>
              </a:rPr>
              <a:t>স্তরসমূহ</a:t>
            </a:r>
            <a:endParaRPr sz="2400" b="1" i="0" u="none" dirty="0">
              <a:solidFill>
                <a:srgbClr val="991B1B"/>
              </a:solidFill>
              <a:latin typeface="Hind Siliguri"/>
            </a:endParaRPr>
          </a:p>
        </p:txBody>
      </p:sp>
      <p:sp>
        <p:nvSpPr>
          <p:cNvPr id="27" name="Rectangle 26"/>
          <p:cNvSpPr/>
          <p:nvPr/>
        </p:nvSpPr>
        <p:spPr>
          <a:xfrm>
            <a:off x="533400" y="971550"/>
            <a:ext cx="11125200" cy="19050"/>
          </a:xfrm>
          <a:prstGeom prst="rect">
            <a:avLst/>
          </a:prstGeom>
          <a:solidFill>
            <a:srgbClr val="FCA5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nvGrpSpPr>
          <p:cNvPr id="31" name="Group 30">
            <a:extLst>
              <a:ext uri="{FF2B5EF4-FFF2-40B4-BE49-F238E27FC236}">
                <a16:creationId xmlns:a16="http://schemas.microsoft.com/office/drawing/2014/main" id="{859B4CE2-4EDA-5534-DEC6-FB397C270583}"/>
              </a:ext>
            </a:extLst>
          </p:cNvPr>
          <p:cNvGrpSpPr/>
          <p:nvPr/>
        </p:nvGrpSpPr>
        <p:grpSpPr>
          <a:xfrm>
            <a:off x="752475" y="3135555"/>
            <a:ext cx="3143250" cy="333375"/>
            <a:chOff x="752475" y="3135555"/>
            <a:chExt cx="3143250" cy="333375"/>
          </a:xfrm>
        </p:grpSpPr>
        <p:sp>
          <p:nvSpPr>
            <p:cNvPr id="28" name="Rectangle: Rounded Corners 27">
              <a:extLst>
                <a:ext uri="{FF2B5EF4-FFF2-40B4-BE49-F238E27FC236}">
                  <a16:creationId xmlns:a16="http://schemas.microsoft.com/office/drawing/2014/main" id="{93D0D8A0-EE84-9103-96C2-AFE31C5D44CA}"/>
                </a:ext>
              </a:extLst>
            </p:cNvPr>
            <p:cNvSpPr/>
            <p:nvPr/>
          </p:nvSpPr>
          <p:spPr>
            <a:xfrm>
              <a:off x="752475" y="3135555"/>
              <a:ext cx="3143250" cy="333375"/>
            </a:xfrm>
            <a:prstGeom prst="roundRect">
              <a:avLst/>
            </a:prstGeom>
            <a:solidFill>
              <a:schemeClr val="tx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5D0F7A2F-65EA-47AA-99D0-10C43B37BE5A}"/>
                </a:ext>
              </a:extLst>
            </p:cNvPr>
            <p:cNvSpPr txBox="1"/>
            <p:nvPr/>
          </p:nvSpPr>
          <p:spPr>
            <a:xfrm>
              <a:off x="811090" y="3174347"/>
              <a:ext cx="2077182" cy="276999"/>
            </a:xfrm>
            <a:prstGeom prst="rect">
              <a:avLst/>
            </a:prstGeom>
            <a:noFill/>
          </p:spPr>
          <p:txBody>
            <a:bodyPr wrap="square">
              <a:spAutoFit/>
            </a:bodyPr>
            <a:lstStyle/>
            <a:p>
              <a:r>
                <a:rPr lang="en-US" sz="1200" b="1" dirty="0" err="1">
                  <a:solidFill>
                    <a:srgbClr val="0070C0"/>
                  </a:solidFill>
                  <a:effectLst/>
                  <a:latin typeface="Hind Siliguri" panose="02000000000000000000" pitchFamily="2" charset="0"/>
                  <a:ea typeface="Calibri" panose="020F0502020204030204" pitchFamily="34" charset="0"/>
                  <a:cs typeface="Hind Siliguri" panose="02000000000000000000" pitchFamily="2" charset="0"/>
                </a:rPr>
                <a:t>সর্ববহিঃস্থ</a:t>
              </a:r>
              <a:r>
                <a:rPr lang="en-US" sz="1200" b="1" dirty="0">
                  <a:solidFill>
                    <a:srgbClr val="0070C0"/>
                  </a:solidFill>
                  <a:effectLst/>
                  <a:latin typeface="Hind Siliguri" panose="02000000000000000000" pitchFamily="2" charset="0"/>
                  <a:ea typeface="Calibri" panose="020F0502020204030204" pitchFamily="34" charset="0"/>
                  <a:cs typeface="Hind Siliguri" panose="02000000000000000000" pitchFamily="2" charset="0"/>
                </a:rPr>
                <a:t> </a:t>
              </a:r>
              <a:r>
                <a:rPr lang="en-US" sz="1200" b="1" dirty="0" err="1">
                  <a:solidFill>
                    <a:srgbClr val="0070C0"/>
                  </a:solidFill>
                  <a:effectLst/>
                  <a:latin typeface="Hind Siliguri" panose="02000000000000000000" pitchFamily="2" charset="0"/>
                  <a:ea typeface="Calibri" panose="020F0502020204030204" pitchFamily="34" charset="0"/>
                  <a:cs typeface="Hind Siliguri" panose="02000000000000000000" pitchFamily="2" charset="0"/>
                </a:rPr>
                <a:t>স্তর</a:t>
              </a:r>
              <a:r>
                <a:rPr lang="en-US" sz="1200" dirty="0">
                  <a:solidFill>
                    <a:srgbClr val="0070C0"/>
                  </a:solidFill>
                  <a:effectLst/>
                  <a:latin typeface="Hind Siliguri" panose="02000000000000000000" pitchFamily="2" charset="0"/>
                  <a:ea typeface="Calibri" panose="020F0502020204030204" pitchFamily="34" charset="0"/>
                  <a:cs typeface="Hind Siliguri" panose="02000000000000000000" pitchFamily="2" charset="0"/>
                </a:rPr>
                <a:t> </a:t>
              </a:r>
              <a:endParaRPr lang="en-US" sz="1200" dirty="0">
                <a:solidFill>
                  <a:srgbClr val="0070C0"/>
                </a:solidFill>
                <a:latin typeface="Hind Siliguri" panose="02000000000000000000" pitchFamily="2" charset="0"/>
                <a:cs typeface="Hind Siliguri" panose="02000000000000000000" pitchFamily="2" charset="0"/>
              </a:endParaRPr>
            </a:p>
          </p:txBody>
        </p:sp>
      </p:grpSp>
      <p:grpSp>
        <p:nvGrpSpPr>
          <p:cNvPr id="32" name="Group 31">
            <a:extLst>
              <a:ext uri="{FF2B5EF4-FFF2-40B4-BE49-F238E27FC236}">
                <a16:creationId xmlns:a16="http://schemas.microsoft.com/office/drawing/2014/main" id="{E60135B1-D22A-6B91-64A5-6FCD53643591}"/>
              </a:ext>
            </a:extLst>
          </p:cNvPr>
          <p:cNvGrpSpPr/>
          <p:nvPr/>
        </p:nvGrpSpPr>
        <p:grpSpPr>
          <a:xfrm>
            <a:off x="8296275" y="3135555"/>
            <a:ext cx="3143250" cy="333375"/>
            <a:chOff x="752475" y="3135555"/>
            <a:chExt cx="3143250" cy="333375"/>
          </a:xfrm>
        </p:grpSpPr>
        <p:sp>
          <p:nvSpPr>
            <p:cNvPr id="33" name="Rectangle: Rounded Corners 32">
              <a:extLst>
                <a:ext uri="{FF2B5EF4-FFF2-40B4-BE49-F238E27FC236}">
                  <a16:creationId xmlns:a16="http://schemas.microsoft.com/office/drawing/2014/main" id="{5C3C4A9B-B564-AF88-B23C-BF01C4B52A71}"/>
                </a:ext>
              </a:extLst>
            </p:cNvPr>
            <p:cNvSpPr/>
            <p:nvPr/>
          </p:nvSpPr>
          <p:spPr>
            <a:xfrm>
              <a:off x="752475" y="3135555"/>
              <a:ext cx="3143250" cy="333375"/>
            </a:xfrm>
            <a:prstGeom prst="roundRect">
              <a:avLst/>
            </a:prstGeom>
            <a:solidFill>
              <a:schemeClr val="tx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370DF9A4-8033-9C26-2EBD-41A3576C1AD4}"/>
                </a:ext>
              </a:extLst>
            </p:cNvPr>
            <p:cNvSpPr txBox="1"/>
            <p:nvPr/>
          </p:nvSpPr>
          <p:spPr>
            <a:xfrm>
              <a:off x="811090" y="3174347"/>
              <a:ext cx="2077182" cy="276999"/>
            </a:xfrm>
            <a:prstGeom prst="rect">
              <a:avLst/>
            </a:prstGeom>
            <a:noFill/>
          </p:spPr>
          <p:txBody>
            <a:bodyPr wrap="square">
              <a:spAutoFit/>
            </a:bodyPr>
            <a:lstStyle/>
            <a:p>
              <a:r>
                <a:rPr lang="en-US" sz="1200" b="1" dirty="0" err="1">
                  <a:solidFill>
                    <a:srgbClr val="0070C0"/>
                  </a:solidFill>
                  <a:latin typeface="Hind Siliguri" panose="02000000000000000000" pitchFamily="2" charset="0"/>
                  <a:cs typeface="Hind Siliguri" panose="02000000000000000000" pitchFamily="2" charset="0"/>
                </a:rPr>
                <a:t>অন্তঃস্থ</a:t>
              </a:r>
              <a:r>
                <a:rPr lang="en-US" sz="1200" b="1" dirty="0">
                  <a:solidFill>
                    <a:srgbClr val="0070C0"/>
                  </a:solidFill>
                  <a:latin typeface="Hind Siliguri" panose="02000000000000000000" pitchFamily="2" charset="0"/>
                  <a:cs typeface="Hind Siliguri" panose="02000000000000000000" pitchFamily="2" charset="0"/>
                </a:rPr>
                <a:t> </a:t>
              </a:r>
              <a:r>
                <a:rPr lang="en-US" sz="1200" b="1" dirty="0" err="1">
                  <a:solidFill>
                    <a:srgbClr val="0070C0"/>
                  </a:solidFill>
                  <a:latin typeface="Hind Siliguri" panose="02000000000000000000" pitchFamily="2" charset="0"/>
                  <a:cs typeface="Hind Siliguri" panose="02000000000000000000" pitchFamily="2" charset="0"/>
                </a:rPr>
                <a:t>স্তর</a:t>
              </a:r>
              <a:endParaRPr lang="en-US" sz="1000" dirty="0">
                <a:solidFill>
                  <a:srgbClr val="0070C0"/>
                </a:solidFill>
                <a:latin typeface="Hind Siliguri" panose="02000000000000000000" pitchFamily="2" charset="0"/>
                <a:cs typeface="Hind Siliguri" panose="02000000000000000000" pitchFamily="2" charset="0"/>
              </a:endParaRPr>
            </a:p>
          </p:txBody>
        </p:sp>
      </p:grpSp>
      <p:grpSp>
        <p:nvGrpSpPr>
          <p:cNvPr id="35" name="Group 34">
            <a:extLst>
              <a:ext uri="{FF2B5EF4-FFF2-40B4-BE49-F238E27FC236}">
                <a16:creationId xmlns:a16="http://schemas.microsoft.com/office/drawing/2014/main" id="{7B60CDC7-ADFD-4DF5-0350-0FC82BB6264F}"/>
              </a:ext>
            </a:extLst>
          </p:cNvPr>
          <p:cNvGrpSpPr/>
          <p:nvPr/>
        </p:nvGrpSpPr>
        <p:grpSpPr>
          <a:xfrm>
            <a:off x="4524375" y="3135555"/>
            <a:ext cx="3143250" cy="333375"/>
            <a:chOff x="752475" y="3135555"/>
            <a:chExt cx="3143250" cy="333375"/>
          </a:xfrm>
        </p:grpSpPr>
        <p:sp>
          <p:nvSpPr>
            <p:cNvPr id="36" name="Rectangle: Rounded Corners 35">
              <a:extLst>
                <a:ext uri="{FF2B5EF4-FFF2-40B4-BE49-F238E27FC236}">
                  <a16:creationId xmlns:a16="http://schemas.microsoft.com/office/drawing/2014/main" id="{B96B3AEF-DA91-C94E-BC45-F23C91B1BA65}"/>
                </a:ext>
              </a:extLst>
            </p:cNvPr>
            <p:cNvSpPr/>
            <p:nvPr/>
          </p:nvSpPr>
          <p:spPr>
            <a:xfrm>
              <a:off x="752475" y="3135555"/>
              <a:ext cx="3143250" cy="333375"/>
            </a:xfrm>
            <a:prstGeom prst="roundRect">
              <a:avLst/>
            </a:prstGeom>
            <a:solidFill>
              <a:schemeClr val="tx2">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AE90595F-2956-00DD-727F-64727B287058}"/>
                </a:ext>
              </a:extLst>
            </p:cNvPr>
            <p:cNvSpPr txBox="1"/>
            <p:nvPr/>
          </p:nvSpPr>
          <p:spPr>
            <a:xfrm>
              <a:off x="811090" y="3174347"/>
              <a:ext cx="2077182" cy="276999"/>
            </a:xfrm>
            <a:prstGeom prst="rect">
              <a:avLst/>
            </a:prstGeom>
            <a:noFill/>
          </p:spPr>
          <p:txBody>
            <a:bodyPr wrap="square">
              <a:spAutoFit/>
            </a:bodyPr>
            <a:lstStyle/>
            <a:p>
              <a:r>
                <a:rPr lang="en-US" sz="1200" b="1" dirty="0" err="1">
                  <a:solidFill>
                    <a:schemeClr val="bg1"/>
                  </a:solidFill>
                  <a:latin typeface="Hind Siliguri" panose="02000000000000000000" pitchFamily="2" charset="0"/>
                  <a:cs typeface="Hind Siliguri" panose="02000000000000000000" pitchFamily="2" charset="0"/>
                </a:rPr>
                <a:t>মধ্যবর্তী</a:t>
              </a:r>
              <a:r>
                <a:rPr lang="en-US" sz="1200" b="1" dirty="0">
                  <a:solidFill>
                    <a:schemeClr val="bg1"/>
                  </a:solidFill>
                  <a:latin typeface="Hind Siliguri" panose="02000000000000000000" pitchFamily="2" charset="0"/>
                  <a:cs typeface="Hind Siliguri" panose="02000000000000000000" pitchFamily="2" charset="0"/>
                </a:rPr>
                <a:t> </a:t>
              </a:r>
              <a:r>
                <a:rPr lang="en-US" sz="1200" b="1" dirty="0" err="1">
                  <a:solidFill>
                    <a:schemeClr val="bg1"/>
                  </a:solidFill>
                  <a:latin typeface="Hind Siliguri" panose="02000000000000000000" pitchFamily="2" charset="0"/>
                  <a:cs typeface="Hind Siliguri" panose="02000000000000000000" pitchFamily="2" charset="0"/>
                </a:rPr>
                <a:t>পেশি</a:t>
              </a:r>
              <a:r>
                <a:rPr lang="en-US" sz="1200" b="1" dirty="0">
                  <a:solidFill>
                    <a:schemeClr val="bg1"/>
                  </a:solidFill>
                  <a:latin typeface="Hind Siliguri" panose="02000000000000000000" pitchFamily="2" charset="0"/>
                  <a:cs typeface="Hind Siliguri" panose="02000000000000000000" pitchFamily="2" charset="0"/>
                </a:rPr>
                <a:t> </a:t>
              </a:r>
              <a:r>
                <a:rPr lang="en-US" sz="1200" b="1" dirty="0" err="1">
                  <a:solidFill>
                    <a:schemeClr val="bg1"/>
                  </a:solidFill>
                  <a:latin typeface="Hind Siliguri" panose="02000000000000000000" pitchFamily="2" charset="0"/>
                  <a:cs typeface="Hind Siliguri" panose="02000000000000000000" pitchFamily="2" charset="0"/>
                </a:rPr>
                <a:t>স্তর</a:t>
              </a:r>
              <a:endParaRPr lang="en-US" sz="700" dirty="0">
                <a:solidFill>
                  <a:schemeClr val="bg1"/>
                </a:solidFill>
                <a:latin typeface="Hind Siliguri" panose="02000000000000000000" pitchFamily="2" charset="0"/>
                <a:cs typeface="Hind Siliguri" panose="02000000000000000000" pitchFamily="2" charset="0"/>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525780" y="3642516"/>
            <a:ext cx="5391150" cy="3050233"/>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4" name="Picture 3" descr="image.png"/>
          <p:cNvPicPr>
            <a:picLocks noChangeAspect="1"/>
          </p:cNvPicPr>
          <p:nvPr/>
        </p:nvPicPr>
        <p:blipFill>
          <a:blip r:embed="rId3"/>
          <a:stretch>
            <a:fillRect/>
          </a:stretch>
        </p:blipFill>
        <p:spPr>
          <a:xfrm>
            <a:off x="6259830" y="3642516"/>
            <a:ext cx="5391150" cy="3050233"/>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5" name="TextBox 4"/>
          <p:cNvSpPr txBox="1"/>
          <p:nvPr/>
        </p:nvSpPr>
        <p:spPr>
          <a:xfrm>
            <a:off x="763905" y="3782494"/>
            <a:ext cx="5160645" cy="230832"/>
          </a:xfrm>
          <a:prstGeom prst="rect">
            <a:avLst/>
          </a:prstGeom>
          <a:noFill/>
        </p:spPr>
        <p:txBody>
          <a:bodyPr wrap="square" lIns="190500" tIns="0" rIns="0" bIns="0" anchor="t">
            <a:spAutoFit/>
          </a:bodyPr>
          <a:lstStyle/>
          <a:p>
            <a:pPr algn="l"/>
            <a:r>
              <a:rPr sz="1500" b="0" i="0" u="none">
                <a:solidFill>
                  <a:srgbClr val="991B1B"/>
                </a:solidFill>
                <a:latin typeface="Hind Siliguri SemiBold"/>
              </a:rPr>
              <a:t>অলিন্দ বা অ্যাট্রিয়াম (Atria)</a:t>
            </a:r>
          </a:p>
        </p:txBody>
      </p:sp>
      <p:sp>
        <p:nvSpPr>
          <p:cNvPr id="6" name="TextBox 5"/>
          <p:cNvSpPr txBox="1"/>
          <p:nvPr/>
        </p:nvSpPr>
        <p:spPr>
          <a:xfrm>
            <a:off x="763905" y="4006699"/>
            <a:ext cx="4914900" cy="206788"/>
          </a:xfrm>
          <a:prstGeom prst="rect">
            <a:avLst/>
          </a:prstGeom>
          <a:noFill/>
        </p:spPr>
        <p:txBody>
          <a:bodyPr wrap="square" lIns="0" tIns="0" rIns="0" bIns="0" anchor="t">
            <a:spAutoFit/>
          </a:bodyPr>
          <a:lstStyle/>
          <a:p>
            <a:pPr algn="l">
              <a:lnSpc>
                <a:spcPts val="1743"/>
              </a:lnSpc>
            </a:pPr>
            <a:r>
              <a:rPr sz="1125" b="1" i="0" u="none">
                <a:solidFill>
                  <a:srgbClr val="991B1B"/>
                </a:solidFill>
                <a:latin typeface="Hind Siliguri"/>
              </a:rPr>
              <a:t>ডান অ্যাট্রিয়াম (Right Atrium):</a:t>
            </a:r>
          </a:p>
        </p:txBody>
      </p:sp>
      <p:sp>
        <p:nvSpPr>
          <p:cNvPr id="7" name="TextBox 6"/>
          <p:cNvSpPr txBox="1"/>
          <p:nvPr/>
        </p:nvSpPr>
        <p:spPr>
          <a:xfrm>
            <a:off x="763905" y="5494981"/>
            <a:ext cx="4914900" cy="206788"/>
          </a:xfrm>
          <a:prstGeom prst="rect">
            <a:avLst/>
          </a:prstGeom>
          <a:noFill/>
        </p:spPr>
        <p:txBody>
          <a:bodyPr wrap="square" lIns="0" tIns="0" rIns="0" bIns="0" anchor="t">
            <a:spAutoFit/>
          </a:bodyPr>
          <a:lstStyle/>
          <a:p>
            <a:pPr algn="l">
              <a:lnSpc>
                <a:spcPts val="1743"/>
              </a:lnSpc>
            </a:pPr>
            <a:r>
              <a:rPr sz="1125" b="1" i="0" u="none">
                <a:solidFill>
                  <a:srgbClr val="991B1B"/>
                </a:solidFill>
                <a:latin typeface="Hind Siliguri"/>
              </a:rPr>
              <a:t>বাম অ্যাট্রিয়াম (Left Atrium):</a:t>
            </a:r>
          </a:p>
        </p:txBody>
      </p:sp>
      <p:sp>
        <p:nvSpPr>
          <p:cNvPr id="8" name="TextBox 7"/>
          <p:cNvSpPr txBox="1"/>
          <p:nvPr/>
        </p:nvSpPr>
        <p:spPr>
          <a:xfrm>
            <a:off x="6497955" y="3782494"/>
            <a:ext cx="5160645" cy="230832"/>
          </a:xfrm>
          <a:prstGeom prst="rect">
            <a:avLst/>
          </a:prstGeom>
          <a:noFill/>
        </p:spPr>
        <p:txBody>
          <a:bodyPr wrap="square" lIns="190500" tIns="0" rIns="0" bIns="0" anchor="t">
            <a:spAutoFit/>
          </a:bodyPr>
          <a:lstStyle/>
          <a:p>
            <a:pPr algn="l"/>
            <a:r>
              <a:rPr sz="1500" b="0" i="0" u="none">
                <a:solidFill>
                  <a:srgbClr val="991B1B"/>
                </a:solidFill>
                <a:latin typeface="Hind Siliguri SemiBold"/>
              </a:rPr>
              <a:t>নিলয় বা ভেন্ট্রিকল (Ventricles)</a:t>
            </a:r>
          </a:p>
        </p:txBody>
      </p:sp>
      <p:sp>
        <p:nvSpPr>
          <p:cNvPr id="9" name="TextBox 8"/>
          <p:cNvSpPr txBox="1"/>
          <p:nvPr/>
        </p:nvSpPr>
        <p:spPr>
          <a:xfrm>
            <a:off x="6497955" y="4006699"/>
            <a:ext cx="4914900" cy="206788"/>
          </a:xfrm>
          <a:prstGeom prst="rect">
            <a:avLst/>
          </a:prstGeom>
          <a:noFill/>
        </p:spPr>
        <p:txBody>
          <a:bodyPr wrap="square" lIns="0" tIns="0" rIns="0" bIns="0" anchor="t">
            <a:spAutoFit/>
          </a:bodyPr>
          <a:lstStyle/>
          <a:p>
            <a:pPr algn="l">
              <a:lnSpc>
                <a:spcPts val="1743"/>
              </a:lnSpc>
            </a:pPr>
            <a:r>
              <a:rPr sz="1125" b="1" i="0" u="none">
                <a:solidFill>
                  <a:srgbClr val="991B1B"/>
                </a:solidFill>
                <a:latin typeface="Hind Siliguri"/>
              </a:rPr>
              <a:t>ডান ভেন্ট্রিকল (Right Ventricle):</a:t>
            </a:r>
          </a:p>
        </p:txBody>
      </p:sp>
      <p:sp>
        <p:nvSpPr>
          <p:cNvPr id="10" name="TextBox 9"/>
          <p:cNvSpPr txBox="1"/>
          <p:nvPr/>
        </p:nvSpPr>
        <p:spPr>
          <a:xfrm>
            <a:off x="6497955" y="5079909"/>
            <a:ext cx="4914900" cy="206788"/>
          </a:xfrm>
          <a:prstGeom prst="rect">
            <a:avLst/>
          </a:prstGeom>
          <a:noFill/>
        </p:spPr>
        <p:txBody>
          <a:bodyPr wrap="square" lIns="0" tIns="0" rIns="0" bIns="0" anchor="t">
            <a:spAutoFit/>
          </a:bodyPr>
          <a:lstStyle/>
          <a:p>
            <a:pPr algn="l">
              <a:lnSpc>
                <a:spcPts val="1743"/>
              </a:lnSpc>
            </a:pPr>
            <a:r>
              <a:rPr sz="1125" b="1" i="0" u="none">
                <a:solidFill>
                  <a:srgbClr val="991B1B"/>
                </a:solidFill>
                <a:latin typeface="Hind Siliguri"/>
              </a:rPr>
              <a:t>বাম ভেন্ট্রিকল (Left Ventricle):</a:t>
            </a:r>
          </a:p>
        </p:txBody>
      </p:sp>
      <p:pic>
        <p:nvPicPr>
          <p:cNvPr id="11" name="Picture 10" descr="image.png"/>
          <p:cNvPicPr>
            <a:picLocks noChangeAspect="1"/>
          </p:cNvPicPr>
          <p:nvPr/>
        </p:nvPicPr>
        <p:blipFill>
          <a:blip r:embed="rId4"/>
          <a:stretch>
            <a:fillRect/>
          </a:stretch>
        </p:blipFill>
        <p:spPr>
          <a:xfrm>
            <a:off x="706755" y="3792387"/>
            <a:ext cx="190500" cy="190500"/>
          </a:xfrm>
          <a:prstGeom prst="rect">
            <a:avLst/>
          </a:prstGeom>
        </p:spPr>
      </p:pic>
      <p:sp>
        <p:nvSpPr>
          <p:cNvPr id="12" name="TextBox 11"/>
          <p:cNvSpPr txBox="1"/>
          <p:nvPr/>
        </p:nvSpPr>
        <p:spPr>
          <a:xfrm>
            <a:off x="954405" y="4323406"/>
            <a:ext cx="4724400" cy="206788"/>
          </a:xfrm>
          <a:prstGeom prst="rect">
            <a:avLst/>
          </a:prstGeom>
          <a:noFill/>
        </p:spPr>
        <p:txBody>
          <a:bodyPr wrap="square" lIns="0" tIns="0" rIns="0" bIns="0" anchor="t">
            <a:spAutoFit/>
          </a:bodyPr>
          <a:lstStyle/>
          <a:p>
            <a:pPr algn="l">
              <a:lnSpc>
                <a:spcPts val="1743"/>
              </a:lnSpc>
            </a:pPr>
            <a:r>
              <a:rPr sz="1125" b="0" i="0" u="none">
                <a:solidFill>
                  <a:srgbClr val="991B1B"/>
                </a:solidFill>
                <a:latin typeface="Hind Siliguri"/>
              </a:rPr>
              <a:t>তুলনামূলক বড় ও পাতলা প্রাচীরযুক্ত প্রকোষ্ঠ।</a:t>
            </a:r>
          </a:p>
        </p:txBody>
      </p:sp>
      <p:sp>
        <p:nvSpPr>
          <p:cNvPr id="13" name="TextBox 12"/>
          <p:cNvSpPr txBox="1"/>
          <p:nvPr/>
        </p:nvSpPr>
        <p:spPr>
          <a:xfrm>
            <a:off x="954405" y="4640112"/>
            <a:ext cx="4724400" cy="424796"/>
          </a:xfrm>
          <a:prstGeom prst="rect">
            <a:avLst/>
          </a:prstGeom>
          <a:noFill/>
        </p:spPr>
        <p:txBody>
          <a:bodyPr wrap="square" lIns="0" tIns="0" rIns="0" bIns="0" anchor="t">
            <a:spAutoFit/>
          </a:bodyPr>
          <a:lstStyle/>
          <a:p>
            <a:pPr algn="l">
              <a:lnSpc>
                <a:spcPts val="1743"/>
              </a:lnSpc>
            </a:pPr>
            <a:r>
              <a:rPr sz="1125" b="0" i="0" u="none">
                <a:solidFill>
                  <a:srgbClr val="991B1B"/>
                </a:solidFill>
                <a:latin typeface="Hind Siliguri"/>
              </a:rPr>
              <a:t>সুপিরিয়র ও ইনফিরিয়র ভেনাক্যাভা এবং করোনোরি সাইনাসের মাধ্যমে সমগ্র দেহ থেকে CO2-সমৃদ্ধ রক্ত গ্রহণ করে।</a:t>
            </a:r>
          </a:p>
        </p:txBody>
      </p:sp>
      <p:sp>
        <p:nvSpPr>
          <p:cNvPr id="14" name="TextBox 13"/>
          <p:cNvSpPr txBox="1"/>
          <p:nvPr/>
        </p:nvSpPr>
        <p:spPr>
          <a:xfrm>
            <a:off x="954405" y="5178274"/>
            <a:ext cx="4724400" cy="206788"/>
          </a:xfrm>
          <a:prstGeom prst="rect">
            <a:avLst/>
          </a:prstGeom>
          <a:noFill/>
        </p:spPr>
        <p:txBody>
          <a:bodyPr wrap="square" lIns="0" tIns="0" rIns="0" bIns="0" anchor="t">
            <a:spAutoFit/>
          </a:bodyPr>
          <a:lstStyle/>
          <a:p>
            <a:pPr algn="l">
              <a:lnSpc>
                <a:spcPts val="1743"/>
              </a:lnSpc>
            </a:pPr>
            <a:r>
              <a:rPr sz="1125" b="0" i="0" u="none">
                <a:solidFill>
                  <a:srgbClr val="991B1B"/>
                </a:solidFill>
                <a:latin typeface="Hind Siliguri"/>
              </a:rPr>
              <a:t>এর প্রাচীরে প্রাকৃতিক পেসমেকার (SAN) অবস্থিত।</a:t>
            </a:r>
          </a:p>
        </p:txBody>
      </p:sp>
      <p:sp>
        <p:nvSpPr>
          <p:cNvPr id="15" name="TextBox 14"/>
          <p:cNvSpPr txBox="1"/>
          <p:nvPr/>
        </p:nvSpPr>
        <p:spPr>
          <a:xfrm>
            <a:off x="954405" y="5811687"/>
            <a:ext cx="4724400" cy="206788"/>
          </a:xfrm>
          <a:prstGeom prst="rect">
            <a:avLst/>
          </a:prstGeom>
          <a:noFill/>
        </p:spPr>
        <p:txBody>
          <a:bodyPr wrap="square" lIns="0" tIns="0" rIns="0" bIns="0" anchor="t">
            <a:spAutoFit/>
          </a:bodyPr>
          <a:lstStyle/>
          <a:p>
            <a:pPr algn="l">
              <a:lnSpc>
                <a:spcPts val="1743"/>
              </a:lnSpc>
            </a:pPr>
            <a:r>
              <a:rPr sz="1125" b="0" i="0" u="none">
                <a:solidFill>
                  <a:srgbClr val="991B1B"/>
                </a:solidFill>
                <a:latin typeface="Hind Siliguri"/>
              </a:rPr>
              <a:t>অপেক্ষাকৃত ছোট ও পুরু প্রাচীরযুক্ত।</a:t>
            </a:r>
          </a:p>
        </p:txBody>
      </p:sp>
      <p:sp>
        <p:nvSpPr>
          <p:cNvPr id="16" name="TextBox 15"/>
          <p:cNvSpPr txBox="1"/>
          <p:nvPr/>
        </p:nvSpPr>
        <p:spPr>
          <a:xfrm>
            <a:off x="954405" y="6128393"/>
            <a:ext cx="4724400" cy="206788"/>
          </a:xfrm>
          <a:prstGeom prst="rect">
            <a:avLst/>
          </a:prstGeom>
          <a:noFill/>
        </p:spPr>
        <p:txBody>
          <a:bodyPr wrap="square" lIns="0" tIns="0" rIns="0" bIns="0" anchor="t">
            <a:spAutoFit/>
          </a:bodyPr>
          <a:lstStyle/>
          <a:p>
            <a:pPr algn="l">
              <a:lnSpc>
                <a:spcPts val="1743"/>
              </a:lnSpc>
            </a:pPr>
            <a:r>
              <a:rPr sz="1125" b="0" i="0" u="none">
                <a:solidFill>
                  <a:srgbClr val="991B1B"/>
                </a:solidFill>
                <a:latin typeface="Hind Siliguri"/>
              </a:rPr>
              <a:t>৪টি পালমোনারি শিরার মাধ্যমে ফুসফুস থেকে O2-সমৃদ্ধ রক্ত গ্রহণ করে।</a:t>
            </a:r>
          </a:p>
        </p:txBody>
      </p:sp>
      <p:sp>
        <p:nvSpPr>
          <p:cNvPr id="17" name="TextBox 16"/>
          <p:cNvSpPr txBox="1"/>
          <p:nvPr/>
        </p:nvSpPr>
        <p:spPr>
          <a:xfrm>
            <a:off x="954405" y="6445099"/>
            <a:ext cx="4724400" cy="206788"/>
          </a:xfrm>
          <a:prstGeom prst="rect">
            <a:avLst/>
          </a:prstGeom>
          <a:noFill/>
        </p:spPr>
        <p:txBody>
          <a:bodyPr wrap="square" lIns="0" tIns="0" rIns="0" bIns="0" anchor="t">
            <a:spAutoFit/>
          </a:bodyPr>
          <a:lstStyle/>
          <a:p>
            <a:pPr algn="l">
              <a:lnSpc>
                <a:spcPts val="1743"/>
              </a:lnSpc>
            </a:pPr>
            <a:r>
              <a:rPr sz="1125" b="0" i="0" u="none">
                <a:solidFill>
                  <a:srgbClr val="991B1B"/>
                </a:solidFill>
                <a:latin typeface="Hind Siliguri"/>
              </a:rPr>
              <a:t>বাইকাসপিড ছিদ্রের মাধ্যমে বাম নিলয়ে রক্ত পাঠায়।</a:t>
            </a:r>
          </a:p>
        </p:txBody>
      </p:sp>
      <p:pic>
        <p:nvPicPr>
          <p:cNvPr id="18" name="Picture 17" descr="image.png"/>
          <p:cNvPicPr>
            <a:picLocks noChangeAspect="1"/>
          </p:cNvPicPr>
          <p:nvPr/>
        </p:nvPicPr>
        <p:blipFill>
          <a:blip r:embed="rId5"/>
          <a:stretch>
            <a:fillRect/>
          </a:stretch>
        </p:blipFill>
        <p:spPr>
          <a:xfrm>
            <a:off x="6469087" y="3768574"/>
            <a:ext cx="190500" cy="190500"/>
          </a:xfrm>
          <a:prstGeom prst="rect">
            <a:avLst/>
          </a:prstGeom>
        </p:spPr>
      </p:pic>
      <p:sp>
        <p:nvSpPr>
          <p:cNvPr id="19" name="TextBox 18"/>
          <p:cNvSpPr txBox="1"/>
          <p:nvPr/>
        </p:nvSpPr>
        <p:spPr>
          <a:xfrm>
            <a:off x="6688455" y="4323406"/>
            <a:ext cx="4724400" cy="206788"/>
          </a:xfrm>
          <a:prstGeom prst="rect">
            <a:avLst/>
          </a:prstGeom>
          <a:noFill/>
        </p:spPr>
        <p:txBody>
          <a:bodyPr wrap="square" lIns="0" tIns="0" rIns="0" bIns="0" anchor="t">
            <a:spAutoFit/>
          </a:bodyPr>
          <a:lstStyle/>
          <a:p>
            <a:pPr algn="l">
              <a:lnSpc>
                <a:spcPts val="1743"/>
              </a:lnSpc>
            </a:pPr>
            <a:r>
              <a:rPr sz="1125" b="0" i="0" u="none">
                <a:solidFill>
                  <a:srgbClr val="991B1B"/>
                </a:solidFill>
                <a:latin typeface="Hind Siliguri"/>
              </a:rPr>
              <a:t>ডান অলিন্দ থেকে ট্রাইকাসপিড কপাটিকার মাধ্যমে CO2-সমৃদ্ধ রক্ত গ্রহণ করে।</a:t>
            </a:r>
          </a:p>
        </p:txBody>
      </p:sp>
      <p:sp>
        <p:nvSpPr>
          <p:cNvPr id="20" name="TextBox 19"/>
          <p:cNvSpPr txBox="1"/>
          <p:nvPr/>
        </p:nvSpPr>
        <p:spPr>
          <a:xfrm>
            <a:off x="6688455" y="4640112"/>
            <a:ext cx="4724400" cy="424796"/>
          </a:xfrm>
          <a:prstGeom prst="rect">
            <a:avLst/>
          </a:prstGeom>
          <a:noFill/>
        </p:spPr>
        <p:txBody>
          <a:bodyPr wrap="square" lIns="0" tIns="0" rIns="0" bIns="0" anchor="t">
            <a:spAutoFit/>
          </a:bodyPr>
          <a:lstStyle/>
          <a:p>
            <a:pPr algn="l">
              <a:lnSpc>
                <a:spcPts val="1743"/>
              </a:lnSpc>
            </a:pPr>
            <a:r>
              <a:rPr sz="1125" b="0" i="0" u="none">
                <a:solidFill>
                  <a:srgbClr val="991B1B"/>
                </a:solidFill>
                <a:latin typeface="Hind Siliguri"/>
              </a:rPr>
              <a:t>পালমোনারি ধমনির মাধ্যমে CO2-সমৃদ্ধ রক্ত বিশোধনের জন্য ফুসফুসে প্রেরণ করে।</a:t>
            </a:r>
          </a:p>
        </p:txBody>
      </p:sp>
      <p:sp>
        <p:nvSpPr>
          <p:cNvPr id="21" name="TextBox 20"/>
          <p:cNvSpPr txBox="1"/>
          <p:nvPr/>
        </p:nvSpPr>
        <p:spPr>
          <a:xfrm>
            <a:off x="6688455" y="5396615"/>
            <a:ext cx="4724400" cy="206788"/>
          </a:xfrm>
          <a:prstGeom prst="rect">
            <a:avLst/>
          </a:prstGeom>
          <a:noFill/>
        </p:spPr>
        <p:txBody>
          <a:bodyPr wrap="square" lIns="0" tIns="0" rIns="0" bIns="0" anchor="t">
            <a:spAutoFit/>
          </a:bodyPr>
          <a:lstStyle/>
          <a:p>
            <a:pPr algn="l">
              <a:lnSpc>
                <a:spcPts val="1743"/>
              </a:lnSpc>
            </a:pPr>
            <a:r>
              <a:rPr sz="1125" b="0" i="0" u="none">
                <a:solidFill>
                  <a:srgbClr val="991B1B"/>
                </a:solidFill>
                <a:latin typeface="Hind Siliguri"/>
              </a:rPr>
              <a:t>হৃদপিণ্ডের সবচেয়ে পুরু ও শক্তিশালী প্রকোষ্ঠ (ডান নিলয় থেকে ৩ গুণ পুরু)।</a:t>
            </a:r>
          </a:p>
        </p:txBody>
      </p:sp>
      <p:sp>
        <p:nvSpPr>
          <p:cNvPr id="22" name="TextBox 21"/>
          <p:cNvSpPr txBox="1"/>
          <p:nvPr/>
        </p:nvSpPr>
        <p:spPr>
          <a:xfrm>
            <a:off x="6688455" y="5713322"/>
            <a:ext cx="4724400" cy="424796"/>
          </a:xfrm>
          <a:prstGeom prst="rect">
            <a:avLst/>
          </a:prstGeom>
          <a:noFill/>
        </p:spPr>
        <p:txBody>
          <a:bodyPr wrap="square" lIns="0" tIns="0" rIns="0" bIns="0" anchor="t">
            <a:spAutoFit/>
          </a:bodyPr>
          <a:lstStyle/>
          <a:p>
            <a:pPr algn="l">
              <a:lnSpc>
                <a:spcPts val="1743"/>
              </a:lnSpc>
            </a:pPr>
            <a:r>
              <a:rPr sz="1125" b="0" i="0" u="none">
                <a:solidFill>
                  <a:srgbClr val="991B1B"/>
                </a:solidFill>
                <a:latin typeface="Hind Siliguri"/>
              </a:rPr>
              <a:t>সিস্টেমিক মহাধমনি (Aorta)-র মাধ্যমে সমগ্র দেহে O2-সমৃদ্ধ রক্ত উচ্চ চাপে পাম্প করে।</a:t>
            </a:r>
          </a:p>
        </p:txBody>
      </p:sp>
      <p:sp>
        <p:nvSpPr>
          <p:cNvPr id="23" name="TextBox 22"/>
          <p:cNvSpPr txBox="1"/>
          <p:nvPr/>
        </p:nvSpPr>
        <p:spPr>
          <a:xfrm>
            <a:off x="6688455" y="6135536"/>
            <a:ext cx="4724400" cy="206788"/>
          </a:xfrm>
          <a:prstGeom prst="rect">
            <a:avLst/>
          </a:prstGeom>
          <a:noFill/>
        </p:spPr>
        <p:txBody>
          <a:bodyPr wrap="square" lIns="0" tIns="0" rIns="0" bIns="0" anchor="t">
            <a:spAutoFit/>
          </a:bodyPr>
          <a:lstStyle/>
          <a:p>
            <a:pPr algn="l">
              <a:lnSpc>
                <a:spcPts val="1743"/>
              </a:lnSpc>
            </a:pPr>
            <a:r>
              <a:rPr sz="1125" b="0" i="0" u="none">
                <a:solidFill>
                  <a:srgbClr val="991B1B"/>
                </a:solidFill>
                <a:latin typeface="Hind Siliguri"/>
              </a:rPr>
              <a:t>এতে প্যাপিলারি পেশি ও কর্ডি টেন্ডিনি (Chordae tendineae) যুক্ত থাকে।</a:t>
            </a:r>
          </a:p>
        </p:txBody>
      </p:sp>
      <p:sp>
        <p:nvSpPr>
          <p:cNvPr id="24" name="TextBox 23"/>
          <p:cNvSpPr txBox="1"/>
          <p:nvPr/>
        </p:nvSpPr>
        <p:spPr>
          <a:xfrm>
            <a:off x="763905" y="4304356"/>
            <a:ext cx="76200" cy="253916"/>
          </a:xfrm>
          <a:prstGeom prst="rect">
            <a:avLst/>
          </a:prstGeom>
          <a:noFill/>
        </p:spPr>
        <p:txBody>
          <a:bodyPr wrap="square" lIns="0" tIns="0" rIns="0" bIns="0" anchor="t">
            <a:spAutoFit/>
          </a:bodyPr>
          <a:lstStyle/>
          <a:p>
            <a:pPr algn="l">
              <a:lnSpc>
                <a:spcPts val="2092"/>
              </a:lnSpc>
            </a:pPr>
            <a:r>
              <a:rPr sz="1350" b="1" i="0" u="none">
                <a:solidFill>
                  <a:srgbClr val="991B1B"/>
                </a:solidFill>
                <a:latin typeface="Hind Siliguri"/>
              </a:rPr>
              <a:t>•</a:t>
            </a:r>
          </a:p>
        </p:txBody>
      </p:sp>
      <p:sp>
        <p:nvSpPr>
          <p:cNvPr id="25" name="TextBox 24"/>
          <p:cNvSpPr txBox="1"/>
          <p:nvPr/>
        </p:nvSpPr>
        <p:spPr>
          <a:xfrm>
            <a:off x="763905" y="4621062"/>
            <a:ext cx="76200" cy="253916"/>
          </a:xfrm>
          <a:prstGeom prst="rect">
            <a:avLst/>
          </a:prstGeom>
          <a:noFill/>
        </p:spPr>
        <p:txBody>
          <a:bodyPr wrap="square" lIns="0" tIns="0" rIns="0" bIns="0" anchor="t">
            <a:spAutoFit/>
          </a:bodyPr>
          <a:lstStyle/>
          <a:p>
            <a:pPr algn="l">
              <a:lnSpc>
                <a:spcPts val="2092"/>
              </a:lnSpc>
            </a:pPr>
            <a:r>
              <a:rPr sz="1350" b="1" i="0" u="none">
                <a:solidFill>
                  <a:srgbClr val="991B1B"/>
                </a:solidFill>
                <a:latin typeface="Hind Siliguri"/>
              </a:rPr>
              <a:t>•</a:t>
            </a:r>
          </a:p>
        </p:txBody>
      </p:sp>
      <p:sp>
        <p:nvSpPr>
          <p:cNvPr id="26" name="TextBox 25"/>
          <p:cNvSpPr txBox="1"/>
          <p:nvPr/>
        </p:nvSpPr>
        <p:spPr>
          <a:xfrm>
            <a:off x="763905" y="5159224"/>
            <a:ext cx="76200" cy="253916"/>
          </a:xfrm>
          <a:prstGeom prst="rect">
            <a:avLst/>
          </a:prstGeom>
          <a:noFill/>
        </p:spPr>
        <p:txBody>
          <a:bodyPr wrap="square" lIns="0" tIns="0" rIns="0" bIns="0" anchor="t">
            <a:spAutoFit/>
          </a:bodyPr>
          <a:lstStyle/>
          <a:p>
            <a:pPr algn="l">
              <a:lnSpc>
                <a:spcPts val="2092"/>
              </a:lnSpc>
            </a:pPr>
            <a:r>
              <a:rPr sz="1350" b="1" i="0" u="none">
                <a:solidFill>
                  <a:srgbClr val="991B1B"/>
                </a:solidFill>
                <a:latin typeface="Hind Siliguri"/>
              </a:rPr>
              <a:t>•</a:t>
            </a:r>
          </a:p>
        </p:txBody>
      </p:sp>
      <p:sp>
        <p:nvSpPr>
          <p:cNvPr id="27" name="TextBox 26"/>
          <p:cNvSpPr txBox="1"/>
          <p:nvPr/>
        </p:nvSpPr>
        <p:spPr>
          <a:xfrm>
            <a:off x="763905" y="5792637"/>
            <a:ext cx="76200" cy="253916"/>
          </a:xfrm>
          <a:prstGeom prst="rect">
            <a:avLst/>
          </a:prstGeom>
          <a:noFill/>
        </p:spPr>
        <p:txBody>
          <a:bodyPr wrap="square" lIns="0" tIns="0" rIns="0" bIns="0" anchor="t">
            <a:spAutoFit/>
          </a:bodyPr>
          <a:lstStyle/>
          <a:p>
            <a:pPr algn="l">
              <a:lnSpc>
                <a:spcPts val="2092"/>
              </a:lnSpc>
            </a:pPr>
            <a:r>
              <a:rPr sz="1350" b="1" i="0" u="none">
                <a:solidFill>
                  <a:srgbClr val="991B1B"/>
                </a:solidFill>
                <a:latin typeface="Hind Siliguri"/>
              </a:rPr>
              <a:t>•</a:t>
            </a:r>
          </a:p>
        </p:txBody>
      </p:sp>
      <p:sp>
        <p:nvSpPr>
          <p:cNvPr id="28" name="TextBox 27"/>
          <p:cNvSpPr txBox="1"/>
          <p:nvPr/>
        </p:nvSpPr>
        <p:spPr>
          <a:xfrm>
            <a:off x="763905" y="6109343"/>
            <a:ext cx="76200" cy="253916"/>
          </a:xfrm>
          <a:prstGeom prst="rect">
            <a:avLst/>
          </a:prstGeom>
          <a:noFill/>
        </p:spPr>
        <p:txBody>
          <a:bodyPr wrap="square" lIns="0" tIns="0" rIns="0" bIns="0" anchor="t">
            <a:spAutoFit/>
          </a:bodyPr>
          <a:lstStyle/>
          <a:p>
            <a:pPr algn="l">
              <a:lnSpc>
                <a:spcPts val="2092"/>
              </a:lnSpc>
            </a:pPr>
            <a:r>
              <a:rPr sz="1350" b="1" i="0" u="none">
                <a:solidFill>
                  <a:srgbClr val="991B1B"/>
                </a:solidFill>
                <a:latin typeface="Hind Siliguri"/>
              </a:rPr>
              <a:t>•</a:t>
            </a:r>
          </a:p>
        </p:txBody>
      </p:sp>
      <p:sp>
        <p:nvSpPr>
          <p:cNvPr id="29" name="TextBox 28"/>
          <p:cNvSpPr txBox="1"/>
          <p:nvPr/>
        </p:nvSpPr>
        <p:spPr>
          <a:xfrm>
            <a:off x="763905" y="6426049"/>
            <a:ext cx="76200" cy="253916"/>
          </a:xfrm>
          <a:prstGeom prst="rect">
            <a:avLst/>
          </a:prstGeom>
          <a:noFill/>
        </p:spPr>
        <p:txBody>
          <a:bodyPr wrap="square" lIns="0" tIns="0" rIns="0" bIns="0" anchor="t">
            <a:spAutoFit/>
          </a:bodyPr>
          <a:lstStyle/>
          <a:p>
            <a:pPr algn="l">
              <a:lnSpc>
                <a:spcPts val="2092"/>
              </a:lnSpc>
            </a:pPr>
            <a:r>
              <a:rPr sz="1350" b="1" i="0" u="none">
                <a:solidFill>
                  <a:srgbClr val="991B1B"/>
                </a:solidFill>
                <a:latin typeface="Hind Siliguri"/>
              </a:rPr>
              <a:t>•</a:t>
            </a:r>
          </a:p>
        </p:txBody>
      </p:sp>
      <p:sp>
        <p:nvSpPr>
          <p:cNvPr id="30" name="TextBox 29"/>
          <p:cNvSpPr txBox="1"/>
          <p:nvPr/>
        </p:nvSpPr>
        <p:spPr>
          <a:xfrm>
            <a:off x="6497955" y="4304356"/>
            <a:ext cx="76200" cy="253916"/>
          </a:xfrm>
          <a:prstGeom prst="rect">
            <a:avLst/>
          </a:prstGeom>
          <a:noFill/>
        </p:spPr>
        <p:txBody>
          <a:bodyPr wrap="square" lIns="0" tIns="0" rIns="0" bIns="0" anchor="t">
            <a:spAutoFit/>
          </a:bodyPr>
          <a:lstStyle/>
          <a:p>
            <a:pPr algn="l">
              <a:lnSpc>
                <a:spcPts val="2092"/>
              </a:lnSpc>
            </a:pPr>
            <a:r>
              <a:rPr sz="1350" b="1" i="0" u="none">
                <a:solidFill>
                  <a:srgbClr val="991B1B"/>
                </a:solidFill>
                <a:latin typeface="Hind Siliguri"/>
              </a:rPr>
              <a:t>•</a:t>
            </a:r>
          </a:p>
        </p:txBody>
      </p:sp>
      <p:sp>
        <p:nvSpPr>
          <p:cNvPr id="31" name="TextBox 30"/>
          <p:cNvSpPr txBox="1"/>
          <p:nvPr/>
        </p:nvSpPr>
        <p:spPr>
          <a:xfrm>
            <a:off x="6497955" y="4621062"/>
            <a:ext cx="76200" cy="253916"/>
          </a:xfrm>
          <a:prstGeom prst="rect">
            <a:avLst/>
          </a:prstGeom>
          <a:noFill/>
        </p:spPr>
        <p:txBody>
          <a:bodyPr wrap="square" lIns="0" tIns="0" rIns="0" bIns="0" anchor="t">
            <a:spAutoFit/>
          </a:bodyPr>
          <a:lstStyle/>
          <a:p>
            <a:pPr algn="l">
              <a:lnSpc>
                <a:spcPts val="2092"/>
              </a:lnSpc>
            </a:pPr>
            <a:r>
              <a:rPr sz="1350" b="1" i="0" u="none">
                <a:solidFill>
                  <a:srgbClr val="991B1B"/>
                </a:solidFill>
                <a:latin typeface="Hind Siliguri"/>
              </a:rPr>
              <a:t>•</a:t>
            </a:r>
          </a:p>
        </p:txBody>
      </p:sp>
      <p:sp>
        <p:nvSpPr>
          <p:cNvPr id="32" name="TextBox 31"/>
          <p:cNvSpPr txBox="1"/>
          <p:nvPr/>
        </p:nvSpPr>
        <p:spPr>
          <a:xfrm>
            <a:off x="6497955" y="5377565"/>
            <a:ext cx="76200" cy="253916"/>
          </a:xfrm>
          <a:prstGeom prst="rect">
            <a:avLst/>
          </a:prstGeom>
          <a:noFill/>
        </p:spPr>
        <p:txBody>
          <a:bodyPr wrap="square" lIns="0" tIns="0" rIns="0" bIns="0" anchor="t">
            <a:spAutoFit/>
          </a:bodyPr>
          <a:lstStyle/>
          <a:p>
            <a:pPr algn="l">
              <a:lnSpc>
                <a:spcPts val="2092"/>
              </a:lnSpc>
            </a:pPr>
            <a:r>
              <a:rPr sz="1350" b="1" i="0" u="none">
                <a:solidFill>
                  <a:srgbClr val="991B1B"/>
                </a:solidFill>
                <a:latin typeface="Hind Siliguri"/>
              </a:rPr>
              <a:t>•</a:t>
            </a:r>
          </a:p>
        </p:txBody>
      </p:sp>
      <p:sp>
        <p:nvSpPr>
          <p:cNvPr id="33" name="TextBox 32"/>
          <p:cNvSpPr txBox="1"/>
          <p:nvPr/>
        </p:nvSpPr>
        <p:spPr>
          <a:xfrm>
            <a:off x="6497955" y="5694272"/>
            <a:ext cx="76200" cy="253916"/>
          </a:xfrm>
          <a:prstGeom prst="rect">
            <a:avLst/>
          </a:prstGeom>
          <a:noFill/>
        </p:spPr>
        <p:txBody>
          <a:bodyPr wrap="square" lIns="0" tIns="0" rIns="0" bIns="0" anchor="t">
            <a:spAutoFit/>
          </a:bodyPr>
          <a:lstStyle/>
          <a:p>
            <a:pPr algn="l">
              <a:lnSpc>
                <a:spcPts val="2092"/>
              </a:lnSpc>
            </a:pPr>
            <a:r>
              <a:rPr sz="1350" b="1" i="0" u="none">
                <a:solidFill>
                  <a:srgbClr val="991B1B"/>
                </a:solidFill>
                <a:latin typeface="Hind Siliguri"/>
              </a:rPr>
              <a:t>•</a:t>
            </a:r>
          </a:p>
        </p:txBody>
      </p:sp>
      <p:sp>
        <p:nvSpPr>
          <p:cNvPr id="34" name="TextBox 33"/>
          <p:cNvSpPr txBox="1"/>
          <p:nvPr/>
        </p:nvSpPr>
        <p:spPr>
          <a:xfrm>
            <a:off x="6497955" y="6116486"/>
            <a:ext cx="76200" cy="253916"/>
          </a:xfrm>
          <a:prstGeom prst="rect">
            <a:avLst/>
          </a:prstGeom>
          <a:noFill/>
        </p:spPr>
        <p:txBody>
          <a:bodyPr wrap="square" lIns="0" tIns="0" rIns="0" bIns="0" anchor="t">
            <a:spAutoFit/>
          </a:bodyPr>
          <a:lstStyle/>
          <a:p>
            <a:pPr algn="l">
              <a:lnSpc>
                <a:spcPts val="2092"/>
              </a:lnSpc>
            </a:pPr>
            <a:r>
              <a:rPr sz="1350" b="1" i="0" u="none">
                <a:solidFill>
                  <a:srgbClr val="991B1B"/>
                </a:solidFill>
                <a:latin typeface="Hind Siliguri"/>
              </a:rPr>
              <a:t>•</a:t>
            </a:r>
          </a:p>
        </p:txBody>
      </p:sp>
      <p:sp>
        <p:nvSpPr>
          <p:cNvPr id="35" name="TextBox 34"/>
          <p:cNvSpPr txBox="1"/>
          <p:nvPr/>
        </p:nvSpPr>
        <p:spPr>
          <a:xfrm>
            <a:off x="533400" y="419100"/>
            <a:ext cx="11658600" cy="346249"/>
          </a:xfrm>
          <a:prstGeom prst="rect">
            <a:avLst/>
          </a:prstGeom>
          <a:noFill/>
        </p:spPr>
        <p:txBody>
          <a:bodyPr wrap="square" lIns="0" tIns="0" rIns="0" bIns="0" anchor="t">
            <a:spAutoFit/>
          </a:bodyPr>
          <a:lstStyle/>
          <a:p>
            <a:pPr algn="l"/>
            <a:r>
              <a:rPr sz="2250" b="1" i="0" u="none">
                <a:solidFill>
                  <a:srgbClr val="991B1B"/>
                </a:solidFill>
                <a:latin typeface="Hind Siliguri"/>
              </a:rPr>
              <a:t>৩. হৃদপিণ্ডের ৪টি প্রকোষ্ঠ (Chambers of Heart)</a:t>
            </a:r>
          </a:p>
        </p:txBody>
      </p:sp>
      <p:sp>
        <p:nvSpPr>
          <p:cNvPr id="36" name="Rectangle 35"/>
          <p:cNvSpPr/>
          <p:nvPr/>
        </p:nvSpPr>
        <p:spPr>
          <a:xfrm>
            <a:off x="533400" y="971550"/>
            <a:ext cx="11125200" cy="19050"/>
          </a:xfrm>
          <a:prstGeom prst="rect">
            <a:avLst/>
          </a:prstGeom>
          <a:solidFill>
            <a:srgbClr val="FCA5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rgbClr val="991B1B"/>
              </a:solidFill>
            </a:endParaRPr>
          </a:p>
        </p:txBody>
      </p:sp>
      <p:graphicFrame>
        <p:nvGraphicFramePr>
          <p:cNvPr id="38" name="Object 37">
            <a:extLst>
              <a:ext uri="{FF2B5EF4-FFF2-40B4-BE49-F238E27FC236}">
                <a16:creationId xmlns:a16="http://schemas.microsoft.com/office/drawing/2014/main" id="{5F732EC6-B596-0A1B-F4F8-EE12F9F5946A}"/>
              </a:ext>
            </a:extLst>
          </p:cNvPr>
          <p:cNvGraphicFramePr>
            <a:graphicFrameLocks noChangeAspect="1"/>
          </p:cNvGraphicFramePr>
          <p:nvPr>
            <p:extLst>
              <p:ext uri="{D42A27DB-BD31-4B8C-83A1-F6EECF244321}">
                <p14:modId xmlns:p14="http://schemas.microsoft.com/office/powerpoint/2010/main" val="1417010128"/>
              </p:ext>
            </p:extLst>
          </p:nvPr>
        </p:nvGraphicFramePr>
        <p:xfrm>
          <a:off x="3565842" y="1073684"/>
          <a:ext cx="4702175" cy="2530475"/>
        </p:xfrm>
        <a:graphic>
          <a:graphicData uri="http://schemas.openxmlformats.org/presentationml/2006/ole">
            <mc:AlternateContent xmlns:mc="http://schemas.openxmlformats.org/markup-compatibility/2006">
              <mc:Choice xmlns:v="urn:schemas-microsoft-com:vml" Requires="v">
                <p:oleObj name="Picture" r:id="rId6" imgW="4411695" imgH="2376553" progId="Word.Picture.8">
                  <p:embed/>
                </p:oleObj>
              </mc:Choice>
              <mc:Fallback>
                <p:oleObj name="Picture" r:id="rId6" imgW="4411695" imgH="2376553" progId="Word.Picture.8">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65842" y="1073684"/>
                        <a:ext cx="4702175" cy="2530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46277372"/>
              </p:ext>
            </p:extLst>
          </p:nvPr>
        </p:nvGraphicFramePr>
        <p:xfrm>
          <a:off x="523873" y="3467100"/>
          <a:ext cx="11115673" cy="3120995"/>
        </p:xfrm>
        <a:graphic>
          <a:graphicData uri="http://schemas.openxmlformats.org/drawingml/2006/table">
            <a:tbl>
              <a:tblPr firstRow="1" bandRow="1">
                <a:tableStyleId>{5C22544A-7EE6-4342-B048-85BDC9FD1C3A}</a:tableStyleId>
              </a:tblPr>
              <a:tblGrid>
                <a:gridCol w="1655564">
                  <a:extLst>
                    <a:ext uri="{9D8B030D-6E8A-4147-A177-3AD203B41FA5}">
                      <a16:colId xmlns:a16="http://schemas.microsoft.com/office/drawing/2014/main" val="20000"/>
                    </a:ext>
                  </a:extLst>
                </a:gridCol>
                <a:gridCol w="2358776">
                  <a:extLst>
                    <a:ext uri="{9D8B030D-6E8A-4147-A177-3AD203B41FA5}">
                      <a16:colId xmlns:a16="http://schemas.microsoft.com/office/drawing/2014/main" val="20001"/>
                    </a:ext>
                  </a:extLst>
                </a:gridCol>
                <a:gridCol w="3135362">
                  <a:extLst>
                    <a:ext uri="{9D8B030D-6E8A-4147-A177-3AD203B41FA5}">
                      <a16:colId xmlns:a16="http://schemas.microsoft.com/office/drawing/2014/main" val="20002"/>
                    </a:ext>
                  </a:extLst>
                </a:gridCol>
                <a:gridCol w="3965971">
                  <a:extLst>
                    <a:ext uri="{9D8B030D-6E8A-4147-A177-3AD203B41FA5}">
                      <a16:colId xmlns:a16="http://schemas.microsoft.com/office/drawing/2014/main" val="20003"/>
                    </a:ext>
                  </a:extLst>
                </a:gridCol>
              </a:tblGrid>
              <a:tr h="445856">
                <a:tc>
                  <a:txBody>
                    <a:bodyPr/>
                    <a:lstStyle/>
                    <a:p>
                      <a:pPr algn="ctr"/>
                      <a:r>
                        <a:rPr sz="1050" b="0" i="0" u="none">
                          <a:solidFill>
                            <a:srgbClr val="FFFFFF"/>
                          </a:solidFill>
                          <a:latin typeface="Hind Siliguri SemiBold"/>
                        </a:rPr>
                        <a:t>কপাটিকার নাম</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F172A"/>
                    </a:solidFill>
                  </a:tcPr>
                </a:tc>
                <a:tc>
                  <a:txBody>
                    <a:bodyPr/>
                    <a:lstStyle/>
                    <a:p>
                      <a:pPr algn="ctr"/>
                      <a:r>
                        <a:rPr sz="1050" b="0" i="0" u="none">
                          <a:solidFill>
                            <a:srgbClr val="FFFFFF"/>
                          </a:solidFill>
                          <a:latin typeface="Hind Siliguri SemiBold"/>
                        </a:rPr>
                        <a:t>অবস্থান</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F172A"/>
                    </a:solidFill>
                  </a:tcPr>
                </a:tc>
                <a:tc>
                  <a:txBody>
                    <a:bodyPr/>
                    <a:lstStyle/>
                    <a:p>
                      <a:pPr algn="ctr"/>
                      <a:r>
                        <a:rPr sz="1050" b="0" i="0" u="none">
                          <a:solidFill>
                            <a:srgbClr val="FFFFFF"/>
                          </a:solidFill>
                          <a:latin typeface="Hind Siliguri SemiBold"/>
                        </a:rPr>
                        <a:t>গঠনগত বৈশিষ্ট্য</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F172A"/>
                    </a:solidFill>
                  </a:tcPr>
                </a:tc>
                <a:tc>
                  <a:txBody>
                    <a:bodyPr/>
                    <a:lstStyle/>
                    <a:p>
                      <a:pPr algn="ctr"/>
                      <a:r>
                        <a:rPr sz="1050" b="0" i="0" u="none">
                          <a:solidFill>
                            <a:srgbClr val="FFFFFF"/>
                          </a:solidFill>
                          <a:latin typeface="Hind Siliguri SemiBold"/>
                        </a:rPr>
                        <a:t>কার্যকারিতা / ভূমিকা</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F172A"/>
                    </a:solidFill>
                  </a:tcPr>
                </a:tc>
                <a:extLst>
                  <a:ext uri="{0D108BD9-81ED-4DB2-BD59-A6C34878D82A}">
                    <a16:rowId xmlns:a16="http://schemas.microsoft.com/office/drawing/2014/main" val="10000"/>
                  </a:ext>
                </a:extLst>
              </a:tr>
              <a:tr h="445856">
                <a:tc>
                  <a:txBody>
                    <a:bodyPr/>
                    <a:lstStyle/>
                    <a:p>
                      <a:pPr algn="ctr"/>
                      <a:r>
                        <a:rPr sz="1050" b="1" i="0" u="none">
                          <a:solidFill>
                            <a:srgbClr val="334155"/>
                          </a:solidFill>
                          <a:latin typeface="Hind Siliguri"/>
                        </a:rPr>
                        <a:t>বাইকাসপিড / মাইট্রাল</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050" b="0" i="0" u="none">
                          <a:solidFill>
                            <a:srgbClr val="334155"/>
                          </a:solidFill>
                          <a:latin typeface="Hind Siliguri"/>
                        </a:rPr>
                        <a:t>বাম অলিন্দ ও বাম নিলয়ের সংযোগস্থলে</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050" b="0" i="0" u="none">
                          <a:solidFill>
                            <a:srgbClr val="334155"/>
                          </a:solidFill>
                          <a:latin typeface="Hind Siliguri"/>
                        </a:rPr>
                        <a:t>দ্বি-পত্রী (Dual-flap), আয়তন ৪-৬ বর্গসেমি। কর্ডি টেন্ডিনি দ্বারা যুক্ত।</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050" b="0" i="0" u="none">
                          <a:solidFill>
                            <a:srgbClr val="334155"/>
                          </a:solidFill>
                          <a:latin typeface="Hind Siliguri"/>
                        </a:rPr>
                        <a:t>বাম অলিন্দ থেকে বাম নিলয়ে O2-সমৃদ্ধ রক্ত প্রবাহ নিশ্চিত করে; বিপরীত প্রবাহ রোধ করে।</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445856">
                <a:tc>
                  <a:txBody>
                    <a:bodyPr/>
                    <a:lstStyle/>
                    <a:p>
                      <a:pPr algn="ctr"/>
                      <a:r>
                        <a:rPr sz="1050" b="1" i="0" u="none">
                          <a:solidFill>
                            <a:srgbClr val="334155"/>
                          </a:solidFill>
                          <a:latin typeface="Hind Siliguri"/>
                        </a:rPr>
                        <a:t>ট্রাইকাসপিড (Tricuspid)</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a:r>
                        <a:rPr sz="1050" b="0" i="0" u="none">
                          <a:solidFill>
                            <a:srgbClr val="334155"/>
                          </a:solidFill>
                          <a:latin typeface="Hind Siliguri"/>
                        </a:rPr>
                        <a:t>ডান অলিন্দ ও ডান নিলয়ের সংযোগস্থলে</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a:r>
                        <a:rPr sz="1050" b="0" i="0" u="none">
                          <a:solidFill>
                            <a:srgbClr val="334155"/>
                          </a:solidFill>
                          <a:latin typeface="Hind Siliguri"/>
                        </a:rPr>
                        <a:t>ত্রি-পত্রী (Tri-flap), আয়তন ৭-৯ বর্গসেমি।</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a:r>
                        <a:rPr sz="1050" b="0" i="0" u="none">
                          <a:solidFill>
                            <a:srgbClr val="334155"/>
                          </a:solidFill>
                          <a:latin typeface="Hind Siliguri"/>
                        </a:rPr>
                        <a:t>ডান অলিন্দ থেকে ডান নিলয়ে CO2-সমৃদ্ধ রক্ত যেতে দেয়, ব্যাকফ্লো বন্ধ করে।</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val="10002"/>
                  </a:ext>
                </a:extLst>
              </a:tr>
              <a:tr h="445856">
                <a:tc>
                  <a:txBody>
                    <a:bodyPr/>
                    <a:lstStyle/>
                    <a:p>
                      <a:pPr algn="ctr"/>
                      <a:r>
                        <a:rPr sz="1050" b="1" i="0" u="none">
                          <a:solidFill>
                            <a:srgbClr val="334155"/>
                          </a:solidFill>
                          <a:latin typeface="Hind Siliguri"/>
                        </a:rPr>
                        <a:t>অ্যাওর্টিক সেমিলুনার</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050" b="0" i="0" u="none">
                          <a:solidFill>
                            <a:srgbClr val="334155"/>
                          </a:solidFill>
                          <a:latin typeface="Hind Siliguri"/>
                        </a:rPr>
                        <a:t>বাম নিলয় ও সিস্টেমিক মহাধমনির সংযোগস্থলে</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050" b="0" i="0" u="none">
                          <a:solidFill>
                            <a:srgbClr val="334155"/>
                          </a:solidFill>
                          <a:latin typeface="Hind Siliguri"/>
                        </a:rPr>
                        <a:t>অর্ধচন্দ্রাকার (Half-moon shape) ৩টি পকেট সদৃশ কপাট।</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050" b="0" i="0" u="none">
                          <a:solidFill>
                            <a:srgbClr val="334155"/>
                          </a:solidFill>
                          <a:latin typeface="Hind Siliguri"/>
                        </a:rPr>
                        <a:t>বাম নিলয় থেকে মহাধমনিতে রক্ত পাঠায় এবং নিলয়ে রক্ত ফিরে আসতে বাধা দেয়।</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445856">
                <a:tc>
                  <a:txBody>
                    <a:bodyPr/>
                    <a:lstStyle/>
                    <a:p>
                      <a:pPr algn="ctr"/>
                      <a:r>
                        <a:rPr sz="1050" b="1" i="0" u="none">
                          <a:solidFill>
                            <a:srgbClr val="334155"/>
                          </a:solidFill>
                          <a:latin typeface="Hind Siliguri"/>
                        </a:rPr>
                        <a:t>পালমোনারি সেমিলুনার</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a:r>
                        <a:rPr sz="1050" b="0" i="0" u="none">
                          <a:solidFill>
                            <a:srgbClr val="334155"/>
                          </a:solidFill>
                          <a:latin typeface="Hind Siliguri"/>
                        </a:rPr>
                        <a:t>ডান নিলয় ও পালমোনারি ধমনির সংযোগস্থলে</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a:r>
                        <a:rPr sz="1050" b="0" i="0" u="none">
                          <a:solidFill>
                            <a:srgbClr val="334155"/>
                          </a:solidFill>
                          <a:latin typeface="Hind Siliguri"/>
                        </a:rPr>
                        <a:t>অর্ধচন্দ্রাকার ৩টি কপাটিকা সমন্বিত।</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a:r>
                        <a:rPr sz="1050" b="0" i="0" u="none">
                          <a:solidFill>
                            <a:srgbClr val="334155"/>
                          </a:solidFill>
                          <a:latin typeface="Hind Siliguri"/>
                        </a:rPr>
                        <a:t>ডান নিলয় থেকে রক্ত ফুসফুসীয় ধমনিতে প্রবাহিত করে; ফেরত আসা বন্ধ করে।</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val="10004"/>
                  </a:ext>
                </a:extLst>
              </a:tr>
              <a:tr h="445856">
                <a:tc>
                  <a:txBody>
                    <a:bodyPr/>
                    <a:lstStyle/>
                    <a:p>
                      <a:pPr algn="ctr"/>
                      <a:r>
                        <a:rPr sz="1050" b="1" i="0" u="none">
                          <a:solidFill>
                            <a:srgbClr val="334155"/>
                          </a:solidFill>
                          <a:latin typeface="Hind Siliguri"/>
                        </a:rPr>
                        <a:t>ইউস্টেশিয়ান (Eustachian)</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050" b="0" i="0" u="none">
                          <a:solidFill>
                            <a:srgbClr val="334155"/>
                          </a:solidFill>
                          <a:latin typeface="Hind Siliguri"/>
                        </a:rPr>
                        <a:t>ইনফিরিয়র ভেনাক্যাভা ও ডান অলিন্দের ছিদ্রে</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050" b="0" i="0" u="none">
                          <a:solidFill>
                            <a:srgbClr val="334155"/>
                          </a:solidFill>
                          <a:latin typeface="Hind Siliguri"/>
                        </a:rPr>
                        <a:t>ফোল্ড বা পর্দা আকৃতির কপাটিকা।</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050" b="0" i="0" u="none">
                          <a:solidFill>
                            <a:srgbClr val="334155"/>
                          </a:solidFill>
                          <a:latin typeface="Hind Siliguri"/>
                        </a:rPr>
                        <a:t>নিম্ন মহাধমনি থেকে রক্ত প্রবাহ ডান অলিন্দে চালনা করে।</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445859">
                <a:tc>
                  <a:txBody>
                    <a:bodyPr/>
                    <a:lstStyle/>
                    <a:p>
                      <a:pPr algn="ctr"/>
                      <a:r>
                        <a:rPr sz="1050" b="1" i="0" u="none">
                          <a:solidFill>
                            <a:srgbClr val="334155"/>
                          </a:solidFill>
                          <a:latin typeface="Hind Siliguri"/>
                        </a:rPr>
                        <a:t>থিবেসিয়ান (Thebesian)</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a:r>
                        <a:rPr sz="1050" b="0" i="0" u="none">
                          <a:solidFill>
                            <a:srgbClr val="334155"/>
                          </a:solidFill>
                          <a:latin typeface="Hind Siliguri"/>
                        </a:rPr>
                        <a:t>করোনোরি সাইনাস ও ডান অলিন্দের সংযোগস্থলে</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a:r>
                        <a:rPr sz="1050" b="0" i="0" u="none" dirty="0" err="1">
                          <a:solidFill>
                            <a:srgbClr val="334155"/>
                          </a:solidFill>
                          <a:latin typeface="Hind Siliguri"/>
                        </a:rPr>
                        <a:t>ক্ষুদ্র</a:t>
                      </a:r>
                      <a:r>
                        <a:rPr sz="1050" b="0" i="0" u="none" dirty="0">
                          <a:solidFill>
                            <a:srgbClr val="334155"/>
                          </a:solidFill>
                          <a:latin typeface="Hind Siliguri"/>
                        </a:rPr>
                        <a:t> </a:t>
                      </a:r>
                      <a:r>
                        <a:rPr sz="1050" b="0" i="0" u="none" dirty="0" err="1">
                          <a:solidFill>
                            <a:srgbClr val="334155"/>
                          </a:solidFill>
                          <a:latin typeface="Hind Siliguri"/>
                        </a:rPr>
                        <a:t>বৃত্তাকার</a:t>
                      </a:r>
                      <a:r>
                        <a:rPr sz="1050" b="0" i="0" u="none" dirty="0">
                          <a:solidFill>
                            <a:srgbClr val="334155"/>
                          </a:solidFill>
                          <a:latin typeface="Hind Siliguri"/>
                        </a:rPr>
                        <a:t> </a:t>
                      </a:r>
                      <a:r>
                        <a:rPr sz="1050" b="0" i="0" u="none" dirty="0" err="1">
                          <a:solidFill>
                            <a:srgbClr val="334155"/>
                          </a:solidFill>
                          <a:latin typeface="Hind Siliguri"/>
                        </a:rPr>
                        <a:t>কপাটিকা</a:t>
                      </a:r>
                      <a:r>
                        <a:rPr sz="1050" b="0" i="0" u="none" dirty="0">
                          <a:solidFill>
                            <a:srgbClr val="334155"/>
                          </a:solidFill>
                          <a:latin typeface="Hind Siliguri"/>
                        </a:rPr>
                        <a:t>।</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a:r>
                        <a:rPr sz="1050" b="0" i="0" u="none" dirty="0" err="1">
                          <a:solidFill>
                            <a:srgbClr val="334155"/>
                          </a:solidFill>
                          <a:latin typeface="Hind Siliguri"/>
                        </a:rPr>
                        <a:t>হৃদপ্রাচীর</a:t>
                      </a:r>
                      <a:r>
                        <a:rPr sz="1050" b="0" i="0" u="none" dirty="0">
                          <a:solidFill>
                            <a:srgbClr val="334155"/>
                          </a:solidFill>
                          <a:latin typeface="Hind Siliguri"/>
                        </a:rPr>
                        <a:t> </a:t>
                      </a:r>
                      <a:r>
                        <a:rPr sz="1050" b="0" i="0" u="none" dirty="0" err="1">
                          <a:solidFill>
                            <a:srgbClr val="334155"/>
                          </a:solidFill>
                          <a:latin typeface="Hind Siliguri"/>
                        </a:rPr>
                        <a:t>থেকে</a:t>
                      </a:r>
                      <a:r>
                        <a:rPr sz="1050" b="0" i="0" u="none" dirty="0">
                          <a:solidFill>
                            <a:srgbClr val="334155"/>
                          </a:solidFill>
                          <a:latin typeface="Hind Siliguri"/>
                        </a:rPr>
                        <a:t> </a:t>
                      </a:r>
                      <a:r>
                        <a:rPr sz="1050" b="0" i="0" u="none" dirty="0" err="1">
                          <a:solidFill>
                            <a:srgbClr val="334155"/>
                          </a:solidFill>
                          <a:latin typeface="Hind Siliguri"/>
                        </a:rPr>
                        <a:t>সংগৃহীত</a:t>
                      </a:r>
                      <a:r>
                        <a:rPr sz="1050" b="0" i="0" u="none" dirty="0">
                          <a:solidFill>
                            <a:srgbClr val="334155"/>
                          </a:solidFill>
                          <a:latin typeface="Hind Siliguri"/>
                        </a:rPr>
                        <a:t> CO2-সমৃদ্ধ </a:t>
                      </a:r>
                      <a:r>
                        <a:rPr sz="1050" b="0" i="0" u="none" dirty="0" err="1">
                          <a:solidFill>
                            <a:srgbClr val="334155"/>
                          </a:solidFill>
                          <a:latin typeface="Hind Siliguri"/>
                        </a:rPr>
                        <a:t>রক্ত</a:t>
                      </a:r>
                      <a:r>
                        <a:rPr sz="1050" b="0" i="0" u="none" dirty="0">
                          <a:solidFill>
                            <a:srgbClr val="334155"/>
                          </a:solidFill>
                          <a:latin typeface="Hind Siliguri"/>
                        </a:rPr>
                        <a:t> </a:t>
                      </a:r>
                      <a:r>
                        <a:rPr sz="1050" b="0" i="0" u="none" dirty="0" err="1">
                          <a:solidFill>
                            <a:srgbClr val="334155"/>
                          </a:solidFill>
                          <a:latin typeface="Hind Siliguri"/>
                        </a:rPr>
                        <a:t>অলিন্দ</a:t>
                      </a:r>
                      <a:r>
                        <a:rPr sz="1050" b="0" i="0" u="none" dirty="0">
                          <a:solidFill>
                            <a:srgbClr val="334155"/>
                          </a:solidFill>
                          <a:latin typeface="Hind Siliguri"/>
                        </a:rPr>
                        <a:t> </a:t>
                      </a:r>
                      <a:r>
                        <a:rPr sz="1050" b="0" i="0" u="none" dirty="0" err="1">
                          <a:solidFill>
                            <a:srgbClr val="334155"/>
                          </a:solidFill>
                          <a:latin typeface="Hind Siliguri"/>
                        </a:rPr>
                        <a:t>থেকে</a:t>
                      </a:r>
                      <a:r>
                        <a:rPr sz="1050" b="0" i="0" u="none" dirty="0">
                          <a:solidFill>
                            <a:srgbClr val="334155"/>
                          </a:solidFill>
                          <a:latin typeface="Hind Siliguri"/>
                        </a:rPr>
                        <a:t> </a:t>
                      </a:r>
                      <a:r>
                        <a:rPr sz="1050" b="0" i="0" u="none" dirty="0" err="1">
                          <a:solidFill>
                            <a:srgbClr val="334155"/>
                          </a:solidFill>
                          <a:latin typeface="Hind Siliguri"/>
                        </a:rPr>
                        <a:t>পেছনে</a:t>
                      </a:r>
                      <a:r>
                        <a:rPr sz="1050" b="0" i="0" u="none" dirty="0">
                          <a:solidFill>
                            <a:srgbClr val="334155"/>
                          </a:solidFill>
                          <a:latin typeface="Hind Siliguri"/>
                        </a:rPr>
                        <a:t> </a:t>
                      </a:r>
                      <a:r>
                        <a:rPr sz="1050" b="0" i="0" u="none" dirty="0" err="1">
                          <a:solidFill>
                            <a:srgbClr val="334155"/>
                          </a:solidFill>
                          <a:latin typeface="Hind Siliguri"/>
                        </a:rPr>
                        <a:t>যেতে</a:t>
                      </a:r>
                      <a:r>
                        <a:rPr sz="1050" b="0" i="0" u="none" dirty="0">
                          <a:solidFill>
                            <a:srgbClr val="334155"/>
                          </a:solidFill>
                          <a:latin typeface="Hind Siliguri"/>
                        </a:rPr>
                        <a:t> </a:t>
                      </a:r>
                      <a:r>
                        <a:rPr sz="1050" b="0" i="0" u="none" dirty="0" err="1">
                          <a:solidFill>
                            <a:srgbClr val="334155"/>
                          </a:solidFill>
                          <a:latin typeface="Hind Siliguri"/>
                        </a:rPr>
                        <a:t>বাধা</a:t>
                      </a:r>
                      <a:r>
                        <a:rPr sz="1050" b="0" i="0" u="none" dirty="0">
                          <a:solidFill>
                            <a:srgbClr val="334155"/>
                          </a:solidFill>
                          <a:latin typeface="Hind Siliguri"/>
                        </a:rPr>
                        <a:t> </a:t>
                      </a:r>
                      <a:r>
                        <a:rPr sz="1050" b="0" i="0" u="none" dirty="0" err="1">
                          <a:solidFill>
                            <a:srgbClr val="334155"/>
                          </a:solidFill>
                          <a:latin typeface="Hind Siliguri"/>
                        </a:rPr>
                        <a:t>দেয়</a:t>
                      </a:r>
                      <a:r>
                        <a:rPr sz="1050" b="0" i="0" u="none" dirty="0">
                          <a:solidFill>
                            <a:srgbClr val="334155"/>
                          </a:solidFill>
                          <a:latin typeface="Hind Siliguri"/>
                        </a:rPr>
                        <a:t>।</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val="10006"/>
                  </a:ext>
                </a:extLst>
              </a:tr>
            </a:tbl>
          </a:graphicData>
        </a:graphic>
      </p:graphicFrame>
      <p:sp>
        <p:nvSpPr>
          <p:cNvPr id="5" name="TextBox 4"/>
          <p:cNvSpPr txBox="1"/>
          <p:nvPr/>
        </p:nvSpPr>
        <p:spPr>
          <a:xfrm>
            <a:off x="533400" y="419100"/>
            <a:ext cx="11658600" cy="369332"/>
          </a:xfrm>
          <a:prstGeom prst="rect">
            <a:avLst/>
          </a:prstGeom>
          <a:noFill/>
        </p:spPr>
        <p:txBody>
          <a:bodyPr wrap="square" lIns="0" tIns="0" rIns="0" bIns="0" anchor="t">
            <a:spAutoFit/>
          </a:bodyPr>
          <a:lstStyle/>
          <a:p>
            <a:pPr algn="l"/>
            <a:r>
              <a:rPr sz="2400" b="1" i="0" u="none" dirty="0">
                <a:solidFill>
                  <a:srgbClr val="991B1B"/>
                </a:solidFill>
                <a:latin typeface="Hind Siliguri"/>
              </a:rPr>
              <a:t>৪. </a:t>
            </a:r>
            <a:r>
              <a:rPr sz="2400" b="1" i="0" u="none" dirty="0" err="1">
                <a:solidFill>
                  <a:srgbClr val="991B1B"/>
                </a:solidFill>
                <a:latin typeface="Hind Siliguri"/>
              </a:rPr>
              <a:t>হৃদপিণ্ডের</a:t>
            </a:r>
            <a:r>
              <a:rPr sz="2400" b="1" i="0" u="none" dirty="0">
                <a:solidFill>
                  <a:srgbClr val="991B1B"/>
                </a:solidFill>
                <a:latin typeface="Hind Siliguri"/>
              </a:rPr>
              <a:t> </a:t>
            </a:r>
            <a:r>
              <a:rPr sz="2400" b="1" i="0" u="none" dirty="0" err="1">
                <a:solidFill>
                  <a:srgbClr val="991B1B"/>
                </a:solidFill>
                <a:latin typeface="Hind Siliguri"/>
              </a:rPr>
              <a:t>কপাটিকাসমূহ</a:t>
            </a:r>
            <a:r>
              <a:rPr sz="2400" b="1" i="0" u="none" dirty="0">
                <a:solidFill>
                  <a:srgbClr val="991B1B"/>
                </a:solidFill>
                <a:latin typeface="Hind Siliguri"/>
              </a:rPr>
              <a:t> (Valves of Heart)</a:t>
            </a:r>
          </a:p>
        </p:txBody>
      </p:sp>
      <p:sp>
        <p:nvSpPr>
          <p:cNvPr id="6" name="Rectangle 5"/>
          <p:cNvSpPr/>
          <p:nvPr/>
        </p:nvSpPr>
        <p:spPr>
          <a:xfrm>
            <a:off x="533400" y="971550"/>
            <a:ext cx="11125200" cy="19050"/>
          </a:xfrm>
          <a:prstGeom prst="rect">
            <a:avLst/>
          </a:prstGeom>
          <a:solidFill>
            <a:srgbClr val="FCA5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1" name="Picture 30">
            <a:extLst>
              <a:ext uri="{FF2B5EF4-FFF2-40B4-BE49-F238E27FC236}">
                <a16:creationId xmlns:a16="http://schemas.microsoft.com/office/drawing/2014/main" id="{166C2214-61E4-359E-6307-B89F02CCA928}"/>
              </a:ext>
            </a:extLst>
          </p:cNvPr>
          <p:cNvPicPr>
            <a:picLocks noChangeAspect="1"/>
          </p:cNvPicPr>
          <p:nvPr/>
        </p:nvPicPr>
        <p:blipFill>
          <a:blip r:embed="rId2"/>
          <a:stretch>
            <a:fillRect/>
          </a:stretch>
        </p:blipFill>
        <p:spPr>
          <a:xfrm>
            <a:off x="4442314" y="1009650"/>
            <a:ext cx="2990850" cy="24193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533400" y="2242219"/>
            <a:ext cx="11125200" cy="610516"/>
          </a:xfrm>
          <a:prstGeom prst="roundRect">
            <a:avLst>
              <a:gd name="adj" fmla="val 15023"/>
            </a:avLst>
          </a:prstGeom>
          <a:solidFill>
            <a:srgbClr val="F8FAFC"/>
          </a:solidFill>
          <a:ln w="952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009650" y="2375569"/>
            <a:ext cx="10477500" cy="240506"/>
          </a:xfrm>
          <a:prstGeom prst="rect">
            <a:avLst/>
          </a:prstGeom>
          <a:noFill/>
        </p:spPr>
        <p:txBody>
          <a:bodyPr wrap="square" lIns="0" tIns="0" rIns="0" bIns="0" anchor="t">
            <a:spAutoFit/>
          </a:bodyPr>
          <a:lstStyle/>
          <a:p>
            <a:pPr algn="l">
              <a:lnSpc>
                <a:spcPts val="1743"/>
              </a:lnSpc>
            </a:pPr>
            <a:r>
              <a:rPr sz="1125" b="1" i="0" u="none" dirty="0" err="1">
                <a:solidFill>
                  <a:srgbClr val="334155"/>
                </a:solidFill>
                <a:latin typeface="Hind Siliguri"/>
              </a:rPr>
              <a:t>স্বতঃস্ফূর্ত</a:t>
            </a:r>
            <a:r>
              <a:rPr sz="1125" b="1" i="0" u="none" dirty="0">
                <a:solidFill>
                  <a:srgbClr val="334155"/>
                </a:solidFill>
                <a:latin typeface="Hind Siliguri"/>
              </a:rPr>
              <a:t> ও </a:t>
            </a:r>
            <a:r>
              <a:rPr sz="1125" b="1" i="0" u="none" dirty="0" err="1">
                <a:solidFill>
                  <a:srgbClr val="334155"/>
                </a:solidFill>
                <a:latin typeface="Hind Siliguri"/>
              </a:rPr>
              <a:t>অনৈচ্ছিক</a:t>
            </a:r>
            <a:r>
              <a:rPr sz="1125" b="1" i="0" u="none" dirty="0">
                <a:solidFill>
                  <a:srgbClr val="334155"/>
                </a:solidFill>
                <a:latin typeface="Hind Siliguri"/>
              </a:rPr>
              <a:t> </a:t>
            </a:r>
            <a:r>
              <a:rPr sz="1125" b="1" i="0" u="none" dirty="0" err="1">
                <a:solidFill>
                  <a:srgbClr val="334155"/>
                </a:solidFill>
                <a:latin typeface="Hind Siliguri"/>
              </a:rPr>
              <a:t>প্রাকৃতিক</a:t>
            </a:r>
            <a:r>
              <a:rPr sz="1125" b="1" i="0" u="none" dirty="0">
                <a:solidFill>
                  <a:srgbClr val="334155"/>
                </a:solidFill>
                <a:latin typeface="Hind Siliguri"/>
              </a:rPr>
              <a:t> </a:t>
            </a:r>
            <a:r>
              <a:rPr sz="1125" b="1" i="0" u="none" dirty="0" err="1">
                <a:solidFill>
                  <a:srgbClr val="334155"/>
                </a:solidFill>
                <a:latin typeface="Hind Siliguri"/>
              </a:rPr>
              <a:t>গঠন</a:t>
            </a:r>
            <a:r>
              <a:rPr sz="1125" b="1" i="0" u="none" dirty="0">
                <a:solidFill>
                  <a:srgbClr val="334155"/>
                </a:solidFill>
                <a:latin typeface="Hind Siliguri"/>
              </a:rPr>
              <a:t>:</a:t>
            </a:r>
            <a:r>
              <a:rPr sz="1125" b="0" i="0" u="none" dirty="0">
                <a:solidFill>
                  <a:srgbClr val="334155"/>
                </a:solidFill>
                <a:latin typeface="Hind Siliguri"/>
              </a:rPr>
              <a:t> </a:t>
            </a:r>
            <a:r>
              <a:rPr sz="1125" b="0" i="0" u="none" dirty="0" err="1">
                <a:solidFill>
                  <a:srgbClr val="334155"/>
                </a:solidFill>
                <a:latin typeface="Hind Siliguri"/>
              </a:rPr>
              <a:t>হৃদপেশি</a:t>
            </a:r>
            <a:r>
              <a:rPr sz="1125" b="0" i="0" u="none" dirty="0">
                <a:solidFill>
                  <a:srgbClr val="334155"/>
                </a:solidFill>
                <a:latin typeface="Hind Siliguri"/>
              </a:rPr>
              <a:t> </a:t>
            </a:r>
            <a:r>
              <a:rPr sz="1125" b="0" i="0" u="none" dirty="0" err="1">
                <a:solidFill>
                  <a:srgbClr val="334155"/>
                </a:solidFill>
                <a:latin typeface="Hind Siliguri"/>
              </a:rPr>
              <a:t>গঠনগতভাবে</a:t>
            </a:r>
            <a:r>
              <a:rPr sz="1125" b="0" i="0" u="none" dirty="0">
                <a:solidFill>
                  <a:srgbClr val="334155"/>
                </a:solidFill>
                <a:latin typeface="Hind Siliguri"/>
              </a:rPr>
              <a:t> </a:t>
            </a:r>
            <a:r>
              <a:rPr sz="1125" b="0" i="0" u="none" dirty="0" err="1">
                <a:solidFill>
                  <a:srgbClr val="334155"/>
                </a:solidFill>
                <a:latin typeface="Hind Siliguri"/>
              </a:rPr>
              <a:t>ডোরকাটা</a:t>
            </a:r>
            <a:r>
              <a:rPr sz="1125" b="0" i="0" u="none" dirty="0">
                <a:solidFill>
                  <a:srgbClr val="334155"/>
                </a:solidFill>
                <a:latin typeface="Hind Siliguri"/>
              </a:rPr>
              <a:t> (Striated) </a:t>
            </a:r>
            <a:r>
              <a:rPr sz="1125" b="0" i="0" u="none" dirty="0" err="1">
                <a:solidFill>
                  <a:srgbClr val="334155"/>
                </a:solidFill>
                <a:latin typeface="Hind Siliguri"/>
              </a:rPr>
              <a:t>হলেও</a:t>
            </a:r>
            <a:r>
              <a:rPr sz="1125" b="0" i="0" u="none" dirty="0">
                <a:solidFill>
                  <a:srgbClr val="334155"/>
                </a:solidFill>
                <a:latin typeface="Hind Siliguri"/>
              </a:rPr>
              <a:t> </a:t>
            </a:r>
            <a:r>
              <a:rPr sz="1125" b="0" i="0" u="none" dirty="0" err="1">
                <a:solidFill>
                  <a:srgbClr val="334155"/>
                </a:solidFill>
                <a:latin typeface="Hind Siliguri"/>
              </a:rPr>
              <a:t>কাজগতভাবে</a:t>
            </a:r>
            <a:r>
              <a:rPr sz="1125" b="0" i="0" u="none" dirty="0">
                <a:solidFill>
                  <a:srgbClr val="334155"/>
                </a:solidFill>
                <a:latin typeface="Hind Siliguri"/>
              </a:rPr>
              <a:t> </a:t>
            </a:r>
            <a:r>
              <a:rPr sz="1125" b="0" i="0" u="none" dirty="0" err="1">
                <a:solidFill>
                  <a:srgbClr val="334155"/>
                </a:solidFill>
                <a:latin typeface="Hind Siliguri"/>
              </a:rPr>
              <a:t>অনৈচ্ছিক</a:t>
            </a:r>
            <a:r>
              <a:rPr sz="1125" b="0" i="0" u="none" dirty="0">
                <a:solidFill>
                  <a:srgbClr val="334155"/>
                </a:solidFill>
                <a:latin typeface="Hind Siliguri"/>
              </a:rPr>
              <a:t>। </a:t>
            </a:r>
            <a:r>
              <a:rPr sz="1125" b="0" i="0" u="none" dirty="0" err="1">
                <a:solidFill>
                  <a:srgbClr val="334155"/>
                </a:solidFill>
                <a:latin typeface="Hind Siliguri"/>
              </a:rPr>
              <a:t>এটি</a:t>
            </a:r>
            <a:r>
              <a:rPr sz="1125" b="0" i="0" u="none" dirty="0">
                <a:solidFill>
                  <a:srgbClr val="334155"/>
                </a:solidFill>
                <a:latin typeface="Hind Siliguri"/>
              </a:rPr>
              <a:t> </a:t>
            </a:r>
            <a:r>
              <a:rPr sz="1125" b="0" i="0" u="none" dirty="0" err="1">
                <a:solidFill>
                  <a:srgbClr val="334155"/>
                </a:solidFill>
                <a:latin typeface="Hind Siliguri"/>
              </a:rPr>
              <a:t>মস্তিষ্কের</a:t>
            </a:r>
            <a:r>
              <a:rPr sz="1125" b="0" i="0" u="none" dirty="0">
                <a:solidFill>
                  <a:srgbClr val="334155"/>
                </a:solidFill>
                <a:latin typeface="Hind Siliguri"/>
              </a:rPr>
              <a:t> </a:t>
            </a:r>
            <a:r>
              <a:rPr sz="1125" b="0" i="0" u="none" dirty="0" err="1">
                <a:solidFill>
                  <a:srgbClr val="334155"/>
                </a:solidFill>
                <a:latin typeface="Hind Siliguri"/>
              </a:rPr>
              <a:t>সরাসরি</a:t>
            </a:r>
            <a:r>
              <a:rPr sz="1125" b="0" i="0" u="none" dirty="0">
                <a:solidFill>
                  <a:srgbClr val="334155"/>
                </a:solidFill>
                <a:latin typeface="Hind Siliguri"/>
              </a:rPr>
              <a:t> </a:t>
            </a:r>
            <a:r>
              <a:rPr sz="1125" b="0" i="0" u="none" dirty="0" err="1">
                <a:solidFill>
                  <a:srgbClr val="334155"/>
                </a:solidFill>
                <a:latin typeface="Hind Siliguri"/>
              </a:rPr>
              <a:t>ইচ্ছা</a:t>
            </a:r>
            <a:r>
              <a:rPr sz="1125" b="0" i="0" u="none" dirty="0">
                <a:solidFill>
                  <a:srgbClr val="334155"/>
                </a:solidFill>
                <a:latin typeface="Hind Siliguri"/>
              </a:rPr>
              <a:t> </a:t>
            </a:r>
            <a:r>
              <a:rPr sz="1125" b="0" i="0" u="none" dirty="0" err="1">
                <a:solidFill>
                  <a:srgbClr val="334155"/>
                </a:solidFill>
                <a:latin typeface="Hind Siliguri"/>
              </a:rPr>
              <a:t>ছাড়া</a:t>
            </a:r>
            <a:r>
              <a:rPr sz="1125" b="0" i="0" u="none" dirty="0">
                <a:solidFill>
                  <a:srgbClr val="334155"/>
                </a:solidFill>
                <a:latin typeface="Hind Siliguri"/>
              </a:rPr>
              <a:t> </a:t>
            </a:r>
            <a:r>
              <a:rPr sz="1125" b="0" i="0" u="none" dirty="0" err="1">
                <a:solidFill>
                  <a:srgbClr val="334155"/>
                </a:solidFill>
                <a:latin typeface="Hind Siliguri"/>
              </a:rPr>
              <a:t>স্বতঃস্ফূর্তভাবে</a:t>
            </a:r>
            <a:r>
              <a:rPr sz="1125" b="0" i="0" u="none" dirty="0">
                <a:solidFill>
                  <a:srgbClr val="334155"/>
                </a:solidFill>
                <a:latin typeface="Hind Siliguri"/>
              </a:rPr>
              <a:t> </a:t>
            </a:r>
            <a:r>
              <a:rPr sz="1125" b="0" i="0" u="none" dirty="0" err="1">
                <a:solidFill>
                  <a:srgbClr val="334155"/>
                </a:solidFill>
                <a:latin typeface="Hind Siliguri"/>
              </a:rPr>
              <a:t>নিজস্ব</a:t>
            </a:r>
            <a:r>
              <a:rPr sz="1125" b="0" i="0" u="none" dirty="0">
                <a:solidFill>
                  <a:srgbClr val="334155"/>
                </a:solidFill>
                <a:latin typeface="Hind Siliguri"/>
              </a:rPr>
              <a:t> </a:t>
            </a:r>
            <a:r>
              <a:rPr sz="1125" b="0" i="0" u="none" dirty="0" err="1">
                <a:solidFill>
                  <a:srgbClr val="334155"/>
                </a:solidFill>
                <a:latin typeface="Hind Siliguri"/>
              </a:rPr>
              <a:t>ছন্দে</a:t>
            </a:r>
            <a:r>
              <a:rPr sz="1125" b="0" i="0" u="none" dirty="0">
                <a:solidFill>
                  <a:srgbClr val="334155"/>
                </a:solidFill>
                <a:latin typeface="Hind Siliguri"/>
              </a:rPr>
              <a:t> </a:t>
            </a:r>
            <a:r>
              <a:rPr sz="1125" b="0" i="0" u="none" dirty="0" err="1">
                <a:solidFill>
                  <a:srgbClr val="334155"/>
                </a:solidFill>
                <a:latin typeface="Hind Siliguri"/>
              </a:rPr>
              <a:t>সংকুচিত</a:t>
            </a:r>
            <a:r>
              <a:rPr sz="1125" b="0" i="0" u="none" dirty="0">
                <a:solidFill>
                  <a:srgbClr val="334155"/>
                </a:solidFill>
                <a:latin typeface="Hind Siliguri"/>
              </a:rPr>
              <a:t> ও </a:t>
            </a:r>
            <a:r>
              <a:rPr sz="1125" b="0" i="0" u="none" dirty="0" err="1">
                <a:solidFill>
                  <a:srgbClr val="334155"/>
                </a:solidFill>
                <a:latin typeface="Hind Siliguri"/>
              </a:rPr>
              <a:t>প্রসারিত</a:t>
            </a:r>
            <a:r>
              <a:rPr sz="1125" b="0" i="0" u="none" dirty="0">
                <a:solidFill>
                  <a:srgbClr val="334155"/>
                </a:solidFill>
                <a:latin typeface="Hind Siliguri"/>
              </a:rPr>
              <a:t> </a:t>
            </a:r>
            <a:r>
              <a:rPr sz="1125" b="0" i="0" u="none" dirty="0" err="1">
                <a:solidFill>
                  <a:srgbClr val="334155"/>
                </a:solidFill>
                <a:latin typeface="Hind Siliguri"/>
              </a:rPr>
              <a:t>হয়</a:t>
            </a:r>
            <a:r>
              <a:rPr sz="1125" b="0" i="0" u="none" dirty="0">
                <a:solidFill>
                  <a:srgbClr val="334155"/>
                </a:solidFill>
                <a:latin typeface="Hind Siliguri"/>
              </a:rPr>
              <a:t>।</a:t>
            </a:r>
          </a:p>
        </p:txBody>
      </p:sp>
      <p:sp>
        <p:nvSpPr>
          <p:cNvPr id="5" name="Rounded Rectangle 4"/>
          <p:cNvSpPr/>
          <p:nvPr/>
        </p:nvSpPr>
        <p:spPr>
          <a:xfrm>
            <a:off x="533400" y="2986086"/>
            <a:ext cx="11125200" cy="602455"/>
          </a:xfrm>
          <a:prstGeom prst="roundRect">
            <a:avLst>
              <a:gd name="adj" fmla="val 15023"/>
            </a:avLst>
          </a:prstGeom>
          <a:solidFill>
            <a:srgbClr val="F8FAFC"/>
          </a:solidFill>
          <a:ln w="952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09650" y="3119437"/>
            <a:ext cx="10477500" cy="240506"/>
          </a:xfrm>
          <a:prstGeom prst="rect">
            <a:avLst/>
          </a:prstGeom>
          <a:noFill/>
        </p:spPr>
        <p:txBody>
          <a:bodyPr wrap="square" lIns="0" tIns="0" rIns="0" bIns="0" anchor="t">
            <a:spAutoFit/>
          </a:bodyPr>
          <a:lstStyle/>
          <a:p>
            <a:pPr algn="l">
              <a:lnSpc>
                <a:spcPts val="1743"/>
              </a:lnSpc>
            </a:pPr>
            <a:r>
              <a:rPr sz="1125" b="1" i="0" u="none">
                <a:solidFill>
                  <a:srgbClr val="334155"/>
                </a:solidFill>
                <a:latin typeface="Hind Siliguri"/>
              </a:rPr>
              <a:t>শাখান্বিত জালক রূপান্তর (Syncytium):</a:t>
            </a:r>
            <a:r>
              <a:rPr sz="1125" b="0" i="0" u="none">
                <a:solidFill>
                  <a:srgbClr val="334155"/>
                </a:solidFill>
                <a:latin typeface="Hind Siliguri"/>
              </a:rPr>
              <a:t> হৃদপেশির তন্তুগুলো শাখান্বিত এবং আড়াআড়ি শাখা দ্বারা পরস্পরের সাথে যুক্ত হয়ে ত্রিমাত্রিক জালক বা সিউডোসিনসাইটিয়াম গঠন করে।</a:t>
            </a:r>
          </a:p>
        </p:txBody>
      </p:sp>
      <p:sp>
        <p:nvSpPr>
          <p:cNvPr id="7" name="Rounded Rectangle 6"/>
          <p:cNvSpPr/>
          <p:nvPr/>
        </p:nvSpPr>
        <p:spPr>
          <a:xfrm>
            <a:off x="533400" y="3721892"/>
            <a:ext cx="11125200" cy="728662"/>
          </a:xfrm>
          <a:prstGeom prst="roundRect">
            <a:avLst>
              <a:gd name="adj" fmla="val 10457"/>
            </a:avLst>
          </a:prstGeom>
          <a:solidFill>
            <a:srgbClr val="F8FAFC"/>
          </a:solidFill>
          <a:ln w="952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09650" y="3855242"/>
            <a:ext cx="10477500" cy="461962"/>
          </a:xfrm>
          <a:prstGeom prst="rect">
            <a:avLst/>
          </a:prstGeom>
          <a:noFill/>
        </p:spPr>
        <p:txBody>
          <a:bodyPr wrap="square" lIns="0" tIns="0" rIns="0" bIns="0" anchor="t">
            <a:spAutoFit/>
          </a:bodyPr>
          <a:lstStyle/>
          <a:p>
            <a:pPr algn="l">
              <a:lnSpc>
                <a:spcPts val="1743"/>
              </a:lnSpc>
            </a:pPr>
            <a:r>
              <a:rPr sz="1125" b="1" i="0" u="none">
                <a:solidFill>
                  <a:srgbClr val="334155"/>
                </a:solidFill>
                <a:latin typeface="Hind Siliguri"/>
              </a:rPr>
              <a:t>ইন্টারক্যাল্যাটেড ডিস্ক (Intercalated Disc):</a:t>
            </a:r>
            <a:r>
              <a:rPr sz="1125" b="0" i="0" u="none">
                <a:solidFill>
                  <a:srgbClr val="334155"/>
                </a:solidFill>
                <a:latin typeface="Hind Siliguri"/>
              </a:rPr>
              <a:t> দুটি কার্ডিয়াক পেশিকোষের প্রান্তীয় সীমানায় বিশেষ ধরনের গভীর আড়াআড়ি রেখা বা ইন্টারক্যাল্যাটেড ডিস্ক থাকে, যা অত্যন্ত দ্রুত উদ্দীপনা এক কোষ থেকে অন্য কোষে সঞ্চালনে সাহায্য করে।</a:t>
            </a:r>
          </a:p>
        </p:txBody>
      </p:sp>
      <p:sp>
        <p:nvSpPr>
          <p:cNvPr id="9" name="Rounded Rectangle 8"/>
          <p:cNvSpPr/>
          <p:nvPr/>
        </p:nvSpPr>
        <p:spPr>
          <a:xfrm>
            <a:off x="533400" y="4573646"/>
            <a:ext cx="11125200" cy="728662"/>
          </a:xfrm>
          <a:prstGeom prst="roundRect">
            <a:avLst>
              <a:gd name="adj" fmla="val 10457"/>
            </a:avLst>
          </a:prstGeom>
          <a:solidFill>
            <a:srgbClr val="F8FAFC"/>
          </a:solidFill>
          <a:ln w="952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09650" y="4706996"/>
            <a:ext cx="10477500" cy="461962"/>
          </a:xfrm>
          <a:prstGeom prst="rect">
            <a:avLst/>
          </a:prstGeom>
          <a:noFill/>
        </p:spPr>
        <p:txBody>
          <a:bodyPr wrap="square" lIns="0" tIns="0" rIns="0" bIns="0" anchor="t">
            <a:spAutoFit/>
          </a:bodyPr>
          <a:lstStyle/>
          <a:p>
            <a:pPr algn="l">
              <a:lnSpc>
                <a:spcPts val="1743"/>
              </a:lnSpc>
            </a:pPr>
            <a:r>
              <a:rPr sz="1125" b="1" i="0" u="none">
                <a:solidFill>
                  <a:srgbClr val="334155"/>
                </a:solidFill>
                <a:latin typeface="Hind Siliguri"/>
              </a:rPr>
              <a:t>প্রচুর মাইটোকন্ড্রিয়া ও অক্সিজেন নির্ভরতা:</a:t>
            </a:r>
            <a:r>
              <a:rPr sz="1125" b="0" i="0" u="none">
                <a:solidFill>
                  <a:srgbClr val="334155"/>
                </a:solidFill>
                <a:latin typeface="Hind Siliguri"/>
              </a:rPr>
              <a:t> পেশিকোষে কেন্দ্রে একটি নিউক্লিয়াস এবং প্রচুর পরিমাণে মাইটোকন্ড্রিয়া বিদ্যমান। অবিরত পাম্পিং সচল রাখতে এতে প্রচুর অক্সিজেন ও শক্তির সরবরাহ প্রয়োজন হয়, ফলে হৃদপেশি সহজে ক্লান্ত হয় না।</a:t>
            </a:r>
          </a:p>
        </p:txBody>
      </p:sp>
      <p:sp>
        <p:nvSpPr>
          <p:cNvPr id="14" name="Rectangle 13"/>
          <p:cNvSpPr/>
          <p:nvPr/>
        </p:nvSpPr>
        <p:spPr>
          <a:xfrm>
            <a:off x="533400" y="5292783"/>
            <a:ext cx="111252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5" name="Picture 14" descr="image.png"/>
          <p:cNvPicPr>
            <a:picLocks noChangeAspect="1"/>
          </p:cNvPicPr>
          <p:nvPr/>
        </p:nvPicPr>
        <p:blipFill>
          <a:blip r:embed="rId2"/>
          <a:stretch>
            <a:fillRect/>
          </a:stretch>
        </p:blipFill>
        <p:spPr>
          <a:xfrm>
            <a:off x="714375" y="2399381"/>
            <a:ext cx="171450" cy="200025"/>
          </a:xfrm>
          <a:prstGeom prst="rect">
            <a:avLst/>
          </a:prstGeom>
        </p:spPr>
      </p:pic>
      <p:pic>
        <p:nvPicPr>
          <p:cNvPr id="16" name="Picture 15" descr="image.png"/>
          <p:cNvPicPr>
            <a:picLocks noChangeAspect="1"/>
          </p:cNvPicPr>
          <p:nvPr/>
        </p:nvPicPr>
        <p:blipFill>
          <a:blip r:embed="rId3"/>
          <a:stretch>
            <a:fillRect/>
          </a:stretch>
        </p:blipFill>
        <p:spPr>
          <a:xfrm>
            <a:off x="714375" y="3143250"/>
            <a:ext cx="219075" cy="200025"/>
          </a:xfrm>
          <a:prstGeom prst="rect">
            <a:avLst/>
          </a:prstGeom>
        </p:spPr>
      </p:pic>
      <p:pic>
        <p:nvPicPr>
          <p:cNvPr id="17" name="Picture 16" descr="image.png"/>
          <p:cNvPicPr>
            <a:picLocks noChangeAspect="1"/>
          </p:cNvPicPr>
          <p:nvPr/>
        </p:nvPicPr>
        <p:blipFill>
          <a:blip r:embed="rId4"/>
          <a:stretch>
            <a:fillRect/>
          </a:stretch>
        </p:blipFill>
        <p:spPr>
          <a:xfrm>
            <a:off x="714375" y="3879055"/>
            <a:ext cx="76200" cy="200025"/>
          </a:xfrm>
          <a:prstGeom prst="rect">
            <a:avLst/>
          </a:prstGeom>
        </p:spPr>
      </p:pic>
      <p:pic>
        <p:nvPicPr>
          <p:cNvPr id="18" name="Picture 17" descr="image.png"/>
          <p:cNvPicPr>
            <a:picLocks noChangeAspect="1"/>
          </p:cNvPicPr>
          <p:nvPr/>
        </p:nvPicPr>
        <p:blipFill>
          <a:blip r:embed="rId5"/>
          <a:stretch>
            <a:fillRect/>
          </a:stretch>
        </p:blipFill>
        <p:spPr>
          <a:xfrm>
            <a:off x="714375" y="4730808"/>
            <a:ext cx="219075" cy="200025"/>
          </a:xfrm>
          <a:prstGeom prst="rect">
            <a:avLst/>
          </a:prstGeom>
        </p:spPr>
      </p:pic>
      <p:sp>
        <p:nvSpPr>
          <p:cNvPr id="19" name="TextBox 18"/>
          <p:cNvSpPr txBox="1"/>
          <p:nvPr/>
        </p:nvSpPr>
        <p:spPr>
          <a:xfrm>
            <a:off x="533400" y="419100"/>
            <a:ext cx="11658600" cy="476250"/>
          </a:xfrm>
          <a:prstGeom prst="rect">
            <a:avLst/>
          </a:prstGeom>
          <a:noFill/>
        </p:spPr>
        <p:txBody>
          <a:bodyPr wrap="square" lIns="0" tIns="0" rIns="0" bIns="0" anchor="t">
            <a:spAutoFit/>
          </a:bodyPr>
          <a:lstStyle/>
          <a:p>
            <a:pPr algn="l"/>
            <a:r>
              <a:rPr sz="2250" b="1" i="0" u="none">
                <a:solidFill>
                  <a:srgbClr val="1E3A8A"/>
                </a:solidFill>
                <a:latin typeface="Hind Siliguri"/>
              </a:rPr>
              <a:t>৫. হৃদপেশির গঠন ও বৈশিষ্ট্য (Cardiac Muscle)</a:t>
            </a:r>
          </a:p>
        </p:txBody>
      </p:sp>
      <p:sp>
        <p:nvSpPr>
          <p:cNvPr id="20" name="Rectangle 19"/>
          <p:cNvSpPr/>
          <p:nvPr/>
        </p:nvSpPr>
        <p:spPr>
          <a:xfrm>
            <a:off x="533400" y="971550"/>
            <a:ext cx="111252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533400" y="2428875"/>
            <a:ext cx="2681287" cy="280035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3348037" y="2428875"/>
            <a:ext cx="2681287" cy="280035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4"/>
          <a:stretch>
            <a:fillRect/>
          </a:stretch>
        </p:blipFill>
        <p:spPr>
          <a:xfrm>
            <a:off x="6162675" y="2428875"/>
            <a:ext cx="2681287" cy="280035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Picture 5" descr="image.png"/>
          <p:cNvPicPr>
            <a:picLocks noChangeAspect="1"/>
          </p:cNvPicPr>
          <p:nvPr/>
        </p:nvPicPr>
        <p:blipFill>
          <a:blip r:embed="rId5"/>
          <a:stretch>
            <a:fillRect/>
          </a:stretch>
        </p:blipFill>
        <p:spPr>
          <a:xfrm>
            <a:off x="8977312" y="2428875"/>
            <a:ext cx="2681287" cy="280035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8" name="TextBox 7"/>
          <p:cNvSpPr txBox="1"/>
          <p:nvPr/>
        </p:nvSpPr>
        <p:spPr>
          <a:xfrm>
            <a:off x="752475" y="3533775"/>
            <a:ext cx="2355294" cy="304800"/>
          </a:xfrm>
          <a:prstGeom prst="rect">
            <a:avLst/>
          </a:prstGeom>
          <a:noFill/>
        </p:spPr>
        <p:txBody>
          <a:bodyPr wrap="square" lIns="0" tIns="0" rIns="0" bIns="0" anchor="t">
            <a:spAutoFit/>
          </a:bodyPr>
          <a:lstStyle/>
          <a:p>
            <a:pPr algn="l"/>
            <a:r>
              <a:rPr sz="1500" b="0" i="0" u="none">
                <a:solidFill>
                  <a:srgbClr val="0369A1"/>
                </a:solidFill>
                <a:latin typeface="Hind Siliguri SemiBold"/>
              </a:rPr>
              <a:t>১. এস.এ. নোড (SAN)</a:t>
            </a:r>
          </a:p>
        </p:txBody>
      </p:sp>
      <p:sp>
        <p:nvSpPr>
          <p:cNvPr id="9" name="TextBox 8"/>
          <p:cNvSpPr txBox="1"/>
          <p:nvPr/>
        </p:nvSpPr>
        <p:spPr>
          <a:xfrm>
            <a:off x="752475" y="3933825"/>
            <a:ext cx="2243137" cy="442912"/>
          </a:xfrm>
          <a:prstGeom prst="rect">
            <a:avLst/>
          </a:prstGeom>
          <a:noFill/>
        </p:spPr>
        <p:txBody>
          <a:bodyPr wrap="square" lIns="0" tIns="0" rIns="0" bIns="0" anchor="t">
            <a:spAutoFit/>
          </a:bodyPr>
          <a:lstStyle/>
          <a:p>
            <a:pPr algn="l">
              <a:lnSpc>
                <a:spcPts val="1743"/>
              </a:lnSpc>
            </a:pPr>
            <a:r>
              <a:rPr sz="1125" b="0" i="0" u="none">
                <a:solidFill>
                  <a:srgbClr val="334155"/>
                </a:solidFill>
                <a:latin typeface="Hind Siliguri"/>
              </a:rPr>
              <a:t>• </a:t>
            </a:r>
            <a:r>
              <a:rPr sz="1125" b="1" i="0" u="none">
                <a:solidFill>
                  <a:srgbClr val="334155"/>
                </a:solidFill>
                <a:latin typeface="Hind Siliguri"/>
              </a:rPr>
              <a:t>অবস্থান:</a:t>
            </a:r>
            <a:r>
              <a:rPr sz="1125" b="0" i="0" u="none">
                <a:solidFill>
                  <a:srgbClr val="334155"/>
                </a:solidFill>
                <a:latin typeface="Hind Siliguri"/>
              </a:rPr>
              <a:t> ডান অলিন্দের প্রাচীরে সুপিরিয়র ভেনাক্যাভার ছিদ্রে।</a:t>
            </a:r>
          </a:p>
        </p:txBody>
      </p:sp>
      <p:sp>
        <p:nvSpPr>
          <p:cNvPr id="10" name="TextBox 9"/>
          <p:cNvSpPr txBox="1"/>
          <p:nvPr/>
        </p:nvSpPr>
        <p:spPr>
          <a:xfrm>
            <a:off x="752475" y="4471987"/>
            <a:ext cx="2243137" cy="442912"/>
          </a:xfrm>
          <a:prstGeom prst="rect">
            <a:avLst/>
          </a:prstGeom>
          <a:noFill/>
        </p:spPr>
        <p:txBody>
          <a:bodyPr wrap="square" lIns="0" tIns="0" rIns="0" bIns="0" anchor="t">
            <a:spAutoFit/>
          </a:bodyPr>
          <a:lstStyle/>
          <a:p>
            <a:pPr algn="l">
              <a:lnSpc>
                <a:spcPts val="1743"/>
              </a:lnSpc>
            </a:pPr>
            <a:r>
              <a:rPr sz="1125" b="0" i="0" u="none">
                <a:solidFill>
                  <a:srgbClr val="334155"/>
                </a:solidFill>
                <a:latin typeface="Hind Siliguri"/>
              </a:rPr>
              <a:t>• </a:t>
            </a:r>
            <a:r>
              <a:rPr sz="1125" b="1" i="0" u="none">
                <a:solidFill>
                  <a:srgbClr val="334155"/>
                </a:solidFill>
                <a:latin typeface="Hind Siliguri"/>
              </a:rPr>
              <a:t>কাজ:</a:t>
            </a:r>
            <a:r>
              <a:rPr sz="1125" b="0" i="0" u="none">
                <a:solidFill>
                  <a:srgbClr val="334155"/>
                </a:solidFill>
                <a:latin typeface="Hind Siliguri"/>
              </a:rPr>
              <a:t> প্রতি মিনিটে ৭০-৮০ বার বৈদ্যুতিক উদ্দীপনা তৈরি করে হৃদস্পন্দন সূচনা করে।</a:t>
            </a:r>
          </a:p>
        </p:txBody>
      </p:sp>
      <p:sp>
        <p:nvSpPr>
          <p:cNvPr id="12" name="TextBox 11"/>
          <p:cNvSpPr txBox="1"/>
          <p:nvPr/>
        </p:nvSpPr>
        <p:spPr>
          <a:xfrm>
            <a:off x="3567112" y="3533775"/>
            <a:ext cx="2355294" cy="304800"/>
          </a:xfrm>
          <a:prstGeom prst="rect">
            <a:avLst/>
          </a:prstGeom>
          <a:noFill/>
        </p:spPr>
        <p:txBody>
          <a:bodyPr wrap="square" lIns="0" tIns="0" rIns="0" bIns="0" anchor="t">
            <a:spAutoFit/>
          </a:bodyPr>
          <a:lstStyle/>
          <a:p>
            <a:pPr algn="l"/>
            <a:r>
              <a:rPr sz="1500" b="0" i="0" u="none">
                <a:solidFill>
                  <a:srgbClr val="0369A1"/>
                </a:solidFill>
                <a:latin typeface="Hind Siliguri SemiBold"/>
              </a:rPr>
              <a:t>২. এ.ভি. নোড (AVN)</a:t>
            </a:r>
          </a:p>
        </p:txBody>
      </p:sp>
      <p:sp>
        <p:nvSpPr>
          <p:cNvPr id="13" name="TextBox 12"/>
          <p:cNvSpPr txBox="1"/>
          <p:nvPr/>
        </p:nvSpPr>
        <p:spPr>
          <a:xfrm>
            <a:off x="3567112" y="3933825"/>
            <a:ext cx="2243137" cy="442912"/>
          </a:xfrm>
          <a:prstGeom prst="rect">
            <a:avLst/>
          </a:prstGeom>
          <a:noFill/>
        </p:spPr>
        <p:txBody>
          <a:bodyPr wrap="square" lIns="0" tIns="0" rIns="0" bIns="0" anchor="t">
            <a:spAutoFit/>
          </a:bodyPr>
          <a:lstStyle/>
          <a:p>
            <a:pPr algn="l">
              <a:lnSpc>
                <a:spcPts val="1743"/>
              </a:lnSpc>
            </a:pPr>
            <a:r>
              <a:rPr sz="1125" b="0" i="0" u="none">
                <a:solidFill>
                  <a:srgbClr val="334155"/>
                </a:solidFill>
                <a:latin typeface="Hind Siliguri"/>
              </a:rPr>
              <a:t>• </a:t>
            </a:r>
            <a:r>
              <a:rPr sz="1125" b="1" i="0" u="none">
                <a:solidFill>
                  <a:srgbClr val="334155"/>
                </a:solidFill>
                <a:latin typeface="Hind Siliguri"/>
              </a:rPr>
              <a:t>অবস্থান:</a:t>
            </a:r>
            <a:r>
              <a:rPr sz="1125" b="0" i="0" u="none">
                <a:solidFill>
                  <a:srgbClr val="334155"/>
                </a:solidFill>
                <a:latin typeface="Hind Siliguri"/>
              </a:rPr>
              <a:t> ডান অলিন্দ ও নিলয়ের আন্তঃঅলিন্দিয় প্রাচীরে।</a:t>
            </a:r>
          </a:p>
        </p:txBody>
      </p:sp>
      <p:sp>
        <p:nvSpPr>
          <p:cNvPr id="14" name="TextBox 13"/>
          <p:cNvSpPr txBox="1"/>
          <p:nvPr/>
        </p:nvSpPr>
        <p:spPr>
          <a:xfrm>
            <a:off x="3567112" y="4471987"/>
            <a:ext cx="2243137" cy="442912"/>
          </a:xfrm>
          <a:prstGeom prst="rect">
            <a:avLst/>
          </a:prstGeom>
          <a:noFill/>
        </p:spPr>
        <p:txBody>
          <a:bodyPr wrap="square" lIns="0" tIns="0" rIns="0" bIns="0" anchor="t">
            <a:spAutoFit/>
          </a:bodyPr>
          <a:lstStyle/>
          <a:p>
            <a:pPr algn="l">
              <a:lnSpc>
                <a:spcPts val="1743"/>
              </a:lnSpc>
            </a:pPr>
            <a:r>
              <a:rPr sz="1125" b="0" i="0" u="none">
                <a:solidFill>
                  <a:srgbClr val="334155"/>
                </a:solidFill>
                <a:latin typeface="Hind Siliguri"/>
              </a:rPr>
              <a:t>• </a:t>
            </a:r>
            <a:r>
              <a:rPr sz="1125" b="1" i="0" u="none">
                <a:solidFill>
                  <a:srgbClr val="334155"/>
                </a:solidFill>
                <a:latin typeface="Hind Siliguri"/>
              </a:rPr>
              <a:t>কাজ:</a:t>
            </a:r>
            <a:r>
              <a:rPr sz="1125" b="0" i="0" u="none">
                <a:solidFill>
                  <a:srgbClr val="334155"/>
                </a:solidFill>
                <a:latin typeface="Hind Siliguri"/>
              </a:rPr>
              <a:t> SAN থেকে তরঙ্গ গ্রহণ করে ০.১৫ সেকেন্ড বিলম্ব ঘটিয়ে নিলয়ে পাঠায়।</a:t>
            </a:r>
          </a:p>
        </p:txBody>
      </p:sp>
      <p:sp>
        <p:nvSpPr>
          <p:cNvPr id="16" name="TextBox 15"/>
          <p:cNvSpPr txBox="1"/>
          <p:nvPr/>
        </p:nvSpPr>
        <p:spPr>
          <a:xfrm>
            <a:off x="6381750" y="3533775"/>
            <a:ext cx="2355294" cy="304800"/>
          </a:xfrm>
          <a:prstGeom prst="rect">
            <a:avLst/>
          </a:prstGeom>
          <a:noFill/>
        </p:spPr>
        <p:txBody>
          <a:bodyPr wrap="square" lIns="0" tIns="0" rIns="0" bIns="0" anchor="t">
            <a:spAutoFit/>
          </a:bodyPr>
          <a:lstStyle/>
          <a:p>
            <a:pPr algn="l"/>
            <a:r>
              <a:rPr sz="1500" b="0" i="0" u="none">
                <a:solidFill>
                  <a:srgbClr val="0369A1"/>
                </a:solidFill>
                <a:latin typeface="Hind Siliguri SemiBold"/>
              </a:rPr>
              <a:t>৩. বান্ডল অব হিস্ (BH)</a:t>
            </a:r>
          </a:p>
        </p:txBody>
      </p:sp>
      <p:sp>
        <p:nvSpPr>
          <p:cNvPr id="17" name="TextBox 16"/>
          <p:cNvSpPr txBox="1"/>
          <p:nvPr/>
        </p:nvSpPr>
        <p:spPr>
          <a:xfrm>
            <a:off x="6381750" y="3933825"/>
            <a:ext cx="2243137" cy="442912"/>
          </a:xfrm>
          <a:prstGeom prst="rect">
            <a:avLst/>
          </a:prstGeom>
          <a:noFill/>
        </p:spPr>
        <p:txBody>
          <a:bodyPr wrap="square" lIns="0" tIns="0" rIns="0" bIns="0" anchor="t">
            <a:spAutoFit/>
          </a:bodyPr>
          <a:lstStyle/>
          <a:p>
            <a:pPr algn="l">
              <a:lnSpc>
                <a:spcPts val="1743"/>
              </a:lnSpc>
            </a:pPr>
            <a:r>
              <a:rPr sz="1125" b="0" i="0" u="none">
                <a:solidFill>
                  <a:srgbClr val="334155"/>
                </a:solidFill>
                <a:latin typeface="Hind Siliguri"/>
              </a:rPr>
              <a:t>• </a:t>
            </a:r>
            <a:r>
              <a:rPr sz="1125" b="1" i="0" u="none">
                <a:solidFill>
                  <a:srgbClr val="334155"/>
                </a:solidFill>
                <a:latin typeface="Hind Siliguri"/>
              </a:rPr>
              <a:t>অবস্থান:</a:t>
            </a:r>
            <a:r>
              <a:rPr sz="1125" b="0" i="0" u="none">
                <a:solidFill>
                  <a:srgbClr val="334155"/>
                </a:solidFill>
                <a:latin typeface="Hind Siliguri"/>
              </a:rPr>
              <a:t> এ.ভি. নোড থেকে উৎপন্ন হয়ে আন্তঃনিলয় প্রাচীরে বিস্তৃত।</a:t>
            </a:r>
          </a:p>
        </p:txBody>
      </p:sp>
      <p:sp>
        <p:nvSpPr>
          <p:cNvPr id="18" name="TextBox 17"/>
          <p:cNvSpPr txBox="1"/>
          <p:nvPr/>
        </p:nvSpPr>
        <p:spPr>
          <a:xfrm>
            <a:off x="6381750" y="4471987"/>
            <a:ext cx="2243137" cy="442912"/>
          </a:xfrm>
          <a:prstGeom prst="rect">
            <a:avLst/>
          </a:prstGeom>
          <a:noFill/>
        </p:spPr>
        <p:txBody>
          <a:bodyPr wrap="square" lIns="0" tIns="0" rIns="0" bIns="0" anchor="t">
            <a:spAutoFit/>
          </a:bodyPr>
          <a:lstStyle/>
          <a:p>
            <a:pPr algn="l">
              <a:lnSpc>
                <a:spcPts val="1743"/>
              </a:lnSpc>
            </a:pPr>
            <a:r>
              <a:rPr sz="1125" b="0" i="0" u="none">
                <a:solidFill>
                  <a:srgbClr val="334155"/>
                </a:solidFill>
                <a:latin typeface="Hind Siliguri"/>
              </a:rPr>
              <a:t>• </a:t>
            </a:r>
            <a:r>
              <a:rPr sz="1125" b="1" i="0" u="none">
                <a:solidFill>
                  <a:srgbClr val="334155"/>
                </a:solidFill>
                <a:latin typeface="Hind Siliguri"/>
              </a:rPr>
              <a:t>কাজ:</a:t>
            </a:r>
            <a:r>
              <a:rPr sz="1125" b="0" i="0" u="none">
                <a:solidFill>
                  <a:srgbClr val="334155"/>
                </a:solidFill>
                <a:latin typeface="Hind Siliguri"/>
              </a:rPr>
              <a:t> বাম ও ডান দুটি শাখায় বিভক্ত হয়ে উদ্দীপনা নিলয়দ্বয়ে নিয়ে যায়।</a:t>
            </a:r>
          </a:p>
        </p:txBody>
      </p:sp>
      <p:sp>
        <p:nvSpPr>
          <p:cNvPr id="20" name="TextBox 19"/>
          <p:cNvSpPr txBox="1"/>
          <p:nvPr/>
        </p:nvSpPr>
        <p:spPr>
          <a:xfrm>
            <a:off x="9196387" y="3533775"/>
            <a:ext cx="2355294" cy="304800"/>
          </a:xfrm>
          <a:prstGeom prst="rect">
            <a:avLst/>
          </a:prstGeom>
          <a:noFill/>
        </p:spPr>
        <p:txBody>
          <a:bodyPr wrap="square" lIns="0" tIns="0" rIns="0" bIns="0" anchor="t">
            <a:spAutoFit/>
          </a:bodyPr>
          <a:lstStyle/>
          <a:p>
            <a:pPr algn="l"/>
            <a:r>
              <a:rPr sz="1500" b="0" i="0" u="none">
                <a:solidFill>
                  <a:srgbClr val="0369A1"/>
                </a:solidFill>
                <a:latin typeface="Hind Siliguri SemiBold"/>
              </a:rPr>
              <a:t>৪. পারকিনজি তন্তু</a:t>
            </a:r>
          </a:p>
        </p:txBody>
      </p:sp>
      <p:sp>
        <p:nvSpPr>
          <p:cNvPr id="21" name="TextBox 20"/>
          <p:cNvSpPr txBox="1"/>
          <p:nvPr/>
        </p:nvSpPr>
        <p:spPr>
          <a:xfrm>
            <a:off x="9196387" y="3933825"/>
            <a:ext cx="2243137" cy="442912"/>
          </a:xfrm>
          <a:prstGeom prst="rect">
            <a:avLst/>
          </a:prstGeom>
          <a:noFill/>
        </p:spPr>
        <p:txBody>
          <a:bodyPr wrap="square" lIns="0" tIns="0" rIns="0" bIns="0" anchor="t">
            <a:spAutoFit/>
          </a:bodyPr>
          <a:lstStyle/>
          <a:p>
            <a:pPr algn="l">
              <a:lnSpc>
                <a:spcPts val="1743"/>
              </a:lnSpc>
            </a:pPr>
            <a:r>
              <a:rPr sz="1125" b="0" i="0" u="none">
                <a:solidFill>
                  <a:srgbClr val="334155"/>
                </a:solidFill>
                <a:latin typeface="Hind Siliguri"/>
              </a:rPr>
              <a:t>• </a:t>
            </a:r>
            <a:r>
              <a:rPr sz="1125" b="1" i="0" u="none">
                <a:solidFill>
                  <a:srgbClr val="334155"/>
                </a:solidFill>
                <a:latin typeface="Hind Siliguri"/>
              </a:rPr>
              <a:t>অবস্থান:</a:t>
            </a:r>
            <a:r>
              <a:rPr sz="1125" b="0" i="0" u="none">
                <a:solidFill>
                  <a:srgbClr val="334155"/>
                </a:solidFill>
                <a:latin typeface="Hind Siliguri"/>
              </a:rPr>
              <a:t> নিলয়ের মায়োকার্ডিয়াম প্রাচীরে বিস্তৃত অতি সূক্ষ্ম তন্তুজাল।</a:t>
            </a:r>
          </a:p>
        </p:txBody>
      </p:sp>
      <p:sp>
        <p:nvSpPr>
          <p:cNvPr id="22" name="TextBox 21"/>
          <p:cNvSpPr txBox="1"/>
          <p:nvPr/>
        </p:nvSpPr>
        <p:spPr>
          <a:xfrm>
            <a:off x="9196387" y="4471987"/>
            <a:ext cx="2243137" cy="442912"/>
          </a:xfrm>
          <a:prstGeom prst="rect">
            <a:avLst/>
          </a:prstGeom>
          <a:noFill/>
        </p:spPr>
        <p:txBody>
          <a:bodyPr wrap="square" lIns="0" tIns="0" rIns="0" bIns="0" anchor="t">
            <a:spAutoFit/>
          </a:bodyPr>
          <a:lstStyle/>
          <a:p>
            <a:pPr algn="l">
              <a:lnSpc>
                <a:spcPts val="1743"/>
              </a:lnSpc>
            </a:pPr>
            <a:r>
              <a:rPr sz="1125" b="0" i="0" u="none">
                <a:solidFill>
                  <a:srgbClr val="334155"/>
                </a:solidFill>
                <a:latin typeface="Hind Siliguri"/>
              </a:rPr>
              <a:t>• </a:t>
            </a:r>
            <a:r>
              <a:rPr sz="1125" b="1" i="0" u="none">
                <a:solidFill>
                  <a:srgbClr val="334155"/>
                </a:solidFill>
                <a:latin typeface="Hind Siliguri"/>
              </a:rPr>
              <a:t>কাজ:</a:t>
            </a:r>
            <a:r>
              <a:rPr sz="1125" b="0" i="0" u="none">
                <a:solidFill>
                  <a:srgbClr val="334155"/>
                </a:solidFill>
                <a:latin typeface="Hind Siliguri"/>
              </a:rPr>
              <a:t> উদ্দীপনা দ্রুত ছড়িয়ে দিয়ে নিলয়ের জোরালো সংকোচন ঘটায়।</a:t>
            </a:r>
          </a:p>
        </p:txBody>
      </p:sp>
      <p:pic>
        <p:nvPicPr>
          <p:cNvPr id="23" name="Picture 22" descr="image.png"/>
          <p:cNvPicPr>
            <a:picLocks noChangeAspect="1"/>
          </p:cNvPicPr>
          <p:nvPr/>
        </p:nvPicPr>
        <p:blipFill>
          <a:blip r:embed="rId6"/>
          <a:stretch>
            <a:fillRect/>
          </a:stretch>
        </p:blipFill>
        <p:spPr>
          <a:xfrm>
            <a:off x="752475" y="2724150"/>
            <a:ext cx="381000" cy="304800"/>
          </a:xfrm>
          <a:prstGeom prst="rect">
            <a:avLst/>
          </a:prstGeom>
        </p:spPr>
      </p:pic>
      <p:pic>
        <p:nvPicPr>
          <p:cNvPr id="24" name="Picture 23" descr="image.png"/>
          <p:cNvPicPr>
            <a:picLocks noChangeAspect="1"/>
          </p:cNvPicPr>
          <p:nvPr/>
        </p:nvPicPr>
        <p:blipFill>
          <a:blip r:embed="rId7"/>
          <a:stretch>
            <a:fillRect/>
          </a:stretch>
        </p:blipFill>
        <p:spPr>
          <a:xfrm>
            <a:off x="3567112" y="2724150"/>
            <a:ext cx="304800" cy="304800"/>
          </a:xfrm>
          <a:prstGeom prst="rect">
            <a:avLst/>
          </a:prstGeom>
        </p:spPr>
      </p:pic>
      <p:pic>
        <p:nvPicPr>
          <p:cNvPr id="25" name="Picture 24" descr="image.png"/>
          <p:cNvPicPr>
            <a:picLocks noChangeAspect="1"/>
          </p:cNvPicPr>
          <p:nvPr/>
        </p:nvPicPr>
        <p:blipFill>
          <a:blip r:embed="rId8"/>
          <a:stretch>
            <a:fillRect/>
          </a:stretch>
        </p:blipFill>
        <p:spPr>
          <a:xfrm>
            <a:off x="6381750" y="2724150"/>
            <a:ext cx="266700" cy="304800"/>
          </a:xfrm>
          <a:prstGeom prst="rect">
            <a:avLst/>
          </a:prstGeom>
        </p:spPr>
      </p:pic>
      <p:pic>
        <p:nvPicPr>
          <p:cNvPr id="26" name="Picture 25" descr="image.png"/>
          <p:cNvPicPr>
            <a:picLocks noChangeAspect="1"/>
          </p:cNvPicPr>
          <p:nvPr/>
        </p:nvPicPr>
        <p:blipFill>
          <a:blip r:embed="rId9"/>
          <a:stretch>
            <a:fillRect/>
          </a:stretch>
        </p:blipFill>
        <p:spPr>
          <a:xfrm>
            <a:off x="9196387" y="2724150"/>
            <a:ext cx="381000" cy="304800"/>
          </a:xfrm>
          <a:prstGeom prst="rect">
            <a:avLst/>
          </a:prstGeom>
        </p:spPr>
      </p:pic>
      <p:sp>
        <p:nvSpPr>
          <p:cNvPr id="27" name="TextBox 26"/>
          <p:cNvSpPr txBox="1"/>
          <p:nvPr/>
        </p:nvSpPr>
        <p:spPr>
          <a:xfrm>
            <a:off x="533400" y="419100"/>
            <a:ext cx="11658600" cy="369332"/>
          </a:xfrm>
          <a:prstGeom prst="rect">
            <a:avLst/>
          </a:prstGeom>
          <a:noFill/>
        </p:spPr>
        <p:txBody>
          <a:bodyPr wrap="square" lIns="0" tIns="0" rIns="0" bIns="0" anchor="t">
            <a:spAutoFit/>
          </a:bodyPr>
          <a:lstStyle/>
          <a:p>
            <a:pPr algn="l"/>
            <a:r>
              <a:rPr sz="2400" b="1" i="0" u="none" dirty="0">
                <a:solidFill>
                  <a:srgbClr val="991B1B"/>
                </a:solidFill>
                <a:latin typeface="Hind Siliguri"/>
              </a:rPr>
              <a:t>৬. </a:t>
            </a:r>
            <a:r>
              <a:rPr sz="2400" b="1" i="0" u="none" dirty="0" err="1">
                <a:solidFill>
                  <a:srgbClr val="991B1B"/>
                </a:solidFill>
                <a:latin typeface="Hind Siliguri"/>
              </a:rPr>
              <a:t>হৃদপিণ্ডের</a:t>
            </a:r>
            <a:r>
              <a:rPr sz="2400" b="1" i="0" u="none" dirty="0">
                <a:solidFill>
                  <a:srgbClr val="991B1B"/>
                </a:solidFill>
                <a:latin typeface="Hind Siliguri"/>
              </a:rPr>
              <a:t> </a:t>
            </a:r>
            <a:r>
              <a:rPr sz="2400" b="1" i="0" u="none" dirty="0" err="1">
                <a:solidFill>
                  <a:srgbClr val="991B1B"/>
                </a:solidFill>
                <a:latin typeface="Hind Siliguri"/>
              </a:rPr>
              <a:t>সংযোগকারী</a:t>
            </a:r>
            <a:r>
              <a:rPr sz="2400" b="1" i="0" u="none" dirty="0">
                <a:solidFill>
                  <a:srgbClr val="991B1B"/>
                </a:solidFill>
                <a:latin typeface="Hind Siliguri"/>
              </a:rPr>
              <a:t> </a:t>
            </a:r>
            <a:r>
              <a:rPr sz="2400" b="1" i="0" u="none" dirty="0" err="1">
                <a:solidFill>
                  <a:srgbClr val="991B1B"/>
                </a:solidFill>
                <a:latin typeface="Hind Siliguri"/>
              </a:rPr>
              <a:t>টিস্যু</a:t>
            </a:r>
            <a:r>
              <a:rPr sz="2400" b="1" i="0" u="none" dirty="0">
                <a:solidFill>
                  <a:srgbClr val="991B1B"/>
                </a:solidFill>
                <a:latin typeface="Hind Siliguri"/>
              </a:rPr>
              <a:t> (Junctional Tissues)</a:t>
            </a:r>
          </a:p>
        </p:txBody>
      </p:sp>
      <p:sp>
        <p:nvSpPr>
          <p:cNvPr id="28" name="Rectangle 27"/>
          <p:cNvSpPr/>
          <p:nvPr/>
        </p:nvSpPr>
        <p:spPr>
          <a:xfrm>
            <a:off x="533400" y="971550"/>
            <a:ext cx="111252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nvGrpSpPr>
          <p:cNvPr id="32" name="Group 31">
            <a:extLst>
              <a:ext uri="{FF2B5EF4-FFF2-40B4-BE49-F238E27FC236}">
                <a16:creationId xmlns:a16="http://schemas.microsoft.com/office/drawing/2014/main" id="{AD226EEE-B93F-C853-7449-79FDB2AA1915}"/>
              </a:ext>
            </a:extLst>
          </p:cNvPr>
          <p:cNvGrpSpPr/>
          <p:nvPr/>
        </p:nvGrpSpPr>
        <p:grpSpPr>
          <a:xfrm>
            <a:off x="673343" y="3119072"/>
            <a:ext cx="2243137" cy="293787"/>
            <a:chOff x="673343" y="3119072"/>
            <a:chExt cx="2243137" cy="293787"/>
          </a:xfrm>
        </p:grpSpPr>
        <p:sp>
          <p:nvSpPr>
            <p:cNvPr id="29" name="Rectangle: Rounded Corners 28">
              <a:extLst>
                <a:ext uri="{FF2B5EF4-FFF2-40B4-BE49-F238E27FC236}">
                  <a16:creationId xmlns:a16="http://schemas.microsoft.com/office/drawing/2014/main" id="{0708C5B5-7F81-CE03-A222-36EB1E71906B}"/>
                </a:ext>
              </a:extLst>
            </p:cNvPr>
            <p:cNvSpPr/>
            <p:nvPr/>
          </p:nvSpPr>
          <p:spPr>
            <a:xfrm>
              <a:off x="673343" y="3119072"/>
              <a:ext cx="2243137" cy="275124"/>
            </a:xfrm>
            <a:prstGeom prst="roundRect">
              <a:avLst/>
            </a:prstGeom>
            <a:solidFill>
              <a:schemeClr val="tx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FB4D3837-7E6D-149F-70B5-AC5A2868B15C}"/>
                </a:ext>
              </a:extLst>
            </p:cNvPr>
            <p:cNvSpPr txBox="1"/>
            <p:nvPr/>
          </p:nvSpPr>
          <p:spPr>
            <a:xfrm>
              <a:off x="874283" y="3135860"/>
              <a:ext cx="1841256" cy="276999"/>
            </a:xfrm>
            <a:prstGeom prst="rect">
              <a:avLst/>
            </a:prstGeom>
            <a:noFill/>
          </p:spPr>
          <p:txBody>
            <a:bodyPr wrap="square">
              <a:spAutoFit/>
            </a:bodyPr>
            <a:lstStyle/>
            <a:p>
              <a:pPr algn="ctr"/>
              <a:r>
                <a:rPr lang="en-US" sz="1200" b="1" dirty="0" err="1">
                  <a:solidFill>
                    <a:srgbClr val="0070C0"/>
                  </a:solidFill>
                  <a:effectLst/>
                  <a:latin typeface="Hind Siliguri" panose="02000000000000000000" pitchFamily="2" charset="0"/>
                  <a:ea typeface="Calibri" panose="020F0502020204030204" pitchFamily="34" charset="0"/>
                  <a:cs typeface="Hind Siliguri" panose="02000000000000000000" pitchFamily="2" charset="0"/>
                </a:rPr>
                <a:t>প্রাথমিক</a:t>
              </a:r>
              <a:r>
                <a:rPr lang="en-US" sz="1200" b="1" dirty="0">
                  <a:solidFill>
                    <a:srgbClr val="0070C0"/>
                  </a:solidFill>
                  <a:effectLst/>
                  <a:latin typeface="Hind Siliguri" panose="02000000000000000000" pitchFamily="2" charset="0"/>
                  <a:ea typeface="Calibri" panose="020F0502020204030204" pitchFamily="34" charset="0"/>
                  <a:cs typeface="Hind Siliguri" panose="02000000000000000000" pitchFamily="2" charset="0"/>
                </a:rPr>
                <a:t> </a:t>
              </a:r>
              <a:r>
                <a:rPr lang="en-US" sz="1200" b="1" dirty="0" err="1">
                  <a:solidFill>
                    <a:srgbClr val="0070C0"/>
                  </a:solidFill>
                  <a:effectLst/>
                  <a:latin typeface="Hind Siliguri" panose="02000000000000000000" pitchFamily="2" charset="0"/>
                  <a:ea typeface="Calibri" panose="020F0502020204030204" pitchFamily="34" charset="0"/>
                  <a:cs typeface="Hind Siliguri" panose="02000000000000000000" pitchFamily="2" charset="0"/>
                </a:rPr>
                <a:t>পেসমেকার</a:t>
              </a:r>
              <a:r>
                <a:rPr lang="en-US" sz="1200" b="1" dirty="0">
                  <a:solidFill>
                    <a:srgbClr val="0070C0"/>
                  </a:solidFill>
                  <a:effectLst/>
                  <a:latin typeface="Hind Siliguri" panose="02000000000000000000" pitchFamily="2" charset="0"/>
                  <a:ea typeface="Calibri" panose="020F0502020204030204" pitchFamily="34" charset="0"/>
                  <a:cs typeface="Hind Siliguri" panose="02000000000000000000" pitchFamily="2" charset="0"/>
                </a:rPr>
                <a:t> </a:t>
              </a:r>
              <a:endParaRPr lang="en-US" sz="1200" b="1" dirty="0">
                <a:solidFill>
                  <a:srgbClr val="0070C0"/>
                </a:solidFill>
                <a:latin typeface="Hind Siliguri" panose="02000000000000000000" pitchFamily="2" charset="0"/>
                <a:cs typeface="Hind Siliguri" panose="02000000000000000000" pitchFamily="2" charset="0"/>
              </a:endParaRPr>
            </a:p>
          </p:txBody>
        </p:sp>
      </p:grpSp>
      <p:grpSp>
        <p:nvGrpSpPr>
          <p:cNvPr id="33" name="Group 32">
            <a:extLst>
              <a:ext uri="{FF2B5EF4-FFF2-40B4-BE49-F238E27FC236}">
                <a16:creationId xmlns:a16="http://schemas.microsoft.com/office/drawing/2014/main" id="{81918F63-8144-ECDB-C0CB-6B2A04218191}"/>
              </a:ext>
            </a:extLst>
          </p:cNvPr>
          <p:cNvGrpSpPr/>
          <p:nvPr/>
        </p:nvGrpSpPr>
        <p:grpSpPr>
          <a:xfrm>
            <a:off x="3567111" y="3119072"/>
            <a:ext cx="2243137" cy="293787"/>
            <a:chOff x="673343" y="3119072"/>
            <a:chExt cx="2243137" cy="293787"/>
          </a:xfrm>
        </p:grpSpPr>
        <p:sp>
          <p:nvSpPr>
            <p:cNvPr id="34" name="Rectangle: Rounded Corners 33">
              <a:extLst>
                <a:ext uri="{FF2B5EF4-FFF2-40B4-BE49-F238E27FC236}">
                  <a16:creationId xmlns:a16="http://schemas.microsoft.com/office/drawing/2014/main" id="{F80349F5-8FB1-F3DD-D0A2-5BFB2B2064A7}"/>
                </a:ext>
              </a:extLst>
            </p:cNvPr>
            <p:cNvSpPr/>
            <p:nvPr/>
          </p:nvSpPr>
          <p:spPr>
            <a:xfrm>
              <a:off x="673343" y="3119072"/>
              <a:ext cx="2243137" cy="275124"/>
            </a:xfrm>
            <a:prstGeom prst="roundRect">
              <a:avLst/>
            </a:prstGeom>
            <a:solidFill>
              <a:schemeClr val="tx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8962C361-6589-3A79-F5A5-B16644EDEFDF}"/>
                </a:ext>
              </a:extLst>
            </p:cNvPr>
            <p:cNvSpPr txBox="1"/>
            <p:nvPr/>
          </p:nvSpPr>
          <p:spPr>
            <a:xfrm>
              <a:off x="874283" y="3135860"/>
              <a:ext cx="1841256" cy="276999"/>
            </a:xfrm>
            <a:prstGeom prst="rect">
              <a:avLst/>
            </a:prstGeom>
            <a:noFill/>
          </p:spPr>
          <p:txBody>
            <a:bodyPr wrap="square">
              <a:spAutoFit/>
            </a:bodyPr>
            <a:lstStyle/>
            <a:p>
              <a:pPr algn="ctr"/>
              <a:r>
                <a:rPr lang="en-US" sz="1200" b="1" dirty="0" err="1">
                  <a:solidFill>
                    <a:srgbClr val="0070C0"/>
                  </a:solidFill>
                  <a:latin typeface="Hind Siliguri" panose="02000000000000000000" pitchFamily="2" charset="0"/>
                  <a:cs typeface="Hind Siliguri" panose="02000000000000000000" pitchFamily="2" charset="0"/>
                </a:rPr>
                <a:t>গৌণ</a:t>
              </a:r>
              <a:r>
                <a:rPr lang="en-US" sz="1200" b="1" dirty="0">
                  <a:solidFill>
                    <a:srgbClr val="0070C0"/>
                  </a:solidFill>
                  <a:latin typeface="Hind Siliguri" panose="02000000000000000000" pitchFamily="2" charset="0"/>
                  <a:cs typeface="Hind Siliguri" panose="02000000000000000000" pitchFamily="2" charset="0"/>
                </a:rPr>
                <a:t> </a:t>
              </a:r>
              <a:r>
                <a:rPr lang="en-US" sz="1200" b="1" dirty="0" err="1">
                  <a:solidFill>
                    <a:srgbClr val="0070C0"/>
                  </a:solidFill>
                  <a:latin typeface="Hind Siliguri" panose="02000000000000000000" pitchFamily="2" charset="0"/>
                  <a:cs typeface="Hind Siliguri" panose="02000000000000000000" pitchFamily="2" charset="0"/>
                </a:rPr>
                <a:t>পেসমেকার</a:t>
              </a:r>
              <a:endParaRPr lang="en-US" sz="1000" b="1" dirty="0">
                <a:solidFill>
                  <a:srgbClr val="0070C0"/>
                </a:solidFill>
                <a:latin typeface="Hind Siliguri" panose="02000000000000000000" pitchFamily="2" charset="0"/>
                <a:cs typeface="Hind Siliguri" panose="02000000000000000000" pitchFamily="2" charset="0"/>
              </a:endParaRPr>
            </a:p>
          </p:txBody>
        </p:sp>
      </p:grpSp>
      <p:grpSp>
        <p:nvGrpSpPr>
          <p:cNvPr id="36" name="Group 35">
            <a:extLst>
              <a:ext uri="{FF2B5EF4-FFF2-40B4-BE49-F238E27FC236}">
                <a16:creationId xmlns:a16="http://schemas.microsoft.com/office/drawing/2014/main" id="{58AC597A-18A8-F1BA-9016-C3959F50A9B8}"/>
              </a:ext>
            </a:extLst>
          </p:cNvPr>
          <p:cNvGrpSpPr/>
          <p:nvPr/>
        </p:nvGrpSpPr>
        <p:grpSpPr>
          <a:xfrm>
            <a:off x="6381750" y="3119072"/>
            <a:ext cx="2243137" cy="293787"/>
            <a:chOff x="673343" y="3119072"/>
            <a:chExt cx="2243137" cy="293787"/>
          </a:xfrm>
        </p:grpSpPr>
        <p:sp>
          <p:nvSpPr>
            <p:cNvPr id="37" name="Rectangle: Rounded Corners 36">
              <a:extLst>
                <a:ext uri="{FF2B5EF4-FFF2-40B4-BE49-F238E27FC236}">
                  <a16:creationId xmlns:a16="http://schemas.microsoft.com/office/drawing/2014/main" id="{2AF4C308-D658-5837-4351-30844A94E254}"/>
                </a:ext>
              </a:extLst>
            </p:cNvPr>
            <p:cNvSpPr/>
            <p:nvPr/>
          </p:nvSpPr>
          <p:spPr>
            <a:xfrm>
              <a:off x="673343" y="3119072"/>
              <a:ext cx="2243137" cy="275124"/>
            </a:xfrm>
            <a:prstGeom prst="roundRect">
              <a:avLst/>
            </a:prstGeom>
            <a:solidFill>
              <a:schemeClr val="tx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CC30FDF2-889C-559F-D0D4-01B7AA1FDB27}"/>
                </a:ext>
              </a:extLst>
            </p:cNvPr>
            <p:cNvSpPr txBox="1"/>
            <p:nvPr/>
          </p:nvSpPr>
          <p:spPr>
            <a:xfrm>
              <a:off x="874283" y="3135860"/>
              <a:ext cx="1841256" cy="276999"/>
            </a:xfrm>
            <a:prstGeom prst="rect">
              <a:avLst/>
            </a:prstGeom>
            <a:noFill/>
          </p:spPr>
          <p:txBody>
            <a:bodyPr wrap="square">
              <a:spAutoFit/>
            </a:bodyPr>
            <a:lstStyle/>
            <a:p>
              <a:pPr algn="ctr"/>
              <a:r>
                <a:rPr lang="en-US" sz="1200" b="1" dirty="0" err="1">
                  <a:solidFill>
                    <a:srgbClr val="0070C0"/>
                  </a:solidFill>
                  <a:latin typeface="Hind Siliguri" panose="02000000000000000000" pitchFamily="2" charset="0"/>
                  <a:cs typeface="Hind Siliguri" panose="02000000000000000000" pitchFamily="2" charset="0"/>
                </a:rPr>
                <a:t>উদ্দীপনা</a:t>
              </a:r>
              <a:r>
                <a:rPr lang="en-US" sz="1200" b="1" dirty="0">
                  <a:solidFill>
                    <a:srgbClr val="0070C0"/>
                  </a:solidFill>
                  <a:latin typeface="Hind Siliguri" panose="02000000000000000000" pitchFamily="2" charset="0"/>
                  <a:cs typeface="Hind Siliguri" panose="02000000000000000000" pitchFamily="2" charset="0"/>
                </a:rPr>
                <a:t> </a:t>
              </a:r>
              <a:r>
                <a:rPr lang="en-US" sz="1200" b="1" dirty="0" err="1">
                  <a:solidFill>
                    <a:srgbClr val="0070C0"/>
                  </a:solidFill>
                  <a:latin typeface="Hind Siliguri" panose="02000000000000000000" pitchFamily="2" charset="0"/>
                  <a:cs typeface="Hind Siliguri" panose="02000000000000000000" pitchFamily="2" charset="0"/>
                </a:rPr>
                <a:t>বাহক</a:t>
              </a:r>
              <a:endParaRPr lang="en-US" sz="700" b="1" dirty="0">
                <a:solidFill>
                  <a:srgbClr val="0070C0"/>
                </a:solidFill>
                <a:latin typeface="Hind Siliguri" panose="02000000000000000000" pitchFamily="2" charset="0"/>
                <a:cs typeface="Hind Siliguri" panose="02000000000000000000" pitchFamily="2" charset="0"/>
              </a:endParaRPr>
            </a:p>
          </p:txBody>
        </p:sp>
      </p:grpSp>
      <p:grpSp>
        <p:nvGrpSpPr>
          <p:cNvPr id="39" name="Group 38">
            <a:extLst>
              <a:ext uri="{FF2B5EF4-FFF2-40B4-BE49-F238E27FC236}">
                <a16:creationId xmlns:a16="http://schemas.microsoft.com/office/drawing/2014/main" id="{9EC2C9E0-AED8-8222-9567-B870C1A0BBDC}"/>
              </a:ext>
            </a:extLst>
          </p:cNvPr>
          <p:cNvGrpSpPr/>
          <p:nvPr/>
        </p:nvGrpSpPr>
        <p:grpSpPr>
          <a:xfrm>
            <a:off x="9196386" y="3119072"/>
            <a:ext cx="2243137" cy="293787"/>
            <a:chOff x="673343" y="3119072"/>
            <a:chExt cx="2243137" cy="293787"/>
          </a:xfrm>
        </p:grpSpPr>
        <p:sp>
          <p:nvSpPr>
            <p:cNvPr id="40" name="Rectangle: Rounded Corners 39">
              <a:extLst>
                <a:ext uri="{FF2B5EF4-FFF2-40B4-BE49-F238E27FC236}">
                  <a16:creationId xmlns:a16="http://schemas.microsoft.com/office/drawing/2014/main" id="{4B14687F-79D7-3C25-FC75-E75DA3B2AFCD}"/>
                </a:ext>
              </a:extLst>
            </p:cNvPr>
            <p:cNvSpPr/>
            <p:nvPr/>
          </p:nvSpPr>
          <p:spPr>
            <a:xfrm>
              <a:off x="673343" y="3119072"/>
              <a:ext cx="2243137" cy="275124"/>
            </a:xfrm>
            <a:prstGeom prst="roundRect">
              <a:avLst/>
            </a:prstGeom>
            <a:solidFill>
              <a:schemeClr val="tx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0E107DC7-F890-C952-A0FB-C9AD5E2A208B}"/>
                </a:ext>
              </a:extLst>
            </p:cNvPr>
            <p:cNvSpPr txBox="1"/>
            <p:nvPr/>
          </p:nvSpPr>
          <p:spPr>
            <a:xfrm>
              <a:off x="874283" y="3135860"/>
              <a:ext cx="1841256" cy="276999"/>
            </a:xfrm>
            <a:prstGeom prst="rect">
              <a:avLst/>
            </a:prstGeom>
            <a:noFill/>
          </p:spPr>
          <p:txBody>
            <a:bodyPr wrap="square">
              <a:spAutoFit/>
            </a:bodyPr>
            <a:lstStyle/>
            <a:p>
              <a:pPr algn="ctr"/>
              <a:r>
                <a:rPr lang="en-US" sz="1200" b="1" dirty="0" err="1">
                  <a:solidFill>
                    <a:srgbClr val="0070C0"/>
                  </a:solidFill>
                  <a:latin typeface="Hind Siliguri" panose="02000000000000000000" pitchFamily="2" charset="0"/>
                  <a:cs typeface="Hind Siliguri" panose="02000000000000000000" pitchFamily="2" charset="0"/>
                </a:rPr>
                <a:t>নিলয়</a:t>
              </a:r>
              <a:r>
                <a:rPr lang="en-US" sz="1200" b="1" dirty="0">
                  <a:solidFill>
                    <a:srgbClr val="0070C0"/>
                  </a:solidFill>
                  <a:latin typeface="Hind Siliguri" panose="02000000000000000000" pitchFamily="2" charset="0"/>
                  <a:cs typeface="Hind Siliguri" panose="02000000000000000000" pitchFamily="2" charset="0"/>
                </a:rPr>
                <a:t> </a:t>
              </a:r>
              <a:r>
                <a:rPr lang="en-US" sz="1200" b="1" dirty="0" err="1">
                  <a:solidFill>
                    <a:srgbClr val="0070C0"/>
                  </a:solidFill>
                  <a:latin typeface="Hind Siliguri" panose="02000000000000000000" pitchFamily="2" charset="0"/>
                  <a:cs typeface="Hind Siliguri" panose="02000000000000000000" pitchFamily="2" charset="0"/>
                </a:rPr>
                <a:t>সংকোচক</a:t>
              </a:r>
              <a:endParaRPr lang="en-US" sz="400" b="1" dirty="0">
                <a:solidFill>
                  <a:srgbClr val="0070C0"/>
                </a:solidFill>
                <a:latin typeface="Hind Siliguri" panose="02000000000000000000" pitchFamily="2" charset="0"/>
                <a:cs typeface="Hind Siliguri" panose="02000000000000000000" pitchFamily="2" charset="0"/>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76250" y="2050256"/>
            <a:ext cx="5500687" cy="226218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6215062" y="2050256"/>
            <a:ext cx="5500687" cy="226218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4"/>
          <a:stretch>
            <a:fillRect/>
          </a:stretch>
        </p:blipFill>
        <p:spPr>
          <a:xfrm>
            <a:off x="476250" y="4550568"/>
            <a:ext cx="2695575" cy="1076325"/>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6" name="Picture 5" descr="image.png"/>
          <p:cNvPicPr>
            <a:picLocks noChangeAspect="1"/>
          </p:cNvPicPr>
          <p:nvPr/>
        </p:nvPicPr>
        <p:blipFill>
          <a:blip r:embed="rId5"/>
          <a:stretch>
            <a:fillRect/>
          </a:stretch>
        </p:blipFill>
        <p:spPr>
          <a:xfrm>
            <a:off x="3324225" y="4550568"/>
            <a:ext cx="2695575" cy="1076325"/>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7" name="Picture 6" descr="image.png"/>
          <p:cNvPicPr>
            <a:picLocks noChangeAspect="1"/>
          </p:cNvPicPr>
          <p:nvPr/>
        </p:nvPicPr>
        <p:blipFill>
          <a:blip r:embed="rId5"/>
          <a:stretch>
            <a:fillRect/>
          </a:stretch>
        </p:blipFill>
        <p:spPr>
          <a:xfrm>
            <a:off x="6172200" y="4550568"/>
            <a:ext cx="2695575" cy="1076325"/>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8" name="Picture 7" descr="image.png"/>
          <p:cNvPicPr>
            <a:picLocks noChangeAspect="1"/>
          </p:cNvPicPr>
          <p:nvPr/>
        </p:nvPicPr>
        <p:blipFill>
          <a:blip r:embed="rId6"/>
          <a:stretch>
            <a:fillRect/>
          </a:stretch>
        </p:blipFill>
        <p:spPr>
          <a:xfrm>
            <a:off x="9020175" y="4550568"/>
            <a:ext cx="2695575" cy="1076325"/>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13" name="TextBox 12"/>
          <p:cNvSpPr txBox="1"/>
          <p:nvPr/>
        </p:nvSpPr>
        <p:spPr>
          <a:xfrm>
            <a:off x="838200" y="498388"/>
            <a:ext cx="11353800" cy="346249"/>
          </a:xfrm>
          <a:prstGeom prst="rect">
            <a:avLst/>
          </a:prstGeom>
          <a:noFill/>
        </p:spPr>
        <p:txBody>
          <a:bodyPr wrap="square" lIns="0" tIns="0" rIns="0" bIns="0" anchor="ctr">
            <a:spAutoFit/>
          </a:bodyPr>
          <a:lstStyle/>
          <a:p>
            <a:pPr algn="l"/>
            <a:r>
              <a:rPr sz="2250" b="1" i="0" u="none" dirty="0" err="1">
                <a:solidFill>
                  <a:srgbClr val="C00000"/>
                </a:solidFill>
                <a:latin typeface="Hind Siliguri"/>
              </a:rPr>
              <a:t>কার্ডিয়াক</a:t>
            </a:r>
            <a:r>
              <a:rPr sz="2250" b="1" i="0" u="none" dirty="0">
                <a:solidFill>
                  <a:srgbClr val="C00000"/>
                </a:solidFill>
                <a:latin typeface="Hind Siliguri"/>
              </a:rPr>
              <a:t> </a:t>
            </a:r>
            <a:r>
              <a:rPr sz="2250" b="1" i="0" u="none" dirty="0" err="1">
                <a:solidFill>
                  <a:srgbClr val="C00000"/>
                </a:solidFill>
                <a:latin typeface="Hind Siliguri"/>
              </a:rPr>
              <a:t>চক্রের</a:t>
            </a:r>
            <a:r>
              <a:rPr sz="2250" b="1" i="0" u="none" dirty="0">
                <a:solidFill>
                  <a:srgbClr val="C00000"/>
                </a:solidFill>
                <a:latin typeface="Hind Siliguri"/>
              </a:rPr>
              <a:t> </a:t>
            </a:r>
            <a:r>
              <a:rPr sz="2250" b="1" i="0" u="none" dirty="0" err="1">
                <a:solidFill>
                  <a:srgbClr val="C00000"/>
                </a:solidFill>
                <a:latin typeface="Hind Siliguri"/>
              </a:rPr>
              <a:t>ধারণা</a:t>
            </a:r>
            <a:r>
              <a:rPr sz="2250" b="1" i="0" u="none" dirty="0">
                <a:solidFill>
                  <a:srgbClr val="C00000"/>
                </a:solidFill>
                <a:latin typeface="Hind Siliguri"/>
              </a:rPr>
              <a:t> ও </a:t>
            </a:r>
            <a:r>
              <a:rPr sz="2250" b="1" i="0" u="none" dirty="0" err="1">
                <a:solidFill>
                  <a:srgbClr val="C00000"/>
                </a:solidFill>
                <a:latin typeface="Hind Siliguri"/>
              </a:rPr>
              <a:t>প্রাথমিক</a:t>
            </a:r>
            <a:r>
              <a:rPr sz="2250" b="1" i="0" u="none" dirty="0">
                <a:solidFill>
                  <a:srgbClr val="C00000"/>
                </a:solidFill>
                <a:latin typeface="Hind Siliguri"/>
              </a:rPr>
              <a:t> </a:t>
            </a:r>
            <a:r>
              <a:rPr sz="2250" b="1" i="0" u="none" dirty="0" err="1">
                <a:solidFill>
                  <a:srgbClr val="C00000"/>
                </a:solidFill>
                <a:latin typeface="Hind Siliguri"/>
              </a:rPr>
              <a:t>ভিত্তি</a:t>
            </a:r>
            <a:endParaRPr sz="2250" b="1" i="0" u="none" dirty="0">
              <a:solidFill>
                <a:srgbClr val="C00000"/>
              </a:solidFill>
              <a:latin typeface="Hind Siliguri"/>
            </a:endParaRPr>
          </a:p>
        </p:txBody>
      </p:sp>
      <p:sp>
        <p:nvSpPr>
          <p:cNvPr id="14" name="Rectangle 13"/>
          <p:cNvSpPr/>
          <p:nvPr/>
        </p:nvSpPr>
        <p:spPr>
          <a:xfrm>
            <a:off x="476250" y="981075"/>
            <a:ext cx="11239500" cy="28575"/>
          </a:xfrm>
          <a:prstGeom prst="rect">
            <a:avLst/>
          </a:prstGeom>
          <a:solidFill>
            <a:srgbClr val="FCA5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5" name="Picture 14" descr="image.png"/>
          <p:cNvPicPr>
            <a:picLocks noChangeAspect="1"/>
          </p:cNvPicPr>
          <p:nvPr/>
        </p:nvPicPr>
        <p:blipFill>
          <a:blip r:embed="rId7"/>
          <a:stretch>
            <a:fillRect/>
          </a:stretch>
        </p:blipFill>
        <p:spPr>
          <a:xfrm>
            <a:off x="476250" y="533400"/>
            <a:ext cx="247650" cy="247650"/>
          </a:xfrm>
          <a:prstGeom prst="rect">
            <a:avLst/>
          </a:prstGeom>
        </p:spPr>
      </p:pic>
      <p:sp>
        <p:nvSpPr>
          <p:cNvPr id="16" name="TextBox 15"/>
          <p:cNvSpPr txBox="1"/>
          <p:nvPr/>
        </p:nvSpPr>
        <p:spPr>
          <a:xfrm>
            <a:off x="676275" y="2278856"/>
            <a:ext cx="5355669" cy="304800"/>
          </a:xfrm>
          <a:prstGeom prst="rect">
            <a:avLst/>
          </a:prstGeom>
          <a:noFill/>
        </p:spPr>
        <p:txBody>
          <a:bodyPr wrap="square" lIns="190500" tIns="0" rIns="0" bIns="0" anchor="t">
            <a:spAutoFit/>
          </a:bodyPr>
          <a:lstStyle/>
          <a:p>
            <a:pPr algn="l"/>
            <a:r>
              <a:rPr sz="1500" b="0" i="0" u="none">
                <a:solidFill>
                  <a:srgbClr val="0F172A"/>
                </a:solidFill>
                <a:latin typeface="Hind Siliguri SemiBold"/>
              </a:rPr>
              <a:t>কার্ডিয়াক চক্র (Cardiac Cycle) কী?</a:t>
            </a:r>
          </a:p>
        </p:txBody>
      </p:sp>
      <p:sp>
        <p:nvSpPr>
          <p:cNvPr id="17" name="TextBox 16"/>
          <p:cNvSpPr txBox="1"/>
          <p:nvPr/>
        </p:nvSpPr>
        <p:spPr>
          <a:xfrm>
            <a:off x="676275" y="2659856"/>
            <a:ext cx="5100637" cy="428625"/>
          </a:xfrm>
          <a:prstGeom prst="rect">
            <a:avLst/>
          </a:prstGeom>
          <a:noFill/>
        </p:spPr>
        <p:txBody>
          <a:bodyPr wrap="square" lIns="0" tIns="0" rIns="0" bIns="0" anchor="t">
            <a:spAutoFit/>
          </a:bodyPr>
          <a:lstStyle/>
          <a:p>
            <a:pPr algn="l">
              <a:lnSpc>
                <a:spcPts val="1687"/>
              </a:lnSpc>
            </a:pPr>
            <a:r>
              <a:rPr sz="1125" b="0" i="0" u="none">
                <a:solidFill>
                  <a:srgbClr val="334155"/>
                </a:solidFill>
                <a:latin typeface="Hind Siliguri"/>
              </a:rPr>
              <a:t>হৃদপিণ্ডের অ্যাট্রিয়াম (অলিন্দ) ও ভেন্ট্রিকলের (নিলয়) পর্যায়ক্রমিক সংকোচন (Systole) ও প্রসারণ (Diastole)-কে একত্রে </a:t>
            </a:r>
            <a:r>
              <a:rPr sz="1125" b="1" i="0" u="none">
                <a:solidFill>
                  <a:srgbClr val="334155"/>
                </a:solidFill>
                <a:latin typeface="Hind Siliguri"/>
              </a:rPr>
              <a:t>কার্ডিয়াক চক্র বা হৃৎচক্র</a:t>
            </a:r>
            <a:r>
              <a:rPr sz="1125" b="0" i="0" u="none">
                <a:solidFill>
                  <a:srgbClr val="334155"/>
                </a:solidFill>
                <a:latin typeface="Hind Siliguri"/>
              </a:rPr>
              <a:t> বলে।</a:t>
            </a:r>
          </a:p>
        </p:txBody>
      </p:sp>
      <p:sp>
        <p:nvSpPr>
          <p:cNvPr id="18" name="TextBox 17"/>
          <p:cNvSpPr txBox="1"/>
          <p:nvPr/>
        </p:nvSpPr>
        <p:spPr>
          <a:xfrm>
            <a:off x="6497121" y="2383081"/>
            <a:ext cx="4704279" cy="230832"/>
          </a:xfrm>
          <a:prstGeom prst="rect">
            <a:avLst/>
          </a:prstGeom>
          <a:noFill/>
        </p:spPr>
        <p:txBody>
          <a:bodyPr wrap="square" lIns="219075" tIns="0" rIns="0" bIns="0" anchor="t">
            <a:spAutoFit/>
          </a:bodyPr>
          <a:lstStyle/>
          <a:p>
            <a:pPr algn="l"/>
            <a:r>
              <a:rPr sz="1500" b="0" i="0" u="none" dirty="0" err="1">
                <a:solidFill>
                  <a:srgbClr val="0F172A"/>
                </a:solidFill>
                <a:latin typeface="Hind Siliguri SemiBold"/>
              </a:rPr>
              <a:t>হৃদচক্রের</a:t>
            </a:r>
            <a:r>
              <a:rPr sz="1500" b="0" i="0" u="none" dirty="0">
                <a:solidFill>
                  <a:srgbClr val="0F172A"/>
                </a:solidFill>
                <a:latin typeface="Hind Siliguri SemiBold"/>
              </a:rPr>
              <a:t> ৪টি </a:t>
            </a:r>
            <a:r>
              <a:rPr sz="1500" b="0" i="0" u="none" dirty="0" err="1">
                <a:solidFill>
                  <a:srgbClr val="0F172A"/>
                </a:solidFill>
                <a:latin typeface="Hind Siliguri SemiBold"/>
              </a:rPr>
              <a:t>প্রধান</a:t>
            </a:r>
            <a:r>
              <a:rPr sz="1500" b="0" i="0" u="none" dirty="0">
                <a:solidFill>
                  <a:srgbClr val="0F172A"/>
                </a:solidFill>
                <a:latin typeface="Hind Siliguri SemiBold"/>
              </a:rPr>
              <a:t> </a:t>
            </a:r>
            <a:r>
              <a:rPr sz="1500" b="0" i="0" u="none" dirty="0" err="1">
                <a:solidFill>
                  <a:srgbClr val="0F172A"/>
                </a:solidFill>
                <a:latin typeface="Hind Siliguri SemiBold"/>
              </a:rPr>
              <a:t>ধাপ</a:t>
            </a:r>
            <a:endParaRPr sz="1500" b="0" i="0" u="none" dirty="0">
              <a:solidFill>
                <a:srgbClr val="0F172A"/>
              </a:solidFill>
              <a:latin typeface="Hind Siliguri SemiBold"/>
            </a:endParaRPr>
          </a:p>
        </p:txBody>
      </p:sp>
      <p:sp>
        <p:nvSpPr>
          <p:cNvPr id="19" name="TextBox 18"/>
          <p:cNvSpPr txBox="1"/>
          <p:nvPr/>
        </p:nvSpPr>
        <p:spPr>
          <a:xfrm>
            <a:off x="6415087" y="2736056"/>
            <a:ext cx="5100637" cy="214312"/>
          </a:xfrm>
          <a:prstGeom prst="rect">
            <a:avLst/>
          </a:prstGeom>
          <a:noFill/>
        </p:spPr>
        <p:txBody>
          <a:bodyPr wrap="square" lIns="0" tIns="0" rIns="0" bIns="0" anchor="t">
            <a:spAutoFit/>
          </a:bodyPr>
          <a:lstStyle/>
          <a:p>
            <a:pPr algn="l">
              <a:lnSpc>
                <a:spcPts val="1687"/>
              </a:lnSpc>
            </a:pPr>
            <a:r>
              <a:rPr sz="1125" b="0" i="0" u="none">
                <a:solidFill>
                  <a:srgbClr val="334155"/>
                </a:solidFill>
                <a:latin typeface="Hind Siliguri"/>
              </a:rPr>
              <a:t>মানব হৃদপিণ্ডে প্রতিটি ০.৮ সেকেন্ডের কার্ডিয়াক চক্র ৪টি ধাপে সম্পন্ন হয়:</a:t>
            </a:r>
          </a:p>
        </p:txBody>
      </p:sp>
      <p:sp>
        <p:nvSpPr>
          <p:cNvPr id="20" name="TextBox 19"/>
          <p:cNvSpPr txBox="1"/>
          <p:nvPr/>
        </p:nvSpPr>
        <p:spPr>
          <a:xfrm>
            <a:off x="657225" y="4731543"/>
            <a:ext cx="2333625" cy="457200"/>
          </a:xfrm>
          <a:prstGeom prst="rect">
            <a:avLst/>
          </a:prstGeom>
          <a:noFill/>
        </p:spPr>
        <p:txBody>
          <a:bodyPr wrap="square" lIns="0" tIns="0" rIns="0" bIns="0" anchor="t">
            <a:spAutoFit/>
          </a:bodyPr>
          <a:lstStyle/>
          <a:p>
            <a:pPr algn="ctr"/>
            <a:r>
              <a:rPr sz="2400" b="1" i="0" u="none">
                <a:solidFill>
                  <a:srgbClr val="E11D48"/>
                </a:solidFill>
                <a:latin typeface="Poppins"/>
              </a:rPr>
              <a:t>০.৭ সে.</a:t>
            </a:r>
          </a:p>
        </p:txBody>
      </p:sp>
      <p:sp>
        <p:nvSpPr>
          <p:cNvPr id="21" name="TextBox 20"/>
          <p:cNvSpPr txBox="1"/>
          <p:nvPr/>
        </p:nvSpPr>
        <p:spPr>
          <a:xfrm>
            <a:off x="657225" y="5226843"/>
            <a:ext cx="2333625" cy="219075"/>
          </a:xfrm>
          <a:prstGeom prst="rect">
            <a:avLst/>
          </a:prstGeom>
          <a:noFill/>
        </p:spPr>
        <p:txBody>
          <a:bodyPr wrap="square" lIns="0" tIns="0" rIns="0" bIns="0" anchor="t">
            <a:spAutoFit/>
          </a:bodyPr>
          <a:lstStyle/>
          <a:p>
            <a:pPr algn="ctr"/>
            <a:r>
              <a:rPr sz="1050" b="0" i="0" u="none">
                <a:solidFill>
                  <a:srgbClr val="64748B"/>
                </a:solidFill>
                <a:latin typeface="Hind Siliguri Medium"/>
              </a:rPr>
              <a:t>অ্যাট্রিয়াম ডায়াস্টোল</a:t>
            </a:r>
          </a:p>
        </p:txBody>
      </p:sp>
      <p:sp>
        <p:nvSpPr>
          <p:cNvPr id="22" name="TextBox 21"/>
          <p:cNvSpPr txBox="1"/>
          <p:nvPr/>
        </p:nvSpPr>
        <p:spPr>
          <a:xfrm>
            <a:off x="3505200" y="4731543"/>
            <a:ext cx="2333625" cy="457200"/>
          </a:xfrm>
          <a:prstGeom prst="rect">
            <a:avLst/>
          </a:prstGeom>
          <a:noFill/>
        </p:spPr>
        <p:txBody>
          <a:bodyPr wrap="square" lIns="0" tIns="0" rIns="0" bIns="0" anchor="t">
            <a:spAutoFit/>
          </a:bodyPr>
          <a:lstStyle/>
          <a:p>
            <a:pPr algn="ctr"/>
            <a:r>
              <a:rPr sz="2400" b="1" i="0" u="none">
                <a:solidFill>
                  <a:srgbClr val="E11D48"/>
                </a:solidFill>
                <a:latin typeface="Poppins"/>
              </a:rPr>
              <a:t>০.১ সে.</a:t>
            </a:r>
          </a:p>
        </p:txBody>
      </p:sp>
      <p:sp>
        <p:nvSpPr>
          <p:cNvPr id="23" name="TextBox 22"/>
          <p:cNvSpPr txBox="1"/>
          <p:nvPr/>
        </p:nvSpPr>
        <p:spPr>
          <a:xfrm>
            <a:off x="3505200" y="5226843"/>
            <a:ext cx="2333625" cy="219075"/>
          </a:xfrm>
          <a:prstGeom prst="rect">
            <a:avLst/>
          </a:prstGeom>
          <a:noFill/>
        </p:spPr>
        <p:txBody>
          <a:bodyPr wrap="square" lIns="0" tIns="0" rIns="0" bIns="0" anchor="t">
            <a:spAutoFit/>
          </a:bodyPr>
          <a:lstStyle/>
          <a:p>
            <a:pPr algn="ctr"/>
            <a:r>
              <a:rPr sz="1050" b="0" i="0" u="none">
                <a:solidFill>
                  <a:srgbClr val="64748B"/>
                </a:solidFill>
                <a:latin typeface="Hind Siliguri Medium"/>
              </a:rPr>
              <a:t>অ্যাট্রিয়াম সিস্টোল</a:t>
            </a:r>
          </a:p>
        </p:txBody>
      </p:sp>
      <p:sp>
        <p:nvSpPr>
          <p:cNvPr id="24" name="TextBox 23"/>
          <p:cNvSpPr txBox="1"/>
          <p:nvPr/>
        </p:nvSpPr>
        <p:spPr>
          <a:xfrm>
            <a:off x="6353175" y="4731543"/>
            <a:ext cx="2333625" cy="457200"/>
          </a:xfrm>
          <a:prstGeom prst="rect">
            <a:avLst/>
          </a:prstGeom>
          <a:noFill/>
        </p:spPr>
        <p:txBody>
          <a:bodyPr wrap="square" lIns="0" tIns="0" rIns="0" bIns="0" anchor="t">
            <a:spAutoFit/>
          </a:bodyPr>
          <a:lstStyle/>
          <a:p>
            <a:pPr algn="ctr"/>
            <a:r>
              <a:rPr sz="2400" b="1" i="0" u="none">
                <a:solidFill>
                  <a:srgbClr val="E11D48"/>
                </a:solidFill>
                <a:latin typeface="Poppins"/>
              </a:rPr>
              <a:t>০.৩ সে.</a:t>
            </a:r>
          </a:p>
        </p:txBody>
      </p:sp>
      <p:sp>
        <p:nvSpPr>
          <p:cNvPr id="25" name="TextBox 24"/>
          <p:cNvSpPr txBox="1"/>
          <p:nvPr/>
        </p:nvSpPr>
        <p:spPr>
          <a:xfrm>
            <a:off x="6353175" y="5226843"/>
            <a:ext cx="2333625" cy="219075"/>
          </a:xfrm>
          <a:prstGeom prst="rect">
            <a:avLst/>
          </a:prstGeom>
          <a:noFill/>
        </p:spPr>
        <p:txBody>
          <a:bodyPr wrap="square" lIns="0" tIns="0" rIns="0" bIns="0" anchor="t">
            <a:spAutoFit/>
          </a:bodyPr>
          <a:lstStyle/>
          <a:p>
            <a:pPr algn="ctr"/>
            <a:r>
              <a:rPr sz="1050" b="0" i="0" u="none">
                <a:solidFill>
                  <a:srgbClr val="64748B"/>
                </a:solidFill>
                <a:latin typeface="Hind Siliguri Medium"/>
              </a:rPr>
              <a:t>ভেন্ট্রিকল সিস্টোল</a:t>
            </a:r>
          </a:p>
        </p:txBody>
      </p:sp>
      <p:sp>
        <p:nvSpPr>
          <p:cNvPr id="26" name="TextBox 25"/>
          <p:cNvSpPr txBox="1"/>
          <p:nvPr/>
        </p:nvSpPr>
        <p:spPr>
          <a:xfrm>
            <a:off x="9201150" y="4731543"/>
            <a:ext cx="2333625" cy="457200"/>
          </a:xfrm>
          <a:prstGeom prst="rect">
            <a:avLst/>
          </a:prstGeom>
          <a:noFill/>
        </p:spPr>
        <p:txBody>
          <a:bodyPr wrap="square" lIns="0" tIns="0" rIns="0" bIns="0" anchor="t">
            <a:spAutoFit/>
          </a:bodyPr>
          <a:lstStyle/>
          <a:p>
            <a:pPr algn="ctr"/>
            <a:r>
              <a:rPr sz="2400" b="1" i="0" u="none">
                <a:solidFill>
                  <a:srgbClr val="E11D48"/>
                </a:solidFill>
                <a:latin typeface="Poppins"/>
              </a:rPr>
              <a:t>০.৫ সে.</a:t>
            </a:r>
          </a:p>
        </p:txBody>
      </p:sp>
      <p:sp>
        <p:nvSpPr>
          <p:cNvPr id="27" name="TextBox 26"/>
          <p:cNvSpPr txBox="1"/>
          <p:nvPr/>
        </p:nvSpPr>
        <p:spPr>
          <a:xfrm>
            <a:off x="9201150" y="5226843"/>
            <a:ext cx="2333625" cy="219075"/>
          </a:xfrm>
          <a:prstGeom prst="rect">
            <a:avLst/>
          </a:prstGeom>
          <a:noFill/>
        </p:spPr>
        <p:txBody>
          <a:bodyPr wrap="square" lIns="0" tIns="0" rIns="0" bIns="0" anchor="t">
            <a:spAutoFit/>
          </a:bodyPr>
          <a:lstStyle/>
          <a:p>
            <a:pPr algn="ctr"/>
            <a:r>
              <a:rPr sz="1050" b="0" i="0" u="none">
                <a:solidFill>
                  <a:srgbClr val="64748B"/>
                </a:solidFill>
                <a:latin typeface="Hind Siliguri Medium"/>
              </a:rPr>
              <a:t>ভেন্ট্রিকল ডায়াস্টোল</a:t>
            </a:r>
          </a:p>
        </p:txBody>
      </p:sp>
      <p:pic>
        <p:nvPicPr>
          <p:cNvPr id="28" name="Picture 27" descr="image.png"/>
          <p:cNvPicPr>
            <a:picLocks noChangeAspect="1"/>
          </p:cNvPicPr>
          <p:nvPr/>
        </p:nvPicPr>
        <p:blipFill>
          <a:blip r:embed="rId8"/>
          <a:stretch>
            <a:fillRect/>
          </a:stretch>
        </p:blipFill>
        <p:spPr>
          <a:xfrm>
            <a:off x="676275" y="2326481"/>
            <a:ext cx="190500" cy="190500"/>
          </a:xfrm>
          <a:prstGeom prst="rect">
            <a:avLst/>
          </a:prstGeom>
        </p:spPr>
      </p:pic>
      <p:sp>
        <p:nvSpPr>
          <p:cNvPr id="29" name="TextBox 28"/>
          <p:cNvSpPr txBox="1"/>
          <p:nvPr/>
        </p:nvSpPr>
        <p:spPr>
          <a:xfrm>
            <a:off x="904875" y="3183731"/>
            <a:ext cx="4872037" cy="214312"/>
          </a:xfrm>
          <a:prstGeom prst="rect">
            <a:avLst/>
          </a:prstGeom>
          <a:noFill/>
        </p:spPr>
        <p:txBody>
          <a:bodyPr wrap="square" lIns="0" tIns="0" rIns="0" bIns="0" anchor="t">
            <a:spAutoFit/>
          </a:bodyPr>
          <a:lstStyle/>
          <a:p>
            <a:pPr algn="l">
              <a:lnSpc>
                <a:spcPts val="1687"/>
              </a:lnSpc>
            </a:pPr>
            <a:r>
              <a:rPr sz="1125" b="1" i="0" u="none">
                <a:solidFill>
                  <a:srgbClr val="334155"/>
                </a:solidFill>
                <a:latin typeface="Hind Siliguri"/>
              </a:rPr>
              <a:t>হৃদস্পন্দন (Heartbeat):</a:t>
            </a:r>
            <a:r>
              <a:rPr sz="1125" b="0" i="0" u="none">
                <a:solidFill>
                  <a:srgbClr val="334155"/>
                </a:solidFill>
                <a:latin typeface="Hind Siliguri"/>
              </a:rPr>
              <a:t> ১টি সিস্টোল + ১টি ডায়াস্টোল = ১টি হৃদস্পন্দন।</a:t>
            </a:r>
          </a:p>
        </p:txBody>
      </p:sp>
      <p:sp>
        <p:nvSpPr>
          <p:cNvPr id="30" name="TextBox 29"/>
          <p:cNvSpPr txBox="1"/>
          <p:nvPr/>
        </p:nvSpPr>
        <p:spPr>
          <a:xfrm>
            <a:off x="904875" y="3493293"/>
            <a:ext cx="4872037" cy="214312"/>
          </a:xfrm>
          <a:prstGeom prst="rect">
            <a:avLst/>
          </a:prstGeom>
          <a:noFill/>
        </p:spPr>
        <p:txBody>
          <a:bodyPr wrap="square" lIns="0" tIns="0" rIns="0" bIns="0" anchor="t">
            <a:spAutoFit/>
          </a:bodyPr>
          <a:lstStyle/>
          <a:p>
            <a:pPr algn="l">
              <a:lnSpc>
                <a:spcPts val="1687"/>
              </a:lnSpc>
            </a:pPr>
            <a:r>
              <a:rPr sz="1125" b="1" i="0" u="none">
                <a:solidFill>
                  <a:srgbClr val="334155"/>
                </a:solidFill>
                <a:latin typeface="Hind Siliguri"/>
              </a:rPr>
              <a:t>স্বাভাবিক হার:</a:t>
            </a:r>
            <a:r>
              <a:rPr sz="1125" b="0" i="0" u="none">
                <a:solidFill>
                  <a:srgbClr val="334155"/>
                </a:solidFill>
                <a:latin typeface="Hind Siliguri"/>
              </a:rPr>
              <a:t> প্রাপ্তবয়স্ক সুস্থ মানুষের স্পন্দন হার মিনিটে </a:t>
            </a:r>
            <a:r>
              <a:rPr sz="1125" b="1" i="0" u="none">
                <a:solidFill>
                  <a:srgbClr val="334155"/>
                </a:solidFill>
                <a:latin typeface="Hind Siliguri"/>
              </a:rPr>
              <a:t>৭০-৮০ বার</a:t>
            </a:r>
            <a:r>
              <a:rPr sz="1125" b="0" i="0" u="none">
                <a:solidFill>
                  <a:srgbClr val="334155"/>
                </a:solidFill>
                <a:latin typeface="Hind Siliguri"/>
              </a:rPr>
              <a:t> (গড়ে ৭৫ বার)।</a:t>
            </a:r>
          </a:p>
        </p:txBody>
      </p:sp>
      <p:sp>
        <p:nvSpPr>
          <p:cNvPr id="31" name="TextBox 30"/>
          <p:cNvSpPr txBox="1"/>
          <p:nvPr/>
        </p:nvSpPr>
        <p:spPr>
          <a:xfrm>
            <a:off x="904875" y="3802856"/>
            <a:ext cx="4872037" cy="214312"/>
          </a:xfrm>
          <a:prstGeom prst="rect">
            <a:avLst/>
          </a:prstGeom>
          <a:noFill/>
        </p:spPr>
        <p:txBody>
          <a:bodyPr wrap="square" lIns="0" tIns="0" rIns="0" bIns="0" anchor="t">
            <a:spAutoFit/>
          </a:bodyPr>
          <a:lstStyle/>
          <a:p>
            <a:pPr algn="l">
              <a:lnSpc>
                <a:spcPts val="1687"/>
              </a:lnSpc>
            </a:pPr>
            <a:r>
              <a:rPr sz="1125" b="1" i="0" u="none">
                <a:solidFill>
                  <a:srgbClr val="334155"/>
                </a:solidFill>
                <a:latin typeface="Hind Siliguri"/>
              </a:rPr>
              <a:t>চক্রের সময়কাল:</a:t>
            </a:r>
            <a:r>
              <a:rPr sz="1125" b="0" i="0" u="none">
                <a:solidFill>
                  <a:srgbClr val="334155"/>
                </a:solidFill>
                <a:latin typeface="Hind Siliguri"/>
              </a:rPr>
              <a:t> ৬০ / ৭৫ = </a:t>
            </a:r>
            <a:r>
              <a:rPr sz="1125" b="0" i="0" u="none">
                <a:solidFill>
                  <a:srgbClr val="BE123C"/>
                </a:solidFill>
                <a:latin typeface="Hind Siliguri SemiBold"/>
              </a:rPr>
              <a:t>০.৮ সেকেন্ড</a:t>
            </a:r>
            <a:r>
              <a:rPr sz="1125" b="0" i="0" u="none">
                <a:solidFill>
                  <a:srgbClr val="334155"/>
                </a:solidFill>
                <a:latin typeface="Hind Siliguri"/>
              </a:rPr>
              <a:t>।</a:t>
            </a:r>
          </a:p>
        </p:txBody>
      </p:sp>
      <p:pic>
        <p:nvPicPr>
          <p:cNvPr id="32" name="Picture 31" descr="image.png"/>
          <p:cNvPicPr>
            <a:picLocks noChangeAspect="1"/>
          </p:cNvPicPr>
          <p:nvPr/>
        </p:nvPicPr>
        <p:blipFill>
          <a:blip r:embed="rId9"/>
          <a:stretch>
            <a:fillRect/>
          </a:stretch>
        </p:blipFill>
        <p:spPr>
          <a:xfrm>
            <a:off x="6415087" y="2402681"/>
            <a:ext cx="219075" cy="190500"/>
          </a:xfrm>
          <a:prstGeom prst="rect">
            <a:avLst/>
          </a:prstGeom>
        </p:spPr>
      </p:pic>
      <p:sp>
        <p:nvSpPr>
          <p:cNvPr id="33" name="TextBox 32"/>
          <p:cNvSpPr txBox="1"/>
          <p:nvPr/>
        </p:nvSpPr>
        <p:spPr>
          <a:xfrm>
            <a:off x="723900" y="3145631"/>
            <a:ext cx="95250" cy="314325"/>
          </a:xfrm>
          <a:prstGeom prst="rect">
            <a:avLst/>
          </a:prstGeom>
          <a:noFill/>
        </p:spPr>
        <p:txBody>
          <a:bodyPr wrap="square" lIns="0" tIns="0" rIns="0" bIns="0" anchor="t">
            <a:spAutoFit/>
          </a:bodyPr>
          <a:lstStyle/>
          <a:p>
            <a:pPr algn="l">
              <a:lnSpc>
                <a:spcPts val="2475"/>
              </a:lnSpc>
            </a:pPr>
            <a:r>
              <a:rPr sz="1650" b="0" i="0" u="none">
                <a:solidFill>
                  <a:srgbClr val="E11D48"/>
                </a:solidFill>
                <a:latin typeface="Hind Siliguri"/>
              </a:rPr>
              <a:t>•</a:t>
            </a:r>
          </a:p>
        </p:txBody>
      </p:sp>
      <p:sp>
        <p:nvSpPr>
          <p:cNvPr id="34" name="TextBox 33"/>
          <p:cNvSpPr txBox="1"/>
          <p:nvPr/>
        </p:nvSpPr>
        <p:spPr>
          <a:xfrm>
            <a:off x="723900" y="3455193"/>
            <a:ext cx="95250" cy="314325"/>
          </a:xfrm>
          <a:prstGeom prst="rect">
            <a:avLst/>
          </a:prstGeom>
          <a:noFill/>
        </p:spPr>
        <p:txBody>
          <a:bodyPr wrap="square" lIns="0" tIns="0" rIns="0" bIns="0" anchor="t">
            <a:spAutoFit/>
          </a:bodyPr>
          <a:lstStyle/>
          <a:p>
            <a:pPr algn="l">
              <a:lnSpc>
                <a:spcPts val="2475"/>
              </a:lnSpc>
            </a:pPr>
            <a:r>
              <a:rPr sz="1650" b="0" i="0" u="none">
                <a:solidFill>
                  <a:srgbClr val="E11D48"/>
                </a:solidFill>
                <a:latin typeface="Hind Siliguri"/>
              </a:rPr>
              <a:t>•</a:t>
            </a:r>
          </a:p>
        </p:txBody>
      </p:sp>
      <p:sp>
        <p:nvSpPr>
          <p:cNvPr id="35" name="TextBox 34"/>
          <p:cNvSpPr txBox="1"/>
          <p:nvPr/>
        </p:nvSpPr>
        <p:spPr>
          <a:xfrm>
            <a:off x="723900" y="3764756"/>
            <a:ext cx="95250" cy="314325"/>
          </a:xfrm>
          <a:prstGeom prst="rect">
            <a:avLst/>
          </a:prstGeom>
          <a:noFill/>
        </p:spPr>
        <p:txBody>
          <a:bodyPr wrap="square" lIns="0" tIns="0" rIns="0" bIns="0" anchor="t">
            <a:spAutoFit/>
          </a:bodyPr>
          <a:lstStyle/>
          <a:p>
            <a:pPr algn="l">
              <a:lnSpc>
                <a:spcPts val="2475"/>
              </a:lnSpc>
            </a:pPr>
            <a:r>
              <a:rPr sz="1650" b="0" i="0" u="none">
                <a:solidFill>
                  <a:srgbClr val="E11D48"/>
                </a:solidFill>
                <a:latin typeface="Hind Siliguri"/>
              </a:rPr>
              <a:t>•</a:t>
            </a:r>
          </a:p>
        </p:txBody>
      </p:sp>
      <p:sp>
        <p:nvSpPr>
          <p:cNvPr id="37" name="Rectangle: Rounded Corners 36">
            <a:extLst>
              <a:ext uri="{FF2B5EF4-FFF2-40B4-BE49-F238E27FC236}">
                <a16:creationId xmlns:a16="http://schemas.microsoft.com/office/drawing/2014/main" id="{F560FB47-ED0D-56E9-9F52-095A1EAA9501}"/>
              </a:ext>
            </a:extLst>
          </p:cNvPr>
          <p:cNvSpPr/>
          <p:nvPr/>
        </p:nvSpPr>
        <p:spPr>
          <a:xfrm>
            <a:off x="6422231" y="3026568"/>
            <a:ext cx="2502693" cy="438150"/>
          </a:xfrm>
          <a:prstGeom prst="roundRect">
            <a:avLst/>
          </a:prstGeom>
          <a:solidFill>
            <a:srgbClr val="F1F5F9"/>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8" name="Rectangle: Rounded Corners 37">
            <a:extLst>
              <a:ext uri="{FF2B5EF4-FFF2-40B4-BE49-F238E27FC236}">
                <a16:creationId xmlns:a16="http://schemas.microsoft.com/office/drawing/2014/main" id="{1222AB44-5028-071B-98E9-FCEDAF021532}"/>
              </a:ext>
            </a:extLst>
          </p:cNvPr>
          <p:cNvSpPr/>
          <p:nvPr/>
        </p:nvSpPr>
        <p:spPr>
          <a:xfrm>
            <a:off x="6422231" y="3633787"/>
            <a:ext cx="2502693" cy="438150"/>
          </a:xfrm>
          <a:prstGeom prst="roundRect">
            <a:avLst/>
          </a:prstGeom>
          <a:solidFill>
            <a:srgbClr val="F1F5F9"/>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9" name="Rectangle: Rounded Corners 38">
            <a:extLst>
              <a:ext uri="{FF2B5EF4-FFF2-40B4-BE49-F238E27FC236}">
                <a16:creationId xmlns:a16="http://schemas.microsoft.com/office/drawing/2014/main" id="{BC183FDC-E964-A0FB-BD0C-24465CABC4B7}"/>
              </a:ext>
            </a:extLst>
          </p:cNvPr>
          <p:cNvSpPr/>
          <p:nvPr/>
        </p:nvSpPr>
        <p:spPr>
          <a:xfrm>
            <a:off x="9068990" y="3026568"/>
            <a:ext cx="2502693" cy="438150"/>
          </a:xfrm>
          <a:prstGeom prst="roundRect">
            <a:avLst/>
          </a:prstGeom>
          <a:solidFill>
            <a:srgbClr val="F1F5F9"/>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0" name="Rectangle: Rounded Corners 39">
            <a:extLst>
              <a:ext uri="{FF2B5EF4-FFF2-40B4-BE49-F238E27FC236}">
                <a16:creationId xmlns:a16="http://schemas.microsoft.com/office/drawing/2014/main" id="{5DC2A80B-FE51-E710-899C-0CA1B3D16F4B}"/>
              </a:ext>
            </a:extLst>
          </p:cNvPr>
          <p:cNvSpPr/>
          <p:nvPr/>
        </p:nvSpPr>
        <p:spPr>
          <a:xfrm>
            <a:off x="9068990" y="3633787"/>
            <a:ext cx="2502693" cy="438150"/>
          </a:xfrm>
          <a:prstGeom prst="roundRect">
            <a:avLst/>
          </a:prstGeom>
          <a:solidFill>
            <a:srgbClr val="F1F5F9"/>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5D601673-79A7-7F82-2102-E2BFDA271EB1}"/>
              </a:ext>
            </a:extLst>
          </p:cNvPr>
          <p:cNvSpPr txBox="1"/>
          <p:nvPr/>
        </p:nvSpPr>
        <p:spPr>
          <a:xfrm>
            <a:off x="6415087" y="3097246"/>
            <a:ext cx="2509837" cy="307777"/>
          </a:xfrm>
          <a:prstGeom prst="rect">
            <a:avLst/>
          </a:prstGeom>
          <a:noFill/>
        </p:spPr>
        <p:txBody>
          <a:bodyPr wrap="square">
            <a:spAutoFit/>
          </a:bodyPr>
          <a:lstStyle/>
          <a:p>
            <a:r>
              <a:rPr lang="en-US" sz="1400" b="1" dirty="0">
                <a:effectLst/>
                <a:latin typeface="Arial" panose="020B0604020202020204" pitchFamily="34" charset="0"/>
                <a:ea typeface="Calibri" panose="020F0502020204030204" pitchFamily="34" charset="0"/>
                <a:cs typeface="Arial" panose="020B0604020202020204" pitchFamily="34" charset="0"/>
              </a:rPr>
              <a:t>১</a:t>
            </a:r>
            <a:r>
              <a:rPr lang="en-US" sz="1400" dirty="0">
                <a:effectLst/>
                <a:latin typeface="Hind Siliguri" panose="02000000000000000000" pitchFamily="2" charset="0"/>
                <a:ea typeface="Calibri" panose="020F0502020204030204" pitchFamily="34" charset="0"/>
                <a:cs typeface="Hind Siliguri" panose="02000000000000000000" pitchFamily="2" charset="0"/>
              </a:rPr>
              <a:t>. </a:t>
            </a:r>
            <a:r>
              <a:rPr lang="en-US" sz="1400" b="1" dirty="0" err="1">
                <a:effectLst/>
                <a:latin typeface="Hind Siliguri" panose="02000000000000000000" pitchFamily="2" charset="0"/>
                <a:ea typeface="Calibri" panose="020F0502020204030204" pitchFamily="34" charset="0"/>
                <a:cs typeface="Hind Siliguri" panose="02000000000000000000" pitchFamily="2" charset="0"/>
              </a:rPr>
              <a:t>অ্যাট্রিয়ামের</a:t>
            </a:r>
            <a:r>
              <a:rPr lang="en-US" sz="1400" b="1" dirty="0">
                <a:effectLst/>
                <a:latin typeface="Hind Siliguri" panose="02000000000000000000" pitchFamily="2" charset="0"/>
                <a:ea typeface="Calibri" panose="020F0502020204030204" pitchFamily="34" charset="0"/>
                <a:cs typeface="Hind Siliguri" panose="02000000000000000000" pitchFamily="2" charset="0"/>
              </a:rPr>
              <a:t> </a:t>
            </a:r>
            <a:r>
              <a:rPr lang="en-US" sz="1400" b="1" dirty="0" err="1">
                <a:effectLst/>
                <a:latin typeface="Hind Siliguri" panose="02000000000000000000" pitchFamily="2" charset="0"/>
                <a:ea typeface="Calibri" panose="020F0502020204030204" pitchFamily="34" charset="0"/>
                <a:cs typeface="Hind Siliguri" panose="02000000000000000000" pitchFamily="2" charset="0"/>
              </a:rPr>
              <a:t>ডায়াস্টোল</a:t>
            </a:r>
            <a:r>
              <a:rPr lang="en-US" sz="1400" b="1" dirty="0">
                <a:effectLst/>
                <a:latin typeface="Hind Siliguri" panose="02000000000000000000" pitchFamily="2" charset="0"/>
                <a:ea typeface="Calibri" panose="020F0502020204030204" pitchFamily="34" charset="0"/>
                <a:cs typeface="Hind Siliguri" panose="02000000000000000000" pitchFamily="2" charset="0"/>
              </a:rPr>
              <a:t>: ০.৪ </a:t>
            </a:r>
            <a:r>
              <a:rPr lang="en-US" sz="1400" b="1" dirty="0" err="1">
                <a:effectLst/>
                <a:latin typeface="Hind Siliguri" panose="02000000000000000000" pitchFamily="2" charset="0"/>
                <a:ea typeface="Calibri" panose="020F0502020204030204" pitchFamily="34" charset="0"/>
                <a:cs typeface="Hind Siliguri" panose="02000000000000000000" pitchFamily="2" charset="0"/>
              </a:rPr>
              <a:t>সে</a:t>
            </a:r>
            <a:r>
              <a:rPr lang="en-US" sz="1400" b="1" dirty="0">
                <a:effectLst/>
                <a:latin typeface="Hind Siliguri" panose="02000000000000000000" pitchFamily="2" charset="0"/>
                <a:ea typeface="Calibri" panose="020F0502020204030204" pitchFamily="34" charset="0"/>
                <a:cs typeface="Hind Siliguri" panose="02000000000000000000" pitchFamily="2" charset="0"/>
              </a:rPr>
              <a:t>.</a:t>
            </a:r>
            <a:endParaRPr lang="en-US" sz="1400" dirty="0">
              <a:latin typeface="Hind Siliguri" panose="02000000000000000000" pitchFamily="2" charset="0"/>
              <a:cs typeface="Hind Siliguri" panose="02000000000000000000" pitchFamily="2" charset="0"/>
            </a:endParaRPr>
          </a:p>
        </p:txBody>
      </p:sp>
      <p:sp>
        <p:nvSpPr>
          <p:cNvPr id="43" name="TextBox 42">
            <a:extLst>
              <a:ext uri="{FF2B5EF4-FFF2-40B4-BE49-F238E27FC236}">
                <a16:creationId xmlns:a16="http://schemas.microsoft.com/office/drawing/2014/main" id="{2DD62581-976B-97A5-BB7B-4EB717246CBF}"/>
              </a:ext>
            </a:extLst>
          </p:cNvPr>
          <p:cNvSpPr txBox="1"/>
          <p:nvPr/>
        </p:nvSpPr>
        <p:spPr>
          <a:xfrm>
            <a:off x="9068990" y="3097246"/>
            <a:ext cx="2509837" cy="307777"/>
          </a:xfrm>
          <a:prstGeom prst="rect">
            <a:avLst/>
          </a:prstGeom>
          <a:noFill/>
        </p:spPr>
        <p:txBody>
          <a:bodyPr wrap="square">
            <a:spAutoFit/>
          </a:bodyPr>
          <a:lstStyle/>
          <a:p>
            <a:r>
              <a:rPr lang="en-US" sz="1400" b="1" dirty="0">
                <a:latin typeface="Hind Siliguri" panose="02000000000000000000" pitchFamily="2" charset="0"/>
                <a:cs typeface="Hind Siliguri" panose="02000000000000000000" pitchFamily="2" charset="0"/>
              </a:rPr>
              <a:t>২</a:t>
            </a:r>
            <a:r>
              <a:rPr lang="en-US" sz="1400" dirty="0">
                <a:latin typeface="Hind Siliguri" panose="02000000000000000000" pitchFamily="2" charset="0"/>
                <a:cs typeface="Hind Siliguri" panose="02000000000000000000" pitchFamily="2" charset="0"/>
              </a:rPr>
              <a:t>. </a:t>
            </a:r>
            <a:r>
              <a:rPr lang="en-US" sz="1400" b="1" dirty="0" err="1">
                <a:latin typeface="Hind Siliguri" panose="02000000000000000000" pitchFamily="2" charset="0"/>
                <a:cs typeface="Hind Siliguri" panose="02000000000000000000" pitchFamily="2" charset="0"/>
              </a:rPr>
              <a:t>অ্যাট্রিয়ামের</a:t>
            </a:r>
            <a:r>
              <a:rPr lang="en-US" sz="1400" b="1" dirty="0">
                <a:latin typeface="Hind Siliguri" panose="02000000000000000000" pitchFamily="2" charset="0"/>
                <a:cs typeface="Hind Siliguri" panose="02000000000000000000" pitchFamily="2" charset="0"/>
              </a:rPr>
              <a:t> </a:t>
            </a:r>
            <a:r>
              <a:rPr lang="en-US" sz="1400" b="1" dirty="0" err="1">
                <a:latin typeface="Hind Siliguri" panose="02000000000000000000" pitchFamily="2" charset="0"/>
                <a:cs typeface="Hind Siliguri" panose="02000000000000000000" pitchFamily="2" charset="0"/>
              </a:rPr>
              <a:t>সিস্টোল</a:t>
            </a:r>
            <a:r>
              <a:rPr lang="en-US" sz="1400" b="1" dirty="0">
                <a:latin typeface="Hind Siliguri" panose="02000000000000000000" pitchFamily="2" charset="0"/>
                <a:cs typeface="Hind Siliguri" panose="02000000000000000000" pitchFamily="2" charset="0"/>
              </a:rPr>
              <a:t>: ০.১ </a:t>
            </a:r>
            <a:r>
              <a:rPr lang="en-US" sz="1400" b="1" dirty="0" err="1">
                <a:latin typeface="Hind Siliguri" panose="02000000000000000000" pitchFamily="2" charset="0"/>
                <a:cs typeface="Hind Siliguri" panose="02000000000000000000" pitchFamily="2" charset="0"/>
              </a:rPr>
              <a:t>সে</a:t>
            </a:r>
            <a:r>
              <a:rPr lang="en-US" sz="1400" b="1" dirty="0">
                <a:latin typeface="Hind Siliguri" panose="02000000000000000000" pitchFamily="2" charset="0"/>
                <a:cs typeface="Hind Siliguri" panose="02000000000000000000" pitchFamily="2" charset="0"/>
              </a:rPr>
              <a:t>.</a:t>
            </a:r>
            <a:endParaRPr lang="en-US" sz="1100" dirty="0">
              <a:latin typeface="Hind Siliguri" panose="02000000000000000000" pitchFamily="2" charset="0"/>
              <a:cs typeface="Hind Siliguri" panose="02000000000000000000" pitchFamily="2" charset="0"/>
            </a:endParaRPr>
          </a:p>
        </p:txBody>
      </p:sp>
      <p:sp>
        <p:nvSpPr>
          <p:cNvPr id="44" name="TextBox 43">
            <a:extLst>
              <a:ext uri="{FF2B5EF4-FFF2-40B4-BE49-F238E27FC236}">
                <a16:creationId xmlns:a16="http://schemas.microsoft.com/office/drawing/2014/main" id="{3C8ABA2A-4089-9950-EAB8-4233DD930333}"/>
              </a:ext>
            </a:extLst>
          </p:cNvPr>
          <p:cNvSpPr txBox="1"/>
          <p:nvPr/>
        </p:nvSpPr>
        <p:spPr>
          <a:xfrm>
            <a:off x="6415087" y="3720564"/>
            <a:ext cx="2509837" cy="307777"/>
          </a:xfrm>
          <a:prstGeom prst="rect">
            <a:avLst/>
          </a:prstGeom>
          <a:noFill/>
        </p:spPr>
        <p:txBody>
          <a:bodyPr wrap="square">
            <a:spAutoFit/>
          </a:bodyPr>
          <a:lstStyle/>
          <a:p>
            <a:r>
              <a:rPr lang="en-US" sz="1400" b="1" dirty="0">
                <a:latin typeface="Hind Siliguri" panose="02000000000000000000" pitchFamily="2" charset="0"/>
                <a:cs typeface="Hind Siliguri" panose="02000000000000000000" pitchFamily="2" charset="0"/>
              </a:rPr>
              <a:t>৩. </a:t>
            </a:r>
            <a:r>
              <a:rPr lang="en-US" sz="1400" b="1" dirty="0" err="1">
                <a:latin typeface="Hind Siliguri" panose="02000000000000000000" pitchFamily="2" charset="0"/>
                <a:cs typeface="Hind Siliguri" panose="02000000000000000000" pitchFamily="2" charset="0"/>
              </a:rPr>
              <a:t>ভেন্ট্রিকলের</a:t>
            </a:r>
            <a:r>
              <a:rPr lang="en-US" sz="1400" b="1" dirty="0">
                <a:latin typeface="Hind Siliguri" panose="02000000000000000000" pitchFamily="2" charset="0"/>
                <a:cs typeface="Hind Siliguri" panose="02000000000000000000" pitchFamily="2" charset="0"/>
              </a:rPr>
              <a:t> </a:t>
            </a:r>
            <a:r>
              <a:rPr lang="en-US" sz="1400" b="1" dirty="0" err="1">
                <a:latin typeface="Hind Siliguri" panose="02000000000000000000" pitchFamily="2" charset="0"/>
                <a:cs typeface="Hind Siliguri" panose="02000000000000000000" pitchFamily="2" charset="0"/>
              </a:rPr>
              <a:t>সিস্টোল</a:t>
            </a:r>
            <a:r>
              <a:rPr lang="en-US" sz="1400" b="1" dirty="0">
                <a:latin typeface="Hind Siliguri" panose="02000000000000000000" pitchFamily="2" charset="0"/>
                <a:cs typeface="Hind Siliguri" panose="02000000000000000000" pitchFamily="2" charset="0"/>
              </a:rPr>
              <a:t>: ০.৩ </a:t>
            </a:r>
            <a:r>
              <a:rPr lang="en-US" sz="1400" b="1" dirty="0" err="1">
                <a:latin typeface="Hind Siliguri" panose="02000000000000000000" pitchFamily="2" charset="0"/>
                <a:cs typeface="Hind Siliguri" panose="02000000000000000000" pitchFamily="2" charset="0"/>
              </a:rPr>
              <a:t>সে</a:t>
            </a:r>
            <a:r>
              <a:rPr lang="en-US" sz="1400" b="1" dirty="0">
                <a:latin typeface="Hind Siliguri" panose="02000000000000000000" pitchFamily="2" charset="0"/>
                <a:cs typeface="Hind Siliguri" panose="02000000000000000000" pitchFamily="2" charset="0"/>
              </a:rPr>
              <a:t>.</a:t>
            </a:r>
            <a:endParaRPr lang="en-US" sz="1100" b="1" dirty="0">
              <a:latin typeface="Hind Siliguri" panose="02000000000000000000" pitchFamily="2" charset="0"/>
              <a:cs typeface="Hind Siliguri" panose="02000000000000000000" pitchFamily="2" charset="0"/>
            </a:endParaRPr>
          </a:p>
        </p:txBody>
      </p:sp>
      <p:sp>
        <p:nvSpPr>
          <p:cNvPr id="45" name="TextBox 44">
            <a:extLst>
              <a:ext uri="{FF2B5EF4-FFF2-40B4-BE49-F238E27FC236}">
                <a16:creationId xmlns:a16="http://schemas.microsoft.com/office/drawing/2014/main" id="{EFA6EC56-D414-1B9C-4C4B-5B2B54A8EBC4}"/>
              </a:ext>
            </a:extLst>
          </p:cNvPr>
          <p:cNvSpPr txBox="1"/>
          <p:nvPr/>
        </p:nvSpPr>
        <p:spPr>
          <a:xfrm>
            <a:off x="9068990" y="3720564"/>
            <a:ext cx="2509837" cy="307777"/>
          </a:xfrm>
          <a:prstGeom prst="rect">
            <a:avLst/>
          </a:prstGeom>
          <a:noFill/>
        </p:spPr>
        <p:txBody>
          <a:bodyPr wrap="square">
            <a:spAutoFit/>
          </a:bodyPr>
          <a:lstStyle/>
          <a:p>
            <a:r>
              <a:rPr lang="en-US" sz="1400" b="1" dirty="0">
                <a:latin typeface="Hind Siliguri" panose="02000000000000000000" pitchFamily="2" charset="0"/>
                <a:cs typeface="Hind Siliguri" panose="02000000000000000000" pitchFamily="2" charset="0"/>
              </a:rPr>
              <a:t>৪. </a:t>
            </a:r>
            <a:r>
              <a:rPr lang="en-US" sz="1400" b="1" dirty="0" err="1">
                <a:latin typeface="Hind Siliguri" panose="02000000000000000000" pitchFamily="2" charset="0"/>
                <a:cs typeface="Hind Siliguri" panose="02000000000000000000" pitchFamily="2" charset="0"/>
              </a:rPr>
              <a:t>ভেন্ট্রিকলের</a:t>
            </a:r>
            <a:r>
              <a:rPr lang="en-US" sz="1400" b="1" dirty="0">
                <a:latin typeface="Hind Siliguri" panose="02000000000000000000" pitchFamily="2" charset="0"/>
                <a:cs typeface="Hind Siliguri" panose="02000000000000000000" pitchFamily="2" charset="0"/>
              </a:rPr>
              <a:t> </a:t>
            </a:r>
            <a:r>
              <a:rPr lang="en-US" sz="1400" b="1" dirty="0" err="1">
                <a:latin typeface="Hind Siliguri" panose="02000000000000000000" pitchFamily="2" charset="0"/>
                <a:cs typeface="Hind Siliguri" panose="02000000000000000000" pitchFamily="2" charset="0"/>
              </a:rPr>
              <a:t>ডায়াস্টোল</a:t>
            </a:r>
            <a:r>
              <a:rPr lang="en-US" sz="1400" b="1" dirty="0">
                <a:latin typeface="Hind Siliguri" panose="02000000000000000000" pitchFamily="2" charset="0"/>
                <a:cs typeface="Hind Siliguri" panose="02000000000000000000" pitchFamily="2" charset="0"/>
              </a:rPr>
              <a:t>: ০.৫ </a:t>
            </a:r>
            <a:r>
              <a:rPr lang="en-US" sz="1400" b="1" dirty="0" err="1">
                <a:latin typeface="Hind Siliguri" panose="02000000000000000000" pitchFamily="2" charset="0"/>
                <a:cs typeface="Hind Siliguri" panose="02000000000000000000" pitchFamily="2" charset="0"/>
              </a:rPr>
              <a:t>সে</a:t>
            </a:r>
            <a:r>
              <a:rPr lang="en-US" sz="1400" b="1" dirty="0">
                <a:latin typeface="Hind Siliguri" panose="02000000000000000000" pitchFamily="2" charset="0"/>
                <a:cs typeface="Hind Siliguri" panose="02000000000000000000" pitchFamily="2" charset="0"/>
              </a:rPr>
              <a:t>.</a:t>
            </a:r>
            <a:endParaRPr lang="en-US" sz="1000" b="1" dirty="0">
              <a:latin typeface="Hind Siliguri" panose="02000000000000000000" pitchFamily="2" charset="0"/>
              <a:cs typeface="Hind Siliguri" panose="02000000000000000000" pitchFamily="2"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6176962" y="1371599"/>
            <a:ext cx="5500687" cy="4933949"/>
          </a:xfrm>
          <a:prstGeom prst="rect">
            <a:avLst/>
          </a:prstGeom>
        </p:spPr>
      </p:pic>
      <p:pic>
        <p:nvPicPr>
          <p:cNvPr id="4" name="Picture 3" descr="image.png"/>
          <p:cNvPicPr>
            <a:picLocks noChangeAspect="1"/>
          </p:cNvPicPr>
          <p:nvPr/>
        </p:nvPicPr>
        <p:blipFill>
          <a:blip r:embed="rId3"/>
          <a:stretch>
            <a:fillRect/>
          </a:stretch>
        </p:blipFill>
        <p:spPr>
          <a:xfrm>
            <a:off x="476250" y="1371600"/>
            <a:ext cx="5500687" cy="216693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4"/>
          <a:stretch>
            <a:fillRect/>
          </a:stretch>
        </p:blipFill>
        <p:spPr>
          <a:xfrm>
            <a:off x="476250" y="3709987"/>
            <a:ext cx="5500687" cy="259556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6" name="TextBox 5"/>
          <p:cNvSpPr txBox="1"/>
          <p:nvPr/>
        </p:nvSpPr>
        <p:spPr>
          <a:xfrm>
            <a:off x="838200" y="486847"/>
            <a:ext cx="11353800" cy="369332"/>
          </a:xfrm>
          <a:prstGeom prst="rect">
            <a:avLst/>
          </a:prstGeom>
          <a:noFill/>
        </p:spPr>
        <p:txBody>
          <a:bodyPr wrap="square" lIns="0" tIns="0" rIns="0" bIns="0" anchor="ctr">
            <a:spAutoFit/>
          </a:bodyPr>
          <a:lstStyle/>
          <a:p>
            <a:pPr algn="l"/>
            <a:r>
              <a:rPr sz="2400" b="1" i="0" u="none" dirty="0">
                <a:solidFill>
                  <a:srgbClr val="C00000"/>
                </a:solidFill>
                <a:latin typeface="Hind Siliguri"/>
              </a:rPr>
              <a:t>১. </a:t>
            </a:r>
            <a:r>
              <a:rPr sz="2400" b="1" i="0" u="none" dirty="0" err="1">
                <a:solidFill>
                  <a:srgbClr val="C00000"/>
                </a:solidFill>
                <a:latin typeface="Hind Siliguri"/>
              </a:rPr>
              <a:t>অ্যাট্রিয়ামের</a:t>
            </a:r>
            <a:r>
              <a:rPr sz="2400" b="1" i="0" u="none" dirty="0">
                <a:solidFill>
                  <a:srgbClr val="C00000"/>
                </a:solidFill>
                <a:latin typeface="Hind Siliguri"/>
              </a:rPr>
              <a:t> </a:t>
            </a:r>
            <a:r>
              <a:rPr sz="2400" b="1" i="0" u="none" dirty="0" err="1">
                <a:solidFill>
                  <a:srgbClr val="C00000"/>
                </a:solidFill>
                <a:latin typeface="Hind Siliguri"/>
              </a:rPr>
              <a:t>ডায়াস্টোল</a:t>
            </a:r>
            <a:r>
              <a:rPr sz="2400" b="1" i="0" u="none" dirty="0">
                <a:solidFill>
                  <a:srgbClr val="C00000"/>
                </a:solidFill>
                <a:latin typeface="Hind Siliguri"/>
              </a:rPr>
              <a:t> ও </a:t>
            </a:r>
            <a:r>
              <a:rPr sz="2400" b="1" i="0" u="none" dirty="0" err="1">
                <a:solidFill>
                  <a:srgbClr val="C00000"/>
                </a:solidFill>
                <a:latin typeface="Hind Siliguri"/>
              </a:rPr>
              <a:t>সিস্টোল</a:t>
            </a:r>
            <a:endParaRPr sz="2400" b="1" i="0" u="none" dirty="0">
              <a:solidFill>
                <a:srgbClr val="C00000"/>
              </a:solidFill>
              <a:latin typeface="Hind Siliguri"/>
            </a:endParaRPr>
          </a:p>
        </p:txBody>
      </p:sp>
      <p:sp>
        <p:nvSpPr>
          <p:cNvPr id="7" name="Rectangle 6"/>
          <p:cNvSpPr/>
          <p:nvPr/>
        </p:nvSpPr>
        <p:spPr>
          <a:xfrm>
            <a:off x="476250" y="981075"/>
            <a:ext cx="11239500" cy="28575"/>
          </a:xfrm>
          <a:prstGeom prst="rect">
            <a:avLst/>
          </a:prstGeom>
          <a:solidFill>
            <a:srgbClr val="FCA5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image.png"/>
          <p:cNvPicPr>
            <a:picLocks noChangeAspect="1"/>
          </p:cNvPicPr>
          <p:nvPr/>
        </p:nvPicPr>
        <p:blipFill>
          <a:blip r:embed="rId5"/>
          <a:stretch>
            <a:fillRect/>
          </a:stretch>
        </p:blipFill>
        <p:spPr>
          <a:xfrm>
            <a:off x="476250" y="533400"/>
            <a:ext cx="247650" cy="247650"/>
          </a:xfrm>
          <a:prstGeom prst="rect">
            <a:avLst/>
          </a:prstGeom>
        </p:spPr>
      </p:pic>
      <p:sp>
        <p:nvSpPr>
          <p:cNvPr id="10" name="TextBox 9"/>
          <p:cNvSpPr txBox="1"/>
          <p:nvPr/>
        </p:nvSpPr>
        <p:spPr>
          <a:xfrm>
            <a:off x="676275" y="1600200"/>
            <a:ext cx="5355669" cy="304800"/>
          </a:xfrm>
          <a:prstGeom prst="rect">
            <a:avLst/>
          </a:prstGeom>
          <a:noFill/>
        </p:spPr>
        <p:txBody>
          <a:bodyPr wrap="square" lIns="0" tIns="0" rIns="0" bIns="0" anchor="t">
            <a:spAutoFit/>
          </a:bodyPr>
          <a:lstStyle/>
          <a:p>
            <a:pPr algn="l"/>
            <a:r>
              <a:rPr sz="1500" b="0" i="0" u="none">
                <a:solidFill>
                  <a:srgbClr val="0F172A"/>
                </a:solidFill>
                <a:latin typeface="Hind Siliguri SemiBold"/>
              </a:rPr>
              <a:t>১. অ্যাট্রিয়ামের ডায়াস্টোল (Atrial Diastole) — ০.৭ সেকেন্ড</a:t>
            </a:r>
          </a:p>
        </p:txBody>
      </p:sp>
      <p:sp>
        <p:nvSpPr>
          <p:cNvPr id="11" name="TextBox 10"/>
          <p:cNvSpPr txBox="1"/>
          <p:nvPr/>
        </p:nvSpPr>
        <p:spPr>
          <a:xfrm>
            <a:off x="676275" y="3938587"/>
            <a:ext cx="5355669" cy="304800"/>
          </a:xfrm>
          <a:prstGeom prst="rect">
            <a:avLst/>
          </a:prstGeom>
          <a:noFill/>
        </p:spPr>
        <p:txBody>
          <a:bodyPr wrap="square" lIns="0" tIns="0" rIns="0" bIns="0" anchor="t">
            <a:spAutoFit/>
          </a:bodyPr>
          <a:lstStyle/>
          <a:p>
            <a:pPr algn="l"/>
            <a:r>
              <a:rPr sz="1500" b="0" i="0" u="none">
                <a:solidFill>
                  <a:srgbClr val="0F172A"/>
                </a:solidFill>
                <a:latin typeface="Hind Siliguri SemiBold"/>
              </a:rPr>
              <a:t>২. অ্যাট্রিয়ামের সিস্টোল (Atrial Systole) — ০.১ সেকেন্ড</a:t>
            </a:r>
          </a:p>
        </p:txBody>
      </p:sp>
      <p:sp>
        <p:nvSpPr>
          <p:cNvPr id="12" name="TextBox 11"/>
          <p:cNvSpPr txBox="1"/>
          <p:nvPr/>
        </p:nvSpPr>
        <p:spPr>
          <a:xfrm>
            <a:off x="904875" y="1981200"/>
            <a:ext cx="4872037" cy="214312"/>
          </a:xfrm>
          <a:prstGeom prst="rect">
            <a:avLst/>
          </a:prstGeom>
          <a:noFill/>
        </p:spPr>
        <p:txBody>
          <a:bodyPr wrap="square" lIns="0" tIns="0" rIns="0" bIns="0" anchor="t">
            <a:spAutoFit/>
          </a:bodyPr>
          <a:lstStyle/>
          <a:p>
            <a:pPr algn="l">
              <a:lnSpc>
                <a:spcPts val="1687"/>
              </a:lnSpc>
            </a:pPr>
            <a:r>
              <a:rPr sz="1125" b="1" i="0" u="none">
                <a:solidFill>
                  <a:srgbClr val="334155"/>
                </a:solidFill>
                <a:latin typeface="Hind Siliguri"/>
              </a:rPr>
              <a:t>অবস্থা:</a:t>
            </a:r>
            <a:r>
              <a:rPr sz="1125" b="0" i="0" u="none">
                <a:solidFill>
                  <a:srgbClr val="334155"/>
                </a:solidFill>
                <a:latin typeface="Hind Siliguri"/>
              </a:rPr>
              <a:t> অলিন্দদ্বয় প্রসারিত ও শিথিল থাকে। SAN-এর উদ্দীপনায় প্রসারিত হয়।</a:t>
            </a:r>
          </a:p>
        </p:txBody>
      </p:sp>
      <p:sp>
        <p:nvSpPr>
          <p:cNvPr id="13" name="TextBox 12"/>
          <p:cNvSpPr txBox="1"/>
          <p:nvPr/>
        </p:nvSpPr>
        <p:spPr>
          <a:xfrm>
            <a:off x="904875" y="2290762"/>
            <a:ext cx="4872037" cy="214312"/>
          </a:xfrm>
          <a:prstGeom prst="rect">
            <a:avLst/>
          </a:prstGeom>
          <a:noFill/>
        </p:spPr>
        <p:txBody>
          <a:bodyPr wrap="square" lIns="0" tIns="0" rIns="0" bIns="0" anchor="t">
            <a:spAutoFit/>
          </a:bodyPr>
          <a:lstStyle/>
          <a:p>
            <a:pPr algn="l">
              <a:lnSpc>
                <a:spcPts val="1687"/>
              </a:lnSpc>
            </a:pPr>
            <a:r>
              <a:rPr sz="1125" b="1" i="0" u="none">
                <a:solidFill>
                  <a:srgbClr val="334155"/>
                </a:solidFill>
                <a:latin typeface="Hind Siliguri"/>
              </a:rPr>
              <a:t>কপাটিকা:</a:t>
            </a:r>
            <a:r>
              <a:rPr sz="1125" b="0" i="0" u="none">
                <a:solidFill>
                  <a:srgbClr val="334155"/>
                </a:solidFill>
                <a:latin typeface="Hind Siliguri"/>
              </a:rPr>
              <a:t> বাইকাসপিড ও ট্রাইকাসপিড কপাটিকা বন্ধ থাকে।</a:t>
            </a:r>
          </a:p>
        </p:txBody>
      </p:sp>
      <p:sp>
        <p:nvSpPr>
          <p:cNvPr id="14" name="TextBox 13"/>
          <p:cNvSpPr txBox="1"/>
          <p:nvPr/>
        </p:nvSpPr>
        <p:spPr>
          <a:xfrm>
            <a:off x="904875" y="2600325"/>
            <a:ext cx="4872037" cy="642937"/>
          </a:xfrm>
          <a:prstGeom prst="rect">
            <a:avLst/>
          </a:prstGeom>
          <a:noFill/>
        </p:spPr>
        <p:txBody>
          <a:bodyPr wrap="square" lIns="0" tIns="0" rIns="0" bIns="0" anchor="t">
            <a:spAutoFit/>
          </a:bodyPr>
          <a:lstStyle/>
          <a:p>
            <a:pPr algn="l">
              <a:lnSpc>
                <a:spcPts val="1687"/>
              </a:lnSpc>
            </a:pPr>
            <a:r>
              <a:rPr sz="1125" b="1" i="0" u="none">
                <a:solidFill>
                  <a:srgbClr val="334155"/>
                </a:solidFill>
                <a:latin typeface="Hind Siliguri"/>
              </a:rPr>
              <a:t>রক্ত প্রবেশ:</a:t>
            </a:r>
            <a:r>
              <a:rPr sz="1125" b="0" i="0" u="none">
                <a:solidFill>
                  <a:srgbClr val="334155"/>
                </a:solidFill>
                <a:latin typeface="Hind Siliguri"/>
              </a:rPr>
              <a:t> ঊর্ধ্ব ও নিম্ন মহাশিরা দিয়ে CO₂-যুক্ত রক্ত ডান অলিন্দে এবং পালমোনারি শিরা দিয়ে O₂-সমৃদ্ধ রক্ত বাম অলিন্দে আসে। হৃদপেশি থেকে করোনা সাইনাস হয়ে CO₂-যুক্ত রক্ত ডান অলিন্দে আসে।</a:t>
            </a:r>
          </a:p>
        </p:txBody>
      </p:sp>
      <p:sp>
        <p:nvSpPr>
          <p:cNvPr id="15" name="TextBox 14"/>
          <p:cNvSpPr txBox="1"/>
          <p:nvPr/>
        </p:nvSpPr>
        <p:spPr>
          <a:xfrm>
            <a:off x="904875" y="4319587"/>
            <a:ext cx="4872037" cy="214312"/>
          </a:xfrm>
          <a:prstGeom prst="rect">
            <a:avLst/>
          </a:prstGeom>
          <a:noFill/>
        </p:spPr>
        <p:txBody>
          <a:bodyPr wrap="square" lIns="0" tIns="0" rIns="0" bIns="0" anchor="t">
            <a:spAutoFit/>
          </a:bodyPr>
          <a:lstStyle/>
          <a:p>
            <a:pPr algn="l">
              <a:lnSpc>
                <a:spcPts val="1687"/>
              </a:lnSpc>
            </a:pPr>
            <a:r>
              <a:rPr sz="1125" b="1" i="0" u="none">
                <a:solidFill>
                  <a:srgbClr val="334155"/>
                </a:solidFill>
                <a:latin typeface="Hind Siliguri"/>
              </a:rPr>
              <a:t>সংকোচন সূচনা:</a:t>
            </a:r>
            <a:r>
              <a:rPr sz="1125" b="0" i="0" u="none">
                <a:solidFill>
                  <a:srgbClr val="334155"/>
                </a:solidFill>
                <a:latin typeface="Hind Siliguri"/>
              </a:rPr>
              <a:t> SAN দ্বারা সংকোচন শুরু হয়ে অলিন্দে ছড়িয়ে পড়ে।</a:t>
            </a:r>
          </a:p>
        </p:txBody>
      </p:sp>
      <p:sp>
        <p:nvSpPr>
          <p:cNvPr id="16" name="TextBox 15"/>
          <p:cNvSpPr txBox="1"/>
          <p:nvPr/>
        </p:nvSpPr>
        <p:spPr>
          <a:xfrm>
            <a:off x="904875" y="4629150"/>
            <a:ext cx="4872037" cy="428625"/>
          </a:xfrm>
          <a:prstGeom prst="rect">
            <a:avLst/>
          </a:prstGeom>
          <a:noFill/>
        </p:spPr>
        <p:txBody>
          <a:bodyPr wrap="square" lIns="0" tIns="0" rIns="0" bIns="0" anchor="t">
            <a:spAutoFit/>
          </a:bodyPr>
          <a:lstStyle/>
          <a:p>
            <a:pPr algn="l">
              <a:lnSpc>
                <a:spcPts val="1687"/>
              </a:lnSpc>
            </a:pPr>
            <a:r>
              <a:rPr sz="1125" b="1" i="0" u="none">
                <a:solidFill>
                  <a:srgbClr val="334155"/>
                </a:solidFill>
                <a:latin typeface="Hind Siliguri"/>
              </a:rPr>
              <a:t>কপাটিকা খোলা:</a:t>
            </a:r>
            <a:r>
              <a:rPr sz="1125" b="0" i="0" u="none">
                <a:solidFill>
                  <a:srgbClr val="334155"/>
                </a:solidFill>
                <a:latin typeface="Hind Siliguri"/>
              </a:rPr>
              <a:t> চাপ বৃদ্ধিতে বাইকাসপিড ও ট্রাইকাসপিড কপাটিকা খুলে রক্ত ভেন্ট্রিকলে প্রবেশ করে। সেমিলুনার কপাটিকা বন্ধ থাকে।</a:t>
            </a:r>
          </a:p>
        </p:txBody>
      </p:sp>
      <p:sp>
        <p:nvSpPr>
          <p:cNvPr id="17" name="TextBox 16"/>
          <p:cNvSpPr txBox="1"/>
          <p:nvPr/>
        </p:nvSpPr>
        <p:spPr>
          <a:xfrm>
            <a:off x="904875" y="5153025"/>
            <a:ext cx="4872037" cy="857250"/>
          </a:xfrm>
          <a:prstGeom prst="rect">
            <a:avLst/>
          </a:prstGeom>
          <a:noFill/>
        </p:spPr>
        <p:txBody>
          <a:bodyPr wrap="square" lIns="0" tIns="0" rIns="0" bIns="0" anchor="t">
            <a:spAutoFit/>
          </a:bodyPr>
          <a:lstStyle/>
          <a:p>
            <a:pPr algn="l">
              <a:lnSpc>
                <a:spcPts val="1687"/>
              </a:lnSpc>
            </a:pPr>
            <a:r>
              <a:rPr sz="1125" b="1" i="0" u="none">
                <a:solidFill>
                  <a:srgbClr val="334155"/>
                </a:solidFill>
                <a:latin typeface="Hind Siliguri"/>
              </a:rPr>
              <a:t>উপ-পর্যায়:</a:t>
            </a:r>
            <a:r>
              <a:rPr sz="1125" b="0" i="0" u="none">
                <a:solidFill>
                  <a:srgbClr val="334155"/>
                </a:solidFill>
                <a:latin typeface="Hind Siliguri"/>
              </a:rPr>
              <a:t> </a:t>
            </a:r>
            <a:r>
              <a:t>
</a:t>
            </a:r>
            <a:r>
              <a:rPr sz="1125" b="0" i="0" u="none">
                <a:solidFill>
                  <a:srgbClr val="334155"/>
                </a:solidFill>
                <a:latin typeface="Hind Siliguri"/>
              </a:rPr>
              <a:t> • </a:t>
            </a:r>
            <a:r>
              <a:rPr sz="1125" b="0" i="1" u="none">
                <a:solidFill>
                  <a:srgbClr val="334155"/>
                </a:solidFill>
                <a:latin typeface="Hind Siliguri"/>
              </a:rPr>
              <a:t>ডায়নামিক পর্যায় (Dynamic):</a:t>
            </a:r>
            <a:r>
              <a:rPr sz="1125" b="0" i="0" u="none">
                <a:solidFill>
                  <a:srgbClr val="334155"/>
                </a:solidFill>
                <a:latin typeface="Hind Siliguri"/>
              </a:rPr>
              <a:t> প্রথম ০.০৫ সে. (সর্বোচ্চ সংকোচন)। </a:t>
            </a:r>
            <a:r>
              <a:t>
</a:t>
            </a:r>
            <a:r>
              <a:rPr sz="1125" b="0" i="0" u="none">
                <a:solidFill>
                  <a:srgbClr val="334155"/>
                </a:solidFill>
                <a:latin typeface="Hind Siliguri"/>
              </a:rPr>
              <a:t> • </a:t>
            </a:r>
            <a:r>
              <a:rPr sz="1125" b="0" i="1" u="none">
                <a:solidFill>
                  <a:srgbClr val="334155"/>
                </a:solidFill>
                <a:latin typeface="Hind Siliguri"/>
              </a:rPr>
              <a:t>অ্যাডায়নামিক পর্যায় (Adynamic):</a:t>
            </a:r>
            <a:r>
              <a:rPr sz="1125" b="0" i="0" u="none">
                <a:solidFill>
                  <a:srgbClr val="334155"/>
                </a:solidFill>
                <a:latin typeface="Hind Siliguri"/>
              </a:rPr>
              <a:t> পরবর্তী ০.০৫ সে. (ক্ষীণ সংকোচন, ১০% রক্ত ভেন্ট্রিকলে যায়)।</a:t>
            </a:r>
          </a:p>
        </p:txBody>
      </p:sp>
      <p:sp>
        <p:nvSpPr>
          <p:cNvPr id="18" name="TextBox 17"/>
          <p:cNvSpPr txBox="1"/>
          <p:nvPr/>
        </p:nvSpPr>
        <p:spPr>
          <a:xfrm>
            <a:off x="723900" y="1943100"/>
            <a:ext cx="95250" cy="314325"/>
          </a:xfrm>
          <a:prstGeom prst="rect">
            <a:avLst/>
          </a:prstGeom>
          <a:noFill/>
        </p:spPr>
        <p:txBody>
          <a:bodyPr wrap="square" lIns="0" tIns="0" rIns="0" bIns="0" anchor="t">
            <a:spAutoFit/>
          </a:bodyPr>
          <a:lstStyle/>
          <a:p>
            <a:pPr algn="l">
              <a:lnSpc>
                <a:spcPts val="2475"/>
              </a:lnSpc>
            </a:pPr>
            <a:r>
              <a:rPr sz="1650" b="0" i="0" u="none">
                <a:solidFill>
                  <a:srgbClr val="E11D48"/>
                </a:solidFill>
                <a:latin typeface="Hind Siliguri"/>
              </a:rPr>
              <a:t>•</a:t>
            </a:r>
          </a:p>
        </p:txBody>
      </p:sp>
      <p:sp>
        <p:nvSpPr>
          <p:cNvPr id="19" name="TextBox 18"/>
          <p:cNvSpPr txBox="1"/>
          <p:nvPr/>
        </p:nvSpPr>
        <p:spPr>
          <a:xfrm>
            <a:off x="723900" y="2252662"/>
            <a:ext cx="95250" cy="314325"/>
          </a:xfrm>
          <a:prstGeom prst="rect">
            <a:avLst/>
          </a:prstGeom>
          <a:noFill/>
        </p:spPr>
        <p:txBody>
          <a:bodyPr wrap="square" lIns="0" tIns="0" rIns="0" bIns="0" anchor="t">
            <a:spAutoFit/>
          </a:bodyPr>
          <a:lstStyle/>
          <a:p>
            <a:pPr algn="l">
              <a:lnSpc>
                <a:spcPts val="2475"/>
              </a:lnSpc>
            </a:pPr>
            <a:r>
              <a:rPr sz="1650" b="0" i="0" u="none">
                <a:solidFill>
                  <a:srgbClr val="E11D48"/>
                </a:solidFill>
                <a:latin typeface="Hind Siliguri"/>
              </a:rPr>
              <a:t>•</a:t>
            </a:r>
          </a:p>
        </p:txBody>
      </p:sp>
      <p:sp>
        <p:nvSpPr>
          <p:cNvPr id="20" name="TextBox 19"/>
          <p:cNvSpPr txBox="1"/>
          <p:nvPr/>
        </p:nvSpPr>
        <p:spPr>
          <a:xfrm>
            <a:off x="723900" y="2562225"/>
            <a:ext cx="95250" cy="314325"/>
          </a:xfrm>
          <a:prstGeom prst="rect">
            <a:avLst/>
          </a:prstGeom>
          <a:noFill/>
        </p:spPr>
        <p:txBody>
          <a:bodyPr wrap="square" lIns="0" tIns="0" rIns="0" bIns="0" anchor="t">
            <a:spAutoFit/>
          </a:bodyPr>
          <a:lstStyle/>
          <a:p>
            <a:pPr algn="l">
              <a:lnSpc>
                <a:spcPts val="2475"/>
              </a:lnSpc>
            </a:pPr>
            <a:r>
              <a:rPr sz="1650" b="0" i="0" u="none">
                <a:solidFill>
                  <a:srgbClr val="E11D48"/>
                </a:solidFill>
                <a:latin typeface="Hind Siliguri"/>
              </a:rPr>
              <a:t>•</a:t>
            </a:r>
          </a:p>
        </p:txBody>
      </p:sp>
      <p:sp>
        <p:nvSpPr>
          <p:cNvPr id="21" name="TextBox 20"/>
          <p:cNvSpPr txBox="1"/>
          <p:nvPr/>
        </p:nvSpPr>
        <p:spPr>
          <a:xfrm>
            <a:off x="723900" y="4281487"/>
            <a:ext cx="95250" cy="314325"/>
          </a:xfrm>
          <a:prstGeom prst="rect">
            <a:avLst/>
          </a:prstGeom>
          <a:noFill/>
        </p:spPr>
        <p:txBody>
          <a:bodyPr wrap="square" lIns="0" tIns="0" rIns="0" bIns="0" anchor="t">
            <a:spAutoFit/>
          </a:bodyPr>
          <a:lstStyle/>
          <a:p>
            <a:pPr algn="l">
              <a:lnSpc>
                <a:spcPts val="2475"/>
              </a:lnSpc>
            </a:pPr>
            <a:r>
              <a:rPr sz="1650" b="0" i="0" u="none">
                <a:solidFill>
                  <a:srgbClr val="E11D48"/>
                </a:solidFill>
                <a:latin typeface="Hind Siliguri"/>
              </a:rPr>
              <a:t>•</a:t>
            </a:r>
          </a:p>
        </p:txBody>
      </p:sp>
      <p:sp>
        <p:nvSpPr>
          <p:cNvPr id="22" name="TextBox 21"/>
          <p:cNvSpPr txBox="1"/>
          <p:nvPr/>
        </p:nvSpPr>
        <p:spPr>
          <a:xfrm>
            <a:off x="723900" y="4591050"/>
            <a:ext cx="95250" cy="314325"/>
          </a:xfrm>
          <a:prstGeom prst="rect">
            <a:avLst/>
          </a:prstGeom>
          <a:noFill/>
        </p:spPr>
        <p:txBody>
          <a:bodyPr wrap="square" lIns="0" tIns="0" rIns="0" bIns="0" anchor="t">
            <a:spAutoFit/>
          </a:bodyPr>
          <a:lstStyle/>
          <a:p>
            <a:pPr algn="l">
              <a:lnSpc>
                <a:spcPts val="2475"/>
              </a:lnSpc>
            </a:pPr>
            <a:r>
              <a:rPr sz="1650" b="0" i="0" u="none">
                <a:solidFill>
                  <a:srgbClr val="E11D48"/>
                </a:solidFill>
                <a:latin typeface="Hind Siliguri"/>
              </a:rPr>
              <a:t>•</a:t>
            </a:r>
          </a:p>
        </p:txBody>
      </p:sp>
      <p:sp>
        <p:nvSpPr>
          <p:cNvPr id="23" name="TextBox 22"/>
          <p:cNvSpPr txBox="1"/>
          <p:nvPr/>
        </p:nvSpPr>
        <p:spPr>
          <a:xfrm>
            <a:off x="723900" y="5114925"/>
            <a:ext cx="95250" cy="314325"/>
          </a:xfrm>
          <a:prstGeom prst="rect">
            <a:avLst/>
          </a:prstGeom>
          <a:noFill/>
        </p:spPr>
        <p:txBody>
          <a:bodyPr wrap="square" lIns="0" tIns="0" rIns="0" bIns="0" anchor="t">
            <a:spAutoFit/>
          </a:bodyPr>
          <a:lstStyle/>
          <a:p>
            <a:pPr algn="l">
              <a:lnSpc>
                <a:spcPts val="2475"/>
              </a:lnSpc>
            </a:pPr>
            <a:r>
              <a:rPr sz="1650" b="0" i="0" u="none">
                <a:solidFill>
                  <a:srgbClr val="E11D48"/>
                </a:solidFill>
                <a:latin typeface="Hind Siliguri"/>
              </a:rPr>
              <a:t>•</a:t>
            </a:r>
          </a:p>
        </p:txBody>
      </p:sp>
      <p:graphicFrame>
        <p:nvGraphicFramePr>
          <p:cNvPr id="30" name="Object 29">
            <a:extLst>
              <a:ext uri="{FF2B5EF4-FFF2-40B4-BE49-F238E27FC236}">
                <a16:creationId xmlns:a16="http://schemas.microsoft.com/office/drawing/2014/main" id="{0001AB9F-5B62-84C3-DFCA-577C740200E0}"/>
              </a:ext>
            </a:extLst>
          </p:cNvPr>
          <p:cNvGraphicFramePr>
            <a:graphicFrameLocks noChangeAspect="1"/>
          </p:cNvGraphicFramePr>
          <p:nvPr>
            <p:extLst>
              <p:ext uri="{D42A27DB-BD31-4B8C-83A1-F6EECF244321}">
                <p14:modId xmlns:p14="http://schemas.microsoft.com/office/powerpoint/2010/main" val="4018378377"/>
              </p:ext>
            </p:extLst>
          </p:nvPr>
        </p:nvGraphicFramePr>
        <p:xfrm>
          <a:off x="6268520" y="1998784"/>
          <a:ext cx="5317570" cy="3400425"/>
        </p:xfrm>
        <a:graphic>
          <a:graphicData uri="http://schemas.openxmlformats.org/presentationml/2006/ole">
            <mc:AlternateContent xmlns:mc="http://schemas.openxmlformats.org/markup-compatibility/2006">
              <mc:Choice xmlns:v="urn:schemas-microsoft-com:vml" Requires="v">
                <p:oleObj name="Picture" r:id="rId6" imgW="5488148" imgH="2886869" progId="Word.Picture.8">
                  <p:embed/>
                </p:oleObj>
              </mc:Choice>
              <mc:Fallback>
                <p:oleObj name="Picture" r:id="rId6" imgW="5488148" imgH="2886869" progId="Word.Picture.8">
                  <p:embed/>
                  <p:pic>
                    <p:nvPicPr>
                      <p:cNvPr id="39" name="Object 38">
                        <a:extLst>
                          <a:ext uri="{FF2B5EF4-FFF2-40B4-BE49-F238E27FC236}">
                            <a16:creationId xmlns:a16="http://schemas.microsoft.com/office/drawing/2014/main" id="{BEE6EE76-F820-7597-7BDF-CCCEE026109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68520" y="1998784"/>
                        <a:ext cx="5317570" cy="3400425"/>
                      </a:xfrm>
                      <a:prstGeom prst="rect">
                        <a:avLst/>
                      </a:prstGeom>
                      <a:noFill/>
                    </p:spPr>
                  </p:pic>
                </p:oleObj>
              </mc:Fallback>
            </mc:AlternateContent>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21243" y="1141901"/>
            <a:ext cx="5500687" cy="194053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421243" y="3184828"/>
            <a:ext cx="5500687" cy="194053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5" name="TextBox 4"/>
          <p:cNvSpPr txBox="1"/>
          <p:nvPr/>
        </p:nvSpPr>
        <p:spPr>
          <a:xfrm>
            <a:off x="866775" y="498388"/>
            <a:ext cx="11325225" cy="346249"/>
          </a:xfrm>
          <a:prstGeom prst="rect">
            <a:avLst/>
          </a:prstGeom>
          <a:noFill/>
        </p:spPr>
        <p:txBody>
          <a:bodyPr wrap="square" lIns="0" tIns="0" rIns="0" bIns="0" anchor="ctr">
            <a:spAutoFit/>
          </a:bodyPr>
          <a:lstStyle/>
          <a:p>
            <a:pPr algn="l"/>
            <a:r>
              <a:rPr sz="2250" b="1" i="0" u="none" dirty="0">
                <a:solidFill>
                  <a:srgbClr val="C00000"/>
                </a:solidFill>
                <a:latin typeface="Hind Siliguri"/>
              </a:rPr>
              <a:t>২. </a:t>
            </a:r>
            <a:r>
              <a:rPr sz="2250" b="1" i="0" u="none" dirty="0" err="1">
                <a:solidFill>
                  <a:srgbClr val="C00000"/>
                </a:solidFill>
                <a:latin typeface="Hind Siliguri"/>
              </a:rPr>
              <a:t>ভেন্ট্রিকলের</a:t>
            </a:r>
            <a:r>
              <a:rPr sz="2250" b="1" i="0" u="none" dirty="0">
                <a:solidFill>
                  <a:srgbClr val="C00000"/>
                </a:solidFill>
                <a:latin typeface="Hind Siliguri"/>
              </a:rPr>
              <a:t> </a:t>
            </a:r>
            <a:r>
              <a:rPr sz="2250" b="1" i="0" u="none" dirty="0" err="1">
                <a:solidFill>
                  <a:srgbClr val="C00000"/>
                </a:solidFill>
                <a:latin typeface="Hind Siliguri"/>
              </a:rPr>
              <a:t>সিস্টোল</a:t>
            </a:r>
            <a:r>
              <a:rPr sz="2250" b="1" i="0" u="none" dirty="0">
                <a:solidFill>
                  <a:srgbClr val="C00000"/>
                </a:solidFill>
                <a:latin typeface="Hind Siliguri"/>
              </a:rPr>
              <a:t>, </a:t>
            </a:r>
            <a:r>
              <a:rPr sz="2250" b="1" i="0" u="none" dirty="0" err="1">
                <a:solidFill>
                  <a:srgbClr val="C00000"/>
                </a:solidFill>
                <a:latin typeface="Hind Siliguri"/>
              </a:rPr>
              <a:t>ডায়াস্টোল</a:t>
            </a:r>
            <a:r>
              <a:rPr sz="2250" b="1" i="0" u="none" dirty="0">
                <a:solidFill>
                  <a:srgbClr val="C00000"/>
                </a:solidFill>
                <a:latin typeface="Hind Siliguri"/>
              </a:rPr>
              <a:t> ও </a:t>
            </a:r>
            <a:r>
              <a:rPr sz="2250" b="1" i="0" u="none" dirty="0" err="1">
                <a:solidFill>
                  <a:srgbClr val="C00000"/>
                </a:solidFill>
                <a:latin typeface="Hind Siliguri"/>
              </a:rPr>
              <a:t>হৃদশব্দ</a:t>
            </a:r>
            <a:endParaRPr sz="2250" b="1" i="0" u="none" dirty="0">
              <a:solidFill>
                <a:srgbClr val="C00000"/>
              </a:solidFill>
              <a:latin typeface="Hind Siliguri"/>
            </a:endParaRPr>
          </a:p>
        </p:txBody>
      </p:sp>
      <p:sp>
        <p:nvSpPr>
          <p:cNvPr id="6" name="Rectangle 5"/>
          <p:cNvSpPr/>
          <p:nvPr/>
        </p:nvSpPr>
        <p:spPr>
          <a:xfrm>
            <a:off x="476250" y="981075"/>
            <a:ext cx="11239500" cy="28575"/>
          </a:xfrm>
          <a:prstGeom prst="rect">
            <a:avLst/>
          </a:prstGeom>
          <a:solidFill>
            <a:srgbClr val="FCA5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image.png"/>
          <p:cNvPicPr>
            <a:picLocks noChangeAspect="1"/>
          </p:cNvPicPr>
          <p:nvPr/>
        </p:nvPicPr>
        <p:blipFill>
          <a:blip r:embed="rId4"/>
          <a:stretch>
            <a:fillRect/>
          </a:stretch>
        </p:blipFill>
        <p:spPr>
          <a:xfrm>
            <a:off x="476250" y="533400"/>
            <a:ext cx="276225" cy="247650"/>
          </a:xfrm>
          <a:prstGeom prst="rect">
            <a:avLst/>
          </a:prstGeom>
        </p:spPr>
      </p:pic>
      <p:graphicFrame>
        <p:nvGraphicFramePr>
          <p:cNvPr id="9" name="Table 8"/>
          <p:cNvGraphicFramePr>
            <a:graphicFrameLocks noGrp="1"/>
          </p:cNvGraphicFramePr>
          <p:nvPr>
            <p:extLst>
              <p:ext uri="{D42A27DB-BD31-4B8C-83A1-F6EECF244321}">
                <p14:modId xmlns:p14="http://schemas.microsoft.com/office/powerpoint/2010/main" val="360601998"/>
              </p:ext>
            </p:extLst>
          </p:nvPr>
        </p:nvGraphicFramePr>
        <p:xfrm>
          <a:off x="421243" y="5290957"/>
          <a:ext cx="11239497" cy="1428750"/>
        </p:xfrm>
        <a:graphic>
          <a:graphicData uri="http://schemas.openxmlformats.org/drawingml/2006/table">
            <a:tbl>
              <a:tblPr firstRow="1" bandRow="1">
                <a:tableStyleId>{5C22544A-7EE6-4342-B048-85BDC9FD1C3A}</a:tableStyleId>
              </a:tblPr>
              <a:tblGrid>
                <a:gridCol w="2696765">
                  <a:extLst>
                    <a:ext uri="{9D8B030D-6E8A-4147-A177-3AD203B41FA5}">
                      <a16:colId xmlns:a16="http://schemas.microsoft.com/office/drawing/2014/main" val="20000"/>
                    </a:ext>
                  </a:extLst>
                </a:gridCol>
                <a:gridCol w="3294310">
                  <a:extLst>
                    <a:ext uri="{9D8B030D-6E8A-4147-A177-3AD203B41FA5}">
                      <a16:colId xmlns:a16="http://schemas.microsoft.com/office/drawing/2014/main" val="20001"/>
                    </a:ext>
                  </a:extLst>
                </a:gridCol>
                <a:gridCol w="3310383">
                  <a:extLst>
                    <a:ext uri="{9D8B030D-6E8A-4147-A177-3AD203B41FA5}">
                      <a16:colId xmlns:a16="http://schemas.microsoft.com/office/drawing/2014/main" val="20002"/>
                    </a:ext>
                  </a:extLst>
                </a:gridCol>
                <a:gridCol w="1938039">
                  <a:extLst>
                    <a:ext uri="{9D8B030D-6E8A-4147-A177-3AD203B41FA5}">
                      <a16:colId xmlns:a16="http://schemas.microsoft.com/office/drawing/2014/main" val="20003"/>
                    </a:ext>
                  </a:extLst>
                </a:gridCol>
              </a:tblGrid>
              <a:tr h="476250">
                <a:tc>
                  <a:txBody>
                    <a:bodyPr/>
                    <a:lstStyle/>
                    <a:p>
                      <a:pPr algn="ctr"/>
                      <a:r>
                        <a:rPr sz="1125" b="0" i="0" u="none">
                          <a:solidFill>
                            <a:srgbClr val="FFFFFF"/>
                          </a:solidFill>
                          <a:latin typeface="Hind Siliguri SemiBold"/>
                        </a:rPr>
                        <a:t>হৃদপিণ্ডের প্রকোষ্ঠ</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F172A"/>
                    </a:solidFill>
                  </a:tcPr>
                </a:tc>
                <a:tc>
                  <a:txBody>
                    <a:bodyPr/>
                    <a:lstStyle/>
                    <a:p>
                      <a:pPr algn="ctr"/>
                      <a:r>
                        <a:rPr sz="1125" b="0" i="0" u="none">
                          <a:solidFill>
                            <a:srgbClr val="FFFFFF"/>
                          </a:solidFill>
                          <a:latin typeface="Hind Siliguri SemiBold"/>
                        </a:rPr>
                        <a:t>ডায়াস্টোল (প্রসারণ) সময়কাল</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F172A"/>
                    </a:solidFill>
                  </a:tcPr>
                </a:tc>
                <a:tc>
                  <a:txBody>
                    <a:bodyPr/>
                    <a:lstStyle/>
                    <a:p>
                      <a:pPr algn="ctr"/>
                      <a:r>
                        <a:rPr sz="1125" b="0" i="0" u="none">
                          <a:solidFill>
                            <a:srgbClr val="FFFFFF"/>
                          </a:solidFill>
                          <a:latin typeface="Hind Siliguri SemiBold"/>
                        </a:rPr>
                        <a:t>সিস্টোল (সংকোচন) সময়কাল</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F172A"/>
                    </a:solidFill>
                  </a:tcPr>
                </a:tc>
                <a:tc>
                  <a:txBody>
                    <a:bodyPr/>
                    <a:lstStyle/>
                    <a:p>
                      <a:pPr algn="ctr"/>
                      <a:r>
                        <a:rPr sz="1125" b="0" i="0" u="none">
                          <a:solidFill>
                            <a:srgbClr val="FFFFFF"/>
                          </a:solidFill>
                          <a:latin typeface="Hind Siliguri SemiBold"/>
                        </a:rPr>
                        <a:t>মোট সময়কাল</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F172A"/>
                    </a:solidFill>
                  </a:tcPr>
                </a:tc>
                <a:extLst>
                  <a:ext uri="{0D108BD9-81ED-4DB2-BD59-A6C34878D82A}">
                    <a16:rowId xmlns:a16="http://schemas.microsoft.com/office/drawing/2014/main" val="10000"/>
                  </a:ext>
                </a:extLst>
              </a:tr>
              <a:tr h="476250">
                <a:tc>
                  <a:txBody>
                    <a:bodyPr/>
                    <a:lstStyle/>
                    <a:p>
                      <a:pPr algn="ctr"/>
                      <a:r>
                        <a:rPr sz="1125" b="1" i="0" u="none">
                          <a:solidFill>
                            <a:srgbClr val="1E293B"/>
                          </a:solidFill>
                          <a:latin typeface="Hind Siliguri"/>
                        </a:rPr>
                        <a:t>অ্যাট্রিয়াম (Atrium)</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125" b="0" i="0" u="none">
                          <a:solidFill>
                            <a:srgbClr val="1E293B"/>
                          </a:solidFill>
                          <a:latin typeface="Hind Siliguri"/>
                        </a:rPr>
                        <a:t>০.৭ সেকেন্ড</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125" b="0" i="0" u="none">
                          <a:solidFill>
                            <a:srgbClr val="1E293B"/>
                          </a:solidFill>
                          <a:latin typeface="Hind Siliguri"/>
                        </a:rPr>
                        <a:t>০.১ সেকেন্ড</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sz="1125" b="0" i="0" u="none">
                          <a:solidFill>
                            <a:srgbClr val="1E293B"/>
                          </a:solidFill>
                          <a:latin typeface="Hind Siliguri"/>
                        </a:rPr>
                        <a:t>০.৮ সেকেন্ড</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476250">
                <a:tc>
                  <a:txBody>
                    <a:bodyPr/>
                    <a:lstStyle/>
                    <a:p>
                      <a:pPr algn="ctr"/>
                      <a:r>
                        <a:rPr sz="1125" b="1" i="0" u="none">
                          <a:solidFill>
                            <a:srgbClr val="1E293B"/>
                          </a:solidFill>
                          <a:latin typeface="Hind Siliguri"/>
                        </a:rPr>
                        <a:t>ভেন্ট্রিকল (Ventricle)</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a:r>
                        <a:rPr sz="1125" b="0" i="0" u="none">
                          <a:solidFill>
                            <a:srgbClr val="1E293B"/>
                          </a:solidFill>
                          <a:latin typeface="Hind Siliguri"/>
                        </a:rPr>
                        <a:t>০.৫ সেকেন্ড</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a:r>
                        <a:rPr sz="1125" b="0" i="0" u="none" dirty="0">
                          <a:solidFill>
                            <a:srgbClr val="1E293B"/>
                          </a:solidFill>
                          <a:latin typeface="Hind Siliguri"/>
                        </a:rPr>
                        <a:t>০.৩ </a:t>
                      </a:r>
                      <a:r>
                        <a:rPr sz="1125" b="0" i="0" u="none" dirty="0" err="1">
                          <a:solidFill>
                            <a:srgbClr val="1E293B"/>
                          </a:solidFill>
                          <a:latin typeface="Hind Siliguri"/>
                        </a:rPr>
                        <a:t>সেকেন্ড</a:t>
                      </a:r>
                      <a:endParaRPr sz="1125" b="0" i="0" u="none" dirty="0">
                        <a:solidFill>
                          <a:srgbClr val="1E293B"/>
                        </a:solidFill>
                        <a:latin typeface="Hind Siliguri"/>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tc>
                  <a:txBody>
                    <a:bodyPr/>
                    <a:lstStyle/>
                    <a:p>
                      <a:pPr algn="ctr"/>
                      <a:r>
                        <a:rPr sz="1125" b="0" i="0" u="none" dirty="0">
                          <a:solidFill>
                            <a:srgbClr val="1E293B"/>
                          </a:solidFill>
                          <a:latin typeface="Hind Siliguri"/>
                        </a:rPr>
                        <a:t>০.৮ </a:t>
                      </a:r>
                      <a:r>
                        <a:rPr sz="1125" b="0" i="0" u="none" dirty="0" err="1">
                          <a:solidFill>
                            <a:srgbClr val="1E293B"/>
                          </a:solidFill>
                          <a:latin typeface="Hind Siliguri"/>
                        </a:rPr>
                        <a:t>সেকেন্ড</a:t>
                      </a:r>
                      <a:endParaRPr sz="1125" b="0" i="0" u="none" dirty="0">
                        <a:solidFill>
                          <a:srgbClr val="1E293B"/>
                        </a:solidFill>
                        <a:latin typeface="Hind Siliguri"/>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AFC"/>
                    </a:solidFill>
                  </a:tcPr>
                </a:tc>
                <a:extLst>
                  <a:ext uri="{0D108BD9-81ED-4DB2-BD59-A6C34878D82A}">
                    <a16:rowId xmlns:a16="http://schemas.microsoft.com/office/drawing/2014/main" val="10002"/>
                  </a:ext>
                </a:extLst>
              </a:tr>
            </a:tbl>
          </a:graphicData>
        </a:graphic>
      </p:graphicFrame>
      <p:sp>
        <p:nvSpPr>
          <p:cNvPr id="14" name="TextBox 13"/>
          <p:cNvSpPr txBox="1"/>
          <p:nvPr/>
        </p:nvSpPr>
        <p:spPr>
          <a:xfrm>
            <a:off x="621268" y="1370500"/>
            <a:ext cx="5355669" cy="304800"/>
          </a:xfrm>
          <a:prstGeom prst="rect">
            <a:avLst/>
          </a:prstGeom>
          <a:noFill/>
        </p:spPr>
        <p:txBody>
          <a:bodyPr wrap="square" lIns="0" tIns="0" rIns="0" bIns="0" anchor="t">
            <a:spAutoFit/>
          </a:bodyPr>
          <a:lstStyle/>
          <a:p>
            <a:pPr algn="l"/>
            <a:r>
              <a:rPr sz="1500" b="0" i="0" u="none">
                <a:solidFill>
                  <a:srgbClr val="0F172A"/>
                </a:solidFill>
                <a:latin typeface="Hind Siliguri SemiBold"/>
              </a:rPr>
              <a:t>৩. ভেন্ট্রিকলের সিস্টোল (Ventricular Systole) — ০.৩ সে.</a:t>
            </a:r>
          </a:p>
        </p:txBody>
      </p:sp>
      <p:sp>
        <p:nvSpPr>
          <p:cNvPr id="15" name="TextBox 14"/>
          <p:cNvSpPr txBox="1"/>
          <p:nvPr/>
        </p:nvSpPr>
        <p:spPr>
          <a:xfrm>
            <a:off x="621268" y="3413428"/>
            <a:ext cx="5355669" cy="304800"/>
          </a:xfrm>
          <a:prstGeom prst="rect">
            <a:avLst/>
          </a:prstGeom>
          <a:noFill/>
        </p:spPr>
        <p:txBody>
          <a:bodyPr wrap="square" lIns="0" tIns="0" rIns="0" bIns="0" anchor="t">
            <a:spAutoFit/>
          </a:bodyPr>
          <a:lstStyle/>
          <a:p>
            <a:pPr algn="l"/>
            <a:r>
              <a:rPr sz="1500" b="0" i="0" u="none">
                <a:solidFill>
                  <a:srgbClr val="0F172A"/>
                </a:solidFill>
                <a:latin typeface="Hind Siliguri SemiBold"/>
              </a:rPr>
              <a:t>৪. ভেন্ট্রিকলের ডায়াস্টোল (Ventricular Diastole) — ০.৫ সে.</a:t>
            </a:r>
          </a:p>
        </p:txBody>
      </p:sp>
      <p:sp>
        <p:nvSpPr>
          <p:cNvPr id="24" name="TextBox 23"/>
          <p:cNvSpPr txBox="1"/>
          <p:nvPr/>
        </p:nvSpPr>
        <p:spPr>
          <a:xfrm>
            <a:off x="849868" y="1751500"/>
            <a:ext cx="4872037" cy="214312"/>
          </a:xfrm>
          <a:prstGeom prst="rect">
            <a:avLst/>
          </a:prstGeom>
          <a:noFill/>
        </p:spPr>
        <p:txBody>
          <a:bodyPr wrap="square" lIns="0" tIns="0" rIns="0" bIns="0" anchor="t">
            <a:spAutoFit/>
          </a:bodyPr>
          <a:lstStyle/>
          <a:p>
            <a:pPr algn="l">
              <a:lnSpc>
                <a:spcPts val="1687"/>
              </a:lnSpc>
            </a:pPr>
            <a:r>
              <a:rPr sz="1125" b="1" i="0" u="none">
                <a:solidFill>
                  <a:srgbClr val="334155"/>
                </a:solidFill>
                <a:latin typeface="Hind Siliguri"/>
              </a:rPr>
              <a:t>ঘটনা:</a:t>
            </a:r>
            <a:r>
              <a:rPr sz="1125" b="0" i="0" u="none">
                <a:solidFill>
                  <a:srgbClr val="334155"/>
                </a:solidFill>
                <a:latin typeface="Hind Siliguri"/>
              </a:rPr>
              <a:t> ভেন্ট্রিকল সংকুচিত হয় ও অভ্যন্তরীণ চাপ বৃদ্ধি পায়।</a:t>
            </a:r>
          </a:p>
        </p:txBody>
      </p:sp>
      <p:sp>
        <p:nvSpPr>
          <p:cNvPr id="25" name="TextBox 24"/>
          <p:cNvSpPr txBox="1"/>
          <p:nvPr/>
        </p:nvSpPr>
        <p:spPr>
          <a:xfrm>
            <a:off x="849868" y="2061062"/>
            <a:ext cx="4872037" cy="428625"/>
          </a:xfrm>
          <a:prstGeom prst="rect">
            <a:avLst/>
          </a:prstGeom>
          <a:noFill/>
        </p:spPr>
        <p:txBody>
          <a:bodyPr wrap="square" lIns="0" tIns="0" rIns="0" bIns="0" anchor="t">
            <a:spAutoFit/>
          </a:bodyPr>
          <a:lstStyle/>
          <a:p>
            <a:pPr algn="l">
              <a:lnSpc>
                <a:spcPts val="1687"/>
              </a:lnSpc>
            </a:pPr>
            <a:r>
              <a:rPr sz="1125" b="1" i="0" u="none">
                <a:solidFill>
                  <a:srgbClr val="334155"/>
                </a:solidFill>
                <a:latin typeface="Hind Siliguri"/>
              </a:rPr>
              <a:t>শব্দ (Lub):</a:t>
            </a:r>
            <a:r>
              <a:rPr sz="1125" b="0" i="0" u="none">
                <a:solidFill>
                  <a:srgbClr val="334155"/>
                </a:solidFill>
                <a:latin typeface="Hind Siliguri"/>
              </a:rPr>
              <a:t> বাইকাসপিড ও ট্রাইকাসপিড কপাটিকা সজোরে বন্ধ হওয়ায় ১ম শব্দ </a:t>
            </a:r>
            <a:r>
              <a:rPr sz="1125" b="1" i="0" u="none">
                <a:solidFill>
                  <a:srgbClr val="334155"/>
                </a:solidFill>
                <a:latin typeface="Hind Siliguri"/>
              </a:rPr>
              <a:t>'লাব' (Lub)</a:t>
            </a:r>
            <a:r>
              <a:rPr sz="1125" b="0" i="0" u="none">
                <a:solidFill>
                  <a:srgbClr val="334155"/>
                </a:solidFill>
                <a:latin typeface="Hind Siliguri"/>
              </a:rPr>
              <a:t> সৃষ্টি হয়।</a:t>
            </a:r>
          </a:p>
        </p:txBody>
      </p:sp>
      <p:sp>
        <p:nvSpPr>
          <p:cNvPr id="26" name="TextBox 25"/>
          <p:cNvSpPr txBox="1"/>
          <p:nvPr/>
        </p:nvSpPr>
        <p:spPr>
          <a:xfrm>
            <a:off x="849868" y="2584937"/>
            <a:ext cx="4872037" cy="428625"/>
          </a:xfrm>
          <a:prstGeom prst="rect">
            <a:avLst/>
          </a:prstGeom>
          <a:noFill/>
        </p:spPr>
        <p:txBody>
          <a:bodyPr wrap="square" lIns="0" tIns="0" rIns="0" bIns="0" anchor="t">
            <a:spAutoFit/>
          </a:bodyPr>
          <a:lstStyle/>
          <a:p>
            <a:pPr algn="l">
              <a:lnSpc>
                <a:spcPts val="1687"/>
              </a:lnSpc>
            </a:pPr>
            <a:r>
              <a:rPr sz="1125" b="1" i="0" u="none">
                <a:solidFill>
                  <a:srgbClr val="334155"/>
                </a:solidFill>
                <a:latin typeface="Hind Siliguri"/>
              </a:rPr>
              <a:t>রক্ত নির্গমন:</a:t>
            </a:r>
            <a:r>
              <a:rPr sz="1125" b="0" i="0" u="none">
                <a:solidFill>
                  <a:srgbClr val="334155"/>
                </a:solidFill>
                <a:latin typeface="Hind Siliguri"/>
              </a:rPr>
              <a:t> সেমিলুনার কপাটিকা খুলে রক্ত ডান নিলয় থেকে পালমোনারি মহাধমনী এবং বাম নিলয় থেকে সিস্টেমিক অ্যাওর্টায় যায়।</a:t>
            </a:r>
          </a:p>
        </p:txBody>
      </p:sp>
      <p:sp>
        <p:nvSpPr>
          <p:cNvPr id="27" name="TextBox 26"/>
          <p:cNvSpPr txBox="1"/>
          <p:nvPr/>
        </p:nvSpPr>
        <p:spPr>
          <a:xfrm>
            <a:off x="849868" y="3794428"/>
            <a:ext cx="4872037" cy="214312"/>
          </a:xfrm>
          <a:prstGeom prst="rect">
            <a:avLst/>
          </a:prstGeom>
          <a:noFill/>
        </p:spPr>
        <p:txBody>
          <a:bodyPr wrap="square" lIns="0" tIns="0" rIns="0" bIns="0" anchor="t">
            <a:spAutoFit/>
          </a:bodyPr>
          <a:lstStyle/>
          <a:p>
            <a:pPr algn="l">
              <a:lnSpc>
                <a:spcPts val="1687"/>
              </a:lnSpc>
            </a:pPr>
            <a:r>
              <a:rPr sz="1125" b="1" i="0" u="none">
                <a:solidFill>
                  <a:srgbClr val="334155"/>
                </a:solidFill>
                <a:latin typeface="Hind Siliguri"/>
              </a:rPr>
              <a:t>ঘটনা:</a:t>
            </a:r>
            <a:r>
              <a:rPr sz="1125" b="0" i="0" u="none">
                <a:solidFill>
                  <a:srgbClr val="334155"/>
                </a:solidFill>
                <a:latin typeface="Hind Siliguri"/>
              </a:rPr>
              <a:t> ভেন্ট্রিকল প্রসারিত হয়, অভ্যন্তরীণ চাপ কমতে থাকে।</a:t>
            </a:r>
          </a:p>
        </p:txBody>
      </p:sp>
      <p:sp>
        <p:nvSpPr>
          <p:cNvPr id="28" name="TextBox 27"/>
          <p:cNvSpPr txBox="1"/>
          <p:nvPr/>
        </p:nvSpPr>
        <p:spPr>
          <a:xfrm>
            <a:off x="849868" y="4103990"/>
            <a:ext cx="4872037" cy="428625"/>
          </a:xfrm>
          <a:prstGeom prst="rect">
            <a:avLst/>
          </a:prstGeom>
          <a:noFill/>
        </p:spPr>
        <p:txBody>
          <a:bodyPr wrap="square" lIns="0" tIns="0" rIns="0" bIns="0" anchor="t">
            <a:spAutoFit/>
          </a:bodyPr>
          <a:lstStyle/>
          <a:p>
            <a:pPr algn="l">
              <a:lnSpc>
                <a:spcPts val="1687"/>
              </a:lnSpc>
            </a:pPr>
            <a:r>
              <a:rPr sz="1125" b="1" i="0" u="none">
                <a:solidFill>
                  <a:srgbClr val="334155"/>
                </a:solidFill>
                <a:latin typeface="Hind Siliguri"/>
              </a:rPr>
              <a:t>শব্দ (Dub):</a:t>
            </a:r>
            <a:r>
              <a:rPr sz="1125" b="0" i="0" u="none">
                <a:solidFill>
                  <a:srgbClr val="334155"/>
                </a:solidFill>
                <a:latin typeface="Hind Siliguri"/>
              </a:rPr>
              <a:t> রক্ত ফিরে আসা রোধে অ্যাওর্টিক ও পালমোনারি সেমিলুনার কপাটিকা দ্রুত বন্ধ হয়ে ২য় শব্দ </a:t>
            </a:r>
            <a:r>
              <a:rPr sz="1125" b="1" i="0" u="none">
                <a:solidFill>
                  <a:srgbClr val="334155"/>
                </a:solidFill>
                <a:latin typeface="Hind Siliguri"/>
              </a:rPr>
              <a:t>'ডাব' (Dub)</a:t>
            </a:r>
            <a:r>
              <a:rPr sz="1125" b="0" i="0" u="none">
                <a:solidFill>
                  <a:srgbClr val="334155"/>
                </a:solidFill>
                <a:latin typeface="Hind Siliguri"/>
              </a:rPr>
              <a:t> সৃষ্টি হয়।</a:t>
            </a:r>
          </a:p>
        </p:txBody>
      </p:sp>
      <p:sp>
        <p:nvSpPr>
          <p:cNvPr id="29" name="TextBox 28"/>
          <p:cNvSpPr txBox="1"/>
          <p:nvPr/>
        </p:nvSpPr>
        <p:spPr>
          <a:xfrm>
            <a:off x="849868" y="4627865"/>
            <a:ext cx="4872037" cy="428625"/>
          </a:xfrm>
          <a:prstGeom prst="rect">
            <a:avLst/>
          </a:prstGeom>
          <a:noFill/>
        </p:spPr>
        <p:txBody>
          <a:bodyPr wrap="square" lIns="0" tIns="0" rIns="0" bIns="0" anchor="t">
            <a:spAutoFit/>
          </a:bodyPr>
          <a:lstStyle/>
          <a:p>
            <a:pPr algn="l">
              <a:lnSpc>
                <a:spcPts val="1687"/>
              </a:lnSpc>
            </a:pPr>
            <a:r>
              <a:rPr sz="1125" b="1" i="0" u="none">
                <a:solidFill>
                  <a:srgbClr val="334155"/>
                </a:solidFill>
                <a:latin typeface="Hind Siliguri"/>
              </a:rPr>
              <a:t>রক্ত পূর্ণতা:</a:t>
            </a:r>
            <a:r>
              <a:rPr sz="1125" b="0" i="0" u="none">
                <a:solidFill>
                  <a:srgbClr val="334155"/>
                </a:solidFill>
                <a:latin typeface="Hind Siliguri"/>
              </a:rPr>
              <a:t> ৯০% রক্ত ডায়াস্টোলের ফলে এবং ১০% অ্যাট্রিয়াম সিস্টোলের ফলে ভেন্ট্রিকলে আসে।</a:t>
            </a:r>
          </a:p>
        </p:txBody>
      </p:sp>
      <p:sp>
        <p:nvSpPr>
          <p:cNvPr id="30" name="TextBox 29"/>
          <p:cNvSpPr txBox="1"/>
          <p:nvPr/>
        </p:nvSpPr>
        <p:spPr>
          <a:xfrm>
            <a:off x="668893" y="1713400"/>
            <a:ext cx="95250" cy="314325"/>
          </a:xfrm>
          <a:prstGeom prst="rect">
            <a:avLst/>
          </a:prstGeom>
          <a:noFill/>
        </p:spPr>
        <p:txBody>
          <a:bodyPr wrap="square" lIns="0" tIns="0" rIns="0" bIns="0" anchor="t">
            <a:spAutoFit/>
          </a:bodyPr>
          <a:lstStyle/>
          <a:p>
            <a:pPr algn="l">
              <a:lnSpc>
                <a:spcPts val="2475"/>
              </a:lnSpc>
            </a:pPr>
            <a:r>
              <a:rPr sz="1650" b="0" i="0" u="none">
                <a:solidFill>
                  <a:srgbClr val="E11D48"/>
                </a:solidFill>
                <a:latin typeface="Hind Siliguri"/>
              </a:rPr>
              <a:t>•</a:t>
            </a:r>
          </a:p>
        </p:txBody>
      </p:sp>
      <p:sp>
        <p:nvSpPr>
          <p:cNvPr id="31" name="TextBox 30"/>
          <p:cNvSpPr txBox="1"/>
          <p:nvPr/>
        </p:nvSpPr>
        <p:spPr>
          <a:xfrm>
            <a:off x="668893" y="2022962"/>
            <a:ext cx="95250" cy="314325"/>
          </a:xfrm>
          <a:prstGeom prst="rect">
            <a:avLst/>
          </a:prstGeom>
          <a:noFill/>
        </p:spPr>
        <p:txBody>
          <a:bodyPr wrap="square" lIns="0" tIns="0" rIns="0" bIns="0" anchor="t">
            <a:spAutoFit/>
          </a:bodyPr>
          <a:lstStyle/>
          <a:p>
            <a:pPr algn="l">
              <a:lnSpc>
                <a:spcPts val="2475"/>
              </a:lnSpc>
            </a:pPr>
            <a:r>
              <a:rPr sz="1650" b="0" i="0" u="none">
                <a:solidFill>
                  <a:srgbClr val="E11D48"/>
                </a:solidFill>
                <a:latin typeface="Hind Siliguri"/>
              </a:rPr>
              <a:t>•</a:t>
            </a:r>
          </a:p>
        </p:txBody>
      </p:sp>
      <p:sp>
        <p:nvSpPr>
          <p:cNvPr id="32" name="TextBox 31"/>
          <p:cNvSpPr txBox="1"/>
          <p:nvPr/>
        </p:nvSpPr>
        <p:spPr>
          <a:xfrm>
            <a:off x="668893" y="2546837"/>
            <a:ext cx="95250" cy="314325"/>
          </a:xfrm>
          <a:prstGeom prst="rect">
            <a:avLst/>
          </a:prstGeom>
          <a:noFill/>
        </p:spPr>
        <p:txBody>
          <a:bodyPr wrap="square" lIns="0" tIns="0" rIns="0" bIns="0" anchor="t">
            <a:spAutoFit/>
          </a:bodyPr>
          <a:lstStyle/>
          <a:p>
            <a:pPr algn="l">
              <a:lnSpc>
                <a:spcPts val="2475"/>
              </a:lnSpc>
            </a:pPr>
            <a:r>
              <a:rPr sz="1650" b="0" i="0" u="none">
                <a:solidFill>
                  <a:srgbClr val="E11D48"/>
                </a:solidFill>
                <a:latin typeface="Hind Siliguri"/>
              </a:rPr>
              <a:t>•</a:t>
            </a:r>
          </a:p>
        </p:txBody>
      </p:sp>
      <p:sp>
        <p:nvSpPr>
          <p:cNvPr id="33" name="TextBox 32"/>
          <p:cNvSpPr txBox="1"/>
          <p:nvPr/>
        </p:nvSpPr>
        <p:spPr>
          <a:xfrm>
            <a:off x="668893" y="3756328"/>
            <a:ext cx="95250" cy="314325"/>
          </a:xfrm>
          <a:prstGeom prst="rect">
            <a:avLst/>
          </a:prstGeom>
          <a:noFill/>
        </p:spPr>
        <p:txBody>
          <a:bodyPr wrap="square" lIns="0" tIns="0" rIns="0" bIns="0" anchor="t">
            <a:spAutoFit/>
          </a:bodyPr>
          <a:lstStyle/>
          <a:p>
            <a:pPr algn="l">
              <a:lnSpc>
                <a:spcPts val="2475"/>
              </a:lnSpc>
            </a:pPr>
            <a:r>
              <a:rPr sz="1650" b="0" i="0" u="none">
                <a:solidFill>
                  <a:srgbClr val="E11D48"/>
                </a:solidFill>
                <a:latin typeface="Hind Siliguri"/>
              </a:rPr>
              <a:t>•</a:t>
            </a:r>
          </a:p>
        </p:txBody>
      </p:sp>
      <p:sp>
        <p:nvSpPr>
          <p:cNvPr id="34" name="TextBox 33"/>
          <p:cNvSpPr txBox="1"/>
          <p:nvPr/>
        </p:nvSpPr>
        <p:spPr>
          <a:xfrm>
            <a:off x="668893" y="4065890"/>
            <a:ext cx="95250" cy="314325"/>
          </a:xfrm>
          <a:prstGeom prst="rect">
            <a:avLst/>
          </a:prstGeom>
          <a:noFill/>
        </p:spPr>
        <p:txBody>
          <a:bodyPr wrap="square" lIns="0" tIns="0" rIns="0" bIns="0" anchor="t">
            <a:spAutoFit/>
          </a:bodyPr>
          <a:lstStyle/>
          <a:p>
            <a:pPr algn="l">
              <a:lnSpc>
                <a:spcPts val="2475"/>
              </a:lnSpc>
            </a:pPr>
            <a:r>
              <a:rPr sz="1650" b="0" i="0" u="none">
                <a:solidFill>
                  <a:srgbClr val="E11D48"/>
                </a:solidFill>
                <a:latin typeface="Hind Siliguri"/>
              </a:rPr>
              <a:t>•</a:t>
            </a:r>
          </a:p>
        </p:txBody>
      </p:sp>
      <p:sp>
        <p:nvSpPr>
          <p:cNvPr id="35" name="TextBox 34"/>
          <p:cNvSpPr txBox="1"/>
          <p:nvPr/>
        </p:nvSpPr>
        <p:spPr>
          <a:xfrm>
            <a:off x="668893" y="4589765"/>
            <a:ext cx="95250" cy="314325"/>
          </a:xfrm>
          <a:prstGeom prst="rect">
            <a:avLst/>
          </a:prstGeom>
          <a:noFill/>
        </p:spPr>
        <p:txBody>
          <a:bodyPr wrap="square" lIns="0" tIns="0" rIns="0" bIns="0" anchor="t">
            <a:spAutoFit/>
          </a:bodyPr>
          <a:lstStyle/>
          <a:p>
            <a:pPr algn="l">
              <a:lnSpc>
                <a:spcPts val="2475"/>
              </a:lnSpc>
            </a:pPr>
            <a:r>
              <a:rPr sz="1650" b="0" i="0" u="none">
                <a:solidFill>
                  <a:srgbClr val="E11D48"/>
                </a:solidFill>
                <a:latin typeface="Hind Siliguri"/>
              </a:rPr>
              <a:t>•</a:t>
            </a:r>
          </a:p>
        </p:txBody>
      </p:sp>
      <p:pic>
        <p:nvPicPr>
          <p:cNvPr id="40" name="Picture 39" descr="image.png">
            <a:extLst>
              <a:ext uri="{FF2B5EF4-FFF2-40B4-BE49-F238E27FC236}">
                <a16:creationId xmlns:a16="http://schemas.microsoft.com/office/drawing/2014/main" id="{82002EDB-A29F-B642-F779-C6B56218F33A}"/>
              </a:ext>
            </a:extLst>
          </p:cNvPr>
          <p:cNvPicPr>
            <a:picLocks noChangeAspect="1"/>
          </p:cNvPicPr>
          <p:nvPr/>
        </p:nvPicPr>
        <p:blipFill>
          <a:blip r:embed="rId5"/>
          <a:stretch>
            <a:fillRect/>
          </a:stretch>
        </p:blipFill>
        <p:spPr>
          <a:xfrm>
            <a:off x="6095523" y="1141902"/>
            <a:ext cx="5722775" cy="4006186"/>
          </a:xfrm>
          <a:prstGeom prst="rect">
            <a:avLst/>
          </a:prstGeom>
        </p:spPr>
      </p:pic>
      <p:graphicFrame>
        <p:nvGraphicFramePr>
          <p:cNvPr id="39" name="Object 38">
            <a:extLst>
              <a:ext uri="{FF2B5EF4-FFF2-40B4-BE49-F238E27FC236}">
                <a16:creationId xmlns:a16="http://schemas.microsoft.com/office/drawing/2014/main" id="{BEE6EE76-F820-7597-7BDF-CCCEE026109D}"/>
              </a:ext>
            </a:extLst>
          </p:cNvPr>
          <p:cNvGraphicFramePr>
            <a:graphicFrameLocks noChangeAspect="1"/>
          </p:cNvGraphicFramePr>
          <p:nvPr>
            <p:extLst>
              <p:ext uri="{D42A27DB-BD31-4B8C-83A1-F6EECF244321}">
                <p14:modId xmlns:p14="http://schemas.microsoft.com/office/powerpoint/2010/main" val="2553471699"/>
              </p:ext>
            </p:extLst>
          </p:nvPr>
        </p:nvGraphicFramePr>
        <p:xfrm>
          <a:off x="6141738" y="1592326"/>
          <a:ext cx="5667768" cy="2980226"/>
        </p:xfrm>
        <a:graphic>
          <a:graphicData uri="http://schemas.openxmlformats.org/presentationml/2006/ole">
            <mc:AlternateContent xmlns:mc="http://schemas.openxmlformats.org/markup-compatibility/2006">
              <mc:Choice xmlns:v="urn:schemas-microsoft-com:vml" Requires="v">
                <p:oleObj name="Picture" r:id="rId6" imgW="5488148" imgH="2886869" progId="Word.Picture.8">
                  <p:embed/>
                </p:oleObj>
              </mc:Choice>
              <mc:Fallback>
                <p:oleObj name="Picture" r:id="rId6" imgW="5488148" imgH="2886869" progId="Word.Picture.8">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41738" y="1592326"/>
                        <a:ext cx="5667768" cy="2980226"/>
                      </a:xfrm>
                      <a:prstGeom prst="rect">
                        <a:avLst/>
                      </a:prstGeom>
                      <a:noFill/>
                    </p:spPr>
                  </p:pic>
                </p:oleObj>
              </mc:Fallback>
            </mc:AlternateContent>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76250" y="2145506"/>
            <a:ext cx="11239500" cy="152876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476250" y="4574380"/>
            <a:ext cx="2695575" cy="1096081"/>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4"/>
          <a:stretch>
            <a:fillRect/>
          </a:stretch>
        </p:blipFill>
        <p:spPr>
          <a:xfrm>
            <a:off x="3324225" y="4574380"/>
            <a:ext cx="2695575" cy="1096081"/>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Picture 5" descr="image.png"/>
          <p:cNvPicPr>
            <a:picLocks noChangeAspect="1"/>
          </p:cNvPicPr>
          <p:nvPr/>
        </p:nvPicPr>
        <p:blipFill>
          <a:blip r:embed="rId5"/>
          <a:stretch>
            <a:fillRect/>
          </a:stretch>
        </p:blipFill>
        <p:spPr>
          <a:xfrm>
            <a:off x="6172200" y="4574380"/>
            <a:ext cx="2695575" cy="1096081"/>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7" name="Picture 6" descr="image.png"/>
          <p:cNvPicPr>
            <a:picLocks noChangeAspect="1"/>
          </p:cNvPicPr>
          <p:nvPr/>
        </p:nvPicPr>
        <p:blipFill>
          <a:blip r:embed="rId6"/>
          <a:stretch>
            <a:fillRect/>
          </a:stretch>
        </p:blipFill>
        <p:spPr>
          <a:xfrm>
            <a:off x="9020175" y="4574380"/>
            <a:ext cx="2695575" cy="1096081"/>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8" name="TextBox 7"/>
          <p:cNvSpPr txBox="1"/>
          <p:nvPr/>
        </p:nvSpPr>
        <p:spPr>
          <a:xfrm>
            <a:off x="809625" y="498388"/>
            <a:ext cx="11382375" cy="346249"/>
          </a:xfrm>
          <a:prstGeom prst="rect">
            <a:avLst/>
          </a:prstGeom>
          <a:noFill/>
        </p:spPr>
        <p:txBody>
          <a:bodyPr wrap="square" lIns="0" tIns="0" rIns="0" bIns="0" anchor="ctr">
            <a:spAutoFit/>
          </a:bodyPr>
          <a:lstStyle/>
          <a:p>
            <a:pPr algn="l"/>
            <a:r>
              <a:rPr sz="2250" b="1" i="0" u="none" dirty="0" err="1">
                <a:solidFill>
                  <a:srgbClr val="C00000"/>
                </a:solidFill>
                <a:latin typeface="Hind Siliguri"/>
              </a:rPr>
              <a:t>হৃদপিণ্ডের</a:t>
            </a:r>
            <a:r>
              <a:rPr sz="2250" b="1" i="0" u="none" dirty="0">
                <a:solidFill>
                  <a:srgbClr val="C00000"/>
                </a:solidFill>
                <a:latin typeface="Hind Siliguri"/>
              </a:rPr>
              <a:t> </a:t>
            </a:r>
            <a:r>
              <a:rPr sz="2250" b="1" i="0" u="none" dirty="0" err="1">
                <a:solidFill>
                  <a:srgbClr val="C00000"/>
                </a:solidFill>
                <a:latin typeface="Hind Siliguri"/>
              </a:rPr>
              <a:t>মায়োজেনিক</a:t>
            </a:r>
            <a:r>
              <a:rPr sz="2250" b="1" i="0" u="none" dirty="0">
                <a:solidFill>
                  <a:srgbClr val="C00000"/>
                </a:solidFill>
                <a:latin typeface="Hind Siliguri"/>
              </a:rPr>
              <a:t> (Myogenic) </a:t>
            </a:r>
            <a:r>
              <a:rPr sz="2250" b="1" i="0" u="none" dirty="0" err="1">
                <a:solidFill>
                  <a:srgbClr val="C00000"/>
                </a:solidFill>
                <a:latin typeface="Hind Siliguri"/>
              </a:rPr>
              <a:t>নিয়ন্ত্রণ</a:t>
            </a:r>
            <a:endParaRPr sz="2250" b="1" i="0" u="none" dirty="0">
              <a:solidFill>
                <a:srgbClr val="C00000"/>
              </a:solidFill>
              <a:latin typeface="Hind Siliguri"/>
            </a:endParaRPr>
          </a:p>
        </p:txBody>
      </p:sp>
      <p:sp>
        <p:nvSpPr>
          <p:cNvPr id="9" name="Rectangle 8"/>
          <p:cNvSpPr/>
          <p:nvPr/>
        </p:nvSpPr>
        <p:spPr>
          <a:xfrm>
            <a:off x="476250" y="981075"/>
            <a:ext cx="11239500" cy="28575"/>
          </a:xfrm>
          <a:prstGeom prst="rect">
            <a:avLst/>
          </a:prstGeom>
          <a:solidFill>
            <a:srgbClr val="FCA5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image.png"/>
          <p:cNvPicPr>
            <a:picLocks noChangeAspect="1"/>
          </p:cNvPicPr>
          <p:nvPr/>
        </p:nvPicPr>
        <p:blipFill>
          <a:blip r:embed="rId7"/>
          <a:stretch>
            <a:fillRect/>
          </a:stretch>
        </p:blipFill>
        <p:spPr>
          <a:xfrm>
            <a:off x="476250" y="533400"/>
            <a:ext cx="219075" cy="247650"/>
          </a:xfrm>
          <a:prstGeom prst="rect">
            <a:avLst/>
          </a:prstGeom>
        </p:spPr>
      </p:pic>
      <p:sp>
        <p:nvSpPr>
          <p:cNvPr id="11" name="TextBox 10"/>
          <p:cNvSpPr txBox="1"/>
          <p:nvPr/>
        </p:nvSpPr>
        <p:spPr>
          <a:xfrm>
            <a:off x="590550" y="3902868"/>
            <a:ext cx="11715750" cy="304800"/>
          </a:xfrm>
          <a:prstGeom prst="rect">
            <a:avLst/>
          </a:prstGeom>
          <a:noFill/>
        </p:spPr>
        <p:txBody>
          <a:bodyPr wrap="square" lIns="238125" tIns="0" rIns="0" bIns="0" anchor="t">
            <a:spAutoFit/>
          </a:bodyPr>
          <a:lstStyle/>
          <a:p>
            <a:pPr algn="l"/>
            <a:r>
              <a:rPr sz="1500" b="0" i="0" u="none">
                <a:solidFill>
                  <a:srgbClr val="0F172A"/>
                </a:solidFill>
                <a:latin typeface="Hind Siliguri SemiBold"/>
              </a:rPr>
              <a:t>হৃদসংযোগী টিস্যু (Junctional Tissues)</a:t>
            </a:r>
          </a:p>
        </p:txBody>
      </p:sp>
      <p:sp>
        <p:nvSpPr>
          <p:cNvPr id="12" name="TextBox 11"/>
          <p:cNvSpPr txBox="1"/>
          <p:nvPr/>
        </p:nvSpPr>
        <p:spPr>
          <a:xfrm>
            <a:off x="476250" y="4245768"/>
            <a:ext cx="11239500" cy="214312"/>
          </a:xfrm>
          <a:prstGeom prst="rect">
            <a:avLst/>
          </a:prstGeom>
          <a:noFill/>
        </p:spPr>
        <p:txBody>
          <a:bodyPr wrap="square" lIns="0" tIns="0" rIns="0" bIns="0" anchor="t">
            <a:spAutoFit/>
          </a:bodyPr>
          <a:lstStyle/>
          <a:p>
            <a:pPr algn="l">
              <a:lnSpc>
                <a:spcPts val="1687"/>
              </a:lnSpc>
            </a:pPr>
            <a:r>
              <a:rPr sz="1200" b="0" i="0" u="none" dirty="0" err="1">
                <a:solidFill>
                  <a:srgbClr val="334155"/>
                </a:solidFill>
                <a:latin typeface="Hind Siliguri"/>
              </a:rPr>
              <a:t>হৃদপিণ্ডের</a:t>
            </a:r>
            <a:r>
              <a:rPr sz="1200" b="0" i="0" u="none" dirty="0">
                <a:solidFill>
                  <a:srgbClr val="334155"/>
                </a:solidFill>
                <a:latin typeface="Hind Siliguri"/>
              </a:rPr>
              <a:t> </a:t>
            </a:r>
            <a:r>
              <a:rPr sz="1200" b="0" i="0" u="none" dirty="0" err="1">
                <a:solidFill>
                  <a:srgbClr val="334155"/>
                </a:solidFill>
                <a:latin typeface="Hind Siliguri"/>
              </a:rPr>
              <a:t>প্রাচীরে</a:t>
            </a:r>
            <a:r>
              <a:rPr sz="1200" b="0" i="0" u="none" dirty="0">
                <a:solidFill>
                  <a:srgbClr val="334155"/>
                </a:solidFill>
                <a:latin typeface="Hind Siliguri"/>
              </a:rPr>
              <a:t> </a:t>
            </a:r>
            <a:r>
              <a:rPr sz="1200" b="0" i="0" u="none" dirty="0" err="1">
                <a:solidFill>
                  <a:srgbClr val="334155"/>
                </a:solidFill>
                <a:latin typeface="Hind Siliguri"/>
              </a:rPr>
              <a:t>অবস্থিত</a:t>
            </a:r>
            <a:r>
              <a:rPr sz="1200" b="0" i="0" u="none" dirty="0">
                <a:solidFill>
                  <a:srgbClr val="334155"/>
                </a:solidFill>
                <a:latin typeface="Hind Siliguri"/>
              </a:rPr>
              <a:t> ৪টি </a:t>
            </a:r>
            <a:r>
              <a:rPr sz="1200" b="0" i="0" u="none" dirty="0" err="1">
                <a:solidFill>
                  <a:srgbClr val="334155"/>
                </a:solidFill>
                <a:latin typeface="Hind Siliguri"/>
              </a:rPr>
              <a:t>বিশেষ</a:t>
            </a:r>
            <a:r>
              <a:rPr sz="1200" b="0" i="0" u="none" dirty="0">
                <a:solidFill>
                  <a:srgbClr val="334155"/>
                </a:solidFill>
                <a:latin typeface="Hind Siliguri"/>
              </a:rPr>
              <a:t> </a:t>
            </a:r>
            <a:r>
              <a:rPr sz="1200" b="0" i="0" u="none" dirty="0" err="1">
                <a:solidFill>
                  <a:srgbClr val="334155"/>
                </a:solidFill>
                <a:latin typeface="Hind Siliguri"/>
              </a:rPr>
              <a:t>রূপান্তরিত</a:t>
            </a:r>
            <a:r>
              <a:rPr sz="1200" b="0" i="0" u="none" dirty="0">
                <a:solidFill>
                  <a:srgbClr val="334155"/>
                </a:solidFill>
                <a:latin typeface="Hind Siliguri"/>
              </a:rPr>
              <a:t> </a:t>
            </a:r>
            <a:r>
              <a:rPr sz="1200" b="0" i="0" u="none" dirty="0" err="1">
                <a:solidFill>
                  <a:srgbClr val="334155"/>
                </a:solidFill>
                <a:latin typeface="Hind Siliguri"/>
              </a:rPr>
              <a:t>মায়োজেনিক</a:t>
            </a:r>
            <a:r>
              <a:rPr sz="1200" b="0" i="0" u="none" dirty="0">
                <a:solidFill>
                  <a:srgbClr val="334155"/>
                </a:solidFill>
                <a:latin typeface="Hind Siliguri"/>
              </a:rPr>
              <a:t> </a:t>
            </a:r>
            <a:r>
              <a:rPr sz="1200" b="0" i="0" u="none" dirty="0" err="1">
                <a:solidFill>
                  <a:srgbClr val="334155"/>
                </a:solidFill>
                <a:latin typeface="Hind Siliguri"/>
              </a:rPr>
              <a:t>পেশিতন্তুর</a:t>
            </a:r>
            <a:r>
              <a:rPr sz="1200" b="0" i="0" u="none" dirty="0">
                <a:solidFill>
                  <a:srgbClr val="334155"/>
                </a:solidFill>
                <a:latin typeface="Hind Siliguri"/>
              </a:rPr>
              <a:t> </a:t>
            </a:r>
            <a:r>
              <a:rPr sz="1200" b="0" i="0" u="none" dirty="0" err="1">
                <a:solidFill>
                  <a:srgbClr val="334155"/>
                </a:solidFill>
                <a:latin typeface="Hind Siliguri"/>
              </a:rPr>
              <a:t>মাধ্যমে</a:t>
            </a:r>
            <a:r>
              <a:rPr sz="1200" b="0" i="0" u="none" dirty="0">
                <a:solidFill>
                  <a:srgbClr val="334155"/>
                </a:solidFill>
                <a:latin typeface="Hind Siliguri"/>
              </a:rPr>
              <a:t> </a:t>
            </a:r>
            <a:r>
              <a:rPr sz="1200" b="0" i="0" u="none" dirty="0" err="1">
                <a:solidFill>
                  <a:srgbClr val="334155"/>
                </a:solidFill>
                <a:latin typeface="Hind Siliguri"/>
              </a:rPr>
              <a:t>স্পন্দন</a:t>
            </a:r>
            <a:r>
              <a:rPr sz="1200" b="0" i="0" u="none" dirty="0">
                <a:solidFill>
                  <a:srgbClr val="334155"/>
                </a:solidFill>
                <a:latin typeface="Hind Siliguri"/>
              </a:rPr>
              <a:t> </a:t>
            </a:r>
            <a:r>
              <a:rPr sz="1200" b="0" i="0" u="none" dirty="0" err="1">
                <a:solidFill>
                  <a:srgbClr val="334155"/>
                </a:solidFill>
                <a:latin typeface="Hind Siliguri"/>
              </a:rPr>
              <a:t>নিয়ন্ত্রিত</a:t>
            </a:r>
            <a:r>
              <a:rPr sz="1200" b="0" i="0" u="none" dirty="0">
                <a:solidFill>
                  <a:srgbClr val="334155"/>
                </a:solidFill>
                <a:latin typeface="Hind Siliguri"/>
              </a:rPr>
              <a:t> </a:t>
            </a:r>
            <a:r>
              <a:rPr sz="1200" b="0" i="0" u="none" dirty="0" err="1">
                <a:solidFill>
                  <a:srgbClr val="334155"/>
                </a:solidFill>
                <a:latin typeface="Hind Siliguri"/>
              </a:rPr>
              <a:t>হয়</a:t>
            </a:r>
            <a:r>
              <a:rPr sz="1200" b="0" i="0" u="none" dirty="0">
                <a:solidFill>
                  <a:srgbClr val="334155"/>
                </a:solidFill>
                <a:latin typeface="Hind Siliguri"/>
              </a:rPr>
              <a:t>:</a:t>
            </a:r>
          </a:p>
        </p:txBody>
      </p:sp>
      <p:sp>
        <p:nvSpPr>
          <p:cNvPr id="13" name="TextBox 12"/>
          <p:cNvSpPr txBox="1"/>
          <p:nvPr/>
        </p:nvSpPr>
        <p:spPr>
          <a:xfrm>
            <a:off x="790575" y="2412206"/>
            <a:ext cx="11381422" cy="304800"/>
          </a:xfrm>
          <a:prstGeom prst="rect">
            <a:avLst/>
          </a:prstGeom>
          <a:noFill/>
        </p:spPr>
        <p:txBody>
          <a:bodyPr wrap="square" lIns="190500" tIns="0" rIns="0" bIns="0" anchor="t">
            <a:spAutoFit/>
          </a:bodyPr>
          <a:lstStyle/>
          <a:p>
            <a:pPr algn="l"/>
            <a:r>
              <a:rPr sz="1500" b="0" i="0" u="none" dirty="0" err="1">
                <a:solidFill>
                  <a:srgbClr val="0F172A"/>
                </a:solidFill>
                <a:latin typeface="Hind Siliguri SemiBold"/>
              </a:rPr>
              <a:t>মায়োজেনিক</a:t>
            </a:r>
            <a:r>
              <a:rPr sz="1500" b="0" i="0" u="none" dirty="0">
                <a:solidFill>
                  <a:srgbClr val="0F172A"/>
                </a:solidFill>
                <a:latin typeface="Hind Siliguri SemiBold"/>
              </a:rPr>
              <a:t> </a:t>
            </a:r>
            <a:r>
              <a:rPr sz="1500" b="0" i="0" u="none" dirty="0" err="1">
                <a:solidFill>
                  <a:srgbClr val="0F172A"/>
                </a:solidFill>
                <a:latin typeface="Hind Siliguri SemiBold"/>
              </a:rPr>
              <a:t>নিয়ন্ত্রণ</a:t>
            </a:r>
            <a:r>
              <a:rPr sz="1500" b="0" i="0" u="none" dirty="0">
                <a:solidFill>
                  <a:srgbClr val="0F172A"/>
                </a:solidFill>
                <a:latin typeface="Hind Siliguri SemiBold"/>
              </a:rPr>
              <a:t> </a:t>
            </a:r>
            <a:r>
              <a:rPr sz="1500" b="0" i="0" u="none" dirty="0" err="1">
                <a:solidFill>
                  <a:srgbClr val="0F172A"/>
                </a:solidFill>
                <a:latin typeface="Hind Siliguri SemiBold"/>
              </a:rPr>
              <a:t>কী</a:t>
            </a:r>
            <a:r>
              <a:rPr sz="1500" b="0" i="0" u="none" dirty="0">
                <a:solidFill>
                  <a:srgbClr val="0F172A"/>
                </a:solidFill>
                <a:latin typeface="Hind Siliguri SemiBold"/>
              </a:rPr>
              <a:t>?</a:t>
            </a:r>
          </a:p>
        </p:txBody>
      </p:sp>
      <p:sp>
        <p:nvSpPr>
          <p:cNvPr id="14" name="TextBox 13"/>
          <p:cNvSpPr txBox="1"/>
          <p:nvPr/>
        </p:nvSpPr>
        <p:spPr>
          <a:xfrm>
            <a:off x="676275" y="2755106"/>
            <a:ext cx="10839450" cy="428625"/>
          </a:xfrm>
          <a:prstGeom prst="rect">
            <a:avLst/>
          </a:prstGeom>
          <a:noFill/>
        </p:spPr>
        <p:txBody>
          <a:bodyPr wrap="square" lIns="0" tIns="0" rIns="0" bIns="0" anchor="t">
            <a:spAutoFit/>
          </a:bodyPr>
          <a:lstStyle/>
          <a:p>
            <a:pPr algn="l">
              <a:lnSpc>
                <a:spcPts val="1687"/>
              </a:lnSpc>
            </a:pPr>
            <a:r>
              <a:rPr sz="1200" b="0" i="0" u="none" dirty="0" err="1">
                <a:solidFill>
                  <a:srgbClr val="334155"/>
                </a:solidFill>
                <a:latin typeface="Hind Siliguri"/>
              </a:rPr>
              <a:t>বাইরের</a:t>
            </a:r>
            <a:r>
              <a:rPr sz="1200" b="0" i="0" u="none" dirty="0">
                <a:solidFill>
                  <a:srgbClr val="334155"/>
                </a:solidFill>
                <a:latin typeface="Hind Siliguri"/>
              </a:rPr>
              <a:t> </a:t>
            </a:r>
            <a:r>
              <a:rPr sz="1200" b="0" i="0" u="none" dirty="0" err="1">
                <a:solidFill>
                  <a:srgbClr val="334155"/>
                </a:solidFill>
                <a:latin typeface="Hind Siliguri"/>
              </a:rPr>
              <a:t>কোনো</a:t>
            </a:r>
            <a:r>
              <a:rPr sz="1200" b="0" i="0" u="none" dirty="0">
                <a:solidFill>
                  <a:srgbClr val="334155"/>
                </a:solidFill>
                <a:latin typeface="Hind Siliguri"/>
              </a:rPr>
              <a:t> </a:t>
            </a:r>
            <a:r>
              <a:rPr sz="1200" b="0" i="0" u="none" dirty="0" err="1">
                <a:solidFill>
                  <a:srgbClr val="334155"/>
                </a:solidFill>
                <a:latin typeface="Hind Siliguri"/>
              </a:rPr>
              <a:t>স্নায়ুবিক</a:t>
            </a:r>
            <a:r>
              <a:rPr sz="1200" b="0" i="0" u="none" dirty="0">
                <a:solidFill>
                  <a:srgbClr val="334155"/>
                </a:solidFill>
                <a:latin typeface="Hind Siliguri"/>
              </a:rPr>
              <a:t> </a:t>
            </a:r>
            <a:r>
              <a:rPr sz="1200" b="0" i="0" u="none" dirty="0" err="1">
                <a:solidFill>
                  <a:srgbClr val="334155"/>
                </a:solidFill>
                <a:latin typeface="Hind Siliguri"/>
              </a:rPr>
              <a:t>বা</a:t>
            </a:r>
            <a:r>
              <a:rPr sz="1200" b="0" i="0" u="none" dirty="0">
                <a:solidFill>
                  <a:srgbClr val="334155"/>
                </a:solidFill>
                <a:latin typeface="Hind Siliguri"/>
              </a:rPr>
              <a:t> </a:t>
            </a:r>
            <a:r>
              <a:rPr sz="1200" b="0" i="0" u="none" dirty="0" err="1">
                <a:solidFill>
                  <a:srgbClr val="334155"/>
                </a:solidFill>
                <a:latin typeface="Hind Siliguri"/>
              </a:rPr>
              <a:t>হরমোনাল</a:t>
            </a:r>
            <a:r>
              <a:rPr sz="1200" b="0" i="0" u="none" dirty="0">
                <a:solidFill>
                  <a:srgbClr val="334155"/>
                </a:solidFill>
                <a:latin typeface="Hind Siliguri"/>
              </a:rPr>
              <a:t> </a:t>
            </a:r>
            <a:r>
              <a:rPr sz="1200" b="0" i="0" u="none" dirty="0" err="1">
                <a:solidFill>
                  <a:srgbClr val="334155"/>
                </a:solidFill>
                <a:latin typeface="Hind Siliguri"/>
              </a:rPr>
              <a:t>উদ্দীপনা</a:t>
            </a:r>
            <a:r>
              <a:rPr sz="1200" b="0" i="0" u="none" dirty="0">
                <a:solidFill>
                  <a:srgbClr val="334155"/>
                </a:solidFill>
                <a:latin typeface="Hind Siliguri"/>
              </a:rPr>
              <a:t> </a:t>
            </a:r>
            <a:r>
              <a:rPr sz="1200" b="0" i="0" u="none" dirty="0" err="1">
                <a:solidFill>
                  <a:srgbClr val="334155"/>
                </a:solidFill>
                <a:latin typeface="Hind Siliguri"/>
              </a:rPr>
              <a:t>ছাড়াই</a:t>
            </a:r>
            <a:r>
              <a:rPr sz="1200" b="0" i="0" u="none" dirty="0">
                <a:solidFill>
                  <a:srgbClr val="334155"/>
                </a:solidFill>
                <a:latin typeface="Hind Siliguri"/>
              </a:rPr>
              <a:t> </a:t>
            </a:r>
            <a:r>
              <a:rPr sz="1200" b="0" i="0" u="none" dirty="0" err="1">
                <a:solidFill>
                  <a:srgbClr val="334155"/>
                </a:solidFill>
                <a:latin typeface="Hind Siliguri"/>
              </a:rPr>
              <a:t>হৃদপিণ্ডের</a:t>
            </a:r>
            <a:r>
              <a:rPr sz="1200" b="0" i="0" u="none" dirty="0">
                <a:solidFill>
                  <a:srgbClr val="334155"/>
                </a:solidFill>
                <a:latin typeface="Hind Siliguri"/>
              </a:rPr>
              <a:t> </a:t>
            </a:r>
            <a:r>
              <a:rPr sz="1200" b="0" i="0" u="none" dirty="0" err="1">
                <a:solidFill>
                  <a:srgbClr val="334155"/>
                </a:solidFill>
                <a:latin typeface="Hind Siliguri"/>
              </a:rPr>
              <a:t>পেশিকলা</a:t>
            </a:r>
            <a:r>
              <a:rPr sz="1200" b="0" i="0" u="none" dirty="0">
                <a:solidFill>
                  <a:srgbClr val="334155"/>
                </a:solidFill>
                <a:latin typeface="Hind Siliguri"/>
              </a:rPr>
              <a:t> </a:t>
            </a:r>
            <a:r>
              <a:rPr sz="1200" b="0" i="0" u="none" dirty="0" err="1">
                <a:solidFill>
                  <a:srgbClr val="334155"/>
                </a:solidFill>
                <a:latin typeface="Hind Siliguri"/>
              </a:rPr>
              <a:t>থেকে</a:t>
            </a:r>
            <a:r>
              <a:rPr sz="1200" b="0" i="0" u="none" dirty="0">
                <a:solidFill>
                  <a:srgbClr val="334155"/>
                </a:solidFill>
                <a:latin typeface="Hind Siliguri"/>
              </a:rPr>
              <a:t> </a:t>
            </a:r>
            <a:r>
              <a:rPr sz="1200" b="0" i="0" u="none" dirty="0" err="1">
                <a:solidFill>
                  <a:srgbClr val="334155"/>
                </a:solidFill>
                <a:latin typeface="Hind Siliguri"/>
              </a:rPr>
              <a:t>স্বয়ংকীয়ভাবে</a:t>
            </a:r>
            <a:r>
              <a:rPr sz="1200" b="0" i="0" u="none" dirty="0">
                <a:solidFill>
                  <a:srgbClr val="334155"/>
                </a:solidFill>
                <a:latin typeface="Hind Siliguri"/>
              </a:rPr>
              <a:t> </a:t>
            </a:r>
            <a:r>
              <a:rPr sz="1200" b="0" i="0" u="none" dirty="0" err="1">
                <a:solidFill>
                  <a:srgbClr val="334155"/>
                </a:solidFill>
                <a:latin typeface="Hind Siliguri"/>
              </a:rPr>
              <a:t>স্পন্দন</a:t>
            </a:r>
            <a:r>
              <a:rPr sz="1200" b="0" i="0" u="none" dirty="0">
                <a:solidFill>
                  <a:srgbClr val="334155"/>
                </a:solidFill>
                <a:latin typeface="Hind Siliguri"/>
              </a:rPr>
              <a:t> </a:t>
            </a:r>
            <a:r>
              <a:rPr sz="1200" b="0" i="0" u="none" dirty="0" err="1">
                <a:solidFill>
                  <a:srgbClr val="334155"/>
                </a:solidFill>
                <a:latin typeface="Hind Siliguri"/>
              </a:rPr>
              <a:t>তৈরি</a:t>
            </a:r>
            <a:r>
              <a:rPr sz="1200" b="0" i="0" u="none" dirty="0">
                <a:solidFill>
                  <a:srgbClr val="334155"/>
                </a:solidFill>
                <a:latin typeface="Hind Siliguri"/>
              </a:rPr>
              <a:t> ও </a:t>
            </a:r>
            <a:r>
              <a:rPr sz="1200" b="0" i="0" u="none" dirty="0" err="1">
                <a:solidFill>
                  <a:srgbClr val="334155"/>
                </a:solidFill>
                <a:latin typeface="Hind Siliguri"/>
              </a:rPr>
              <a:t>নিয়ন্ত্রিত</a:t>
            </a:r>
            <a:r>
              <a:rPr sz="1200" b="0" i="0" u="none" dirty="0">
                <a:solidFill>
                  <a:srgbClr val="334155"/>
                </a:solidFill>
                <a:latin typeface="Hind Siliguri"/>
              </a:rPr>
              <a:t> </a:t>
            </a:r>
            <a:r>
              <a:rPr sz="1200" b="0" i="0" u="none" dirty="0" err="1">
                <a:solidFill>
                  <a:srgbClr val="334155"/>
                </a:solidFill>
                <a:latin typeface="Hind Siliguri"/>
              </a:rPr>
              <a:t>হওয়ার</a:t>
            </a:r>
            <a:r>
              <a:rPr sz="1200" b="0" i="0" u="none" dirty="0">
                <a:solidFill>
                  <a:srgbClr val="334155"/>
                </a:solidFill>
                <a:latin typeface="Hind Siliguri"/>
              </a:rPr>
              <a:t> </a:t>
            </a:r>
            <a:r>
              <a:rPr sz="1200" b="0" i="0" u="none" dirty="0" err="1">
                <a:solidFill>
                  <a:srgbClr val="334155"/>
                </a:solidFill>
                <a:latin typeface="Hind Siliguri"/>
              </a:rPr>
              <a:t>প্রক্রিয়াকে</a:t>
            </a:r>
            <a:r>
              <a:rPr sz="1200" b="0" i="0" u="none" dirty="0">
                <a:solidFill>
                  <a:srgbClr val="334155"/>
                </a:solidFill>
                <a:latin typeface="Hind Siliguri"/>
              </a:rPr>
              <a:t> </a:t>
            </a:r>
            <a:r>
              <a:rPr sz="1200" b="1" i="0" u="none" dirty="0" err="1">
                <a:solidFill>
                  <a:srgbClr val="334155"/>
                </a:solidFill>
                <a:latin typeface="Hind Siliguri"/>
              </a:rPr>
              <a:t>মায়োজেনিক</a:t>
            </a:r>
            <a:r>
              <a:rPr sz="1200" b="1" i="0" u="none" dirty="0">
                <a:solidFill>
                  <a:srgbClr val="334155"/>
                </a:solidFill>
                <a:latin typeface="Hind Siliguri"/>
              </a:rPr>
              <a:t> </a:t>
            </a:r>
            <a:r>
              <a:rPr sz="1200" b="1" i="0" u="none" dirty="0" err="1">
                <a:solidFill>
                  <a:srgbClr val="334155"/>
                </a:solidFill>
                <a:latin typeface="Hind Siliguri"/>
              </a:rPr>
              <a:t>নিয়ন্ত্রণ</a:t>
            </a:r>
            <a:r>
              <a:rPr sz="1200" b="1" i="0" u="none" dirty="0">
                <a:solidFill>
                  <a:srgbClr val="334155"/>
                </a:solidFill>
                <a:latin typeface="Hind Siliguri"/>
              </a:rPr>
              <a:t> (Myogenic Regulation)</a:t>
            </a:r>
            <a:r>
              <a:rPr sz="1200" b="0" i="0" u="none" dirty="0">
                <a:solidFill>
                  <a:srgbClr val="334155"/>
                </a:solidFill>
                <a:latin typeface="Hind Siliguri"/>
              </a:rPr>
              <a:t> </a:t>
            </a:r>
            <a:r>
              <a:rPr sz="1200" b="0" i="0" u="none" dirty="0" err="1">
                <a:solidFill>
                  <a:srgbClr val="334155"/>
                </a:solidFill>
                <a:latin typeface="Hind Siliguri"/>
              </a:rPr>
              <a:t>বলে</a:t>
            </a:r>
            <a:r>
              <a:rPr sz="1200" b="0" i="0" u="none" dirty="0">
                <a:solidFill>
                  <a:srgbClr val="334155"/>
                </a:solidFill>
                <a:latin typeface="Hind Siliguri"/>
              </a:rPr>
              <a:t>। (</a:t>
            </a:r>
            <a:r>
              <a:rPr sz="1200" b="0" i="1" u="none" dirty="0">
                <a:solidFill>
                  <a:srgbClr val="334155"/>
                </a:solidFill>
                <a:latin typeface="Hind Siliguri"/>
              </a:rPr>
              <a:t>Myo = muscle, Genic = giving rise to</a:t>
            </a:r>
            <a:r>
              <a:rPr sz="1200" b="0" i="0" u="none" dirty="0">
                <a:solidFill>
                  <a:srgbClr val="334155"/>
                </a:solidFill>
                <a:latin typeface="Hind Siliguri"/>
              </a:rPr>
              <a:t>)</a:t>
            </a:r>
          </a:p>
        </p:txBody>
      </p:sp>
      <p:sp>
        <p:nvSpPr>
          <p:cNvPr id="15" name="TextBox 14"/>
          <p:cNvSpPr txBox="1"/>
          <p:nvPr/>
        </p:nvSpPr>
        <p:spPr>
          <a:xfrm>
            <a:off x="771525" y="3242685"/>
            <a:ext cx="10839450" cy="214312"/>
          </a:xfrm>
          <a:prstGeom prst="rect">
            <a:avLst/>
          </a:prstGeom>
          <a:noFill/>
        </p:spPr>
        <p:txBody>
          <a:bodyPr wrap="square" lIns="123825" tIns="0" rIns="0" bIns="0" anchor="t">
            <a:spAutoFit/>
          </a:bodyPr>
          <a:lstStyle/>
          <a:p>
            <a:pPr algn="l">
              <a:lnSpc>
                <a:spcPts val="1687"/>
              </a:lnSpc>
            </a:pPr>
            <a:r>
              <a:rPr sz="1125" b="0" i="0" u="none" dirty="0" err="1">
                <a:solidFill>
                  <a:srgbClr val="BE123C"/>
                </a:solidFill>
                <a:latin typeface="Hind Siliguri Medium"/>
              </a:rPr>
              <a:t>প্রমাণ</a:t>
            </a:r>
            <a:r>
              <a:rPr sz="1125" b="0" i="0" u="none" dirty="0">
                <a:solidFill>
                  <a:srgbClr val="BE123C"/>
                </a:solidFill>
                <a:latin typeface="Hind Siliguri Medium"/>
              </a:rPr>
              <a:t>: </a:t>
            </a:r>
            <a:r>
              <a:rPr sz="1125" b="0" i="0" u="none" dirty="0" err="1">
                <a:solidFill>
                  <a:srgbClr val="BE123C"/>
                </a:solidFill>
                <a:latin typeface="Hind Siliguri Medium"/>
              </a:rPr>
              <a:t>কোনো</a:t>
            </a:r>
            <a:r>
              <a:rPr sz="1125" b="0" i="0" u="none" dirty="0">
                <a:solidFill>
                  <a:srgbClr val="BE123C"/>
                </a:solidFill>
                <a:latin typeface="Hind Siliguri Medium"/>
              </a:rPr>
              <a:t> </a:t>
            </a:r>
            <a:r>
              <a:rPr sz="1125" b="0" i="0" u="none" dirty="0" err="1">
                <a:solidFill>
                  <a:srgbClr val="BE123C"/>
                </a:solidFill>
                <a:latin typeface="Hind Siliguri Medium"/>
              </a:rPr>
              <a:t>স্তন্যপায়ী</a:t>
            </a:r>
            <a:r>
              <a:rPr sz="1125" b="0" i="0" u="none" dirty="0">
                <a:solidFill>
                  <a:srgbClr val="BE123C"/>
                </a:solidFill>
                <a:latin typeface="Hind Siliguri Medium"/>
              </a:rPr>
              <a:t> </a:t>
            </a:r>
            <a:r>
              <a:rPr sz="1125" b="0" i="0" u="none" dirty="0" err="1">
                <a:solidFill>
                  <a:srgbClr val="BE123C"/>
                </a:solidFill>
                <a:latin typeface="Hind Siliguri Medium"/>
              </a:rPr>
              <a:t>প্রাণীর</a:t>
            </a:r>
            <a:r>
              <a:rPr sz="1125" b="0" i="0" u="none" dirty="0">
                <a:solidFill>
                  <a:srgbClr val="BE123C"/>
                </a:solidFill>
                <a:latin typeface="Hind Siliguri Medium"/>
              </a:rPr>
              <a:t> </a:t>
            </a:r>
            <a:r>
              <a:rPr sz="1125" b="0" i="0" u="none" dirty="0" err="1">
                <a:solidFill>
                  <a:srgbClr val="BE123C"/>
                </a:solidFill>
                <a:latin typeface="Hind Siliguri Medium"/>
              </a:rPr>
              <a:t>হৃদপিণ্ড</a:t>
            </a:r>
            <a:r>
              <a:rPr sz="1125" b="0" i="0" u="none" dirty="0">
                <a:solidFill>
                  <a:srgbClr val="BE123C"/>
                </a:solidFill>
                <a:latin typeface="Hind Siliguri Medium"/>
              </a:rPr>
              <a:t> </a:t>
            </a:r>
            <a:r>
              <a:rPr sz="1125" b="0" i="0" u="none" dirty="0" err="1">
                <a:solidFill>
                  <a:srgbClr val="BE123C"/>
                </a:solidFill>
                <a:latin typeface="Hind Siliguri Medium"/>
              </a:rPr>
              <a:t>বিচ্ছিন্ন</a:t>
            </a:r>
            <a:r>
              <a:rPr sz="1125" b="0" i="0" u="none" dirty="0">
                <a:solidFill>
                  <a:srgbClr val="BE123C"/>
                </a:solidFill>
                <a:latin typeface="Hind Siliguri Medium"/>
              </a:rPr>
              <a:t> </a:t>
            </a:r>
            <a:r>
              <a:rPr sz="1125" b="0" i="0" u="none" dirty="0" err="1">
                <a:solidFill>
                  <a:srgbClr val="BE123C"/>
                </a:solidFill>
                <a:latin typeface="Hind Siliguri Medium"/>
              </a:rPr>
              <a:t>করে</a:t>
            </a:r>
            <a:r>
              <a:rPr sz="1125" b="0" i="0" u="none" dirty="0">
                <a:solidFill>
                  <a:srgbClr val="BE123C"/>
                </a:solidFill>
                <a:latin typeface="Hind Siliguri Medium"/>
              </a:rPr>
              <a:t> ৩৭°C </a:t>
            </a:r>
            <a:r>
              <a:rPr sz="1125" b="0" i="0" u="none" dirty="0" err="1">
                <a:solidFill>
                  <a:srgbClr val="BE123C"/>
                </a:solidFill>
                <a:latin typeface="Hind Siliguri Medium"/>
              </a:rPr>
              <a:t>তাপমাত্রার</a:t>
            </a:r>
            <a:r>
              <a:rPr sz="1125" b="0" i="0" u="none" dirty="0">
                <a:solidFill>
                  <a:srgbClr val="BE123C"/>
                </a:solidFill>
                <a:latin typeface="Hind Siliguri Medium"/>
              </a:rPr>
              <a:t> O₂-</a:t>
            </a:r>
            <a:r>
              <a:rPr sz="1125" b="0" i="0" u="none" dirty="0" err="1">
                <a:solidFill>
                  <a:srgbClr val="BE123C"/>
                </a:solidFill>
                <a:latin typeface="Hind Siliguri Medium"/>
              </a:rPr>
              <a:t>সমৃদ্ধ</a:t>
            </a:r>
            <a:r>
              <a:rPr sz="1125" b="0" i="0" u="none" dirty="0">
                <a:solidFill>
                  <a:srgbClr val="BE123C"/>
                </a:solidFill>
                <a:latin typeface="Hind Siliguri Medium"/>
              </a:rPr>
              <a:t> </a:t>
            </a:r>
            <a:r>
              <a:rPr sz="1125" b="0" i="0" u="none" dirty="0" err="1">
                <a:solidFill>
                  <a:srgbClr val="BE123C"/>
                </a:solidFill>
                <a:latin typeface="Hind Siliguri Medium"/>
              </a:rPr>
              <a:t>স্যালাইন</a:t>
            </a:r>
            <a:r>
              <a:rPr sz="1125" b="0" i="0" u="none" dirty="0">
                <a:solidFill>
                  <a:srgbClr val="BE123C"/>
                </a:solidFill>
                <a:latin typeface="Hind Siliguri Medium"/>
              </a:rPr>
              <a:t> </a:t>
            </a:r>
            <a:r>
              <a:rPr sz="1125" b="0" i="0" u="none" dirty="0" err="1">
                <a:solidFill>
                  <a:srgbClr val="BE123C"/>
                </a:solidFill>
                <a:latin typeface="Hind Siliguri Medium"/>
              </a:rPr>
              <a:t>দ্রবণে</a:t>
            </a:r>
            <a:r>
              <a:rPr sz="1125" b="0" i="0" u="none" dirty="0">
                <a:solidFill>
                  <a:srgbClr val="BE123C"/>
                </a:solidFill>
                <a:latin typeface="Hind Siliguri Medium"/>
              </a:rPr>
              <a:t> </a:t>
            </a:r>
            <a:r>
              <a:rPr sz="1125" b="0" i="0" u="none" dirty="0" err="1">
                <a:solidFill>
                  <a:srgbClr val="BE123C"/>
                </a:solidFill>
                <a:latin typeface="Hind Siliguri Medium"/>
              </a:rPr>
              <a:t>রাখলেও</a:t>
            </a:r>
            <a:r>
              <a:rPr sz="1125" b="0" i="0" u="none" dirty="0">
                <a:solidFill>
                  <a:srgbClr val="BE123C"/>
                </a:solidFill>
                <a:latin typeface="Hind Siliguri Medium"/>
              </a:rPr>
              <a:t> </a:t>
            </a:r>
            <a:r>
              <a:rPr sz="1125" b="0" i="0" u="none" dirty="0" err="1">
                <a:solidFill>
                  <a:srgbClr val="BE123C"/>
                </a:solidFill>
                <a:latin typeface="Hind Siliguri Medium"/>
              </a:rPr>
              <a:t>তা</a:t>
            </a:r>
            <a:r>
              <a:rPr sz="1125" b="0" i="0" u="none" dirty="0">
                <a:solidFill>
                  <a:srgbClr val="BE123C"/>
                </a:solidFill>
                <a:latin typeface="Hind Siliguri Medium"/>
              </a:rPr>
              <a:t> </a:t>
            </a:r>
            <a:r>
              <a:rPr sz="1125" b="0" i="0" u="none" dirty="0" err="1">
                <a:solidFill>
                  <a:srgbClr val="BE123C"/>
                </a:solidFill>
                <a:latin typeface="Hind Siliguri Medium"/>
              </a:rPr>
              <a:t>স্বয়ংক্রিয়ভাবে</a:t>
            </a:r>
            <a:r>
              <a:rPr sz="1125" b="0" i="0" u="none" dirty="0">
                <a:solidFill>
                  <a:srgbClr val="BE123C"/>
                </a:solidFill>
                <a:latin typeface="Hind Siliguri Medium"/>
              </a:rPr>
              <a:t> </a:t>
            </a:r>
            <a:r>
              <a:rPr sz="1125" b="0" i="0" u="none" dirty="0" err="1">
                <a:solidFill>
                  <a:srgbClr val="BE123C"/>
                </a:solidFill>
                <a:latin typeface="Hind Siliguri Medium"/>
              </a:rPr>
              <a:t>স্পন্দিত</a:t>
            </a:r>
            <a:r>
              <a:rPr sz="1125" b="0" i="0" u="none" dirty="0">
                <a:solidFill>
                  <a:srgbClr val="BE123C"/>
                </a:solidFill>
                <a:latin typeface="Hind Siliguri Medium"/>
              </a:rPr>
              <a:t> </a:t>
            </a:r>
            <a:r>
              <a:rPr sz="1125" b="0" i="0" u="none" dirty="0" err="1">
                <a:solidFill>
                  <a:srgbClr val="BE123C"/>
                </a:solidFill>
                <a:latin typeface="Hind Siliguri Medium"/>
              </a:rPr>
              <a:t>হতে</a:t>
            </a:r>
            <a:r>
              <a:rPr sz="1125" b="0" i="0" u="none" dirty="0">
                <a:solidFill>
                  <a:srgbClr val="BE123C"/>
                </a:solidFill>
                <a:latin typeface="Hind Siliguri Medium"/>
              </a:rPr>
              <a:t> </a:t>
            </a:r>
            <a:r>
              <a:rPr sz="1125" b="0" i="0" u="none" dirty="0" err="1">
                <a:solidFill>
                  <a:srgbClr val="BE123C"/>
                </a:solidFill>
                <a:latin typeface="Hind Siliguri Medium"/>
              </a:rPr>
              <a:t>থাকে</a:t>
            </a:r>
            <a:r>
              <a:rPr sz="1125" b="0" i="0" u="none" dirty="0">
                <a:solidFill>
                  <a:srgbClr val="BE123C"/>
                </a:solidFill>
                <a:latin typeface="Hind Siliguri Medium"/>
              </a:rPr>
              <a:t>।</a:t>
            </a:r>
          </a:p>
        </p:txBody>
      </p:sp>
      <p:pic>
        <p:nvPicPr>
          <p:cNvPr id="16" name="Picture 15" descr="image.png"/>
          <p:cNvPicPr>
            <a:picLocks noChangeAspect="1"/>
          </p:cNvPicPr>
          <p:nvPr/>
        </p:nvPicPr>
        <p:blipFill>
          <a:blip r:embed="rId8"/>
          <a:stretch>
            <a:fillRect/>
          </a:stretch>
        </p:blipFill>
        <p:spPr>
          <a:xfrm>
            <a:off x="476250" y="3912393"/>
            <a:ext cx="238125" cy="190500"/>
          </a:xfrm>
          <a:prstGeom prst="rect">
            <a:avLst/>
          </a:prstGeom>
        </p:spPr>
      </p:pic>
      <p:pic>
        <p:nvPicPr>
          <p:cNvPr id="17" name="Picture 16" descr="image.png"/>
          <p:cNvPicPr>
            <a:picLocks noChangeAspect="1"/>
          </p:cNvPicPr>
          <p:nvPr/>
        </p:nvPicPr>
        <p:blipFill>
          <a:blip r:embed="rId9"/>
          <a:stretch>
            <a:fillRect/>
          </a:stretch>
        </p:blipFill>
        <p:spPr>
          <a:xfrm>
            <a:off x="676275" y="2421731"/>
            <a:ext cx="190500" cy="190500"/>
          </a:xfrm>
          <a:prstGeom prst="rect">
            <a:avLst/>
          </a:prstGeom>
        </p:spPr>
      </p:pic>
      <p:pic>
        <p:nvPicPr>
          <p:cNvPr id="18" name="Picture 17" descr="image.png"/>
          <p:cNvPicPr>
            <a:picLocks noChangeAspect="1"/>
          </p:cNvPicPr>
          <p:nvPr/>
        </p:nvPicPr>
        <p:blipFill>
          <a:blip r:embed="rId10"/>
          <a:stretch>
            <a:fillRect/>
          </a:stretch>
        </p:blipFill>
        <p:spPr>
          <a:xfrm>
            <a:off x="676275" y="3278981"/>
            <a:ext cx="123825" cy="142875"/>
          </a:xfrm>
          <a:prstGeom prst="rect">
            <a:avLst/>
          </a:prstGeom>
        </p:spPr>
      </p:pic>
      <p:sp>
        <p:nvSpPr>
          <p:cNvPr id="19" name="TextBox 18"/>
          <p:cNvSpPr txBox="1"/>
          <p:nvPr/>
        </p:nvSpPr>
        <p:spPr>
          <a:xfrm>
            <a:off x="676275" y="4802981"/>
            <a:ext cx="2410301" cy="266700"/>
          </a:xfrm>
          <a:prstGeom prst="rect">
            <a:avLst/>
          </a:prstGeom>
          <a:noFill/>
        </p:spPr>
        <p:txBody>
          <a:bodyPr wrap="square" lIns="0" tIns="0" rIns="0" bIns="0" anchor="t">
            <a:spAutoFit/>
          </a:bodyPr>
          <a:lstStyle/>
          <a:p>
            <a:pPr algn="l"/>
            <a:r>
              <a:rPr sz="1275" b="0" i="0" u="none">
                <a:solidFill>
                  <a:srgbClr val="0F172A"/>
                </a:solidFill>
                <a:latin typeface="Hind Siliguri SemiBold"/>
              </a:rPr>
              <a:t>১. SAN</a:t>
            </a:r>
          </a:p>
        </p:txBody>
      </p:sp>
      <p:sp>
        <p:nvSpPr>
          <p:cNvPr id="20" name="TextBox 19"/>
          <p:cNvSpPr txBox="1"/>
          <p:nvPr/>
        </p:nvSpPr>
        <p:spPr>
          <a:xfrm>
            <a:off x="676275" y="5145881"/>
            <a:ext cx="2295525" cy="384721"/>
          </a:xfrm>
          <a:prstGeom prst="rect">
            <a:avLst/>
          </a:prstGeom>
          <a:noFill/>
        </p:spPr>
        <p:txBody>
          <a:bodyPr wrap="square" lIns="0" tIns="0" rIns="0" bIns="0" anchor="t">
            <a:spAutoFit/>
          </a:bodyPr>
          <a:lstStyle/>
          <a:p>
            <a:pPr algn="l">
              <a:lnSpc>
                <a:spcPts val="1462"/>
              </a:lnSpc>
            </a:pPr>
            <a:r>
              <a:rPr sz="1200" b="0" i="0" u="none" dirty="0" err="1">
                <a:solidFill>
                  <a:srgbClr val="334155"/>
                </a:solidFill>
                <a:latin typeface="Hind Siliguri"/>
              </a:rPr>
              <a:t>সাইনো-অ্যাট্রিয়াল</a:t>
            </a:r>
            <a:r>
              <a:rPr sz="1200" b="0" i="0" u="none" dirty="0">
                <a:solidFill>
                  <a:srgbClr val="334155"/>
                </a:solidFill>
                <a:latin typeface="Hind Siliguri"/>
              </a:rPr>
              <a:t> </a:t>
            </a:r>
            <a:r>
              <a:rPr sz="1200" b="0" i="0" u="none" dirty="0" err="1">
                <a:solidFill>
                  <a:srgbClr val="334155"/>
                </a:solidFill>
                <a:latin typeface="Hind Siliguri"/>
              </a:rPr>
              <a:t>নোড</a:t>
            </a:r>
            <a:r>
              <a:rPr sz="1200" b="0" i="0" u="none" dirty="0">
                <a:solidFill>
                  <a:srgbClr val="334155"/>
                </a:solidFill>
                <a:latin typeface="Hind Siliguri"/>
              </a:rPr>
              <a:t> (</a:t>
            </a:r>
            <a:r>
              <a:rPr sz="1200" b="0" i="0" u="none" dirty="0" err="1">
                <a:solidFill>
                  <a:srgbClr val="334155"/>
                </a:solidFill>
                <a:latin typeface="Hind Siliguri"/>
              </a:rPr>
              <a:t>প্রাকৃতিক</a:t>
            </a:r>
            <a:r>
              <a:rPr sz="1200" b="0" i="0" u="none" dirty="0">
                <a:solidFill>
                  <a:srgbClr val="334155"/>
                </a:solidFill>
                <a:latin typeface="Hind Siliguri"/>
              </a:rPr>
              <a:t> </a:t>
            </a:r>
            <a:r>
              <a:rPr sz="1200" b="0" i="0" u="none" dirty="0" err="1">
                <a:solidFill>
                  <a:srgbClr val="334155"/>
                </a:solidFill>
                <a:latin typeface="Hind Siliguri"/>
              </a:rPr>
              <a:t>পেসমেকার</a:t>
            </a:r>
            <a:r>
              <a:rPr sz="1200" b="0" i="0" u="none" dirty="0">
                <a:solidFill>
                  <a:srgbClr val="334155"/>
                </a:solidFill>
                <a:latin typeface="Hind Siliguri"/>
              </a:rPr>
              <a:t>)</a:t>
            </a:r>
          </a:p>
        </p:txBody>
      </p:sp>
      <p:sp>
        <p:nvSpPr>
          <p:cNvPr id="21" name="TextBox 20"/>
          <p:cNvSpPr txBox="1"/>
          <p:nvPr/>
        </p:nvSpPr>
        <p:spPr>
          <a:xfrm>
            <a:off x="3524250" y="4802981"/>
            <a:ext cx="2410301" cy="266700"/>
          </a:xfrm>
          <a:prstGeom prst="rect">
            <a:avLst/>
          </a:prstGeom>
          <a:noFill/>
        </p:spPr>
        <p:txBody>
          <a:bodyPr wrap="square" lIns="0" tIns="0" rIns="0" bIns="0" anchor="t">
            <a:spAutoFit/>
          </a:bodyPr>
          <a:lstStyle/>
          <a:p>
            <a:pPr algn="l"/>
            <a:r>
              <a:rPr sz="1275" b="0" i="0" u="none">
                <a:solidFill>
                  <a:srgbClr val="0F172A"/>
                </a:solidFill>
                <a:latin typeface="Hind Siliguri SemiBold"/>
              </a:rPr>
              <a:t>২. AVN</a:t>
            </a:r>
          </a:p>
        </p:txBody>
      </p:sp>
      <p:sp>
        <p:nvSpPr>
          <p:cNvPr id="22" name="TextBox 21"/>
          <p:cNvSpPr txBox="1"/>
          <p:nvPr/>
        </p:nvSpPr>
        <p:spPr>
          <a:xfrm>
            <a:off x="3524250" y="5145881"/>
            <a:ext cx="2295525" cy="384721"/>
          </a:xfrm>
          <a:prstGeom prst="rect">
            <a:avLst/>
          </a:prstGeom>
          <a:noFill/>
        </p:spPr>
        <p:txBody>
          <a:bodyPr wrap="square" lIns="0" tIns="0" rIns="0" bIns="0" anchor="t">
            <a:spAutoFit/>
          </a:bodyPr>
          <a:lstStyle/>
          <a:p>
            <a:pPr algn="l">
              <a:lnSpc>
                <a:spcPts val="1462"/>
              </a:lnSpc>
            </a:pPr>
            <a:r>
              <a:rPr sz="1200" b="0" i="0" u="none">
                <a:solidFill>
                  <a:srgbClr val="334155"/>
                </a:solidFill>
                <a:latin typeface="Hind Siliguri"/>
              </a:rPr>
              <a:t>অ্যাট্রিও-ভেন্ট্রিকুলার নোড (সংরক্ষিত পেসমেকার)</a:t>
            </a:r>
          </a:p>
        </p:txBody>
      </p:sp>
      <p:sp>
        <p:nvSpPr>
          <p:cNvPr id="23" name="TextBox 22"/>
          <p:cNvSpPr txBox="1"/>
          <p:nvPr/>
        </p:nvSpPr>
        <p:spPr>
          <a:xfrm>
            <a:off x="6372225" y="4802981"/>
            <a:ext cx="2410301" cy="266700"/>
          </a:xfrm>
          <a:prstGeom prst="rect">
            <a:avLst/>
          </a:prstGeom>
          <a:noFill/>
        </p:spPr>
        <p:txBody>
          <a:bodyPr wrap="square" lIns="0" tIns="0" rIns="0" bIns="0" anchor="t">
            <a:spAutoFit/>
          </a:bodyPr>
          <a:lstStyle/>
          <a:p>
            <a:pPr algn="l"/>
            <a:r>
              <a:rPr sz="1275" b="0" i="0" u="none">
                <a:solidFill>
                  <a:srgbClr val="0F172A"/>
                </a:solidFill>
                <a:latin typeface="Hind Siliguri SemiBold"/>
              </a:rPr>
              <a:t>৩. BH</a:t>
            </a:r>
          </a:p>
        </p:txBody>
      </p:sp>
      <p:sp>
        <p:nvSpPr>
          <p:cNvPr id="24" name="TextBox 23"/>
          <p:cNvSpPr txBox="1"/>
          <p:nvPr/>
        </p:nvSpPr>
        <p:spPr>
          <a:xfrm>
            <a:off x="6372225" y="5145881"/>
            <a:ext cx="2295525" cy="192360"/>
          </a:xfrm>
          <a:prstGeom prst="rect">
            <a:avLst/>
          </a:prstGeom>
          <a:noFill/>
        </p:spPr>
        <p:txBody>
          <a:bodyPr wrap="square" lIns="0" tIns="0" rIns="0" bIns="0" anchor="t">
            <a:spAutoFit/>
          </a:bodyPr>
          <a:lstStyle/>
          <a:p>
            <a:pPr algn="l">
              <a:lnSpc>
                <a:spcPts val="1462"/>
              </a:lnSpc>
            </a:pPr>
            <a:r>
              <a:rPr sz="1200" b="0" i="0" u="none">
                <a:solidFill>
                  <a:srgbClr val="334155"/>
                </a:solidFill>
                <a:latin typeface="Hind Siliguri"/>
              </a:rPr>
              <a:t>বান্ডল অব হিজ (Bundle of His)</a:t>
            </a:r>
          </a:p>
        </p:txBody>
      </p:sp>
      <p:sp>
        <p:nvSpPr>
          <p:cNvPr id="25" name="TextBox 24"/>
          <p:cNvSpPr txBox="1"/>
          <p:nvPr/>
        </p:nvSpPr>
        <p:spPr>
          <a:xfrm>
            <a:off x="9220200" y="4802981"/>
            <a:ext cx="2410301" cy="266700"/>
          </a:xfrm>
          <a:prstGeom prst="rect">
            <a:avLst/>
          </a:prstGeom>
          <a:noFill/>
        </p:spPr>
        <p:txBody>
          <a:bodyPr wrap="square" lIns="0" tIns="0" rIns="0" bIns="0" anchor="t">
            <a:spAutoFit/>
          </a:bodyPr>
          <a:lstStyle/>
          <a:p>
            <a:pPr algn="l"/>
            <a:r>
              <a:rPr sz="1275" b="0" i="0" u="none">
                <a:solidFill>
                  <a:srgbClr val="0F172A"/>
                </a:solidFill>
                <a:latin typeface="Hind Siliguri SemiBold"/>
              </a:rPr>
              <a:t>৪. PF</a:t>
            </a:r>
          </a:p>
        </p:txBody>
      </p:sp>
      <p:sp>
        <p:nvSpPr>
          <p:cNvPr id="26" name="TextBox 25"/>
          <p:cNvSpPr txBox="1"/>
          <p:nvPr/>
        </p:nvSpPr>
        <p:spPr>
          <a:xfrm>
            <a:off x="9220200" y="5145881"/>
            <a:ext cx="2295525" cy="192360"/>
          </a:xfrm>
          <a:prstGeom prst="rect">
            <a:avLst/>
          </a:prstGeom>
          <a:noFill/>
        </p:spPr>
        <p:txBody>
          <a:bodyPr wrap="square" lIns="0" tIns="0" rIns="0" bIns="0" anchor="t">
            <a:spAutoFit/>
          </a:bodyPr>
          <a:lstStyle/>
          <a:p>
            <a:pPr algn="l">
              <a:lnSpc>
                <a:spcPts val="1462"/>
              </a:lnSpc>
            </a:pPr>
            <a:r>
              <a:rPr sz="1200" b="0" i="0" u="none">
                <a:solidFill>
                  <a:srgbClr val="334155"/>
                </a:solidFill>
                <a:latin typeface="Hind Siliguri"/>
              </a:rPr>
              <a:t>পার্কিনজি ফাইবার (Purkinje Fibers)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6215062" y="1747472"/>
            <a:ext cx="5500687" cy="3619500"/>
          </a:xfrm>
          <a:prstGeom prst="rect">
            <a:avLst/>
          </a:prstGeom>
        </p:spPr>
      </p:pic>
      <p:pic>
        <p:nvPicPr>
          <p:cNvPr id="4" name="Picture 3" descr="image.png"/>
          <p:cNvPicPr>
            <a:picLocks noChangeAspect="1"/>
          </p:cNvPicPr>
          <p:nvPr/>
        </p:nvPicPr>
        <p:blipFill>
          <a:blip r:embed="rId3"/>
          <a:stretch>
            <a:fillRect/>
          </a:stretch>
        </p:blipFill>
        <p:spPr>
          <a:xfrm>
            <a:off x="476250" y="1617420"/>
            <a:ext cx="5500687" cy="132873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4"/>
          <a:stretch>
            <a:fillRect/>
          </a:stretch>
        </p:blipFill>
        <p:spPr>
          <a:xfrm>
            <a:off x="476250" y="3042872"/>
            <a:ext cx="5500687" cy="134045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Picture 5" descr="image.png"/>
          <p:cNvPicPr>
            <a:picLocks noChangeAspect="1"/>
          </p:cNvPicPr>
          <p:nvPr/>
        </p:nvPicPr>
        <p:blipFill>
          <a:blip r:embed="rId5"/>
          <a:stretch>
            <a:fillRect/>
          </a:stretch>
        </p:blipFill>
        <p:spPr>
          <a:xfrm>
            <a:off x="476250" y="4485908"/>
            <a:ext cx="5500687" cy="121443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7" name="TextBox 6"/>
          <p:cNvSpPr txBox="1"/>
          <p:nvPr/>
        </p:nvSpPr>
        <p:spPr>
          <a:xfrm>
            <a:off x="838200" y="486847"/>
            <a:ext cx="11353800" cy="369332"/>
          </a:xfrm>
          <a:prstGeom prst="rect">
            <a:avLst/>
          </a:prstGeom>
          <a:noFill/>
        </p:spPr>
        <p:txBody>
          <a:bodyPr wrap="square" lIns="0" tIns="0" rIns="0" bIns="0" anchor="ctr">
            <a:spAutoFit/>
          </a:bodyPr>
          <a:lstStyle/>
          <a:p>
            <a:pPr algn="l"/>
            <a:r>
              <a:rPr sz="2400" b="1" i="0" u="none" dirty="0" err="1">
                <a:solidFill>
                  <a:srgbClr val="C00000"/>
                </a:solidFill>
                <a:latin typeface="Hind Siliguri"/>
              </a:rPr>
              <a:t>সংযোগী</a:t>
            </a:r>
            <a:r>
              <a:rPr sz="2400" b="1" i="0" u="none" dirty="0">
                <a:solidFill>
                  <a:srgbClr val="C00000"/>
                </a:solidFill>
                <a:latin typeface="Hind Siliguri"/>
              </a:rPr>
              <a:t> </a:t>
            </a:r>
            <a:r>
              <a:rPr sz="2400" b="1" i="0" u="none" dirty="0" err="1">
                <a:solidFill>
                  <a:srgbClr val="C00000"/>
                </a:solidFill>
                <a:latin typeface="Hind Siliguri"/>
              </a:rPr>
              <a:t>টিস্যু</a:t>
            </a:r>
            <a:r>
              <a:rPr sz="2400" b="1" i="0" u="none" dirty="0">
                <a:solidFill>
                  <a:srgbClr val="C00000"/>
                </a:solidFill>
                <a:latin typeface="Hind Siliguri"/>
              </a:rPr>
              <a:t> ও </a:t>
            </a:r>
            <a:r>
              <a:rPr sz="2400" b="1" i="0" u="none" dirty="0" err="1">
                <a:solidFill>
                  <a:srgbClr val="C00000"/>
                </a:solidFill>
                <a:latin typeface="Hind Siliguri"/>
              </a:rPr>
              <a:t>পেসমেকারের</a:t>
            </a:r>
            <a:r>
              <a:rPr sz="2400" b="1" i="0" u="none" dirty="0">
                <a:solidFill>
                  <a:srgbClr val="C00000"/>
                </a:solidFill>
                <a:latin typeface="Hind Siliguri"/>
              </a:rPr>
              <a:t> </a:t>
            </a:r>
            <a:r>
              <a:rPr sz="2400" b="1" i="0" u="none" dirty="0" err="1">
                <a:solidFill>
                  <a:srgbClr val="C00000"/>
                </a:solidFill>
                <a:latin typeface="Hind Siliguri"/>
              </a:rPr>
              <a:t>গঠন</a:t>
            </a:r>
            <a:r>
              <a:rPr sz="2400" b="1" i="0" u="none" dirty="0">
                <a:solidFill>
                  <a:srgbClr val="C00000"/>
                </a:solidFill>
                <a:latin typeface="Hind Siliguri"/>
              </a:rPr>
              <a:t> ও </a:t>
            </a:r>
            <a:r>
              <a:rPr sz="2400" b="1" i="0" u="none" dirty="0" err="1">
                <a:solidFill>
                  <a:srgbClr val="C00000"/>
                </a:solidFill>
                <a:latin typeface="Hind Siliguri"/>
              </a:rPr>
              <a:t>কাজ</a:t>
            </a:r>
            <a:endParaRPr sz="2400" b="1" i="0" u="none" dirty="0">
              <a:solidFill>
                <a:srgbClr val="C00000"/>
              </a:solidFill>
              <a:latin typeface="Hind Siliguri"/>
            </a:endParaRPr>
          </a:p>
        </p:txBody>
      </p:sp>
      <p:sp>
        <p:nvSpPr>
          <p:cNvPr id="8" name="Rectangle 7"/>
          <p:cNvSpPr/>
          <p:nvPr/>
        </p:nvSpPr>
        <p:spPr>
          <a:xfrm>
            <a:off x="476250" y="981075"/>
            <a:ext cx="11239500" cy="28575"/>
          </a:xfrm>
          <a:prstGeom prst="rect">
            <a:avLst/>
          </a:prstGeom>
          <a:solidFill>
            <a:srgbClr val="FCA5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descr="image.png"/>
          <p:cNvPicPr>
            <a:picLocks noChangeAspect="1"/>
          </p:cNvPicPr>
          <p:nvPr/>
        </p:nvPicPr>
        <p:blipFill>
          <a:blip r:embed="rId6"/>
          <a:stretch>
            <a:fillRect/>
          </a:stretch>
        </p:blipFill>
        <p:spPr>
          <a:xfrm>
            <a:off x="476250" y="533400"/>
            <a:ext cx="247650" cy="247650"/>
          </a:xfrm>
          <a:prstGeom prst="rect">
            <a:avLst/>
          </a:prstGeom>
        </p:spPr>
      </p:pic>
      <p:sp>
        <p:nvSpPr>
          <p:cNvPr id="11" name="TextBox 10"/>
          <p:cNvSpPr txBox="1"/>
          <p:nvPr/>
        </p:nvSpPr>
        <p:spPr>
          <a:xfrm>
            <a:off x="619125" y="1788870"/>
            <a:ext cx="5475684" cy="266700"/>
          </a:xfrm>
          <a:prstGeom prst="rect">
            <a:avLst/>
          </a:prstGeom>
          <a:noFill/>
        </p:spPr>
        <p:txBody>
          <a:bodyPr wrap="square" lIns="0" tIns="0" rIns="0" bIns="0" anchor="t">
            <a:spAutoFit/>
          </a:bodyPr>
          <a:lstStyle/>
          <a:p>
            <a:pPr algn="l"/>
            <a:r>
              <a:rPr sz="1275" b="0" i="0" u="none">
                <a:solidFill>
                  <a:srgbClr val="0F172A"/>
                </a:solidFill>
                <a:latin typeface="Hind Siliguri SemiBold"/>
              </a:rPr>
              <a:t>১. সাইনো-অ্যাট্রিয়াল নোড (SAN) — প্রাকৃতিক পেসমেকার</a:t>
            </a:r>
          </a:p>
        </p:txBody>
      </p:sp>
      <p:sp>
        <p:nvSpPr>
          <p:cNvPr id="12" name="TextBox 11"/>
          <p:cNvSpPr txBox="1"/>
          <p:nvPr/>
        </p:nvSpPr>
        <p:spPr>
          <a:xfrm>
            <a:off x="619125" y="2131770"/>
            <a:ext cx="5214937" cy="557212"/>
          </a:xfrm>
          <a:prstGeom prst="rect">
            <a:avLst/>
          </a:prstGeom>
          <a:noFill/>
        </p:spPr>
        <p:txBody>
          <a:bodyPr wrap="square" lIns="0" tIns="0" rIns="0" bIns="0" anchor="t">
            <a:spAutoFit/>
          </a:bodyPr>
          <a:lstStyle/>
          <a:p>
            <a:pPr algn="l">
              <a:lnSpc>
                <a:spcPts val="1462"/>
              </a:lnSpc>
            </a:pPr>
            <a:r>
              <a:rPr sz="975" b="0" i="0" u="none">
                <a:solidFill>
                  <a:srgbClr val="334155"/>
                </a:solidFill>
                <a:latin typeface="Hind Siliguri"/>
              </a:rPr>
              <a:t>• </a:t>
            </a:r>
            <a:r>
              <a:rPr sz="975" b="1" i="0" u="none">
                <a:solidFill>
                  <a:srgbClr val="334155"/>
                </a:solidFill>
                <a:latin typeface="Hind Siliguri"/>
              </a:rPr>
              <a:t>অবস্থান:</a:t>
            </a:r>
            <a:r>
              <a:rPr sz="975" b="0" i="0" u="none">
                <a:solidFill>
                  <a:srgbClr val="334155"/>
                </a:solidFill>
                <a:latin typeface="Hind Siliguri"/>
              </a:rPr>
              <a:t> ডান অ্যাট্রিয়ামের প্রাচীরে, সুপিরিয়র ভেনাকাভার সংযোগস্থলে। </a:t>
            </a:r>
            <a:r>
              <a:t>
</a:t>
            </a:r>
            <a:r>
              <a:rPr sz="975" b="0" i="0" u="none">
                <a:solidFill>
                  <a:srgbClr val="334155"/>
                </a:solidFill>
                <a:latin typeface="Hind Siliguri"/>
              </a:rPr>
              <a:t> • </a:t>
            </a:r>
            <a:r>
              <a:rPr sz="975" b="1" i="0" u="none">
                <a:solidFill>
                  <a:srgbClr val="334155"/>
                </a:solidFill>
                <a:latin typeface="Hind Siliguri"/>
              </a:rPr>
              <a:t>আবিষ্কার:</a:t>
            </a:r>
            <a:r>
              <a:rPr sz="975" b="0" i="0" u="none">
                <a:solidFill>
                  <a:srgbClr val="334155"/>
                </a:solidFill>
                <a:latin typeface="Hind Siliguri"/>
              </a:rPr>
              <a:t> মার্টিন ফ্ল্যাক (১৯০৭)। কলা-আকৃতির (১০-৩০mm × ৫-৭mm)। </a:t>
            </a:r>
            <a:r>
              <a:t>
</a:t>
            </a:r>
            <a:r>
              <a:rPr sz="975" b="0" i="0" u="none">
                <a:solidFill>
                  <a:srgbClr val="334155"/>
                </a:solidFill>
                <a:latin typeface="Hind Siliguri"/>
              </a:rPr>
              <a:t> • </a:t>
            </a:r>
            <a:r>
              <a:rPr sz="975" b="1" i="0" u="none">
                <a:solidFill>
                  <a:srgbClr val="334155"/>
                </a:solidFill>
                <a:latin typeface="Hind Siliguri"/>
              </a:rPr>
              <a:t>কাজ:</a:t>
            </a:r>
            <a:r>
              <a:rPr sz="975" b="0" i="0" u="none">
                <a:solidFill>
                  <a:srgbClr val="334155"/>
                </a:solidFill>
                <a:latin typeface="Hind Siliguri"/>
              </a:rPr>
              <a:t> মিনিটে ৭০-১০০টি বৈদ্যুতিক সংকেত তৈরি করে। কার্যকারিতা কমলে </a:t>
            </a:r>
            <a:r>
              <a:rPr sz="975" b="0" i="1" u="none">
                <a:solidFill>
                  <a:srgbClr val="334155"/>
                </a:solidFill>
                <a:latin typeface="Hind Siliguri"/>
              </a:rPr>
              <a:t>'ইশকেমিয়া' (Ischemia)</a:t>
            </a:r>
            <a:r>
              <a:rPr sz="975" b="0" i="0" u="none">
                <a:solidFill>
                  <a:srgbClr val="334155"/>
                </a:solidFill>
                <a:latin typeface="Hind Siliguri"/>
              </a:rPr>
              <a:t> হয়।</a:t>
            </a:r>
          </a:p>
        </p:txBody>
      </p:sp>
      <p:sp>
        <p:nvSpPr>
          <p:cNvPr id="13" name="TextBox 12"/>
          <p:cNvSpPr txBox="1"/>
          <p:nvPr/>
        </p:nvSpPr>
        <p:spPr>
          <a:xfrm>
            <a:off x="619125" y="3214322"/>
            <a:ext cx="5475684" cy="266700"/>
          </a:xfrm>
          <a:prstGeom prst="rect">
            <a:avLst/>
          </a:prstGeom>
          <a:noFill/>
        </p:spPr>
        <p:txBody>
          <a:bodyPr wrap="square" lIns="0" tIns="0" rIns="0" bIns="0" anchor="t">
            <a:spAutoFit/>
          </a:bodyPr>
          <a:lstStyle/>
          <a:p>
            <a:pPr algn="l"/>
            <a:r>
              <a:rPr sz="1275" b="0" i="0" u="none">
                <a:solidFill>
                  <a:srgbClr val="0F172A"/>
                </a:solidFill>
                <a:latin typeface="Hind Siliguri SemiBold"/>
              </a:rPr>
              <a:t>২. অ্যাট্রিও-ভেন্ট্রিকুলার নোড (AVN) — সংরক্ষিত পেসমেকার</a:t>
            </a:r>
          </a:p>
        </p:txBody>
      </p:sp>
      <p:sp>
        <p:nvSpPr>
          <p:cNvPr id="14" name="TextBox 13"/>
          <p:cNvSpPr txBox="1"/>
          <p:nvPr/>
        </p:nvSpPr>
        <p:spPr>
          <a:xfrm>
            <a:off x="619125" y="3557222"/>
            <a:ext cx="5214937" cy="557212"/>
          </a:xfrm>
          <a:prstGeom prst="rect">
            <a:avLst/>
          </a:prstGeom>
          <a:noFill/>
        </p:spPr>
        <p:txBody>
          <a:bodyPr wrap="square" lIns="0" tIns="0" rIns="0" bIns="0" anchor="t">
            <a:spAutoFit/>
          </a:bodyPr>
          <a:lstStyle/>
          <a:p>
            <a:pPr algn="l">
              <a:lnSpc>
                <a:spcPts val="1462"/>
              </a:lnSpc>
            </a:pPr>
            <a:r>
              <a:rPr sz="975" b="0" i="0" u="none">
                <a:solidFill>
                  <a:srgbClr val="334155"/>
                </a:solidFill>
                <a:latin typeface="Hind Siliguri"/>
              </a:rPr>
              <a:t>• SAN ব্যর্থ হলে সংকেত পাঠায়। </a:t>
            </a:r>
            <a:r>
              <a:t>
</a:t>
            </a:r>
            <a:r>
              <a:rPr sz="975" b="0" i="0" u="none">
                <a:solidFill>
                  <a:srgbClr val="334155"/>
                </a:solidFill>
                <a:latin typeface="Hind Siliguri"/>
              </a:rPr>
              <a:t> • </a:t>
            </a:r>
            <a:r>
              <a:rPr sz="975" b="1" i="0" u="none">
                <a:solidFill>
                  <a:srgbClr val="334155"/>
                </a:solidFill>
                <a:latin typeface="Hind Siliguri"/>
              </a:rPr>
              <a:t>AV Nodal Delay:</a:t>
            </a:r>
            <a:r>
              <a:rPr sz="975" b="0" i="0" u="none">
                <a:solidFill>
                  <a:srgbClr val="334155"/>
                </a:solidFill>
                <a:latin typeface="Hind Siliguri"/>
              </a:rPr>
              <a:t> SAN থেকে AVN-এ আসতে ০.০৩ সে., AVN-এ বিলম্ব ০.০৯ সে. এবং ভেন্ট্রিকলে পৌঁছাতে ০.০৪ সে. সহ মোট </a:t>
            </a:r>
            <a:r>
              <a:rPr sz="975" b="1" i="0" u="none">
                <a:solidFill>
                  <a:srgbClr val="334155"/>
                </a:solidFill>
                <a:latin typeface="Hind Siliguri"/>
              </a:rPr>
              <a:t>০.১৬ সেকেন্ড</a:t>
            </a:r>
            <a:r>
              <a:rPr sz="975" b="0" i="0" u="none">
                <a:solidFill>
                  <a:srgbClr val="334155"/>
                </a:solidFill>
                <a:latin typeface="Hind Siliguri"/>
              </a:rPr>
              <a:t> বিলম্ব ঘটে, যা ভেন্ট্রিকল সিস্টোলের আগেই অ্যাট্রিয়াম সিস্টোল সম্পন্ন নিশ্চিত করে।</a:t>
            </a:r>
          </a:p>
        </p:txBody>
      </p:sp>
      <p:sp>
        <p:nvSpPr>
          <p:cNvPr id="15" name="TextBox 14"/>
          <p:cNvSpPr txBox="1"/>
          <p:nvPr/>
        </p:nvSpPr>
        <p:spPr>
          <a:xfrm>
            <a:off x="619125" y="4657359"/>
            <a:ext cx="5475684" cy="266700"/>
          </a:xfrm>
          <a:prstGeom prst="rect">
            <a:avLst/>
          </a:prstGeom>
          <a:noFill/>
        </p:spPr>
        <p:txBody>
          <a:bodyPr wrap="square" lIns="0" tIns="0" rIns="0" bIns="0" anchor="t">
            <a:spAutoFit/>
          </a:bodyPr>
          <a:lstStyle/>
          <a:p>
            <a:pPr algn="l"/>
            <a:r>
              <a:rPr sz="1275" b="0" i="0" u="none">
                <a:solidFill>
                  <a:srgbClr val="0F172A"/>
                </a:solidFill>
                <a:latin typeface="Hind Siliguri SemiBold"/>
              </a:rPr>
              <a:t>৩. বান্ডল অব হিজ (BH) ও ৪. পার্কিনজি ফাইবার (PF)</a:t>
            </a:r>
          </a:p>
        </p:txBody>
      </p:sp>
      <p:sp>
        <p:nvSpPr>
          <p:cNvPr id="16" name="TextBox 15"/>
          <p:cNvSpPr txBox="1"/>
          <p:nvPr/>
        </p:nvSpPr>
        <p:spPr>
          <a:xfrm>
            <a:off x="619125" y="5000259"/>
            <a:ext cx="5214937" cy="371475"/>
          </a:xfrm>
          <a:prstGeom prst="rect">
            <a:avLst/>
          </a:prstGeom>
          <a:noFill/>
        </p:spPr>
        <p:txBody>
          <a:bodyPr wrap="square" lIns="0" tIns="0" rIns="0" bIns="0" anchor="t">
            <a:spAutoFit/>
          </a:bodyPr>
          <a:lstStyle/>
          <a:p>
            <a:pPr algn="l">
              <a:lnSpc>
                <a:spcPts val="1462"/>
              </a:lnSpc>
            </a:pPr>
            <a:r>
              <a:rPr sz="975" b="0" i="0" u="none">
                <a:solidFill>
                  <a:srgbClr val="334155"/>
                </a:solidFill>
                <a:latin typeface="Hind Siliguri"/>
              </a:rPr>
              <a:t>• </a:t>
            </a:r>
            <a:r>
              <a:rPr sz="975" b="1" i="0" u="none">
                <a:solidFill>
                  <a:srgbClr val="334155"/>
                </a:solidFill>
                <a:latin typeface="Hind Siliguri"/>
              </a:rPr>
              <a:t>BH (উইলহেলম হিজ, ১৮৯৩):</a:t>
            </a:r>
            <a:r>
              <a:rPr sz="975" b="0" i="0" u="none">
                <a:solidFill>
                  <a:srgbClr val="334155"/>
                </a:solidFill>
                <a:latin typeface="Hind Siliguri"/>
              </a:rPr>
              <a:t> আন্তঃভেন্ট্রিকুলার প্রাচীর বরাবর বিস্তৃত। </a:t>
            </a:r>
            <a:r>
              <a:t>
</a:t>
            </a:r>
            <a:r>
              <a:rPr sz="975" b="0" i="0" u="none">
                <a:solidFill>
                  <a:srgbClr val="334155"/>
                </a:solidFill>
                <a:latin typeface="Hind Siliguri"/>
              </a:rPr>
              <a:t> • </a:t>
            </a:r>
            <a:r>
              <a:rPr sz="975" b="1" i="0" u="none">
                <a:solidFill>
                  <a:srgbClr val="334155"/>
                </a:solidFill>
                <a:latin typeface="Hind Siliguri"/>
              </a:rPr>
              <a:t>PF (জান পার্কিনজি, ১৮৩৯):</a:t>
            </a:r>
            <a:r>
              <a:rPr sz="975" b="0" i="0" u="none">
                <a:solidFill>
                  <a:srgbClr val="334155"/>
                </a:solidFill>
                <a:latin typeface="Hind Siliguri"/>
              </a:rPr>
              <a:t> নিলয়ের প্রাচীরে জালের মতো ছড়িয়ে অত্যন্ত দ্রুত গতিতে স্পন্দন পৌঁছায়।</a:t>
            </a:r>
          </a:p>
        </p:txBody>
      </p:sp>
      <p:graphicFrame>
        <p:nvGraphicFramePr>
          <p:cNvPr id="18" name="Object 17">
            <a:extLst>
              <a:ext uri="{FF2B5EF4-FFF2-40B4-BE49-F238E27FC236}">
                <a16:creationId xmlns:a16="http://schemas.microsoft.com/office/drawing/2014/main" id="{04634A4A-2CCE-CD8B-75BD-6D72D3C0E79C}"/>
              </a:ext>
            </a:extLst>
          </p:cNvPr>
          <p:cNvGraphicFramePr>
            <a:graphicFrameLocks noChangeAspect="1"/>
          </p:cNvGraphicFramePr>
          <p:nvPr>
            <p:extLst>
              <p:ext uri="{D42A27DB-BD31-4B8C-83A1-F6EECF244321}">
                <p14:modId xmlns:p14="http://schemas.microsoft.com/office/powerpoint/2010/main" val="597569438"/>
              </p:ext>
            </p:extLst>
          </p:nvPr>
        </p:nvGraphicFramePr>
        <p:xfrm>
          <a:off x="6332933" y="1827640"/>
          <a:ext cx="5267333" cy="3447745"/>
        </p:xfrm>
        <a:graphic>
          <a:graphicData uri="http://schemas.openxmlformats.org/presentationml/2006/ole">
            <mc:AlternateContent xmlns:mc="http://schemas.openxmlformats.org/markup-compatibility/2006">
              <mc:Choice xmlns:v="urn:schemas-microsoft-com:vml" Requires="v">
                <p:oleObj name="Picture" r:id="rId7" imgW="4589103" imgH="3005311" progId="Word.Picture.8">
                  <p:embed/>
                </p:oleObj>
              </mc:Choice>
              <mc:Fallback>
                <p:oleObj name="Picture" r:id="rId7" imgW="4589103" imgH="3005311" progId="Word.Picture.8">
                  <p:embed/>
                  <p:pic>
                    <p:nvPicPr>
                      <p:cNvPr id="0" name="Object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32933" y="1827640"/>
                        <a:ext cx="5267333" cy="3447745"/>
                      </a:xfrm>
                      <a:prstGeom prst="rect">
                        <a:avLst/>
                      </a:prstGeom>
                      <a:noFill/>
                    </p:spPr>
                  </p:pic>
                </p:oleObj>
              </mc:Fallback>
            </mc:AlternateContent>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6215062" y="2028825"/>
            <a:ext cx="5500687" cy="3619500"/>
          </a:xfrm>
          <a:prstGeom prst="rect">
            <a:avLst/>
          </a:prstGeom>
        </p:spPr>
      </p:pic>
      <p:pic>
        <p:nvPicPr>
          <p:cNvPr id="4" name="Picture 3" descr="image.png"/>
          <p:cNvPicPr>
            <a:picLocks noChangeAspect="1"/>
          </p:cNvPicPr>
          <p:nvPr/>
        </p:nvPicPr>
        <p:blipFill>
          <a:blip r:embed="rId3"/>
          <a:stretch>
            <a:fillRect/>
          </a:stretch>
        </p:blipFill>
        <p:spPr>
          <a:xfrm>
            <a:off x="476250" y="1871662"/>
            <a:ext cx="5500687" cy="123825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4"/>
          <a:stretch>
            <a:fillRect/>
          </a:stretch>
        </p:blipFill>
        <p:spPr>
          <a:xfrm>
            <a:off x="476250" y="3262312"/>
            <a:ext cx="5500687" cy="121443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Picture 5" descr="image.png"/>
          <p:cNvPicPr>
            <a:picLocks noChangeAspect="1"/>
          </p:cNvPicPr>
          <p:nvPr/>
        </p:nvPicPr>
        <p:blipFill>
          <a:blip r:embed="rId5"/>
          <a:stretch>
            <a:fillRect/>
          </a:stretch>
        </p:blipFill>
        <p:spPr>
          <a:xfrm>
            <a:off x="476250" y="4591050"/>
            <a:ext cx="5500687" cy="121443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7" name="TextBox 6"/>
          <p:cNvSpPr txBox="1"/>
          <p:nvPr/>
        </p:nvSpPr>
        <p:spPr>
          <a:xfrm>
            <a:off x="838200" y="486846"/>
            <a:ext cx="11353800" cy="369332"/>
          </a:xfrm>
          <a:prstGeom prst="rect">
            <a:avLst/>
          </a:prstGeom>
          <a:noFill/>
        </p:spPr>
        <p:txBody>
          <a:bodyPr wrap="square" lIns="0" tIns="0" rIns="0" bIns="0" anchor="ctr">
            <a:spAutoFit/>
          </a:bodyPr>
          <a:lstStyle/>
          <a:p>
            <a:pPr algn="l"/>
            <a:r>
              <a:rPr sz="2400" b="1" i="0" u="none" dirty="0" err="1">
                <a:solidFill>
                  <a:srgbClr val="C00000"/>
                </a:solidFill>
                <a:latin typeface="Hind Siliguri"/>
              </a:rPr>
              <a:t>ব্যারোরিসেপ্টর</a:t>
            </a:r>
            <a:r>
              <a:rPr sz="2400" b="1" i="0" u="none" dirty="0">
                <a:solidFill>
                  <a:srgbClr val="C00000"/>
                </a:solidFill>
                <a:latin typeface="Hind Siliguri"/>
              </a:rPr>
              <a:t> ও </a:t>
            </a:r>
            <a:r>
              <a:rPr sz="2400" b="1" i="0" u="none" dirty="0" err="1">
                <a:solidFill>
                  <a:srgbClr val="C00000"/>
                </a:solidFill>
                <a:latin typeface="Hind Siliguri"/>
              </a:rPr>
              <a:t>রক্তচাপ</a:t>
            </a:r>
            <a:r>
              <a:rPr sz="2400" b="1" i="0" u="none" dirty="0">
                <a:solidFill>
                  <a:srgbClr val="C00000"/>
                </a:solidFill>
                <a:latin typeface="Hind Siliguri"/>
              </a:rPr>
              <a:t> </a:t>
            </a:r>
            <a:r>
              <a:rPr sz="2400" b="1" i="0" u="none" dirty="0" err="1">
                <a:solidFill>
                  <a:srgbClr val="C00000"/>
                </a:solidFill>
                <a:latin typeface="Hind Siliguri"/>
              </a:rPr>
              <a:t>নিয়ন্ত্রণ</a:t>
            </a:r>
            <a:endParaRPr sz="2400" b="1" i="0" u="none" dirty="0">
              <a:solidFill>
                <a:srgbClr val="C00000"/>
              </a:solidFill>
              <a:latin typeface="Hind Siliguri"/>
            </a:endParaRPr>
          </a:p>
        </p:txBody>
      </p:sp>
      <p:sp>
        <p:nvSpPr>
          <p:cNvPr id="8" name="Rectangle 7"/>
          <p:cNvSpPr/>
          <p:nvPr/>
        </p:nvSpPr>
        <p:spPr>
          <a:xfrm>
            <a:off x="476250" y="981075"/>
            <a:ext cx="11239500" cy="28575"/>
          </a:xfrm>
          <a:prstGeom prst="rect">
            <a:avLst/>
          </a:prstGeom>
          <a:solidFill>
            <a:srgbClr val="FCA5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descr="image.png"/>
          <p:cNvPicPr>
            <a:picLocks noChangeAspect="1"/>
          </p:cNvPicPr>
          <p:nvPr/>
        </p:nvPicPr>
        <p:blipFill>
          <a:blip r:embed="rId6"/>
          <a:stretch>
            <a:fillRect/>
          </a:stretch>
        </p:blipFill>
        <p:spPr>
          <a:xfrm>
            <a:off x="476250" y="533400"/>
            <a:ext cx="247650" cy="247650"/>
          </a:xfrm>
          <a:prstGeom prst="rect">
            <a:avLst/>
          </a:prstGeom>
        </p:spPr>
      </p:pic>
      <p:sp>
        <p:nvSpPr>
          <p:cNvPr id="11" name="TextBox 10"/>
          <p:cNvSpPr txBox="1"/>
          <p:nvPr/>
        </p:nvSpPr>
        <p:spPr>
          <a:xfrm>
            <a:off x="676275" y="2100262"/>
            <a:ext cx="5355669" cy="304800"/>
          </a:xfrm>
          <a:prstGeom prst="rect">
            <a:avLst/>
          </a:prstGeom>
          <a:noFill/>
        </p:spPr>
        <p:txBody>
          <a:bodyPr wrap="square" lIns="190500" tIns="0" rIns="0" bIns="0" anchor="t">
            <a:spAutoFit/>
          </a:bodyPr>
          <a:lstStyle/>
          <a:p>
            <a:pPr algn="l"/>
            <a:r>
              <a:rPr sz="1500" b="0" i="0" u="none">
                <a:solidFill>
                  <a:srgbClr val="0F172A"/>
                </a:solidFill>
                <a:latin typeface="Hind Siliguri SemiBold"/>
              </a:rPr>
              <a:t>ব্যারোরিসেপ্টর (Baroreceptors) কী?</a:t>
            </a:r>
          </a:p>
        </p:txBody>
      </p:sp>
      <p:sp>
        <p:nvSpPr>
          <p:cNvPr id="12" name="TextBox 11"/>
          <p:cNvSpPr txBox="1"/>
          <p:nvPr/>
        </p:nvSpPr>
        <p:spPr>
          <a:xfrm>
            <a:off x="676275" y="2481262"/>
            <a:ext cx="5100637" cy="428625"/>
          </a:xfrm>
          <a:prstGeom prst="rect">
            <a:avLst/>
          </a:prstGeom>
          <a:noFill/>
        </p:spPr>
        <p:txBody>
          <a:bodyPr wrap="square" lIns="0" tIns="0" rIns="0" bIns="0" anchor="t">
            <a:spAutoFit/>
          </a:bodyPr>
          <a:lstStyle/>
          <a:p>
            <a:pPr algn="l">
              <a:lnSpc>
                <a:spcPts val="1687"/>
              </a:lnSpc>
            </a:pPr>
            <a:r>
              <a:rPr sz="1125" b="0" i="0" u="none">
                <a:solidFill>
                  <a:srgbClr val="334155"/>
                </a:solidFill>
                <a:latin typeface="Hind Siliguri"/>
              </a:rPr>
              <a:t>হৃদপিণ্ড ও প্রধান ধমনীর প্রাচীরে অবস্থিত বিশেষ সংবেদী স্নায়ুপ্রান্ত যা রক্তচাপের পরিবর্তন শনাক্ত করে স্বয়ংক্রিয় প্রতিবর্ত ক্রিয়া (Baroreflex) এর মাধ্যমে রক্তচাপ স্বাভাবিক রাখে।</a:t>
            </a:r>
          </a:p>
        </p:txBody>
      </p:sp>
      <p:sp>
        <p:nvSpPr>
          <p:cNvPr id="13" name="TextBox 12"/>
          <p:cNvSpPr txBox="1"/>
          <p:nvPr/>
        </p:nvSpPr>
        <p:spPr>
          <a:xfrm>
            <a:off x="619125" y="3433762"/>
            <a:ext cx="5475684" cy="266700"/>
          </a:xfrm>
          <a:prstGeom prst="rect">
            <a:avLst/>
          </a:prstGeom>
          <a:noFill/>
        </p:spPr>
        <p:txBody>
          <a:bodyPr wrap="square" lIns="0" tIns="0" rIns="0" bIns="0" anchor="t">
            <a:spAutoFit/>
          </a:bodyPr>
          <a:lstStyle/>
          <a:p>
            <a:pPr algn="l"/>
            <a:r>
              <a:rPr sz="1275" b="0" i="0" u="none">
                <a:solidFill>
                  <a:srgbClr val="0F172A"/>
                </a:solidFill>
                <a:latin typeface="Hind Siliguri SemiBold"/>
              </a:rPr>
              <a:t>১. উচ্চচাপ ব্যারোরিসেপ্টর (High-Pressure Baroreceptors)</a:t>
            </a:r>
          </a:p>
        </p:txBody>
      </p:sp>
      <p:sp>
        <p:nvSpPr>
          <p:cNvPr id="14" name="TextBox 13"/>
          <p:cNvSpPr txBox="1"/>
          <p:nvPr/>
        </p:nvSpPr>
        <p:spPr>
          <a:xfrm>
            <a:off x="619125" y="3776662"/>
            <a:ext cx="5214937" cy="557212"/>
          </a:xfrm>
          <a:prstGeom prst="rect">
            <a:avLst/>
          </a:prstGeom>
          <a:noFill/>
        </p:spPr>
        <p:txBody>
          <a:bodyPr wrap="square" lIns="0" tIns="0" rIns="0" bIns="0" anchor="t">
            <a:spAutoFit/>
          </a:bodyPr>
          <a:lstStyle/>
          <a:p>
            <a:pPr algn="l">
              <a:lnSpc>
                <a:spcPts val="1462"/>
              </a:lnSpc>
            </a:pPr>
            <a:r>
              <a:rPr sz="975" b="0" i="0" u="none">
                <a:solidFill>
                  <a:srgbClr val="334155"/>
                </a:solidFill>
                <a:latin typeface="Hind Siliguri"/>
              </a:rPr>
              <a:t>• </a:t>
            </a:r>
            <a:r>
              <a:rPr sz="975" b="1" i="0" u="none">
                <a:solidFill>
                  <a:srgbClr val="334155"/>
                </a:solidFill>
                <a:latin typeface="Hind Siliguri"/>
              </a:rPr>
              <a:t>অবস্থান:</a:t>
            </a:r>
            <a:r>
              <a:rPr sz="975" b="0" i="0" u="none">
                <a:solidFill>
                  <a:srgbClr val="334155"/>
                </a:solidFill>
                <a:latin typeface="Hind Siliguri"/>
              </a:rPr>
              <a:t> অ্যাওর্টিক আর্চ (Aortic arch) ও ক্যারোটিড সাইনাস (Carotid sinus)। </a:t>
            </a:r>
            <a:r>
              <a:t>
</a:t>
            </a:r>
            <a:r>
              <a:rPr sz="975" b="0" i="0" u="none">
                <a:solidFill>
                  <a:srgbClr val="334155"/>
                </a:solidFill>
                <a:latin typeface="Hind Siliguri"/>
              </a:rPr>
              <a:t> • </a:t>
            </a:r>
            <a:r>
              <a:rPr sz="975" b="1" i="0" u="none">
                <a:solidFill>
                  <a:srgbClr val="334155"/>
                </a:solidFill>
                <a:latin typeface="Hind Siliguri"/>
              </a:rPr>
              <a:t>কাজ:</a:t>
            </a:r>
            <a:r>
              <a:rPr sz="975" b="0" i="0" u="none">
                <a:solidFill>
                  <a:srgbClr val="334155"/>
                </a:solidFill>
                <a:latin typeface="Hind Siliguri"/>
              </a:rPr>
              <a:t> রক্তচাপ বেড়ে গেলে স্নায়ু সংকেত পাঠিয়ে হৃৎস্পন্দন কমায় এবং রক্তনালী প্রসারিত (Vasodilation) করে রক্তচাপ কমিয়ে স্বাভাবিক অবস্থায় আনে।</a:t>
            </a:r>
          </a:p>
        </p:txBody>
      </p:sp>
      <p:sp>
        <p:nvSpPr>
          <p:cNvPr id="15" name="TextBox 14"/>
          <p:cNvSpPr txBox="1"/>
          <p:nvPr/>
        </p:nvSpPr>
        <p:spPr>
          <a:xfrm>
            <a:off x="619125" y="4762500"/>
            <a:ext cx="5475684" cy="266700"/>
          </a:xfrm>
          <a:prstGeom prst="rect">
            <a:avLst/>
          </a:prstGeom>
          <a:noFill/>
        </p:spPr>
        <p:txBody>
          <a:bodyPr wrap="square" lIns="0" tIns="0" rIns="0" bIns="0" anchor="t">
            <a:spAutoFit/>
          </a:bodyPr>
          <a:lstStyle/>
          <a:p>
            <a:pPr algn="l"/>
            <a:r>
              <a:rPr sz="1275" b="0" i="0" u="none">
                <a:solidFill>
                  <a:srgbClr val="0F172A"/>
                </a:solidFill>
                <a:latin typeface="Hind Siliguri SemiBold"/>
              </a:rPr>
              <a:t>২. নিম্নচাপ / আয়তন ব্যারোরিসেপ্টর (Volume Baroreceptors)</a:t>
            </a:r>
          </a:p>
        </p:txBody>
      </p:sp>
      <p:sp>
        <p:nvSpPr>
          <p:cNvPr id="16" name="TextBox 15"/>
          <p:cNvSpPr txBox="1"/>
          <p:nvPr/>
        </p:nvSpPr>
        <p:spPr>
          <a:xfrm>
            <a:off x="619125" y="5105400"/>
            <a:ext cx="5214937" cy="557212"/>
          </a:xfrm>
          <a:prstGeom prst="rect">
            <a:avLst/>
          </a:prstGeom>
          <a:noFill/>
        </p:spPr>
        <p:txBody>
          <a:bodyPr wrap="square" lIns="0" tIns="0" rIns="0" bIns="0" anchor="t">
            <a:spAutoFit/>
          </a:bodyPr>
          <a:lstStyle/>
          <a:p>
            <a:pPr algn="l">
              <a:lnSpc>
                <a:spcPts val="1462"/>
              </a:lnSpc>
            </a:pPr>
            <a:r>
              <a:rPr sz="975" b="0" i="0" u="none">
                <a:solidFill>
                  <a:srgbClr val="334155"/>
                </a:solidFill>
                <a:latin typeface="Hind Siliguri"/>
              </a:rPr>
              <a:t>• </a:t>
            </a:r>
            <a:r>
              <a:rPr sz="975" b="1" i="0" u="none">
                <a:solidFill>
                  <a:srgbClr val="334155"/>
                </a:solidFill>
                <a:latin typeface="Hind Siliguri"/>
              </a:rPr>
              <a:t>অবস্থান:</a:t>
            </a:r>
            <a:r>
              <a:rPr sz="975" b="0" i="0" u="none">
                <a:solidFill>
                  <a:srgbClr val="334155"/>
                </a:solidFill>
                <a:latin typeface="Hind Siliguri"/>
              </a:rPr>
              <a:t> বড় শিরা ও ডান অ্যাট্রিয়ামের প্রাচীরে। </a:t>
            </a:r>
            <a:r>
              <a:t>
</a:t>
            </a:r>
            <a:r>
              <a:rPr sz="975" b="0" i="0" u="none">
                <a:solidFill>
                  <a:srgbClr val="334155"/>
                </a:solidFill>
                <a:latin typeface="Hind Siliguri"/>
              </a:rPr>
              <a:t> • </a:t>
            </a:r>
            <a:r>
              <a:rPr sz="975" b="1" i="0" u="none">
                <a:solidFill>
                  <a:srgbClr val="334155"/>
                </a:solidFill>
                <a:latin typeface="Hind Siliguri"/>
              </a:rPr>
              <a:t>কাজ:</a:t>
            </a:r>
            <a:r>
              <a:rPr sz="975" b="0" i="0" u="none">
                <a:solidFill>
                  <a:srgbClr val="334155"/>
                </a:solidFill>
                <a:latin typeface="Hind Siliguri"/>
              </a:rPr>
              <a:t> রক্তের আয়তন (Blood Volume) নিয়ন্ত্রণ করে বৃক্কের রেচন ও ADH হরমোন হ্রাসের মাধ্যমে রক্তচাপ স্থির রাখে।</a:t>
            </a:r>
          </a:p>
        </p:txBody>
      </p:sp>
      <p:pic>
        <p:nvPicPr>
          <p:cNvPr id="17" name="Picture 16" descr="image.png"/>
          <p:cNvPicPr>
            <a:picLocks noChangeAspect="1"/>
          </p:cNvPicPr>
          <p:nvPr/>
        </p:nvPicPr>
        <p:blipFill>
          <a:blip r:embed="rId7"/>
          <a:stretch>
            <a:fillRect/>
          </a:stretch>
        </p:blipFill>
        <p:spPr>
          <a:xfrm>
            <a:off x="676275" y="2147887"/>
            <a:ext cx="190500" cy="190500"/>
          </a:xfrm>
          <a:prstGeom prst="rect">
            <a:avLst/>
          </a:prstGeom>
        </p:spPr>
      </p:pic>
      <p:graphicFrame>
        <p:nvGraphicFramePr>
          <p:cNvPr id="19" name="Object 18">
            <a:extLst>
              <a:ext uri="{FF2B5EF4-FFF2-40B4-BE49-F238E27FC236}">
                <a16:creationId xmlns:a16="http://schemas.microsoft.com/office/drawing/2014/main" id="{B9D8AF3B-AB4F-193B-6B1F-D09D5BB02278}"/>
              </a:ext>
            </a:extLst>
          </p:cNvPr>
          <p:cNvGraphicFramePr>
            <a:graphicFrameLocks noChangeAspect="1"/>
          </p:cNvGraphicFramePr>
          <p:nvPr>
            <p:extLst>
              <p:ext uri="{D42A27DB-BD31-4B8C-83A1-F6EECF244321}">
                <p14:modId xmlns:p14="http://schemas.microsoft.com/office/powerpoint/2010/main" val="2036845859"/>
              </p:ext>
            </p:extLst>
          </p:nvPr>
        </p:nvGraphicFramePr>
        <p:xfrm>
          <a:off x="7675685" y="2069957"/>
          <a:ext cx="2883876" cy="3537235"/>
        </p:xfrm>
        <a:graphic>
          <a:graphicData uri="http://schemas.openxmlformats.org/presentationml/2006/ole">
            <mc:AlternateContent xmlns:mc="http://schemas.openxmlformats.org/markup-compatibility/2006">
              <mc:Choice xmlns:v="urn:schemas-microsoft-com:vml" Requires="v">
                <p:oleObj name="Picture" r:id="rId8" imgW="1962394" imgH="2314969" progId="Word.Picture.8">
                  <p:embed/>
                </p:oleObj>
              </mc:Choice>
              <mc:Fallback>
                <p:oleObj name="Picture" r:id="rId8" imgW="1962394" imgH="2314969" progId="Word.Picture.8">
                  <p:embed/>
                  <p:pic>
                    <p:nvPicPr>
                      <p:cNvPr id="0" name="Object 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75685" y="2069957"/>
                        <a:ext cx="2883876" cy="3537235"/>
                      </a:xfrm>
                      <a:prstGeom prst="rect">
                        <a:avLst/>
                      </a:prstGeom>
                      <a:noFill/>
                    </p:spPr>
                  </p:pic>
                </p:oleObj>
              </mc:Fallback>
            </mc:AlternateContent>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85775" y="1171575"/>
            <a:ext cx="5467350" cy="105727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485775" y="2362200"/>
            <a:ext cx="5467350" cy="9144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Picture 5" descr="image.png"/>
          <p:cNvPicPr>
            <a:picLocks noChangeAspect="1"/>
          </p:cNvPicPr>
          <p:nvPr/>
        </p:nvPicPr>
        <p:blipFill>
          <a:blip r:embed="rId4"/>
          <a:stretch>
            <a:fillRect/>
          </a:stretch>
        </p:blipFill>
        <p:spPr>
          <a:xfrm>
            <a:off x="485775" y="3348849"/>
            <a:ext cx="5467350" cy="32766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7" name="TextBox 6"/>
          <p:cNvSpPr txBox="1"/>
          <p:nvPr/>
        </p:nvSpPr>
        <p:spPr>
          <a:xfrm>
            <a:off x="885825" y="418155"/>
            <a:ext cx="11306175" cy="392415"/>
          </a:xfrm>
          <a:prstGeom prst="rect">
            <a:avLst/>
          </a:prstGeom>
          <a:noFill/>
        </p:spPr>
        <p:txBody>
          <a:bodyPr wrap="square" lIns="0" tIns="0" rIns="0" bIns="0" anchor="ctr">
            <a:spAutoFit/>
          </a:bodyPr>
          <a:lstStyle/>
          <a:p>
            <a:pPr algn="l"/>
            <a:r>
              <a:rPr sz="2550" b="1" i="0" u="none" dirty="0" err="1">
                <a:solidFill>
                  <a:srgbClr val="C00000"/>
                </a:solidFill>
                <a:latin typeface="Noto Sans Bengali"/>
              </a:rPr>
              <a:t>রক্ত</a:t>
            </a:r>
            <a:r>
              <a:rPr sz="2550" b="1" i="0" u="none" dirty="0">
                <a:solidFill>
                  <a:srgbClr val="C00000"/>
                </a:solidFill>
                <a:latin typeface="Noto Sans Bengali"/>
              </a:rPr>
              <a:t> </a:t>
            </a:r>
            <a:r>
              <a:rPr sz="2550" b="1" i="0" u="none" dirty="0" err="1">
                <a:solidFill>
                  <a:srgbClr val="C00000"/>
                </a:solidFill>
                <a:latin typeface="Noto Sans Bengali"/>
              </a:rPr>
              <a:t>সংবহন</a:t>
            </a:r>
            <a:r>
              <a:rPr sz="2550" b="1" i="0" u="none" dirty="0">
                <a:solidFill>
                  <a:srgbClr val="C00000"/>
                </a:solidFill>
                <a:latin typeface="Noto Sans Bengali"/>
              </a:rPr>
              <a:t> ও </a:t>
            </a:r>
            <a:r>
              <a:rPr sz="2550" b="1" i="0" u="none" dirty="0" err="1">
                <a:solidFill>
                  <a:srgbClr val="C00000"/>
                </a:solidFill>
                <a:latin typeface="Noto Sans Bengali"/>
              </a:rPr>
              <a:t>সিস্টেমিক</a:t>
            </a:r>
            <a:r>
              <a:rPr sz="2550" b="1" i="0" u="none" dirty="0">
                <a:solidFill>
                  <a:srgbClr val="C00000"/>
                </a:solidFill>
                <a:latin typeface="Noto Sans Bengali"/>
              </a:rPr>
              <a:t> </a:t>
            </a:r>
            <a:r>
              <a:rPr sz="2550" b="1" i="0" u="none" dirty="0" err="1">
                <a:solidFill>
                  <a:srgbClr val="C00000"/>
                </a:solidFill>
                <a:latin typeface="Noto Sans Bengali"/>
              </a:rPr>
              <a:t>সংবহন</a:t>
            </a:r>
            <a:endParaRPr sz="2550" b="1" i="0" u="none" dirty="0">
              <a:solidFill>
                <a:srgbClr val="C00000"/>
              </a:solidFill>
              <a:latin typeface="Noto Sans Bengali"/>
            </a:endParaRPr>
          </a:p>
        </p:txBody>
      </p:sp>
      <p:sp>
        <p:nvSpPr>
          <p:cNvPr id="8" name="Rectangle 7"/>
          <p:cNvSpPr/>
          <p:nvPr/>
        </p:nvSpPr>
        <p:spPr>
          <a:xfrm>
            <a:off x="485775" y="914400"/>
            <a:ext cx="11220450" cy="19050"/>
          </a:xfrm>
          <a:prstGeom prst="rect">
            <a:avLst/>
          </a:prstGeom>
          <a:solidFill>
            <a:srgbClr val="FCA5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descr="image.png"/>
          <p:cNvPicPr>
            <a:picLocks noChangeAspect="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6">
                    <a14:imgEffect>
                      <a14:colorTemperature colorTemp="11200"/>
                    </a14:imgEffect>
                    <a14:imgEffect>
                      <a14:saturation sat="400000"/>
                    </a14:imgEffect>
                    <a14:imgEffect>
                      <a14:brightnessContrast bright="-40000" contrast="-40000"/>
                    </a14:imgEffect>
                  </a14:imgLayer>
                </a14:imgProps>
              </a:ext>
            </a:extLst>
          </a:blip>
          <a:stretch>
            <a:fillRect/>
          </a:stretch>
        </p:blipFill>
        <p:spPr>
          <a:xfrm>
            <a:off x="485775" y="461962"/>
            <a:ext cx="285750" cy="285750"/>
          </a:xfrm>
          <a:prstGeom prst="rect">
            <a:avLst/>
          </a:prstGeom>
        </p:spPr>
      </p:pic>
      <p:sp>
        <p:nvSpPr>
          <p:cNvPr id="10" name="TextBox 9"/>
          <p:cNvSpPr txBox="1"/>
          <p:nvPr/>
        </p:nvSpPr>
        <p:spPr>
          <a:xfrm>
            <a:off x="723900" y="1314450"/>
            <a:ext cx="5038725" cy="771525"/>
          </a:xfrm>
          <a:prstGeom prst="rect">
            <a:avLst/>
          </a:prstGeom>
          <a:noFill/>
        </p:spPr>
        <p:txBody>
          <a:bodyPr wrap="square" lIns="0" tIns="0" rIns="0" bIns="0" anchor="t">
            <a:spAutoFit/>
          </a:bodyPr>
          <a:lstStyle/>
          <a:p>
            <a:pPr algn="l">
              <a:lnSpc>
                <a:spcPts val="2025"/>
              </a:lnSpc>
            </a:pPr>
            <a:r>
              <a:rPr sz="1350" b="1" i="0" u="none">
                <a:solidFill>
                  <a:srgbClr val="0369A1"/>
                </a:solidFill>
                <a:latin typeface="Hind Siliguri"/>
              </a:rPr>
              <a:t>বদ্ধ সংবহন:</a:t>
            </a:r>
            <a:r>
              <a:rPr sz="1350" b="0" i="0" u="none">
                <a:solidFill>
                  <a:srgbClr val="0369A1"/>
                </a:solidFill>
                <a:latin typeface="Hind Siliguri Medium"/>
              </a:rPr>
              <a:t> যে সংবহন প্রক্রিয়ায় রক্ত হৃৎপিণ্ড, ধমনি, শিরা ও কৈশিক নালির মাধ্যমে সমগ্র দেহে সঞ্চালিত হয়, তাকে বদ্ধ সংবহন বলে। (মানুষের রক্ত সংবহন বদ্ধ প্রকৃতির)</a:t>
            </a:r>
          </a:p>
        </p:txBody>
      </p:sp>
      <p:sp>
        <p:nvSpPr>
          <p:cNvPr id="11" name="TextBox 10"/>
          <p:cNvSpPr txBox="1"/>
          <p:nvPr/>
        </p:nvSpPr>
        <p:spPr>
          <a:xfrm>
            <a:off x="723900" y="2505075"/>
            <a:ext cx="5038725" cy="514350"/>
          </a:xfrm>
          <a:prstGeom prst="rect">
            <a:avLst/>
          </a:prstGeom>
          <a:noFill/>
        </p:spPr>
        <p:txBody>
          <a:bodyPr wrap="square" lIns="0" tIns="0" rIns="0" bIns="0" anchor="t">
            <a:spAutoFit/>
          </a:bodyPr>
          <a:lstStyle/>
          <a:p>
            <a:pPr algn="l">
              <a:lnSpc>
                <a:spcPts val="2025"/>
              </a:lnSpc>
            </a:pPr>
            <a:r>
              <a:rPr sz="1350" b="1" i="0" u="none">
                <a:solidFill>
                  <a:srgbClr val="15803D"/>
                </a:solidFill>
                <a:latin typeface="Hind Siliguri"/>
              </a:rPr>
              <a:t>দ্বিবর্তনী সংবহন:</a:t>
            </a:r>
            <a:r>
              <a:rPr sz="1350" b="0" i="0" u="none">
                <a:solidFill>
                  <a:srgbClr val="15803D"/>
                </a:solidFill>
                <a:latin typeface="Hind Siliguri Medium"/>
              </a:rPr>
              <a:t> যে রক্তসংবহনতন্ত্রে রক্ত সমগ্রদেহে একবার পূর্ণ চক্র সম্পন্ন করার পূর্বে হৃৎপিণ্ড দিয়ে দুইবার প্রবাহিত হয়, তাকে দ্বিবর্তনী সংবহন বলে।</a:t>
            </a:r>
          </a:p>
        </p:txBody>
      </p:sp>
      <p:sp>
        <p:nvSpPr>
          <p:cNvPr id="13" name="TextBox 12"/>
          <p:cNvSpPr txBox="1"/>
          <p:nvPr/>
        </p:nvSpPr>
        <p:spPr>
          <a:xfrm>
            <a:off x="685800" y="3548874"/>
            <a:ext cx="5320665" cy="247650"/>
          </a:xfrm>
          <a:prstGeom prst="rect">
            <a:avLst/>
          </a:prstGeom>
          <a:noFill/>
        </p:spPr>
        <p:txBody>
          <a:bodyPr wrap="square" lIns="0" tIns="0" rIns="0" bIns="0" anchor="t">
            <a:spAutoFit/>
          </a:bodyPr>
          <a:lstStyle/>
          <a:p>
            <a:pPr algn="l"/>
            <a:r>
              <a:rPr sz="1500" b="1" i="0" u="none">
                <a:solidFill>
                  <a:srgbClr val="0F172A"/>
                </a:solidFill>
                <a:latin typeface="Noto Sans Bengali"/>
              </a:rPr>
              <a:t>১. সিস্টেমিক সংবহন (Systemic Circulation)</a:t>
            </a:r>
          </a:p>
        </p:txBody>
      </p:sp>
      <p:sp>
        <p:nvSpPr>
          <p:cNvPr id="14" name="TextBox 13"/>
          <p:cNvSpPr txBox="1"/>
          <p:nvPr/>
        </p:nvSpPr>
        <p:spPr>
          <a:xfrm>
            <a:off x="685800" y="3872724"/>
            <a:ext cx="5067300" cy="428625"/>
          </a:xfrm>
          <a:prstGeom prst="rect">
            <a:avLst/>
          </a:prstGeom>
          <a:noFill/>
        </p:spPr>
        <p:txBody>
          <a:bodyPr wrap="square" lIns="0" tIns="0" rIns="0" bIns="0" anchor="t">
            <a:spAutoFit/>
          </a:bodyPr>
          <a:lstStyle/>
          <a:p>
            <a:pPr algn="l">
              <a:lnSpc>
                <a:spcPts val="1687"/>
              </a:lnSpc>
            </a:pPr>
            <a:r>
              <a:rPr sz="1125" b="1" i="0" u="none">
                <a:solidFill>
                  <a:srgbClr val="334155"/>
                </a:solidFill>
                <a:latin typeface="Hind Siliguri"/>
              </a:rPr>
              <a:t>সংজ্ঞা:</a:t>
            </a:r>
            <a:r>
              <a:rPr sz="1125" b="0" i="0" u="none">
                <a:solidFill>
                  <a:srgbClr val="334155"/>
                </a:solidFill>
                <a:latin typeface="Hind Siliguri"/>
              </a:rPr>
              <a:t> যে সংবহন প্রক্রিয়ায় রক্ত বাম ভেন্ট্রিকল থেকে O₂ সমৃদ্ধ রক্ত সমগ্র দেহে পরিবাহিত হয় এবং সমগ্র দেহ থেকে CO₂ সমৃদ্ধ রক্ত ডান অ্যাট্রিয়ামে ফিরে আসে, তাকে সিস্টেমিক সংবহন বলে।</a:t>
            </a:r>
          </a:p>
        </p:txBody>
      </p:sp>
      <p:sp>
        <p:nvSpPr>
          <p:cNvPr id="15" name="TextBox 14"/>
          <p:cNvSpPr txBox="1"/>
          <p:nvPr/>
        </p:nvSpPr>
        <p:spPr>
          <a:xfrm>
            <a:off x="685800" y="5130836"/>
            <a:ext cx="5320665" cy="209550"/>
          </a:xfrm>
          <a:prstGeom prst="rect">
            <a:avLst/>
          </a:prstGeom>
          <a:noFill/>
        </p:spPr>
        <p:txBody>
          <a:bodyPr wrap="square" lIns="0" tIns="0" rIns="0" bIns="0" anchor="t">
            <a:spAutoFit/>
          </a:bodyPr>
          <a:lstStyle/>
          <a:p>
            <a:pPr algn="l"/>
            <a:r>
              <a:rPr sz="1200" b="1" i="0" u="none">
                <a:solidFill>
                  <a:srgbClr val="0F172A"/>
                </a:solidFill>
                <a:latin typeface="Noto Sans Bengali"/>
              </a:rPr>
              <a:t>গতিপথ (Flowchart):</a:t>
            </a:r>
          </a:p>
        </p:txBody>
      </p:sp>
      <p:sp>
        <p:nvSpPr>
          <p:cNvPr id="21" name="TextBox 20"/>
          <p:cNvSpPr txBox="1"/>
          <p:nvPr/>
        </p:nvSpPr>
        <p:spPr>
          <a:xfrm>
            <a:off x="914400" y="4549811"/>
            <a:ext cx="4838700" cy="228600"/>
          </a:xfrm>
          <a:prstGeom prst="rect">
            <a:avLst/>
          </a:prstGeom>
          <a:noFill/>
        </p:spPr>
        <p:txBody>
          <a:bodyPr wrap="square" lIns="0" tIns="0" rIns="0" bIns="0" anchor="t">
            <a:spAutoFit/>
          </a:bodyPr>
          <a:lstStyle/>
          <a:p>
            <a:pPr algn="l">
              <a:lnSpc>
                <a:spcPts val="1800"/>
              </a:lnSpc>
            </a:pPr>
            <a:r>
              <a:rPr sz="1200" b="1" i="0" u="none">
                <a:solidFill>
                  <a:srgbClr val="334155"/>
                </a:solidFill>
                <a:latin typeface="Hind Siliguri"/>
              </a:rPr>
              <a:t>সময়কাল:</a:t>
            </a:r>
            <a:r>
              <a:rPr sz="1200" b="0" i="0" u="none">
                <a:solidFill>
                  <a:srgbClr val="334155"/>
                </a:solidFill>
                <a:latin typeface="Hind Siliguri"/>
              </a:rPr>
              <a:t> পুরো প্রক্রিয়ায় সময় লাগে ২৫-৩০ সেকেন্ড।</a:t>
            </a:r>
          </a:p>
        </p:txBody>
      </p:sp>
      <p:sp>
        <p:nvSpPr>
          <p:cNvPr id="22" name="TextBox 21"/>
          <p:cNvSpPr txBox="1"/>
          <p:nvPr/>
        </p:nvSpPr>
        <p:spPr>
          <a:xfrm>
            <a:off x="914400" y="4873661"/>
            <a:ext cx="4838700" cy="228600"/>
          </a:xfrm>
          <a:prstGeom prst="rect">
            <a:avLst/>
          </a:prstGeom>
          <a:noFill/>
        </p:spPr>
        <p:txBody>
          <a:bodyPr wrap="square" lIns="0" tIns="0" rIns="0" bIns="0" anchor="t">
            <a:spAutoFit/>
          </a:bodyPr>
          <a:lstStyle/>
          <a:p>
            <a:pPr algn="l">
              <a:lnSpc>
                <a:spcPts val="1800"/>
              </a:lnSpc>
            </a:pPr>
            <a:r>
              <a:rPr sz="1200" b="1" i="0" u="none">
                <a:solidFill>
                  <a:srgbClr val="334155"/>
                </a:solidFill>
                <a:latin typeface="Hind Siliguri"/>
              </a:rPr>
              <a:t>কাজ:</a:t>
            </a:r>
            <a:r>
              <a:rPr sz="1200" b="0" i="0" u="none">
                <a:solidFill>
                  <a:srgbClr val="334155"/>
                </a:solidFill>
                <a:latin typeface="Hind Siliguri"/>
              </a:rPr>
              <a:t> কোষে O₂ ও খাদ্যাংশ সরবরাহ এবং CO₂ ও রেচন পদার্থ অপসারণ করা।</a:t>
            </a:r>
          </a:p>
        </p:txBody>
      </p:sp>
      <p:pic>
        <p:nvPicPr>
          <p:cNvPr id="27" name="Picture 26" descr="image.png"/>
          <p:cNvPicPr>
            <a:picLocks noChangeAspect="1"/>
          </p:cNvPicPr>
          <p:nvPr/>
        </p:nvPicPr>
        <p:blipFill>
          <a:blip r:embed="rId7"/>
          <a:stretch>
            <a:fillRect/>
          </a:stretch>
        </p:blipFill>
        <p:spPr>
          <a:xfrm>
            <a:off x="685800" y="4529949"/>
            <a:ext cx="142875" cy="142875"/>
          </a:xfrm>
          <a:prstGeom prst="rect">
            <a:avLst/>
          </a:prstGeom>
        </p:spPr>
      </p:pic>
      <p:pic>
        <p:nvPicPr>
          <p:cNvPr id="28" name="Picture 27" descr="image.png"/>
          <p:cNvPicPr>
            <a:picLocks noChangeAspect="1"/>
          </p:cNvPicPr>
          <p:nvPr/>
        </p:nvPicPr>
        <p:blipFill>
          <a:blip r:embed="rId7"/>
          <a:stretch>
            <a:fillRect/>
          </a:stretch>
        </p:blipFill>
        <p:spPr>
          <a:xfrm>
            <a:off x="685800" y="4892711"/>
            <a:ext cx="142875" cy="142875"/>
          </a:xfrm>
          <a:prstGeom prst="rect">
            <a:avLst/>
          </a:prstGeom>
        </p:spPr>
      </p:pic>
      <p:pic>
        <p:nvPicPr>
          <p:cNvPr id="14339" name="Picture 3">
            <a:extLst>
              <a:ext uri="{FF2B5EF4-FFF2-40B4-BE49-F238E27FC236}">
                <a16:creationId xmlns:a16="http://schemas.microsoft.com/office/drawing/2014/main" id="{C2FB14E8-0732-E74F-3E9D-3B9F769233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89195" y="1250123"/>
            <a:ext cx="4780707" cy="509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85775" y="1785936"/>
            <a:ext cx="5467350" cy="353853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6238875" y="1616868"/>
            <a:ext cx="5467350" cy="387667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4"/>
          <a:stretch>
            <a:fillRect/>
          </a:stretch>
        </p:blipFill>
        <p:spPr>
          <a:xfrm>
            <a:off x="685800" y="2309811"/>
            <a:ext cx="5067300" cy="833437"/>
          </a:xfrm>
          <a:prstGeom prst="rect">
            <a:avLst/>
          </a:prstGeom>
        </p:spPr>
      </p:pic>
      <p:pic>
        <p:nvPicPr>
          <p:cNvPr id="6" name="Picture 5" descr="image.png"/>
          <p:cNvPicPr>
            <a:picLocks noChangeAspect="1"/>
          </p:cNvPicPr>
          <p:nvPr/>
        </p:nvPicPr>
        <p:blipFill>
          <a:blip r:embed="rId5"/>
          <a:stretch>
            <a:fillRect/>
          </a:stretch>
        </p:blipFill>
        <p:spPr>
          <a:xfrm>
            <a:off x="6438900" y="2140743"/>
            <a:ext cx="5067300" cy="619125"/>
          </a:xfrm>
          <a:prstGeom prst="rect">
            <a:avLst/>
          </a:prstGeom>
        </p:spPr>
      </p:pic>
      <p:sp>
        <p:nvSpPr>
          <p:cNvPr id="7" name="TextBox 6"/>
          <p:cNvSpPr txBox="1"/>
          <p:nvPr/>
        </p:nvSpPr>
        <p:spPr>
          <a:xfrm>
            <a:off x="962025" y="418155"/>
            <a:ext cx="11229975" cy="392415"/>
          </a:xfrm>
          <a:prstGeom prst="rect">
            <a:avLst/>
          </a:prstGeom>
          <a:noFill/>
        </p:spPr>
        <p:txBody>
          <a:bodyPr wrap="square" lIns="0" tIns="0" rIns="0" bIns="0" anchor="ctr">
            <a:spAutoFit/>
          </a:bodyPr>
          <a:lstStyle/>
          <a:p>
            <a:pPr algn="l"/>
            <a:r>
              <a:rPr sz="2550" b="1" i="0" u="none" dirty="0" err="1">
                <a:solidFill>
                  <a:srgbClr val="C00000"/>
                </a:solidFill>
                <a:latin typeface="Noto Sans Bengali"/>
              </a:rPr>
              <a:t>পালমোনারি</a:t>
            </a:r>
            <a:r>
              <a:rPr sz="2550" b="1" i="0" u="none" dirty="0">
                <a:solidFill>
                  <a:srgbClr val="C00000"/>
                </a:solidFill>
                <a:latin typeface="Noto Sans Bengali"/>
              </a:rPr>
              <a:t> ও </a:t>
            </a:r>
            <a:r>
              <a:rPr sz="2550" b="1" i="0" u="none" dirty="0" err="1">
                <a:solidFill>
                  <a:srgbClr val="C00000"/>
                </a:solidFill>
                <a:latin typeface="Noto Sans Bengali"/>
              </a:rPr>
              <a:t>বক্ষীয়</a:t>
            </a:r>
            <a:r>
              <a:rPr sz="2550" b="1" i="0" u="none" dirty="0">
                <a:solidFill>
                  <a:srgbClr val="C00000"/>
                </a:solidFill>
                <a:latin typeface="Noto Sans Bengali"/>
              </a:rPr>
              <a:t> (</a:t>
            </a:r>
            <a:r>
              <a:rPr sz="2550" b="1" i="0" u="none" dirty="0" err="1">
                <a:solidFill>
                  <a:srgbClr val="C00000"/>
                </a:solidFill>
                <a:latin typeface="Noto Sans Bengali"/>
              </a:rPr>
              <a:t>করোনারি</a:t>
            </a:r>
            <a:r>
              <a:rPr sz="2550" b="1" i="0" u="none" dirty="0">
                <a:solidFill>
                  <a:srgbClr val="C00000"/>
                </a:solidFill>
                <a:latin typeface="Noto Sans Bengali"/>
              </a:rPr>
              <a:t>) </a:t>
            </a:r>
            <a:r>
              <a:rPr sz="2550" b="1" i="0" u="none" dirty="0" err="1">
                <a:solidFill>
                  <a:srgbClr val="C00000"/>
                </a:solidFill>
                <a:latin typeface="Noto Sans Bengali"/>
              </a:rPr>
              <a:t>সংবহন</a:t>
            </a:r>
            <a:endParaRPr sz="2550" b="1" i="0" u="none" dirty="0">
              <a:solidFill>
                <a:srgbClr val="C00000"/>
              </a:solidFill>
              <a:latin typeface="Noto Sans Bengali"/>
            </a:endParaRPr>
          </a:p>
        </p:txBody>
      </p:sp>
      <p:sp>
        <p:nvSpPr>
          <p:cNvPr id="8" name="Rectangle 7"/>
          <p:cNvSpPr/>
          <p:nvPr/>
        </p:nvSpPr>
        <p:spPr>
          <a:xfrm>
            <a:off x="485775" y="914400"/>
            <a:ext cx="11220450" cy="19050"/>
          </a:xfrm>
          <a:prstGeom prst="rect">
            <a:avLst/>
          </a:prstGeom>
          <a:solidFill>
            <a:srgbClr val="FCA5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descr="image.png"/>
          <p:cNvPicPr>
            <a:picLocks noChangeAspect="1"/>
          </p:cNvPicPr>
          <p:nvPr/>
        </p:nvPicPr>
        <p:blipFill>
          <a:blip r:embed="rId6">
            <a:duotone>
              <a:schemeClr val="accent2">
                <a:shade val="45000"/>
                <a:satMod val="135000"/>
              </a:schemeClr>
              <a:prstClr val="white"/>
            </a:duotone>
            <a:extLst>
              <a:ext uri="{BEBA8EAE-BF5A-486C-A8C5-ECC9F3942E4B}">
                <a14:imgProps xmlns:a14="http://schemas.microsoft.com/office/drawing/2010/main">
                  <a14:imgLayer r:embed="rId7">
                    <a14:imgEffect>
                      <a14:brightnessContrast bright="-100000" contrast="-40000"/>
                    </a14:imgEffect>
                  </a14:imgLayer>
                </a14:imgProps>
              </a:ext>
            </a:extLst>
          </a:blip>
          <a:stretch>
            <a:fillRect/>
          </a:stretch>
        </p:blipFill>
        <p:spPr>
          <a:xfrm>
            <a:off x="485775" y="461962"/>
            <a:ext cx="361950" cy="285750"/>
          </a:xfrm>
          <a:prstGeom prst="rect">
            <a:avLst/>
          </a:prstGeom>
        </p:spPr>
      </p:pic>
      <p:sp>
        <p:nvSpPr>
          <p:cNvPr id="10" name="TextBox 9"/>
          <p:cNvSpPr txBox="1"/>
          <p:nvPr/>
        </p:nvSpPr>
        <p:spPr>
          <a:xfrm>
            <a:off x="685800" y="1985961"/>
            <a:ext cx="5320665" cy="247650"/>
          </a:xfrm>
          <a:prstGeom prst="rect">
            <a:avLst/>
          </a:prstGeom>
          <a:noFill/>
        </p:spPr>
        <p:txBody>
          <a:bodyPr wrap="square" lIns="0" tIns="0" rIns="0" bIns="0" anchor="t">
            <a:spAutoFit/>
          </a:bodyPr>
          <a:lstStyle/>
          <a:p>
            <a:pPr algn="l"/>
            <a:r>
              <a:rPr sz="1500" b="1" i="0" u="none">
                <a:solidFill>
                  <a:srgbClr val="0F172A"/>
                </a:solidFill>
                <a:latin typeface="Noto Sans Bengali"/>
              </a:rPr>
              <a:t>২. পালমোনারি সংবহন (Pulmonary Circulation)</a:t>
            </a:r>
          </a:p>
        </p:txBody>
      </p:sp>
      <p:sp>
        <p:nvSpPr>
          <p:cNvPr id="11" name="TextBox 10"/>
          <p:cNvSpPr txBox="1"/>
          <p:nvPr/>
        </p:nvSpPr>
        <p:spPr>
          <a:xfrm>
            <a:off x="685800" y="3948110"/>
            <a:ext cx="5320665" cy="190500"/>
          </a:xfrm>
          <a:prstGeom prst="rect">
            <a:avLst/>
          </a:prstGeom>
          <a:noFill/>
        </p:spPr>
        <p:txBody>
          <a:bodyPr wrap="square" lIns="0" tIns="0" rIns="0" bIns="0" anchor="t">
            <a:spAutoFit/>
          </a:bodyPr>
          <a:lstStyle/>
          <a:p>
            <a:pPr algn="l"/>
            <a:r>
              <a:rPr sz="1125" b="1" i="0" u="none" dirty="0" err="1">
                <a:solidFill>
                  <a:srgbClr val="0F172A"/>
                </a:solidFill>
                <a:latin typeface="Noto Sans Bengali"/>
              </a:rPr>
              <a:t>গতিপথ</a:t>
            </a:r>
            <a:r>
              <a:rPr sz="1125" b="1" i="0" u="none" dirty="0">
                <a:solidFill>
                  <a:srgbClr val="0F172A"/>
                </a:solidFill>
                <a:latin typeface="Noto Sans Bengali"/>
              </a:rPr>
              <a:t>:</a:t>
            </a:r>
          </a:p>
        </p:txBody>
      </p:sp>
      <p:sp>
        <p:nvSpPr>
          <p:cNvPr id="12" name="TextBox 11"/>
          <p:cNvSpPr txBox="1"/>
          <p:nvPr/>
        </p:nvSpPr>
        <p:spPr>
          <a:xfrm>
            <a:off x="6438900" y="1816893"/>
            <a:ext cx="5320665" cy="247650"/>
          </a:xfrm>
          <a:prstGeom prst="rect">
            <a:avLst/>
          </a:prstGeom>
          <a:noFill/>
        </p:spPr>
        <p:txBody>
          <a:bodyPr wrap="square" lIns="0" tIns="0" rIns="0" bIns="0" anchor="t">
            <a:spAutoFit/>
          </a:bodyPr>
          <a:lstStyle/>
          <a:p>
            <a:pPr algn="l"/>
            <a:r>
              <a:rPr sz="1500" b="1" i="0" u="none">
                <a:solidFill>
                  <a:srgbClr val="0F172A"/>
                </a:solidFill>
                <a:latin typeface="Noto Sans Bengali"/>
              </a:rPr>
              <a:t>৩. করোনারি সংবহন (Coronary Circulation)</a:t>
            </a:r>
          </a:p>
        </p:txBody>
      </p:sp>
      <p:sp>
        <p:nvSpPr>
          <p:cNvPr id="13" name="TextBox 12"/>
          <p:cNvSpPr txBox="1"/>
          <p:nvPr/>
        </p:nvSpPr>
        <p:spPr>
          <a:xfrm>
            <a:off x="6438900" y="3979068"/>
            <a:ext cx="5320665" cy="190500"/>
          </a:xfrm>
          <a:prstGeom prst="rect">
            <a:avLst/>
          </a:prstGeom>
          <a:noFill/>
        </p:spPr>
        <p:txBody>
          <a:bodyPr wrap="square" lIns="0" tIns="0" rIns="0" bIns="0" anchor="t">
            <a:spAutoFit/>
          </a:bodyPr>
          <a:lstStyle/>
          <a:p>
            <a:pPr algn="l"/>
            <a:r>
              <a:rPr sz="1125" b="1" i="0" u="none">
                <a:solidFill>
                  <a:srgbClr val="0F172A"/>
                </a:solidFill>
                <a:latin typeface="Noto Sans Bengali"/>
              </a:rPr>
              <a:t>গতিপথ:</a:t>
            </a:r>
          </a:p>
        </p:txBody>
      </p:sp>
      <p:sp>
        <p:nvSpPr>
          <p:cNvPr id="14" name="TextBox 13"/>
          <p:cNvSpPr txBox="1"/>
          <p:nvPr/>
        </p:nvSpPr>
        <p:spPr>
          <a:xfrm>
            <a:off x="828675" y="2405061"/>
            <a:ext cx="4829175" cy="642937"/>
          </a:xfrm>
          <a:prstGeom prst="rect">
            <a:avLst/>
          </a:prstGeom>
          <a:noFill/>
        </p:spPr>
        <p:txBody>
          <a:bodyPr wrap="square" lIns="0" tIns="0" rIns="0" bIns="0" anchor="t">
            <a:spAutoFit/>
          </a:bodyPr>
          <a:lstStyle/>
          <a:p>
            <a:pPr algn="l">
              <a:lnSpc>
                <a:spcPts val="1687"/>
              </a:lnSpc>
            </a:pPr>
            <a:r>
              <a:rPr sz="1125" b="1" i="0" u="none">
                <a:solidFill>
                  <a:srgbClr val="16A34A"/>
                </a:solidFill>
                <a:latin typeface="Hind Siliguri"/>
              </a:rPr>
              <a:t>সংজ্ঞা:</a:t>
            </a:r>
            <a:r>
              <a:rPr sz="1125" b="0" i="0" u="none">
                <a:solidFill>
                  <a:srgbClr val="16A34A"/>
                </a:solidFill>
                <a:latin typeface="Hind Siliguri Medium"/>
              </a:rPr>
              <a:t> যে রক্তসংবহন প্রক্রিয়ায় CO₂ সমৃদ্ধ রক্ত ডান ভেন্ট্রিকল থেকে বাম ও ডান ফুসফুসে পরিবাহিত হয় এবং ফুসফুস থেকে O₂ সমৃদ্ধ রক্ত বাম অ্যাট্রিয়ামে ফিরে আসে, তাকে পালমোনারি সংবহন বলে।</a:t>
            </a:r>
          </a:p>
        </p:txBody>
      </p:sp>
      <p:sp>
        <p:nvSpPr>
          <p:cNvPr id="15" name="TextBox 14"/>
          <p:cNvSpPr txBox="1"/>
          <p:nvPr/>
        </p:nvSpPr>
        <p:spPr>
          <a:xfrm>
            <a:off x="914400" y="3257549"/>
            <a:ext cx="4838700" cy="457200"/>
          </a:xfrm>
          <a:prstGeom prst="rect">
            <a:avLst/>
          </a:prstGeom>
          <a:noFill/>
        </p:spPr>
        <p:txBody>
          <a:bodyPr wrap="square" lIns="0" tIns="0" rIns="0" bIns="0" anchor="t">
            <a:spAutoFit/>
          </a:bodyPr>
          <a:lstStyle/>
          <a:p>
            <a:pPr algn="l">
              <a:lnSpc>
                <a:spcPts val="1800"/>
              </a:lnSpc>
            </a:pPr>
            <a:r>
              <a:rPr sz="1200" b="1" i="0" u="none" dirty="0" err="1">
                <a:solidFill>
                  <a:srgbClr val="334155"/>
                </a:solidFill>
                <a:latin typeface="Hind Siliguri"/>
              </a:rPr>
              <a:t>কাজ</a:t>
            </a:r>
            <a:r>
              <a:rPr sz="1200" b="1" i="0" u="none" dirty="0">
                <a:solidFill>
                  <a:srgbClr val="334155"/>
                </a:solidFill>
                <a:latin typeface="Hind Siliguri"/>
              </a:rPr>
              <a:t>:</a:t>
            </a:r>
            <a:r>
              <a:rPr sz="1200" b="0" i="0" u="none" dirty="0">
                <a:solidFill>
                  <a:srgbClr val="334155"/>
                </a:solidFill>
                <a:latin typeface="Hind Siliguri"/>
              </a:rPr>
              <a:t> </a:t>
            </a:r>
            <a:r>
              <a:rPr sz="1200" b="0" i="0" u="none" dirty="0" err="1">
                <a:solidFill>
                  <a:srgbClr val="334155"/>
                </a:solidFill>
                <a:latin typeface="Hind Siliguri"/>
              </a:rPr>
              <a:t>দেহ</a:t>
            </a:r>
            <a:r>
              <a:rPr sz="1200" b="0" i="0" u="none" dirty="0">
                <a:solidFill>
                  <a:srgbClr val="334155"/>
                </a:solidFill>
                <a:latin typeface="Hind Siliguri"/>
              </a:rPr>
              <a:t> </a:t>
            </a:r>
            <a:r>
              <a:rPr sz="1200" b="0" i="0" u="none" dirty="0" err="1">
                <a:solidFill>
                  <a:srgbClr val="334155"/>
                </a:solidFill>
                <a:latin typeface="Hind Siliguri"/>
              </a:rPr>
              <a:t>থেকে</a:t>
            </a:r>
            <a:r>
              <a:rPr sz="1200" b="0" i="0" u="none" dirty="0">
                <a:solidFill>
                  <a:srgbClr val="334155"/>
                </a:solidFill>
                <a:latin typeface="Hind Siliguri"/>
              </a:rPr>
              <a:t> </a:t>
            </a:r>
            <a:r>
              <a:rPr sz="1200" b="0" i="0" u="none" dirty="0" err="1">
                <a:solidFill>
                  <a:srgbClr val="334155"/>
                </a:solidFill>
                <a:latin typeface="Hind Siliguri"/>
              </a:rPr>
              <a:t>আনীত</a:t>
            </a:r>
            <a:r>
              <a:rPr sz="1200" b="0" i="0" u="none" dirty="0">
                <a:solidFill>
                  <a:srgbClr val="334155"/>
                </a:solidFill>
                <a:latin typeface="Hind Siliguri"/>
              </a:rPr>
              <a:t> CO₂ </a:t>
            </a:r>
            <a:r>
              <a:rPr sz="1200" b="0" i="0" u="none" dirty="0" err="1">
                <a:solidFill>
                  <a:srgbClr val="334155"/>
                </a:solidFill>
                <a:latin typeface="Hind Siliguri"/>
              </a:rPr>
              <a:t>সমৃদ্ধ</a:t>
            </a:r>
            <a:r>
              <a:rPr sz="1200" b="0" i="0" u="none" dirty="0">
                <a:solidFill>
                  <a:srgbClr val="334155"/>
                </a:solidFill>
                <a:latin typeface="Hind Siliguri"/>
              </a:rPr>
              <a:t> </a:t>
            </a:r>
            <a:r>
              <a:rPr sz="1200" b="0" i="0" u="none" dirty="0" err="1">
                <a:solidFill>
                  <a:srgbClr val="334155"/>
                </a:solidFill>
                <a:latin typeface="Hind Siliguri"/>
              </a:rPr>
              <a:t>রক্ত</a:t>
            </a:r>
            <a:r>
              <a:rPr sz="1200" b="0" i="0" u="none" dirty="0">
                <a:solidFill>
                  <a:srgbClr val="334155"/>
                </a:solidFill>
                <a:latin typeface="Hind Siliguri"/>
              </a:rPr>
              <a:t> </a:t>
            </a:r>
            <a:r>
              <a:rPr sz="1200" b="0" i="0" u="none" dirty="0" err="1">
                <a:solidFill>
                  <a:srgbClr val="334155"/>
                </a:solidFill>
                <a:latin typeface="Hind Siliguri"/>
              </a:rPr>
              <a:t>ফুসফুসে</a:t>
            </a:r>
            <a:r>
              <a:rPr sz="1200" b="0" i="0" u="none" dirty="0">
                <a:solidFill>
                  <a:srgbClr val="334155"/>
                </a:solidFill>
                <a:latin typeface="Hind Siliguri"/>
              </a:rPr>
              <a:t> </a:t>
            </a:r>
            <a:r>
              <a:rPr sz="1200" b="0" i="0" u="none" dirty="0" err="1">
                <a:solidFill>
                  <a:srgbClr val="334155"/>
                </a:solidFill>
                <a:latin typeface="Hind Siliguri"/>
              </a:rPr>
              <a:t>প্রবেশ</a:t>
            </a:r>
            <a:r>
              <a:rPr sz="1200" b="0" i="0" u="none" dirty="0">
                <a:solidFill>
                  <a:srgbClr val="334155"/>
                </a:solidFill>
                <a:latin typeface="Hind Siliguri"/>
              </a:rPr>
              <a:t> </a:t>
            </a:r>
            <a:r>
              <a:rPr sz="1200" b="0" i="0" u="none" dirty="0" err="1">
                <a:solidFill>
                  <a:srgbClr val="334155"/>
                </a:solidFill>
                <a:latin typeface="Hind Siliguri"/>
              </a:rPr>
              <a:t>করে</a:t>
            </a:r>
            <a:r>
              <a:rPr sz="1200" b="0" i="0" u="none" dirty="0">
                <a:solidFill>
                  <a:srgbClr val="334155"/>
                </a:solidFill>
                <a:latin typeface="Hind Siliguri"/>
              </a:rPr>
              <a:t> </a:t>
            </a:r>
            <a:r>
              <a:rPr sz="1200" b="0" i="0" u="none" dirty="0" err="1">
                <a:solidFill>
                  <a:srgbClr val="334155"/>
                </a:solidFill>
                <a:latin typeface="Hind Siliguri"/>
              </a:rPr>
              <a:t>ব্যাপন</a:t>
            </a:r>
            <a:r>
              <a:rPr sz="1200" b="0" i="0" u="none" dirty="0">
                <a:solidFill>
                  <a:srgbClr val="334155"/>
                </a:solidFill>
                <a:latin typeface="Hind Siliguri"/>
              </a:rPr>
              <a:t> </a:t>
            </a:r>
            <a:r>
              <a:rPr sz="1200" b="0" i="0" u="none" dirty="0" err="1">
                <a:solidFill>
                  <a:srgbClr val="334155"/>
                </a:solidFill>
                <a:latin typeface="Hind Siliguri"/>
              </a:rPr>
              <a:t>প্রক্রিয়ায়</a:t>
            </a:r>
            <a:r>
              <a:rPr sz="1200" b="0" i="0" u="none" dirty="0">
                <a:solidFill>
                  <a:srgbClr val="334155"/>
                </a:solidFill>
                <a:latin typeface="Hind Siliguri"/>
              </a:rPr>
              <a:t> </a:t>
            </a:r>
            <a:r>
              <a:rPr sz="1200" b="0" i="0" u="none" dirty="0" err="1">
                <a:solidFill>
                  <a:srgbClr val="334155"/>
                </a:solidFill>
                <a:latin typeface="Hind Siliguri"/>
              </a:rPr>
              <a:t>গ্যাসীয়</a:t>
            </a:r>
            <a:r>
              <a:rPr sz="1200" b="0" i="0" u="none" dirty="0">
                <a:solidFill>
                  <a:srgbClr val="334155"/>
                </a:solidFill>
                <a:latin typeface="Hind Siliguri"/>
              </a:rPr>
              <a:t> </a:t>
            </a:r>
            <a:r>
              <a:rPr sz="1200" b="0" i="0" u="none" dirty="0" err="1">
                <a:solidFill>
                  <a:srgbClr val="334155"/>
                </a:solidFill>
                <a:latin typeface="Hind Siliguri"/>
              </a:rPr>
              <a:t>বিনিময়</a:t>
            </a:r>
            <a:r>
              <a:rPr sz="1200" b="0" i="0" u="none" dirty="0">
                <a:solidFill>
                  <a:srgbClr val="334155"/>
                </a:solidFill>
                <a:latin typeface="Hind Siliguri"/>
              </a:rPr>
              <a:t> </a:t>
            </a:r>
            <a:r>
              <a:rPr sz="1200" b="0" i="0" u="none" dirty="0" err="1">
                <a:solidFill>
                  <a:srgbClr val="334155"/>
                </a:solidFill>
                <a:latin typeface="Hind Siliguri"/>
              </a:rPr>
              <a:t>ঘটিয়ে</a:t>
            </a:r>
            <a:r>
              <a:rPr sz="1200" b="0" i="0" u="none" dirty="0">
                <a:solidFill>
                  <a:srgbClr val="334155"/>
                </a:solidFill>
                <a:latin typeface="Hind Siliguri"/>
              </a:rPr>
              <a:t> O₂ </a:t>
            </a:r>
            <a:r>
              <a:rPr sz="1200" b="0" i="0" u="none" dirty="0" err="1">
                <a:solidFill>
                  <a:srgbClr val="334155"/>
                </a:solidFill>
                <a:latin typeface="Hind Siliguri"/>
              </a:rPr>
              <a:t>সমৃদ্ধ</a:t>
            </a:r>
            <a:r>
              <a:rPr sz="1200" b="0" i="0" u="none" dirty="0">
                <a:solidFill>
                  <a:srgbClr val="334155"/>
                </a:solidFill>
                <a:latin typeface="Hind Siliguri"/>
              </a:rPr>
              <a:t> </a:t>
            </a:r>
            <a:r>
              <a:rPr sz="1200" b="0" i="0" u="none" dirty="0" err="1">
                <a:solidFill>
                  <a:srgbClr val="334155"/>
                </a:solidFill>
                <a:latin typeface="Hind Siliguri"/>
              </a:rPr>
              <a:t>রক্তে</a:t>
            </a:r>
            <a:r>
              <a:rPr sz="1200" b="0" i="0" u="none" dirty="0">
                <a:solidFill>
                  <a:srgbClr val="334155"/>
                </a:solidFill>
                <a:latin typeface="Hind Siliguri"/>
              </a:rPr>
              <a:t> </a:t>
            </a:r>
            <a:r>
              <a:rPr sz="1200" b="0" i="0" u="none" dirty="0" err="1">
                <a:solidFill>
                  <a:srgbClr val="334155"/>
                </a:solidFill>
                <a:latin typeface="Hind Siliguri"/>
              </a:rPr>
              <a:t>পরিণত</a:t>
            </a:r>
            <a:r>
              <a:rPr sz="1200" b="0" i="0" u="none" dirty="0">
                <a:solidFill>
                  <a:srgbClr val="334155"/>
                </a:solidFill>
                <a:latin typeface="Hind Siliguri"/>
              </a:rPr>
              <a:t> </a:t>
            </a:r>
            <a:r>
              <a:rPr sz="1200" b="0" i="0" u="none" dirty="0" err="1">
                <a:solidFill>
                  <a:srgbClr val="334155"/>
                </a:solidFill>
                <a:latin typeface="Hind Siliguri"/>
              </a:rPr>
              <a:t>হয়ে</a:t>
            </a:r>
            <a:r>
              <a:rPr sz="1200" b="0" i="0" u="none" dirty="0">
                <a:solidFill>
                  <a:srgbClr val="334155"/>
                </a:solidFill>
                <a:latin typeface="Hind Siliguri"/>
              </a:rPr>
              <a:t> </a:t>
            </a:r>
            <a:r>
              <a:rPr sz="1200" b="0" i="0" u="none" dirty="0" err="1">
                <a:solidFill>
                  <a:srgbClr val="334155"/>
                </a:solidFill>
                <a:latin typeface="Hind Siliguri"/>
              </a:rPr>
              <a:t>হৃৎপিণ্ডে</a:t>
            </a:r>
            <a:r>
              <a:rPr sz="1200" b="0" i="0" u="none" dirty="0">
                <a:solidFill>
                  <a:srgbClr val="334155"/>
                </a:solidFill>
                <a:latin typeface="Hind Siliguri"/>
              </a:rPr>
              <a:t> </a:t>
            </a:r>
            <a:r>
              <a:rPr sz="1200" b="0" i="0" u="none" dirty="0" err="1">
                <a:solidFill>
                  <a:srgbClr val="334155"/>
                </a:solidFill>
                <a:latin typeface="Hind Siliguri"/>
              </a:rPr>
              <a:t>ফিরে</a:t>
            </a:r>
            <a:r>
              <a:rPr sz="1200" b="0" i="0" u="none" dirty="0">
                <a:solidFill>
                  <a:srgbClr val="334155"/>
                </a:solidFill>
                <a:latin typeface="Hind Siliguri"/>
              </a:rPr>
              <a:t> </a:t>
            </a:r>
            <a:r>
              <a:rPr sz="1200" b="0" i="0" u="none" dirty="0" err="1">
                <a:solidFill>
                  <a:srgbClr val="334155"/>
                </a:solidFill>
                <a:latin typeface="Hind Siliguri"/>
              </a:rPr>
              <a:t>আসা</a:t>
            </a:r>
            <a:r>
              <a:rPr sz="1200" b="0" i="0" u="none" dirty="0">
                <a:solidFill>
                  <a:srgbClr val="334155"/>
                </a:solidFill>
                <a:latin typeface="Hind Siliguri"/>
              </a:rPr>
              <a:t>।</a:t>
            </a:r>
          </a:p>
        </p:txBody>
      </p:sp>
      <p:sp>
        <p:nvSpPr>
          <p:cNvPr id="16" name="TextBox 15"/>
          <p:cNvSpPr txBox="1"/>
          <p:nvPr/>
        </p:nvSpPr>
        <p:spPr>
          <a:xfrm>
            <a:off x="6581775" y="2235993"/>
            <a:ext cx="4829175" cy="428625"/>
          </a:xfrm>
          <a:prstGeom prst="rect">
            <a:avLst/>
          </a:prstGeom>
          <a:noFill/>
        </p:spPr>
        <p:txBody>
          <a:bodyPr wrap="square" lIns="0" tIns="0" rIns="0" bIns="0" anchor="t">
            <a:spAutoFit/>
          </a:bodyPr>
          <a:lstStyle/>
          <a:p>
            <a:pPr algn="l">
              <a:lnSpc>
                <a:spcPts val="1687"/>
              </a:lnSpc>
            </a:pPr>
            <a:r>
              <a:rPr sz="1125" b="1" i="0" u="none">
                <a:solidFill>
                  <a:srgbClr val="DC2626"/>
                </a:solidFill>
                <a:latin typeface="Hind Siliguri"/>
              </a:rPr>
              <a:t>সংজ্ঞা:</a:t>
            </a:r>
            <a:r>
              <a:rPr sz="1125" b="0" i="0" u="none">
                <a:solidFill>
                  <a:srgbClr val="DC2626"/>
                </a:solidFill>
                <a:latin typeface="Hind Siliguri Medium"/>
              </a:rPr>
              <a:t> যে রক্ত সংবহনের মাধ্যমে মানবদেহে হৃৎপিণ্ডের প্রাচীরগাত্রের কলাকোষে রক্ত পরিবাহিত হয়, তাকে করোনারি সংবহন বলে।</a:t>
            </a:r>
          </a:p>
        </p:txBody>
      </p:sp>
      <p:sp>
        <p:nvSpPr>
          <p:cNvPr id="17" name="TextBox 16"/>
          <p:cNvSpPr txBox="1"/>
          <p:nvPr/>
        </p:nvSpPr>
        <p:spPr>
          <a:xfrm>
            <a:off x="6667500" y="2874168"/>
            <a:ext cx="4838700" cy="457200"/>
          </a:xfrm>
          <a:prstGeom prst="rect">
            <a:avLst/>
          </a:prstGeom>
          <a:noFill/>
        </p:spPr>
        <p:txBody>
          <a:bodyPr wrap="square" lIns="0" tIns="0" rIns="0" bIns="0" anchor="t">
            <a:spAutoFit/>
          </a:bodyPr>
          <a:lstStyle/>
          <a:p>
            <a:pPr algn="l">
              <a:lnSpc>
                <a:spcPts val="1800"/>
              </a:lnSpc>
            </a:pPr>
            <a:r>
              <a:rPr sz="1200" b="1" i="0" u="none">
                <a:solidFill>
                  <a:srgbClr val="334155"/>
                </a:solidFill>
                <a:latin typeface="Hind Siliguri"/>
              </a:rPr>
              <a:t>বিশেষত্ব:</a:t>
            </a:r>
            <a:r>
              <a:rPr sz="1200" b="0" i="0" u="none">
                <a:solidFill>
                  <a:srgbClr val="334155"/>
                </a:solidFill>
                <a:latin typeface="Hind Siliguri"/>
              </a:rPr>
              <a:t> হৃৎপিণ্ড কর্তৃক পাম্প করা ধমনি রক্তের ৫% অংশ করোনারি ধমনির মাধ্যমে নিজস্ব প্রাচীরে বাহিত হয়।</a:t>
            </a:r>
          </a:p>
        </p:txBody>
      </p:sp>
      <p:sp>
        <p:nvSpPr>
          <p:cNvPr id="18" name="TextBox 17"/>
          <p:cNvSpPr txBox="1"/>
          <p:nvPr/>
        </p:nvSpPr>
        <p:spPr>
          <a:xfrm>
            <a:off x="6667500" y="3426618"/>
            <a:ext cx="4838700" cy="457200"/>
          </a:xfrm>
          <a:prstGeom prst="rect">
            <a:avLst/>
          </a:prstGeom>
          <a:noFill/>
        </p:spPr>
        <p:txBody>
          <a:bodyPr wrap="square" lIns="0" tIns="0" rIns="0" bIns="0" anchor="t">
            <a:spAutoFit/>
          </a:bodyPr>
          <a:lstStyle/>
          <a:p>
            <a:pPr algn="l">
              <a:lnSpc>
                <a:spcPts val="1800"/>
              </a:lnSpc>
            </a:pPr>
            <a:r>
              <a:rPr sz="1200" b="1" i="0" u="none">
                <a:solidFill>
                  <a:srgbClr val="334155"/>
                </a:solidFill>
                <a:latin typeface="Hind Siliguri"/>
              </a:rPr>
              <a:t>কাজ:</a:t>
            </a:r>
            <a:r>
              <a:rPr sz="1200" b="0" i="0" u="none">
                <a:solidFill>
                  <a:srgbClr val="334155"/>
                </a:solidFill>
                <a:latin typeface="Hind Siliguri"/>
              </a:rPr>
              <a:t> হৃদপেশির স্বাভাবিক কার্যকারিতা বজায় রাখতে O₂ ও পুষ্টি সরবরাহ এবং CO₂ নিষ্কাশন করা।</a:t>
            </a:r>
          </a:p>
        </p:txBody>
      </p:sp>
      <p:pic>
        <p:nvPicPr>
          <p:cNvPr id="19" name="Picture 18" descr="image.png"/>
          <p:cNvPicPr>
            <a:picLocks noChangeAspect="1"/>
          </p:cNvPicPr>
          <p:nvPr/>
        </p:nvPicPr>
        <p:blipFill>
          <a:blip r:embed="rId8"/>
          <a:stretch>
            <a:fillRect/>
          </a:stretch>
        </p:blipFill>
        <p:spPr>
          <a:xfrm>
            <a:off x="685800" y="3276599"/>
            <a:ext cx="142875" cy="142875"/>
          </a:xfrm>
          <a:prstGeom prst="rect">
            <a:avLst/>
          </a:prstGeom>
        </p:spPr>
      </p:pic>
      <p:pic>
        <p:nvPicPr>
          <p:cNvPr id="20" name="Picture 19" descr="image.png"/>
          <p:cNvPicPr>
            <a:picLocks noChangeAspect="1"/>
          </p:cNvPicPr>
          <p:nvPr/>
        </p:nvPicPr>
        <p:blipFill>
          <a:blip r:embed="rId8"/>
          <a:stretch>
            <a:fillRect/>
          </a:stretch>
        </p:blipFill>
        <p:spPr>
          <a:xfrm>
            <a:off x="6438900" y="2893218"/>
            <a:ext cx="142875" cy="142875"/>
          </a:xfrm>
          <a:prstGeom prst="rect">
            <a:avLst/>
          </a:prstGeom>
        </p:spPr>
      </p:pic>
      <p:pic>
        <p:nvPicPr>
          <p:cNvPr id="21" name="Picture 20" descr="image.png"/>
          <p:cNvPicPr>
            <a:picLocks noChangeAspect="1"/>
          </p:cNvPicPr>
          <p:nvPr/>
        </p:nvPicPr>
        <p:blipFill>
          <a:blip r:embed="rId8"/>
          <a:stretch>
            <a:fillRect/>
          </a:stretch>
        </p:blipFill>
        <p:spPr>
          <a:xfrm>
            <a:off x="6438900" y="3445668"/>
            <a:ext cx="142875" cy="14287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85775" y="1171575"/>
            <a:ext cx="11220450" cy="8001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485775" y="2610103"/>
            <a:ext cx="5467350" cy="275748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4"/>
          <a:stretch>
            <a:fillRect/>
          </a:stretch>
        </p:blipFill>
        <p:spPr>
          <a:xfrm>
            <a:off x="6238875" y="2479135"/>
            <a:ext cx="5467350" cy="301942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6" name="TextBox 5"/>
          <p:cNvSpPr txBox="1"/>
          <p:nvPr/>
        </p:nvSpPr>
        <p:spPr>
          <a:xfrm>
            <a:off x="962025" y="418155"/>
            <a:ext cx="11229975" cy="392415"/>
          </a:xfrm>
          <a:prstGeom prst="rect">
            <a:avLst/>
          </a:prstGeom>
          <a:noFill/>
        </p:spPr>
        <p:txBody>
          <a:bodyPr wrap="square" lIns="0" tIns="0" rIns="0" bIns="0" anchor="ctr">
            <a:spAutoFit/>
          </a:bodyPr>
          <a:lstStyle/>
          <a:p>
            <a:pPr algn="l"/>
            <a:r>
              <a:rPr sz="2550" b="1" i="0" u="none" dirty="0" err="1">
                <a:solidFill>
                  <a:srgbClr val="C00000"/>
                </a:solidFill>
                <a:latin typeface="Noto Sans Bengali"/>
              </a:rPr>
              <a:t>পোর্টাল</a:t>
            </a:r>
            <a:r>
              <a:rPr sz="2550" b="1" i="0" u="none" dirty="0">
                <a:solidFill>
                  <a:srgbClr val="C00000"/>
                </a:solidFill>
                <a:latin typeface="Noto Sans Bengali"/>
              </a:rPr>
              <a:t> </a:t>
            </a:r>
            <a:r>
              <a:rPr sz="2550" b="1" i="0" u="none" dirty="0" err="1">
                <a:solidFill>
                  <a:srgbClr val="C00000"/>
                </a:solidFill>
                <a:latin typeface="Noto Sans Bengali"/>
              </a:rPr>
              <a:t>সংবহন</a:t>
            </a:r>
            <a:r>
              <a:rPr sz="2550" b="1" i="0" u="none" dirty="0">
                <a:solidFill>
                  <a:srgbClr val="C00000"/>
                </a:solidFill>
                <a:latin typeface="Noto Sans Bengali"/>
              </a:rPr>
              <a:t> (Portal Circulation)</a:t>
            </a:r>
          </a:p>
        </p:txBody>
      </p:sp>
      <p:sp>
        <p:nvSpPr>
          <p:cNvPr id="7" name="Rectangle 6"/>
          <p:cNvSpPr/>
          <p:nvPr/>
        </p:nvSpPr>
        <p:spPr>
          <a:xfrm>
            <a:off x="485775" y="914400"/>
            <a:ext cx="11220450" cy="19050"/>
          </a:xfrm>
          <a:prstGeom prst="rect">
            <a:avLst/>
          </a:prstGeom>
          <a:solidFill>
            <a:srgbClr val="FCA5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image.png"/>
          <p:cNvPicPr>
            <a:picLocks noChangeAspect="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6">
                    <a14:imgEffect>
                      <a14:brightnessContrast bright="-60000"/>
                    </a14:imgEffect>
                  </a14:imgLayer>
                </a14:imgProps>
              </a:ext>
            </a:extLst>
          </a:blip>
          <a:stretch>
            <a:fillRect/>
          </a:stretch>
        </p:blipFill>
        <p:spPr>
          <a:xfrm>
            <a:off x="485775" y="461962"/>
            <a:ext cx="361950" cy="285750"/>
          </a:xfrm>
          <a:prstGeom prst="rect">
            <a:avLst/>
          </a:prstGeom>
        </p:spPr>
      </p:pic>
      <p:sp>
        <p:nvSpPr>
          <p:cNvPr id="9" name="TextBox 8"/>
          <p:cNvSpPr txBox="1"/>
          <p:nvPr/>
        </p:nvSpPr>
        <p:spPr>
          <a:xfrm>
            <a:off x="723900" y="1314450"/>
            <a:ext cx="10791825" cy="514350"/>
          </a:xfrm>
          <a:prstGeom prst="rect">
            <a:avLst/>
          </a:prstGeom>
          <a:noFill/>
        </p:spPr>
        <p:txBody>
          <a:bodyPr wrap="square" lIns="0" tIns="0" rIns="0" bIns="0" anchor="t">
            <a:spAutoFit/>
          </a:bodyPr>
          <a:lstStyle/>
          <a:p>
            <a:pPr algn="l">
              <a:lnSpc>
                <a:spcPts val="2025"/>
              </a:lnSpc>
            </a:pPr>
            <a:r>
              <a:rPr sz="1350" b="1" i="0" u="none">
                <a:solidFill>
                  <a:srgbClr val="0369A1"/>
                </a:solidFill>
                <a:latin typeface="Hind Siliguri"/>
              </a:rPr>
              <a:t>পোর্টাল শিরা &amp; সংবহন:</a:t>
            </a:r>
            <a:r>
              <a:rPr sz="1350" b="0" i="0" u="none">
                <a:solidFill>
                  <a:srgbClr val="0369A1"/>
                </a:solidFill>
                <a:latin typeface="Hind Siliguri Medium"/>
              </a:rPr>
              <a:t> দেহের কোনো অঙ্গের রক্তজালক থেকে সৃষ্টি হয়ে যে শিরা হৃৎপিণ্ডে রক্ত সরবরাহের পূর্বে দ্বিতীয় কোনো অঙ্গে পুনরায় রক্তজালকে বিভক্ত হয়, তাকে পোর্টাল শিরা বলে। এই শিরার মাধ্যমে রক্তসংবহন প্রক্রিয়াকে পোর্টাল সংবহন বলে।</a:t>
            </a:r>
          </a:p>
        </p:txBody>
      </p:sp>
      <p:sp>
        <p:nvSpPr>
          <p:cNvPr id="10" name="TextBox 9"/>
          <p:cNvSpPr txBox="1"/>
          <p:nvPr/>
        </p:nvSpPr>
        <p:spPr>
          <a:xfrm>
            <a:off x="685800" y="2810128"/>
            <a:ext cx="5320665" cy="247650"/>
          </a:xfrm>
          <a:prstGeom prst="rect">
            <a:avLst/>
          </a:prstGeom>
          <a:noFill/>
        </p:spPr>
        <p:txBody>
          <a:bodyPr wrap="square" lIns="0" tIns="0" rIns="0" bIns="0" anchor="t">
            <a:spAutoFit/>
          </a:bodyPr>
          <a:lstStyle/>
          <a:p>
            <a:pPr algn="l"/>
            <a:r>
              <a:rPr sz="1500" b="1" i="0" u="none">
                <a:solidFill>
                  <a:srgbClr val="0F172A"/>
                </a:solidFill>
                <a:latin typeface="Noto Sans Bengali"/>
              </a:rPr>
              <a:t>ক. যকৃৎ পোর্টালতন্ত্র (Hepatic Portal System)</a:t>
            </a:r>
          </a:p>
        </p:txBody>
      </p:sp>
      <p:sp>
        <p:nvSpPr>
          <p:cNvPr id="11" name="TextBox 10"/>
          <p:cNvSpPr txBox="1"/>
          <p:nvPr/>
        </p:nvSpPr>
        <p:spPr>
          <a:xfrm>
            <a:off x="685800" y="3133978"/>
            <a:ext cx="5067300" cy="642937"/>
          </a:xfrm>
          <a:prstGeom prst="rect">
            <a:avLst/>
          </a:prstGeom>
          <a:noFill/>
        </p:spPr>
        <p:txBody>
          <a:bodyPr wrap="square" lIns="0" tIns="0" rIns="0" bIns="0" anchor="t">
            <a:spAutoFit/>
          </a:bodyPr>
          <a:lstStyle/>
          <a:p>
            <a:pPr algn="l">
              <a:lnSpc>
                <a:spcPts val="1687"/>
              </a:lnSpc>
            </a:pPr>
            <a:r>
              <a:rPr sz="1125" b="1" i="0" u="none">
                <a:solidFill>
                  <a:srgbClr val="334155"/>
                </a:solidFill>
                <a:latin typeface="Hind Siliguri"/>
              </a:rPr>
              <a:t>সংজ্ঞা:</a:t>
            </a:r>
            <a:r>
              <a:rPr sz="1125" b="0" i="0" u="none">
                <a:solidFill>
                  <a:srgbClr val="334155"/>
                </a:solidFill>
                <a:latin typeface="Hind Siliguri"/>
              </a:rPr>
              <a:t> যে সংবহন প্রক্রিয়ায় অন্ত্র, অগ্ন্যাশয়, পাকস্থলী, ক্ষুদ্রান্ত্র ও প্লীহা থেকে কৈশিকজালিকার মাধ্যমে সংগৃহীত CO₂ সমৃদ্ধ রক্ত হেপাটিক পোর্টাল শিরার ভেতর দিয়ে যকৃতের দিকে প্রবাহিত হয়, তাকে হেপাটিক পোর্টাল সংবহন বলে।</a:t>
            </a:r>
          </a:p>
        </p:txBody>
      </p:sp>
      <p:sp>
        <p:nvSpPr>
          <p:cNvPr id="12" name="TextBox 11"/>
          <p:cNvSpPr txBox="1"/>
          <p:nvPr/>
        </p:nvSpPr>
        <p:spPr>
          <a:xfrm>
            <a:off x="685800" y="4405566"/>
            <a:ext cx="5320665" cy="180975"/>
          </a:xfrm>
          <a:prstGeom prst="rect">
            <a:avLst/>
          </a:prstGeom>
          <a:noFill/>
        </p:spPr>
        <p:txBody>
          <a:bodyPr wrap="square" lIns="0" tIns="0" rIns="0" bIns="0" anchor="t">
            <a:spAutoFit/>
          </a:bodyPr>
          <a:lstStyle/>
          <a:p>
            <a:pPr algn="l"/>
            <a:r>
              <a:rPr sz="1050" b="1" i="0" u="none">
                <a:solidFill>
                  <a:srgbClr val="0F172A"/>
                </a:solidFill>
                <a:latin typeface="Noto Sans Bengali"/>
              </a:rPr>
              <a:t>গতিপথ:</a:t>
            </a:r>
          </a:p>
        </p:txBody>
      </p:sp>
      <p:sp>
        <p:nvSpPr>
          <p:cNvPr id="14" name="TextBox 13"/>
          <p:cNvSpPr txBox="1"/>
          <p:nvPr/>
        </p:nvSpPr>
        <p:spPr>
          <a:xfrm>
            <a:off x="6438900" y="2679160"/>
            <a:ext cx="5320665" cy="495300"/>
          </a:xfrm>
          <a:prstGeom prst="rect">
            <a:avLst/>
          </a:prstGeom>
          <a:noFill/>
        </p:spPr>
        <p:txBody>
          <a:bodyPr wrap="square" lIns="0" tIns="0" rIns="0" bIns="0" anchor="t">
            <a:spAutoFit/>
          </a:bodyPr>
          <a:lstStyle/>
          <a:p>
            <a:pPr algn="l"/>
            <a:r>
              <a:rPr sz="1500" b="1" i="0" u="none">
                <a:solidFill>
                  <a:srgbClr val="0F172A"/>
                </a:solidFill>
                <a:latin typeface="Noto Sans Bengali"/>
              </a:rPr>
              <a:t>খ. হাইপোফাইসিয়াল পোর্টালতন্ত্র (Hypophyseal Portal System)</a:t>
            </a:r>
          </a:p>
        </p:txBody>
      </p:sp>
      <p:sp>
        <p:nvSpPr>
          <p:cNvPr id="15" name="TextBox 14"/>
          <p:cNvSpPr txBox="1"/>
          <p:nvPr/>
        </p:nvSpPr>
        <p:spPr>
          <a:xfrm>
            <a:off x="6438900" y="3250660"/>
            <a:ext cx="5067300" cy="428625"/>
          </a:xfrm>
          <a:prstGeom prst="rect">
            <a:avLst/>
          </a:prstGeom>
          <a:noFill/>
        </p:spPr>
        <p:txBody>
          <a:bodyPr wrap="square" lIns="0" tIns="0" rIns="0" bIns="0" anchor="t">
            <a:spAutoFit/>
          </a:bodyPr>
          <a:lstStyle/>
          <a:p>
            <a:pPr algn="l">
              <a:lnSpc>
                <a:spcPts val="1687"/>
              </a:lnSpc>
            </a:pPr>
            <a:r>
              <a:rPr sz="1125" b="1" i="0" u="none">
                <a:solidFill>
                  <a:srgbClr val="334155"/>
                </a:solidFill>
                <a:latin typeface="Hind Siliguri"/>
              </a:rPr>
              <a:t>সংজ্ঞা:</a:t>
            </a:r>
            <a:r>
              <a:rPr sz="1125" b="0" i="0" u="none">
                <a:solidFill>
                  <a:srgbClr val="334155"/>
                </a:solidFill>
                <a:latin typeface="Hind Siliguri"/>
              </a:rPr>
              <a:t> মানুষের মস্তিষ্কের হাইপোথ্যালামাস অংশে যে পোর্টালতন্ত্র বিদ্যমান তাকে হাইপোফাইসিয়াল পোর্টালতন্ত্র বলে।</a:t>
            </a:r>
          </a:p>
        </p:txBody>
      </p:sp>
      <p:sp>
        <p:nvSpPr>
          <p:cNvPr id="16" name="TextBox 15"/>
          <p:cNvSpPr txBox="1"/>
          <p:nvPr/>
        </p:nvSpPr>
        <p:spPr>
          <a:xfrm>
            <a:off x="6438900" y="4536535"/>
            <a:ext cx="5320665" cy="180975"/>
          </a:xfrm>
          <a:prstGeom prst="rect">
            <a:avLst/>
          </a:prstGeom>
          <a:noFill/>
        </p:spPr>
        <p:txBody>
          <a:bodyPr wrap="square" lIns="0" tIns="0" rIns="0" bIns="0" anchor="t">
            <a:spAutoFit/>
          </a:bodyPr>
          <a:lstStyle/>
          <a:p>
            <a:pPr algn="l"/>
            <a:r>
              <a:rPr sz="1050" b="1" i="0" u="none">
                <a:solidFill>
                  <a:srgbClr val="0F172A"/>
                </a:solidFill>
                <a:latin typeface="Noto Sans Bengali"/>
              </a:rPr>
              <a:t>গতিপথ:</a:t>
            </a:r>
          </a:p>
        </p:txBody>
      </p:sp>
      <p:sp>
        <p:nvSpPr>
          <p:cNvPr id="18" name="TextBox 17"/>
          <p:cNvSpPr txBox="1"/>
          <p:nvPr/>
        </p:nvSpPr>
        <p:spPr>
          <a:xfrm>
            <a:off x="914400" y="3853116"/>
            <a:ext cx="4838700" cy="457200"/>
          </a:xfrm>
          <a:prstGeom prst="rect">
            <a:avLst/>
          </a:prstGeom>
          <a:noFill/>
        </p:spPr>
        <p:txBody>
          <a:bodyPr wrap="square" lIns="0" tIns="0" rIns="0" bIns="0" anchor="t">
            <a:spAutoFit/>
          </a:bodyPr>
          <a:lstStyle/>
          <a:p>
            <a:pPr algn="l">
              <a:lnSpc>
                <a:spcPts val="1800"/>
              </a:lnSpc>
            </a:pPr>
            <a:r>
              <a:rPr sz="1200" b="1" i="0" u="none">
                <a:solidFill>
                  <a:srgbClr val="334155"/>
                </a:solidFill>
                <a:latin typeface="Hind Siliguri"/>
              </a:rPr>
              <a:t>গুরুত্ব:</a:t>
            </a:r>
            <a:r>
              <a:rPr sz="1200" b="0" i="0" u="none">
                <a:solidFill>
                  <a:srgbClr val="334155"/>
                </a:solidFill>
                <a:latin typeface="Hind Siliguri"/>
              </a:rPr>
              <a:t> পৌষ্টিকনালি থেকে শোষিত সরল খাদ্য (গ্লুকোজ, অ্যামিনো এসিড ইত্যাদি) সরাসরি যকৃতে নিয়ে আসা।</a:t>
            </a:r>
          </a:p>
        </p:txBody>
      </p:sp>
      <p:sp>
        <p:nvSpPr>
          <p:cNvPr id="19" name="TextBox 18"/>
          <p:cNvSpPr txBox="1"/>
          <p:nvPr/>
        </p:nvSpPr>
        <p:spPr>
          <a:xfrm>
            <a:off x="6667500" y="3755485"/>
            <a:ext cx="4838700" cy="685800"/>
          </a:xfrm>
          <a:prstGeom prst="rect">
            <a:avLst/>
          </a:prstGeom>
          <a:noFill/>
        </p:spPr>
        <p:txBody>
          <a:bodyPr wrap="square" lIns="0" tIns="0" rIns="0" bIns="0" anchor="t">
            <a:spAutoFit/>
          </a:bodyPr>
          <a:lstStyle/>
          <a:p>
            <a:pPr algn="l">
              <a:lnSpc>
                <a:spcPts val="1800"/>
              </a:lnSpc>
            </a:pPr>
            <a:r>
              <a:rPr sz="1200" b="1" i="0" u="none">
                <a:solidFill>
                  <a:srgbClr val="334155"/>
                </a:solidFill>
                <a:latin typeface="Hind Siliguri"/>
              </a:rPr>
              <a:t>গুরুত্ব:</a:t>
            </a:r>
            <a:r>
              <a:rPr sz="1200" b="0" i="0" u="none">
                <a:solidFill>
                  <a:srgbClr val="334155"/>
                </a:solidFill>
                <a:latin typeface="Hind Siliguri"/>
              </a:rPr>
              <a:t> হাইপোথ্যালামাসে উৎপন্ন বিভিন্ন হরমোন (যেমন- TRH, CRH) দ্রুত পিটুইটারি গ্রন্থির অ্যাডেনোহাইপোফাইসিস অংশে পৌঁছায় এবং TSH সহ অন্যান্য হরমোন সংশ্লেষ ও নিঃসরণ নিয়ন্ত্রণ করে।</a:t>
            </a:r>
          </a:p>
        </p:txBody>
      </p:sp>
      <p:pic>
        <p:nvPicPr>
          <p:cNvPr id="20" name="Picture 19" descr="image.png"/>
          <p:cNvPicPr>
            <a:picLocks noChangeAspect="1"/>
          </p:cNvPicPr>
          <p:nvPr/>
        </p:nvPicPr>
        <p:blipFill>
          <a:blip r:embed="rId7"/>
          <a:stretch>
            <a:fillRect/>
          </a:stretch>
        </p:blipFill>
        <p:spPr>
          <a:xfrm>
            <a:off x="685800" y="3872166"/>
            <a:ext cx="142875" cy="142875"/>
          </a:xfrm>
          <a:prstGeom prst="rect">
            <a:avLst/>
          </a:prstGeom>
        </p:spPr>
      </p:pic>
      <p:pic>
        <p:nvPicPr>
          <p:cNvPr id="21" name="Picture 20" descr="image.png"/>
          <p:cNvPicPr>
            <a:picLocks noChangeAspect="1"/>
          </p:cNvPicPr>
          <p:nvPr/>
        </p:nvPicPr>
        <p:blipFill>
          <a:blip r:embed="rId7"/>
          <a:stretch>
            <a:fillRect/>
          </a:stretch>
        </p:blipFill>
        <p:spPr>
          <a:xfrm>
            <a:off x="6438900" y="3774535"/>
            <a:ext cx="142875" cy="142875"/>
          </a:xfrm>
          <a:prstGeom prst="rect">
            <a:avLst/>
          </a:prstGeom>
        </p:spPr>
      </p:pic>
      <p:grpSp>
        <p:nvGrpSpPr>
          <p:cNvPr id="25" name="Group 24">
            <a:extLst>
              <a:ext uri="{FF2B5EF4-FFF2-40B4-BE49-F238E27FC236}">
                <a16:creationId xmlns:a16="http://schemas.microsoft.com/office/drawing/2014/main" id="{815AA0B9-C09B-961D-24C0-C7E072848566}"/>
              </a:ext>
            </a:extLst>
          </p:cNvPr>
          <p:cNvGrpSpPr/>
          <p:nvPr/>
        </p:nvGrpSpPr>
        <p:grpSpPr>
          <a:xfrm>
            <a:off x="666750" y="4681791"/>
            <a:ext cx="5067300" cy="512295"/>
            <a:chOff x="666750" y="4681791"/>
            <a:chExt cx="5067300" cy="512295"/>
          </a:xfrm>
        </p:grpSpPr>
        <p:sp>
          <p:nvSpPr>
            <p:cNvPr id="22" name="Rectangle: Rounded Corners 21">
              <a:extLst>
                <a:ext uri="{FF2B5EF4-FFF2-40B4-BE49-F238E27FC236}">
                  <a16:creationId xmlns:a16="http://schemas.microsoft.com/office/drawing/2014/main" id="{06E98ABD-F4DE-1956-E83E-D1B6D352EABE}"/>
                </a:ext>
              </a:extLst>
            </p:cNvPr>
            <p:cNvSpPr/>
            <p:nvPr/>
          </p:nvSpPr>
          <p:spPr>
            <a:xfrm>
              <a:off x="666750" y="4681791"/>
              <a:ext cx="5067300" cy="504825"/>
            </a:xfrm>
            <a:prstGeom prst="roundRect">
              <a:avLst>
                <a:gd name="adj" fmla="val 14740"/>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F6E6F11F-0595-BAD9-EA85-556AC6AA576D}"/>
                </a:ext>
              </a:extLst>
            </p:cNvPr>
            <p:cNvSpPr txBox="1"/>
            <p:nvPr/>
          </p:nvSpPr>
          <p:spPr>
            <a:xfrm>
              <a:off x="828674" y="4683946"/>
              <a:ext cx="4905375" cy="510140"/>
            </a:xfrm>
            <a:prstGeom prst="rect">
              <a:avLst/>
            </a:prstGeom>
            <a:noFill/>
          </p:spPr>
          <p:txBody>
            <a:bodyPr wrap="square">
              <a:spAutoFit/>
            </a:bodyPr>
            <a:lstStyle/>
            <a:p>
              <a:pPr marL="0" marR="0">
                <a:lnSpc>
                  <a:spcPct val="115000"/>
                </a:lnSpc>
                <a:spcAft>
                  <a:spcPts val="800"/>
                </a:spcAft>
                <a:buNone/>
              </a:pPr>
              <a:r>
                <a:rPr lang="en-US" sz="1200" kern="100" dirty="0" err="1">
                  <a:effectLst/>
                  <a:latin typeface="Hind Siliguri" panose="02000000000000000000" pitchFamily="2" charset="0"/>
                  <a:ea typeface="Calibri" panose="020F0502020204030204" pitchFamily="34" charset="0"/>
                  <a:cs typeface="Hind Siliguri" panose="02000000000000000000" pitchFamily="2" charset="0"/>
                </a:rPr>
                <a:t>পেরিফেরাল</a:t>
              </a:r>
              <a:r>
                <a:rPr lang="en-US" sz="1200" kern="100" dirty="0">
                  <a:effectLst/>
                  <a:latin typeface="Hind Siliguri" panose="02000000000000000000" pitchFamily="2" charset="0"/>
                  <a:ea typeface="Calibri" panose="020F0502020204030204" pitchFamily="34" charset="0"/>
                  <a:cs typeface="Hind Siliguri" panose="02000000000000000000" pitchFamily="2" charset="0"/>
                </a:rPr>
                <a:t> </a:t>
              </a:r>
              <a:r>
                <a:rPr lang="en-US" sz="1200" kern="100" dirty="0" err="1">
                  <a:effectLst/>
                  <a:latin typeface="Hind Siliguri" panose="02000000000000000000" pitchFamily="2" charset="0"/>
                  <a:ea typeface="Calibri" panose="020F0502020204030204" pitchFamily="34" charset="0"/>
                  <a:cs typeface="Hind Siliguri" panose="02000000000000000000" pitchFamily="2" charset="0"/>
                </a:rPr>
                <a:t>রক্তজালক</a:t>
              </a:r>
              <a:r>
                <a:rPr lang="en-US" sz="1200" kern="100" dirty="0">
                  <a:effectLst/>
                  <a:latin typeface="Hind Siliguri" panose="02000000000000000000" pitchFamily="2" charset="0"/>
                  <a:ea typeface="Calibri" panose="020F0502020204030204" pitchFamily="34" charset="0"/>
                  <a:cs typeface="Hind Siliguri" panose="02000000000000000000" pitchFamily="2" charset="0"/>
                </a:rPr>
                <a:t> → </a:t>
              </a:r>
              <a:r>
                <a:rPr lang="en-US" sz="1200" kern="100" dirty="0" err="1">
                  <a:effectLst/>
                  <a:latin typeface="Hind Siliguri" panose="02000000000000000000" pitchFamily="2" charset="0"/>
                  <a:ea typeface="Calibri" panose="020F0502020204030204" pitchFamily="34" charset="0"/>
                  <a:cs typeface="Hind Siliguri" panose="02000000000000000000" pitchFamily="2" charset="0"/>
                </a:rPr>
                <a:t>হেপাটিক</a:t>
              </a:r>
              <a:r>
                <a:rPr lang="en-US" sz="1200" kern="100" dirty="0">
                  <a:effectLst/>
                  <a:latin typeface="Hind Siliguri" panose="02000000000000000000" pitchFamily="2" charset="0"/>
                  <a:ea typeface="Calibri" panose="020F0502020204030204" pitchFamily="34" charset="0"/>
                  <a:cs typeface="Hind Siliguri" panose="02000000000000000000" pitchFamily="2" charset="0"/>
                </a:rPr>
                <a:t> (</a:t>
              </a:r>
              <a:r>
                <a:rPr lang="en-US" sz="1200" kern="100" dirty="0" err="1">
                  <a:effectLst/>
                  <a:latin typeface="Hind Siliguri" panose="02000000000000000000" pitchFamily="2" charset="0"/>
                  <a:ea typeface="Calibri" panose="020F0502020204030204" pitchFamily="34" charset="0"/>
                  <a:cs typeface="Hind Siliguri" panose="02000000000000000000" pitchFamily="2" charset="0"/>
                </a:rPr>
                <a:t>পোর্টাল</a:t>
              </a:r>
              <a:r>
                <a:rPr lang="en-US" sz="1200" kern="100" dirty="0">
                  <a:effectLst/>
                  <a:latin typeface="Hind Siliguri" panose="02000000000000000000" pitchFamily="2" charset="0"/>
                  <a:ea typeface="Calibri" panose="020F0502020204030204" pitchFamily="34" charset="0"/>
                  <a:cs typeface="Hind Siliguri" panose="02000000000000000000" pitchFamily="2" charset="0"/>
                </a:rPr>
                <a:t>) </a:t>
              </a:r>
              <a:r>
                <a:rPr lang="en-US" sz="1200" kern="100" dirty="0" err="1">
                  <a:effectLst/>
                  <a:latin typeface="Hind Siliguri" panose="02000000000000000000" pitchFamily="2" charset="0"/>
                  <a:ea typeface="Calibri" panose="020F0502020204030204" pitchFamily="34" charset="0"/>
                  <a:cs typeface="Hind Siliguri" panose="02000000000000000000" pitchFamily="2" charset="0"/>
                </a:rPr>
                <a:t>শিরা</a:t>
              </a:r>
              <a:r>
                <a:rPr lang="en-US" sz="1200" kern="100" dirty="0">
                  <a:effectLst/>
                  <a:latin typeface="Hind Siliguri" panose="02000000000000000000" pitchFamily="2" charset="0"/>
                  <a:ea typeface="Calibri" panose="020F0502020204030204" pitchFamily="34" charset="0"/>
                  <a:cs typeface="Hind Siliguri" panose="02000000000000000000" pitchFamily="2" charset="0"/>
                </a:rPr>
                <a:t> → </a:t>
              </a:r>
              <a:r>
                <a:rPr lang="en-US" sz="1200" kern="100" dirty="0" err="1">
                  <a:effectLst/>
                  <a:latin typeface="Hind Siliguri" panose="02000000000000000000" pitchFamily="2" charset="0"/>
                  <a:ea typeface="Calibri" panose="020F0502020204030204" pitchFamily="34" charset="0"/>
                  <a:cs typeface="Hind Siliguri" panose="02000000000000000000" pitchFamily="2" charset="0"/>
                </a:rPr>
                <a:t>যকৃতের</a:t>
              </a:r>
              <a:r>
                <a:rPr lang="en-US" sz="1200" kern="100" dirty="0">
                  <a:effectLst/>
                  <a:latin typeface="Hind Siliguri" panose="02000000000000000000" pitchFamily="2" charset="0"/>
                  <a:ea typeface="Calibri" panose="020F0502020204030204" pitchFamily="34" charset="0"/>
                  <a:cs typeface="Hind Siliguri" panose="02000000000000000000" pitchFamily="2" charset="0"/>
                </a:rPr>
                <a:t> </a:t>
              </a:r>
              <a:r>
                <a:rPr lang="en-US" sz="1200" kern="100" dirty="0" err="1">
                  <a:effectLst/>
                  <a:latin typeface="Hind Siliguri" panose="02000000000000000000" pitchFamily="2" charset="0"/>
                  <a:ea typeface="Calibri" panose="020F0502020204030204" pitchFamily="34" charset="0"/>
                  <a:cs typeface="Hind Siliguri" panose="02000000000000000000" pitchFamily="2" charset="0"/>
                </a:rPr>
                <a:t>কৈশিক</a:t>
              </a:r>
              <a:r>
                <a:rPr lang="en-US" sz="1200" kern="100" dirty="0">
                  <a:effectLst/>
                  <a:latin typeface="Hind Siliguri" panose="02000000000000000000" pitchFamily="2" charset="0"/>
                  <a:ea typeface="Calibri" panose="020F0502020204030204" pitchFamily="34" charset="0"/>
                  <a:cs typeface="Hind Siliguri" panose="02000000000000000000" pitchFamily="2" charset="0"/>
                </a:rPr>
                <a:t> </a:t>
              </a:r>
              <a:r>
                <a:rPr lang="en-US" sz="1200" kern="100" dirty="0" err="1">
                  <a:effectLst/>
                  <a:latin typeface="Hind Siliguri" panose="02000000000000000000" pitchFamily="2" charset="0"/>
                  <a:ea typeface="Calibri" panose="020F0502020204030204" pitchFamily="34" charset="0"/>
                  <a:cs typeface="Hind Siliguri" panose="02000000000000000000" pitchFamily="2" charset="0"/>
                </a:rPr>
                <a:t>জালিকা</a:t>
              </a:r>
              <a:r>
                <a:rPr lang="en-US" sz="1200" kern="100" dirty="0">
                  <a:effectLst/>
                  <a:latin typeface="Hind Siliguri" panose="02000000000000000000" pitchFamily="2" charset="0"/>
                  <a:ea typeface="Calibri" panose="020F0502020204030204" pitchFamily="34" charset="0"/>
                  <a:cs typeface="Hind Siliguri" panose="02000000000000000000" pitchFamily="2" charset="0"/>
                </a:rPr>
                <a:t> → </a:t>
              </a:r>
              <a:r>
                <a:rPr lang="en-US" sz="1200" kern="100" dirty="0" err="1">
                  <a:effectLst/>
                  <a:latin typeface="Hind Siliguri" panose="02000000000000000000" pitchFamily="2" charset="0"/>
                  <a:ea typeface="Calibri" panose="020F0502020204030204" pitchFamily="34" charset="0"/>
                  <a:cs typeface="Hind Siliguri" panose="02000000000000000000" pitchFamily="2" charset="0"/>
                </a:rPr>
                <a:t>হেপাটিক</a:t>
              </a:r>
              <a:r>
                <a:rPr lang="en-US" sz="1200" kern="100" dirty="0">
                  <a:effectLst/>
                  <a:latin typeface="Hind Siliguri" panose="02000000000000000000" pitchFamily="2" charset="0"/>
                  <a:ea typeface="Calibri" panose="020F0502020204030204" pitchFamily="34" charset="0"/>
                  <a:cs typeface="Hind Siliguri" panose="02000000000000000000" pitchFamily="2" charset="0"/>
                </a:rPr>
                <a:t> </a:t>
              </a:r>
              <a:r>
                <a:rPr lang="en-US" sz="1200" kern="100" dirty="0" err="1">
                  <a:effectLst/>
                  <a:latin typeface="Hind Siliguri" panose="02000000000000000000" pitchFamily="2" charset="0"/>
                  <a:ea typeface="Calibri" panose="020F0502020204030204" pitchFamily="34" charset="0"/>
                  <a:cs typeface="Hind Siliguri" panose="02000000000000000000" pitchFamily="2" charset="0"/>
                </a:rPr>
                <a:t>শিরা</a:t>
              </a:r>
              <a:r>
                <a:rPr lang="en-US" sz="1200" kern="100" dirty="0">
                  <a:effectLst/>
                  <a:latin typeface="Hind Siliguri" panose="02000000000000000000" pitchFamily="2" charset="0"/>
                  <a:ea typeface="Calibri" panose="020F0502020204030204" pitchFamily="34" charset="0"/>
                  <a:cs typeface="Hind Siliguri" panose="02000000000000000000" pitchFamily="2" charset="0"/>
                </a:rPr>
                <a:t> → </a:t>
              </a:r>
              <a:r>
                <a:rPr lang="en-US" sz="1200" kern="100" dirty="0" err="1">
                  <a:effectLst/>
                  <a:latin typeface="Hind Siliguri" panose="02000000000000000000" pitchFamily="2" charset="0"/>
                  <a:ea typeface="Calibri" panose="020F0502020204030204" pitchFamily="34" charset="0"/>
                  <a:cs typeface="Hind Siliguri" panose="02000000000000000000" pitchFamily="2" charset="0"/>
                </a:rPr>
                <a:t>নিম্ন</a:t>
              </a:r>
              <a:r>
                <a:rPr lang="en-US" sz="1200" kern="100" dirty="0">
                  <a:effectLst/>
                  <a:latin typeface="Hind Siliguri" panose="02000000000000000000" pitchFamily="2" charset="0"/>
                  <a:ea typeface="Calibri" panose="020F0502020204030204" pitchFamily="34" charset="0"/>
                  <a:cs typeface="Hind Siliguri" panose="02000000000000000000" pitchFamily="2" charset="0"/>
                </a:rPr>
                <a:t> </a:t>
              </a:r>
              <a:r>
                <a:rPr lang="en-US" sz="1200" kern="100" dirty="0" err="1">
                  <a:effectLst/>
                  <a:latin typeface="Hind Siliguri" panose="02000000000000000000" pitchFamily="2" charset="0"/>
                  <a:ea typeface="Calibri" panose="020F0502020204030204" pitchFamily="34" charset="0"/>
                  <a:cs typeface="Hind Siliguri" panose="02000000000000000000" pitchFamily="2" charset="0"/>
                </a:rPr>
                <a:t>মহাশিরা</a:t>
              </a:r>
              <a:r>
                <a:rPr lang="en-US" sz="1200" kern="100" dirty="0">
                  <a:effectLst/>
                  <a:latin typeface="Hind Siliguri" panose="02000000000000000000" pitchFamily="2" charset="0"/>
                  <a:ea typeface="Calibri" panose="020F0502020204030204" pitchFamily="34" charset="0"/>
                  <a:cs typeface="Hind Siliguri" panose="02000000000000000000" pitchFamily="2" charset="0"/>
                </a:rPr>
                <a:t> → </a:t>
              </a:r>
              <a:r>
                <a:rPr lang="en-US" sz="1200" kern="100" dirty="0" err="1">
                  <a:effectLst/>
                  <a:latin typeface="Hind Siliguri" panose="02000000000000000000" pitchFamily="2" charset="0"/>
                  <a:ea typeface="Calibri" panose="020F0502020204030204" pitchFamily="34" charset="0"/>
                  <a:cs typeface="Hind Siliguri" panose="02000000000000000000" pitchFamily="2" charset="0"/>
                </a:rPr>
                <a:t>হৃৎপিণ্ড</a:t>
              </a:r>
              <a:endParaRPr lang="en-US" sz="1200" kern="100" dirty="0">
                <a:effectLst/>
                <a:latin typeface="Hind Siliguri" panose="02000000000000000000" pitchFamily="2" charset="0"/>
                <a:ea typeface="Calibri" panose="020F0502020204030204" pitchFamily="34" charset="0"/>
                <a:cs typeface="Hind Siliguri" panose="02000000000000000000" pitchFamily="2" charset="0"/>
              </a:endParaRPr>
            </a:p>
          </p:txBody>
        </p:sp>
      </p:grpSp>
      <p:grpSp>
        <p:nvGrpSpPr>
          <p:cNvPr id="26" name="Group 25">
            <a:extLst>
              <a:ext uri="{FF2B5EF4-FFF2-40B4-BE49-F238E27FC236}">
                <a16:creationId xmlns:a16="http://schemas.microsoft.com/office/drawing/2014/main" id="{8E88B09D-BD3B-2548-63AD-0C9DEFA56956}"/>
              </a:ext>
            </a:extLst>
          </p:cNvPr>
          <p:cNvGrpSpPr/>
          <p:nvPr/>
        </p:nvGrpSpPr>
        <p:grpSpPr>
          <a:xfrm>
            <a:off x="6448425" y="4730431"/>
            <a:ext cx="5067300" cy="504825"/>
            <a:chOff x="666750" y="4681791"/>
            <a:chExt cx="5067300" cy="504825"/>
          </a:xfrm>
        </p:grpSpPr>
        <p:sp>
          <p:nvSpPr>
            <p:cNvPr id="27" name="Rectangle: Rounded Corners 26">
              <a:extLst>
                <a:ext uri="{FF2B5EF4-FFF2-40B4-BE49-F238E27FC236}">
                  <a16:creationId xmlns:a16="http://schemas.microsoft.com/office/drawing/2014/main" id="{C35F4A80-69B7-86B8-9161-5285C4534A1F}"/>
                </a:ext>
              </a:extLst>
            </p:cNvPr>
            <p:cNvSpPr/>
            <p:nvPr/>
          </p:nvSpPr>
          <p:spPr>
            <a:xfrm>
              <a:off x="666750" y="4681791"/>
              <a:ext cx="5067300" cy="504825"/>
            </a:xfrm>
            <a:prstGeom prst="roundRect">
              <a:avLst>
                <a:gd name="adj" fmla="val 14740"/>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394453A0-A812-9F96-73C9-31B66F5409BF}"/>
                </a:ext>
              </a:extLst>
            </p:cNvPr>
            <p:cNvSpPr txBox="1"/>
            <p:nvPr/>
          </p:nvSpPr>
          <p:spPr>
            <a:xfrm>
              <a:off x="828674" y="4683946"/>
              <a:ext cx="4905375" cy="461665"/>
            </a:xfrm>
            <a:prstGeom prst="rect">
              <a:avLst/>
            </a:prstGeom>
            <a:noFill/>
          </p:spPr>
          <p:txBody>
            <a:bodyPr wrap="square">
              <a:spAutoFit/>
            </a:bodyPr>
            <a:lstStyle/>
            <a:p>
              <a:r>
                <a:rPr lang="en-US" sz="1200" dirty="0" err="1">
                  <a:latin typeface="Hind Siliguri" panose="02000000000000000000" pitchFamily="2" charset="0"/>
                  <a:cs typeface="Hind Siliguri" panose="02000000000000000000" pitchFamily="2" charset="0"/>
                </a:rPr>
                <a:t>হাইপোথ্যালামাসের</a:t>
              </a:r>
              <a:r>
                <a:rPr lang="en-US" sz="1200" dirty="0">
                  <a:latin typeface="Hind Siliguri" panose="02000000000000000000" pitchFamily="2" charset="0"/>
                  <a:cs typeface="Hind Siliguri" panose="02000000000000000000" pitchFamily="2" charset="0"/>
                </a:rPr>
                <a:t> </a:t>
              </a:r>
              <a:r>
                <a:rPr lang="en-US" sz="1200" dirty="0" err="1">
                  <a:latin typeface="Hind Siliguri" panose="02000000000000000000" pitchFamily="2" charset="0"/>
                  <a:cs typeface="Hind Siliguri" panose="02000000000000000000" pitchFamily="2" charset="0"/>
                </a:rPr>
                <a:t>রক্তজালক</a:t>
              </a:r>
              <a:r>
                <a:rPr lang="en-US" sz="1200" dirty="0">
                  <a:latin typeface="Hind Siliguri" panose="02000000000000000000" pitchFamily="2" charset="0"/>
                  <a:cs typeface="Hind Siliguri" panose="02000000000000000000" pitchFamily="2" charset="0"/>
                </a:rPr>
                <a:t> → </a:t>
              </a:r>
              <a:r>
                <a:rPr lang="en-US" sz="1200" dirty="0" err="1">
                  <a:latin typeface="Hind Siliguri" panose="02000000000000000000" pitchFamily="2" charset="0"/>
                  <a:cs typeface="Hind Siliguri" panose="02000000000000000000" pitchFamily="2" charset="0"/>
                </a:rPr>
                <a:t>হাইপোথ্যালামিক</a:t>
              </a:r>
              <a:r>
                <a:rPr lang="en-US" sz="1200" dirty="0">
                  <a:latin typeface="Hind Siliguri" panose="02000000000000000000" pitchFamily="2" charset="0"/>
                  <a:cs typeface="Hind Siliguri" panose="02000000000000000000" pitchFamily="2" charset="0"/>
                </a:rPr>
                <a:t> </a:t>
              </a:r>
              <a:r>
                <a:rPr lang="en-US" sz="1200" dirty="0" err="1">
                  <a:latin typeface="Hind Siliguri" panose="02000000000000000000" pitchFamily="2" charset="0"/>
                  <a:cs typeface="Hind Siliguri" panose="02000000000000000000" pitchFamily="2" charset="0"/>
                </a:rPr>
                <a:t>পোর্টাল</a:t>
              </a:r>
              <a:r>
                <a:rPr lang="en-US" sz="1200" dirty="0">
                  <a:latin typeface="Hind Siliguri" panose="02000000000000000000" pitchFamily="2" charset="0"/>
                  <a:cs typeface="Hind Siliguri" panose="02000000000000000000" pitchFamily="2" charset="0"/>
                </a:rPr>
                <a:t> </a:t>
              </a:r>
              <a:r>
                <a:rPr lang="en-US" sz="1200" dirty="0" err="1">
                  <a:latin typeface="Hind Siliguri" panose="02000000000000000000" pitchFamily="2" charset="0"/>
                  <a:cs typeface="Hind Siliguri" panose="02000000000000000000" pitchFamily="2" charset="0"/>
                </a:rPr>
                <a:t>শিরা</a:t>
              </a:r>
              <a:r>
                <a:rPr lang="en-US" sz="1200" dirty="0">
                  <a:latin typeface="Hind Siliguri" panose="02000000000000000000" pitchFamily="2" charset="0"/>
                  <a:cs typeface="Hind Siliguri" panose="02000000000000000000" pitchFamily="2" charset="0"/>
                </a:rPr>
                <a:t> → </a:t>
              </a:r>
              <a:r>
                <a:rPr lang="en-US" sz="1200" dirty="0" err="1">
                  <a:latin typeface="Hind Siliguri" panose="02000000000000000000" pitchFamily="2" charset="0"/>
                  <a:cs typeface="Hind Siliguri" panose="02000000000000000000" pitchFamily="2" charset="0"/>
                </a:rPr>
                <a:t>অ্যাডেনোহাইপোফাইসিস</a:t>
              </a:r>
              <a:r>
                <a:rPr lang="en-US" sz="1200" dirty="0">
                  <a:latin typeface="Hind Siliguri" panose="02000000000000000000" pitchFamily="2" charset="0"/>
                  <a:cs typeface="Hind Siliguri" panose="02000000000000000000" pitchFamily="2" charset="0"/>
                </a:rPr>
                <a:t> </a:t>
              </a:r>
              <a:r>
                <a:rPr lang="en-US" sz="1200" dirty="0" err="1">
                  <a:latin typeface="Hind Siliguri" panose="02000000000000000000" pitchFamily="2" charset="0"/>
                  <a:cs typeface="Hind Siliguri" panose="02000000000000000000" pitchFamily="2" charset="0"/>
                </a:rPr>
                <a:t>রক্তজালক</a:t>
              </a:r>
              <a:r>
                <a:rPr lang="en-US" sz="1200" dirty="0">
                  <a:latin typeface="Hind Siliguri" panose="02000000000000000000" pitchFamily="2" charset="0"/>
                  <a:cs typeface="Hind Siliguri" panose="02000000000000000000" pitchFamily="2" charset="0"/>
                </a:rPr>
                <a:t> → </a:t>
              </a:r>
              <a:r>
                <a:rPr lang="en-US" sz="1200" dirty="0" err="1">
                  <a:latin typeface="Hind Siliguri" panose="02000000000000000000" pitchFamily="2" charset="0"/>
                  <a:cs typeface="Hind Siliguri" panose="02000000000000000000" pitchFamily="2" charset="0"/>
                </a:rPr>
                <a:t>হাইপোফাইসিয়াল</a:t>
              </a:r>
              <a:r>
                <a:rPr lang="en-US" sz="1200" dirty="0">
                  <a:latin typeface="Hind Siliguri" panose="02000000000000000000" pitchFamily="2" charset="0"/>
                  <a:cs typeface="Hind Siliguri" panose="02000000000000000000" pitchFamily="2" charset="0"/>
                </a:rPr>
                <a:t> </a:t>
              </a:r>
              <a:r>
                <a:rPr lang="en-US" sz="1200" dirty="0" err="1">
                  <a:latin typeface="Hind Siliguri" panose="02000000000000000000" pitchFamily="2" charset="0"/>
                  <a:cs typeface="Hind Siliguri" panose="02000000000000000000" pitchFamily="2" charset="0"/>
                </a:rPr>
                <a:t>শিরা</a:t>
              </a:r>
              <a:endParaRPr lang="en-US" sz="1200" dirty="0">
                <a:latin typeface="Hind Siliguri" panose="02000000000000000000" pitchFamily="2" charset="0"/>
                <a:cs typeface="Hind Siliguri" panose="02000000000000000000" pitchFamily="2" charset="0"/>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85775" y="1171575"/>
            <a:ext cx="5467350" cy="105727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485775" y="2419350"/>
            <a:ext cx="5467350" cy="2162175"/>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5" name="Picture 4" descr="image.png"/>
          <p:cNvPicPr>
            <a:picLocks noChangeAspect="1"/>
          </p:cNvPicPr>
          <p:nvPr/>
        </p:nvPicPr>
        <p:blipFill>
          <a:blip r:embed="rId4"/>
          <a:stretch>
            <a:fillRect/>
          </a:stretch>
        </p:blipFill>
        <p:spPr>
          <a:xfrm>
            <a:off x="485775" y="4724400"/>
            <a:ext cx="5467350" cy="1395561"/>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Picture 5" descr="image.png"/>
          <p:cNvPicPr>
            <a:picLocks noChangeAspect="1"/>
          </p:cNvPicPr>
          <p:nvPr/>
        </p:nvPicPr>
        <p:blipFill>
          <a:blip r:embed="rId5"/>
          <a:stretch>
            <a:fillRect/>
          </a:stretch>
        </p:blipFill>
        <p:spPr>
          <a:xfrm>
            <a:off x="6238875" y="1535906"/>
            <a:ext cx="5467350" cy="4191000"/>
          </a:xfrm>
          <a:prstGeom prst="rect">
            <a:avLst/>
          </a:prstGeom>
        </p:spPr>
      </p:pic>
      <p:sp>
        <p:nvSpPr>
          <p:cNvPr id="7" name="TextBox 6"/>
          <p:cNvSpPr txBox="1"/>
          <p:nvPr/>
        </p:nvSpPr>
        <p:spPr>
          <a:xfrm>
            <a:off x="885825" y="418155"/>
            <a:ext cx="11306175" cy="392415"/>
          </a:xfrm>
          <a:prstGeom prst="rect">
            <a:avLst/>
          </a:prstGeom>
          <a:noFill/>
        </p:spPr>
        <p:txBody>
          <a:bodyPr wrap="square" lIns="0" tIns="0" rIns="0" bIns="0" anchor="ctr">
            <a:spAutoFit/>
          </a:bodyPr>
          <a:lstStyle/>
          <a:p>
            <a:pPr algn="l"/>
            <a:r>
              <a:rPr sz="2550" b="1" i="0" u="none" dirty="0" err="1">
                <a:solidFill>
                  <a:srgbClr val="C00000"/>
                </a:solidFill>
                <a:latin typeface="Noto Sans Bengali"/>
              </a:rPr>
              <a:t>হৃদরোগ</a:t>
            </a:r>
            <a:r>
              <a:rPr sz="2550" b="1" i="0" u="none" dirty="0">
                <a:solidFill>
                  <a:srgbClr val="C00000"/>
                </a:solidFill>
                <a:latin typeface="Noto Sans Bengali"/>
              </a:rPr>
              <a:t> ও </a:t>
            </a:r>
            <a:r>
              <a:rPr sz="2550" b="1" i="0" u="none" dirty="0" err="1">
                <a:solidFill>
                  <a:srgbClr val="C00000"/>
                </a:solidFill>
                <a:latin typeface="Noto Sans Bengali"/>
              </a:rPr>
              <a:t>অ্যাথেরোস্ক্লেরোসিস</a:t>
            </a:r>
            <a:endParaRPr sz="2550" b="1" i="0" u="none" dirty="0">
              <a:solidFill>
                <a:srgbClr val="C00000"/>
              </a:solidFill>
              <a:latin typeface="Noto Sans Bengali"/>
            </a:endParaRPr>
          </a:p>
        </p:txBody>
      </p:sp>
      <p:sp>
        <p:nvSpPr>
          <p:cNvPr id="8" name="Rectangle 7"/>
          <p:cNvSpPr/>
          <p:nvPr/>
        </p:nvSpPr>
        <p:spPr>
          <a:xfrm>
            <a:off x="485775" y="914400"/>
            <a:ext cx="11220450" cy="19050"/>
          </a:xfrm>
          <a:prstGeom prst="rect">
            <a:avLst/>
          </a:prstGeom>
          <a:solidFill>
            <a:srgbClr val="FCA5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descr="image.png"/>
          <p:cNvPicPr>
            <a:picLocks noChangeAspect="1"/>
          </p:cNvPicPr>
          <p:nvPr/>
        </p:nvPicPr>
        <p:blipFill>
          <a:blip r:embed="rId6">
            <a:duotone>
              <a:schemeClr val="accent2">
                <a:shade val="45000"/>
                <a:satMod val="135000"/>
              </a:schemeClr>
              <a:prstClr val="white"/>
            </a:duotone>
            <a:extLst>
              <a:ext uri="{BEBA8EAE-BF5A-486C-A8C5-ECC9F3942E4B}">
                <a14:imgProps xmlns:a14="http://schemas.microsoft.com/office/drawing/2010/main">
                  <a14:imgLayer r:embed="rId7">
                    <a14:imgEffect>
                      <a14:brightnessContrast bright="-74000"/>
                    </a14:imgEffect>
                  </a14:imgLayer>
                </a14:imgProps>
              </a:ext>
            </a:extLst>
          </a:blip>
          <a:stretch>
            <a:fillRect/>
          </a:stretch>
        </p:blipFill>
        <p:spPr>
          <a:xfrm>
            <a:off x="485775" y="461962"/>
            <a:ext cx="285750" cy="285750"/>
          </a:xfrm>
          <a:prstGeom prst="rect">
            <a:avLst/>
          </a:prstGeom>
        </p:spPr>
      </p:pic>
      <p:sp>
        <p:nvSpPr>
          <p:cNvPr id="10" name="TextBox 9"/>
          <p:cNvSpPr txBox="1"/>
          <p:nvPr/>
        </p:nvSpPr>
        <p:spPr>
          <a:xfrm>
            <a:off x="723900" y="1314450"/>
            <a:ext cx="5038725" cy="771525"/>
          </a:xfrm>
          <a:prstGeom prst="rect">
            <a:avLst/>
          </a:prstGeom>
          <a:noFill/>
        </p:spPr>
        <p:txBody>
          <a:bodyPr wrap="square" lIns="0" tIns="0" rIns="0" bIns="0" anchor="t">
            <a:spAutoFit/>
          </a:bodyPr>
          <a:lstStyle/>
          <a:p>
            <a:pPr algn="l">
              <a:lnSpc>
                <a:spcPts val="2025"/>
              </a:lnSpc>
            </a:pPr>
            <a:r>
              <a:rPr sz="1350" b="1" i="0" u="none">
                <a:solidFill>
                  <a:srgbClr val="991B1B"/>
                </a:solidFill>
                <a:latin typeface="Hind Siliguri"/>
              </a:rPr>
              <a:t>হৃদরোগ (Heart Disease / Ischaemic Heart Disease):</a:t>
            </a:r>
            <a:r>
              <a:rPr sz="1350" b="0" i="0" u="none">
                <a:solidFill>
                  <a:srgbClr val="991B1B"/>
                </a:solidFill>
                <a:latin typeface="Hind Siliguri Medium"/>
              </a:rPr>
              <a:t> মানব হৃৎপিণ্ড এবং রক্তনালির কতগুলো সমস্যা বা রোগকে সমষ্টিগতভাবে হৃদরোগ বা কার্ডিওভাসকুলার রোগ বলে।</a:t>
            </a:r>
          </a:p>
        </p:txBody>
      </p:sp>
      <p:sp>
        <p:nvSpPr>
          <p:cNvPr id="11" name="TextBox 10"/>
          <p:cNvSpPr txBox="1"/>
          <p:nvPr/>
        </p:nvSpPr>
        <p:spPr>
          <a:xfrm>
            <a:off x="771525" y="2628900"/>
            <a:ext cx="5320665" cy="247650"/>
          </a:xfrm>
          <a:prstGeom prst="rect">
            <a:avLst/>
          </a:prstGeom>
          <a:noFill/>
        </p:spPr>
        <p:txBody>
          <a:bodyPr wrap="square" lIns="190500" tIns="0" rIns="0" bIns="0" anchor="t">
            <a:spAutoFit/>
          </a:bodyPr>
          <a:lstStyle/>
          <a:p>
            <a:pPr algn="l"/>
            <a:r>
              <a:rPr sz="1500" b="1" i="0" u="none" dirty="0" err="1">
                <a:solidFill>
                  <a:srgbClr val="0F172A"/>
                </a:solidFill>
                <a:latin typeface="Noto Sans Bengali"/>
              </a:rPr>
              <a:t>উল্লেখযোগ্য</a:t>
            </a:r>
            <a:r>
              <a:rPr sz="1500" b="1" i="0" u="none" dirty="0">
                <a:solidFill>
                  <a:srgbClr val="0F172A"/>
                </a:solidFill>
                <a:latin typeface="Noto Sans Bengali"/>
              </a:rPr>
              <a:t> </a:t>
            </a:r>
            <a:r>
              <a:rPr sz="1500" b="1" i="0" u="none" dirty="0" err="1">
                <a:solidFill>
                  <a:srgbClr val="0F172A"/>
                </a:solidFill>
                <a:latin typeface="Noto Sans Bengali"/>
              </a:rPr>
              <a:t>হৃদরোগসমূহ</a:t>
            </a:r>
            <a:r>
              <a:rPr sz="1500" b="1" i="0" u="none" dirty="0">
                <a:solidFill>
                  <a:srgbClr val="0F172A"/>
                </a:solidFill>
                <a:latin typeface="Noto Sans Bengali"/>
              </a:rPr>
              <a:t>:</a:t>
            </a:r>
          </a:p>
        </p:txBody>
      </p:sp>
      <p:sp>
        <p:nvSpPr>
          <p:cNvPr id="12" name="TextBox 11"/>
          <p:cNvSpPr txBox="1"/>
          <p:nvPr/>
        </p:nvSpPr>
        <p:spPr>
          <a:xfrm>
            <a:off x="685800" y="4924425"/>
            <a:ext cx="5320665" cy="247650"/>
          </a:xfrm>
          <a:prstGeom prst="rect">
            <a:avLst/>
          </a:prstGeom>
          <a:noFill/>
        </p:spPr>
        <p:txBody>
          <a:bodyPr wrap="square" lIns="190500" tIns="0" rIns="0" bIns="0" anchor="t">
            <a:spAutoFit/>
          </a:bodyPr>
          <a:lstStyle/>
          <a:p>
            <a:pPr algn="l"/>
            <a:r>
              <a:rPr sz="1500" b="1" i="0" u="none">
                <a:solidFill>
                  <a:srgbClr val="991B1B"/>
                </a:solidFill>
                <a:latin typeface="Noto Sans Bengali"/>
              </a:rPr>
              <a:t>অ্যাথেরোস্ক্লেরোসিস (Atherosclerosis)</a:t>
            </a:r>
          </a:p>
        </p:txBody>
      </p:sp>
      <p:sp>
        <p:nvSpPr>
          <p:cNvPr id="13" name="TextBox 12"/>
          <p:cNvSpPr txBox="1"/>
          <p:nvPr/>
        </p:nvSpPr>
        <p:spPr>
          <a:xfrm>
            <a:off x="685800" y="5248275"/>
            <a:ext cx="5067300" cy="642937"/>
          </a:xfrm>
          <a:prstGeom prst="rect">
            <a:avLst/>
          </a:prstGeom>
          <a:noFill/>
        </p:spPr>
        <p:txBody>
          <a:bodyPr wrap="square" lIns="0" tIns="0" rIns="0" bIns="0" anchor="t">
            <a:spAutoFit/>
          </a:bodyPr>
          <a:lstStyle/>
          <a:p>
            <a:pPr algn="l">
              <a:lnSpc>
                <a:spcPts val="1687"/>
              </a:lnSpc>
            </a:pPr>
            <a:r>
              <a:rPr sz="1125" b="0" i="0" u="none">
                <a:solidFill>
                  <a:srgbClr val="334155"/>
                </a:solidFill>
                <a:latin typeface="Hind Siliguri"/>
              </a:rPr>
              <a:t>অধিক কোলেস্টেরল সম্পন্ন হলুদ চর্বিজাতীয় পদার্থ করোনারি ধমনির এন্ডোথেলিয়ামের গায়ে জমা হলে করোনারি ধমনি সংকীর্ণ হয়ে পড়ে। পরে কোলেস্টেরলে আঁশ যুক্ত ও শক্ত হয়ে </a:t>
            </a:r>
            <a:r>
              <a:rPr sz="1125" b="1" i="0" u="none">
                <a:solidFill>
                  <a:srgbClr val="334155"/>
                </a:solidFill>
                <a:latin typeface="Hind Siliguri"/>
              </a:rPr>
              <a:t>প্লাক (plaque)</a:t>
            </a:r>
            <a:r>
              <a:rPr sz="1125" b="0" i="0" u="none">
                <a:solidFill>
                  <a:srgbClr val="334155"/>
                </a:solidFill>
                <a:latin typeface="Hind Siliguri"/>
              </a:rPr>
              <a:t> সৃষ্টি করে রক্ত চলাচলে বাধা সৃষ্টি করে। বিশ্বজুড়ে মোট মৃত্যুর ৩০% ঘটে হৃদরোগের কারণে।</a:t>
            </a:r>
          </a:p>
        </p:txBody>
      </p:sp>
      <p:pic>
        <p:nvPicPr>
          <p:cNvPr id="14" name="Picture 13" descr="image.png"/>
          <p:cNvPicPr>
            <a:picLocks noChangeAspect="1"/>
          </p:cNvPicPr>
          <p:nvPr/>
        </p:nvPicPr>
        <p:blipFill>
          <a:blip r:embed="rId8"/>
          <a:stretch>
            <a:fillRect/>
          </a:stretch>
        </p:blipFill>
        <p:spPr>
          <a:xfrm>
            <a:off x="6248400" y="1143000"/>
            <a:ext cx="5448300" cy="4976961"/>
          </a:xfrm>
          <a:prstGeom prst="rect">
            <a:avLst/>
          </a:prstGeom>
        </p:spPr>
      </p:pic>
      <p:pic>
        <p:nvPicPr>
          <p:cNvPr id="15" name="Picture 14" descr="image.png"/>
          <p:cNvPicPr>
            <a:picLocks noChangeAspect="1"/>
          </p:cNvPicPr>
          <p:nvPr/>
        </p:nvPicPr>
        <p:blipFill>
          <a:blip r:embed="rId9"/>
          <a:stretch>
            <a:fillRect/>
          </a:stretch>
        </p:blipFill>
        <p:spPr>
          <a:xfrm>
            <a:off x="685800" y="2628900"/>
            <a:ext cx="190500" cy="190500"/>
          </a:xfrm>
          <a:prstGeom prst="rect">
            <a:avLst/>
          </a:prstGeom>
        </p:spPr>
      </p:pic>
      <p:sp>
        <p:nvSpPr>
          <p:cNvPr id="16" name="TextBox 15"/>
          <p:cNvSpPr txBox="1"/>
          <p:nvPr/>
        </p:nvSpPr>
        <p:spPr>
          <a:xfrm>
            <a:off x="914400" y="2943225"/>
            <a:ext cx="2281237" cy="228600"/>
          </a:xfrm>
          <a:prstGeom prst="rect">
            <a:avLst/>
          </a:prstGeom>
          <a:noFill/>
        </p:spPr>
        <p:txBody>
          <a:bodyPr wrap="square" lIns="0" tIns="0" rIns="0" bIns="0" anchor="t">
            <a:spAutoFit/>
          </a:bodyPr>
          <a:lstStyle/>
          <a:p>
            <a:pPr algn="l">
              <a:lnSpc>
                <a:spcPts val="1800"/>
              </a:lnSpc>
            </a:pPr>
            <a:r>
              <a:rPr sz="1200" b="0" i="0" u="none">
                <a:solidFill>
                  <a:srgbClr val="334155"/>
                </a:solidFill>
                <a:latin typeface="Hind Siliguri"/>
              </a:rPr>
              <a:t>করোনারি ধমনি রোগ</a:t>
            </a:r>
          </a:p>
        </p:txBody>
      </p:sp>
      <p:sp>
        <p:nvSpPr>
          <p:cNvPr id="17" name="TextBox 16"/>
          <p:cNvSpPr txBox="1"/>
          <p:nvPr/>
        </p:nvSpPr>
        <p:spPr>
          <a:xfrm>
            <a:off x="3471862" y="2943225"/>
            <a:ext cx="2281237" cy="228600"/>
          </a:xfrm>
          <a:prstGeom prst="rect">
            <a:avLst/>
          </a:prstGeom>
          <a:noFill/>
        </p:spPr>
        <p:txBody>
          <a:bodyPr wrap="square" lIns="0" tIns="0" rIns="0" bIns="0" anchor="t">
            <a:spAutoFit/>
          </a:bodyPr>
          <a:lstStyle/>
          <a:p>
            <a:pPr algn="l">
              <a:lnSpc>
                <a:spcPts val="1800"/>
              </a:lnSpc>
            </a:pPr>
            <a:r>
              <a:rPr sz="1200" b="0" i="0" u="none">
                <a:solidFill>
                  <a:srgbClr val="334155"/>
                </a:solidFill>
                <a:latin typeface="Hind Siliguri"/>
              </a:rPr>
              <a:t>কার্ডিওমেগালি (হৃৎপিণ্ড বড় হওয়া)</a:t>
            </a:r>
          </a:p>
        </p:txBody>
      </p:sp>
      <p:sp>
        <p:nvSpPr>
          <p:cNvPr id="18" name="TextBox 17"/>
          <p:cNvSpPr txBox="1"/>
          <p:nvPr/>
        </p:nvSpPr>
        <p:spPr>
          <a:xfrm>
            <a:off x="914400" y="3314700"/>
            <a:ext cx="2281237" cy="228600"/>
          </a:xfrm>
          <a:prstGeom prst="rect">
            <a:avLst/>
          </a:prstGeom>
          <a:noFill/>
        </p:spPr>
        <p:txBody>
          <a:bodyPr wrap="square" lIns="0" tIns="0" rIns="0" bIns="0" anchor="t">
            <a:spAutoFit/>
          </a:bodyPr>
          <a:lstStyle/>
          <a:p>
            <a:pPr algn="l">
              <a:lnSpc>
                <a:spcPts val="1800"/>
              </a:lnSpc>
            </a:pPr>
            <a:r>
              <a:rPr sz="1200" b="0" i="0" u="none">
                <a:solidFill>
                  <a:srgbClr val="334155"/>
                </a:solidFill>
                <a:latin typeface="Hind Siliguri"/>
              </a:rPr>
              <a:t>ভালভুলার হার্ট ডিজিজ</a:t>
            </a:r>
          </a:p>
        </p:txBody>
      </p:sp>
      <p:sp>
        <p:nvSpPr>
          <p:cNvPr id="19" name="TextBox 18"/>
          <p:cNvSpPr txBox="1"/>
          <p:nvPr/>
        </p:nvSpPr>
        <p:spPr>
          <a:xfrm>
            <a:off x="3471862" y="3314700"/>
            <a:ext cx="2281237" cy="228600"/>
          </a:xfrm>
          <a:prstGeom prst="rect">
            <a:avLst/>
          </a:prstGeom>
          <a:noFill/>
        </p:spPr>
        <p:txBody>
          <a:bodyPr wrap="square" lIns="0" tIns="0" rIns="0" bIns="0" anchor="t">
            <a:spAutoFit/>
          </a:bodyPr>
          <a:lstStyle/>
          <a:p>
            <a:pPr algn="l">
              <a:lnSpc>
                <a:spcPts val="1800"/>
              </a:lnSpc>
            </a:pPr>
            <a:r>
              <a:rPr sz="1200" b="0" i="0" u="none">
                <a:solidFill>
                  <a:srgbClr val="334155"/>
                </a:solidFill>
                <a:latin typeface="Hind Siliguri"/>
              </a:rPr>
              <a:t>কনজেনিটাল হার্ট ডিজিজ</a:t>
            </a:r>
          </a:p>
        </p:txBody>
      </p:sp>
      <p:sp>
        <p:nvSpPr>
          <p:cNvPr id="20" name="TextBox 19"/>
          <p:cNvSpPr txBox="1"/>
          <p:nvPr/>
        </p:nvSpPr>
        <p:spPr>
          <a:xfrm>
            <a:off x="914400" y="3686175"/>
            <a:ext cx="2281237" cy="228600"/>
          </a:xfrm>
          <a:prstGeom prst="rect">
            <a:avLst/>
          </a:prstGeom>
          <a:noFill/>
        </p:spPr>
        <p:txBody>
          <a:bodyPr wrap="square" lIns="0" tIns="0" rIns="0" bIns="0" anchor="t">
            <a:spAutoFit/>
          </a:bodyPr>
          <a:lstStyle/>
          <a:p>
            <a:pPr algn="l">
              <a:lnSpc>
                <a:spcPts val="1800"/>
              </a:lnSpc>
            </a:pPr>
            <a:r>
              <a:rPr sz="1200" b="0" i="0" u="none">
                <a:solidFill>
                  <a:srgbClr val="334155"/>
                </a:solidFill>
                <a:latin typeface="Hind Siliguri"/>
              </a:rPr>
              <a:t>পেরিকার্ডাইটিস (পর্দার প্রদাহ)</a:t>
            </a:r>
          </a:p>
        </p:txBody>
      </p:sp>
      <p:sp>
        <p:nvSpPr>
          <p:cNvPr id="21" name="TextBox 20"/>
          <p:cNvSpPr txBox="1"/>
          <p:nvPr/>
        </p:nvSpPr>
        <p:spPr>
          <a:xfrm>
            <a:off x="3471862" y="3686175"/>
            <a:ext cx="2281237" cy="228600"/>
          </a:xfrm>
          <a:prstGeom prst="rect">
            <a:avLst/>
          </a:prstGeom>
          <a:noFill/>
        </p:spPr>
        <p:txBody>
          <a:bodyPr wrap="square" lIns="0" tIns="0" rIns="0" bIns="0" anchor="t">
            <a:spAutoFit/>
          </a:bodyPr>
          <a:lstStyle/>
          <a:p>
            <a:pPr algn="l">
              <a:lnSpc>
                <a:spcPts val="1800"/>
              </a:lnSpc>
            </a:pPr>
            <a:r>
              <a:rPr sz="1200" b="0" i="0" u="none">
                <a:solidFill>
                  <a:srgbClr val="334155"/>
                </a:solidFill>
                <a:latin typeface="Hind Siliguri"/>
              </a:rPr>
              <a:t>কার্ডিওমাইওপ্যাথি</a:t>
            </a:r>
          </a:p>
        </p:txBody>
      </p:sp>
      <p:sp>
        <p:nvSpPr>
          <p:cNvPr id="22" name="TextBox 21"/>
          <p:cNvSpPr txBox="1"/>
          <p:nvPr/>
        </p:nvSpPr>
        <p:spPr>
          <a:xfrm>
            <a:off x="914400" y="4057650"/>
            <a:ext cx="2281237" cy="228600"/>
          </a:xfrm>
          <a:prstGeom prst="rect">
            <a:avLst/>
          </a:prstGeom>
          <a:noFill/>
        </p:spPr>
        <p:txBody>
          <a:bodyPr wrap="square" lIns="0" tIns="0" rIns="0" bIns="0" anchor="t">
            <a:spAutoFit/>
          </a:bodyPr>
          <a:lstStyle/>
          <a:p>
            <a:pPr algn="l">
              <a:lnSpc>
                <a:spcPts val="1800"/>
              </a:lnSpc>
            </a:pPr>
            <a:r>
              <a:rPr sz="1200" b="0" i="0" u="none">
                <a:solidFill>
                  <a:srgbClr val="334155"/>
                </a:solidFill>
                <a:latin typeface="Hind Siliguri"/>
              </a:rPr>
              <a:t>রিউম্যাটিক হার্ট ডিজিজ</a:t>
            </a:r>
          </a:p>
        </p:txBody>
      </p:sp>
      <p:sp>
        <p:nvSpPr>
          <p:cNvPr id="23" name="TextBox 22"/>
          <p:cNvSpPr txBox="1"/>
          <p:nvPr/>
        </p:nvSpPr>
        <p:spPr>
          <a:xfrm>
            <a:off x="3471862" y="4057650"/>
            <a:ext cx="2281237" cy="228600"/>
          </a:xfrm>
          <a:prstGeom prst="rect">
            <a:avLst/>
          </a:prstGeom>
          <a:noFill/>
        </p:spPr>
        <p:txBody>
          <a:bodyPr wrap="square" lIns="0" tIns="0" rIns="0" bIns="0" anchor="t">
            <a:spAutoFit/>
          </a:bodyPr>
          <a:lstStyle/>
          <a:p>
            <a:pPr algn="l">
              <a:lnSpc>
                <a:spcPts val="1800"/>
              </a:lnSpc>
            </a:pPr>
            <a:r>
              <a:rPr sz="1200" b="0" i="0" u="none">
                <a:solidFill>
                  <a:srgbClr val="334155"/>
                </a:solidFill>
                <a:latin typeface="Hind Siliguri"/>
              </a:rPr>
              <a:t>অ্যানজাইনা ও হার্ট অ্যাটাক</a:t>
            </a:r>
          </a:p>
        </p:txBody>
      </p:sp>
      <p:pic>
        <p:nvPicPr>
          <p:cNvPr id="24" name="Picture 23" descr="image.png"/>
          <p:cNvPicPr>
            <a:picLocks noChangeAspect="1"/>
          </p:cNvPicPr>
          <p:nvPr/>
        </p:nvPicPr>
        <p:blipFill>
          <a:blip r:embed="rId10"/>
          <a:stretch>
            <a:fillRect/>
          </a:stretch>
        </p:blipFill>
        <p:spPr>
          <a:xfrm>
            <a:off x="685800" y="4933950"/>
            <a:ext cx="190500" cy="190500"/>
          </a:xfrm>
          <a:prstGeom prst="rect">
            <a:avLst/>
          </a:prstGeom>
        </p:spPr>
      </p:pic>
      <p:pic>
        <p:nvPicPr>
          <p:cNvPr id="25" name="Picture 24" descr="image.png"/>
          <p:cNvPicPr>
            <a:picLocks noChangeAspect="1"/>
          </p:cNvPicPr>
          <p:nvPr/>
        </p:nvPicPr>
        <p:blipFill>
          <a:blip r:embed="rId11"/>
          <a:stretch>
            <a:fillRect/>
          </a:stretch>
        </p:blipFill>
        <p:spPr>
          <a:xfrm>
            <a:off x="685800" y="2962275"/>
            <a:ext cx="142875" cy="142875"/>
          </a:xfrm>
          <a:prstGeom prst="rect">
            <a:avLst/>
          </a:prstGeom>
        </p:spPr>
      </p:pic>
      <p:pic>
        <p:nvPicPr>
          <p:cNvPr id="26" name="Picture 25" descr="image.png"/>
          <p:cNvPicPr>
            <a:picLocks noChangeAspect="1"/>
          </p:cNvPicPr>
          <p:nvPr/>
        </p:nvPicPr>
        <p:blipFill>
          <a:blip r:embed="rId11"/>
          <a:stretch>
            <a:fillRect/>
          </a:stretch>
        </p:blipFill>
        <p:spPr>
          <a:xfrm>
            <a:off x="3243262" y="2962275"/>
            <a:ext cx="142875" cy="142875"/>
          </a:xfrm>
          <a:prstGeom prst="rect">
            <a:avLst/>
          </a:prstGeom>
        </p:spPr>
      </p:pic>
      <p:pic>
        <p:nvPicPr>
          <p:cNvPr id="27" name="Picture 26" descr="image.png"/>
          <p:cNvPicPr>
            <a:picLocks noChangeAspect="1"/>
          </p:cNvPicPr>
          <p:nvPr/>
        </p:nvPicPr>
        <p:blipFill>
          <a:blip r:embed="rId11"/>
          <a:stretch>
            <a:fillRect/>
          </a:stretch>
        </p:blipFill>
        <p:spPr>
          <a:xfrm>
            <a:off x="685800" y="3333750"/>
            <a:ext cx="142875" cy="142875"/>
          </a:xfrm>
          <a:prstGeom prst="rect">
            <a:avLst/>
          </a:prstGeom>
        </p:spPr>
      </p:pic>
      <p:pic>
        <p:nvPicPr>
          <p:cNvPr id="28" name="Picture 27" descr="image.png"/>
          <p:cNvPicPr>
            <a:picLocks noChangeAspect="1"/>
          </p:cNvPicPr>
          <p:nvPr/>
        </p:nvPicPr>
        <p:blipFill>
          <a:blip r:embed="rId11"/>
          <a:stretch>
            <a:fillRect/>
          </a:stretch>
        </p:blipFill>
        <p:spPr>
          <a:xfrm>
            <a:off x="3243262" y="3333750"/>
            <a:ext cx="142875" cy="142875"/>
          </a:xfrm>
          <a:prstGeom prst="rect">
            <a:avLst/>
          </a:prstGeom>
        </p:spPr>
      </p:pic>
      <p:pic>
        <p:nvPicPr>
          <p:cNvPr id="29" name="Picture 28" descr="image.png"/>
          <p:cNvPicPr>
            <a:picLocks noChangeAspect="1"/>
          </p:cNvPicPr>
          <p:nvPr/>
        </p:nvPicPr>
        <p:blipFill>
          <a:blip r:embed="rId11"/>
          <a:stretch>
            <a:fillRect/>
          </a:stretch>
        </p:blipFill>
        <p:spPr>
          <a:xfrm>
            <a:off x="685800" y="3705225"/>
            <a:ext cx="142875" cy="142875"/>
          </a:xfrm>
          <a:prstGeom prst="rect">
            <a:avLst/>
          </a:prstGeom>
        </p:spPr>
      </p:pic>
      <p:pic>
        <p:nvPicPr>
          <p:cNvPr id="30" name="Picture 29" descr="image.png"/>
          <p:cNvPicPr>
            <a:picLocks noChangeAspect="1"/>
          </p:cNvPicPr>
          <p:nvPr/>
        </p:nvPicPr>
        <p:blipFill>
          <a:blip r:embed="rId11"/>
          <a:stretch>
            <a:fillRect/>
          </a:stretch>
        </p:blipFill>
        <p:spPr>
          <a:xfrm>
            <a:off x="3243262" y="3705225"/>
            <a:ext cx="142875" cy="142875"/>
          </a:xfrm>
          <a:prstGeom prst="rect">
            <a:avLst/>
          </a:prstGeom>
        </p:spPr>
      </p:pic>
      <p:pic>
        <p:nvPicPr>
          <p:cNvPr id="31" name="Picture 30" descr="image.png"/>
          <p:cNvPicPr>
            <a:picLocks noChangeAspect="1"/>
          </p:cNvPicPr>
          <p:nvPr/>
        </p:nvPicPr>
        <p:blipFill>
          <a:blip r:embed="rId11"/>
          <a:stretch>
            <a:fillRect/>
          </a:stretch>
        </p:blipFill>
        <p:spPr>
          <a:xfrm>
            <a:off x="685800" y="4076700"/>
            <a:ext cx="142875" cy="142875"/>
          </a:xfrm>
          <a:prstGeom prst="rect">
            <a:avLst/>
          </a:prstGeom>
        </p:spPr>
      </p:pic>
      <p:pic>
        <p:nvPicPr>
          <p:cNvPr id="32" name="Picture 31" descr="image.png"/>
          <p:cNvPicPr>
            <a:picLocks noChangeAspect="1"/>
          </p:cNvPicPr>
          <p:nvPr/>
        </p:nvPicPr>
        <p:blipFill>
          <a:blip r:embed="rId11"/>
          <a:stretch>
            <a:fillRect/>
          </a:stretch>
        </p:blipFill>
        <p:spPr>
          <a:xfrm>
            <a:off x="3243262" y="4076700"/>
            <a:ext cx="142875" cy="14287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Rounded Corners 28">
            <a:extLst>
              <a:ext uri="{FF2B5EF4-FFF2-40B4-BE49-F238E27FC236}">
                <a16:creationId xmlns:a16="http://schemas.microsoft.com/office/drawing/2014/main" id="{877B25E0-D721-B1C3-D498-C2C067FCAE11}"/>
              </a:ext>
            </a:extLst>
          </p:cNvPr>
          <p:cNvSpPr/>
          <p:nvPr/>
        </p:nvSpPr>
        <p:spPr>
          <a:xfrm>
            <a:off x="6253162" y="5258324"/>
            <a:ext cx="5672137" cy="590026"/>
          </a:xfrm>
          <a:prstGeom prst="roundRect">
            <a:avLst/>
          </a:prstGeom>
          <a:solidFill>
            <a:schemeClr val="bg1">
              <a:lumMod val="95000"/>
              <a:alpha val="50000"/>
            </a:schemeClr>
          </a:solidFill>
          <a:ln>
            <a:solidFill>
              <a:schemeClr val="tx1">
                <a:lumMod val="50000"/>
                <a:lumOff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C08D3276-6662-518C-D3D5-2BF6048A9934}"/>
              </a:ext>
            </a:extLst>
          </p:cNvPr>
          <p:cNvSpPr/>
          <p:nvPr/>
        </p:nvSpPr>
        <p:spPr>
          <a:xfrm>
            <a:off x="476250" y="3433762"/>
            <a:ext cx="5672137" cy="723900"/>
          </a:xfrm>
          <a:prstGeom prst="roundRect">
            <a:avLst/>
          </a:prstGeom>
          <a:solidFill>
            <a:schemeClr val="bg1">
              <a:lumMod val="95000"/>
              <a:alpha val="50000"/>
            </a:schemeClr>
          </a:solidFill>
          <a:ln>
            <a:solidFill>
              <a:schemeClr val="tx1">
                <a:lumMod val="50000"/>
                <a:lumOff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3" name="Picture 2" descr="image.png"/>
          <p:cNvPicPr>
            <a:picLocks noChangeAspect="1"/>
          </p:cNvPicPr>
          <p:nvPr/>
        </p:nvPicPr>
        <p:blipFill>
          <a:blip r:embed="rId2"/>
          <a:stretch>
            <a:fillRect/>
          </a:stretch>
        </p:blipFill>
        <p:spPr>
          <a:xfrm>
            <a:off x="476250" y="1895475"/>
            <a:ext cx="5453062" cy="117633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6262687" y="1895475"/>
            <a:ext cx="5453062" cy="3238500"/>
          </a:xfrm>
          <a:prstGeom prst="rect">
            <a:avLst/>
          </a:prstGeom>
        </p:spPr>
      </p:pic>
      <p:pic>
        <p:nvPicPr>
          <p:cNvPr id="9" name="Picture 8" descr="image.png"/>
          <p:cNvPicPr>
            <a:picLocks noChangeAspect="1"/>
          </p:cNvPicPr>
          <p:nvPr/>
        </p:nvPicPr>
        <p:blipFill>
          <a:blip r:embed="rId4"/>
          <a:stretch>
            <a:fillRect/>
          </a:stretch>
        </p:blipFill>
        <p:spPr>
          <a:xfrm>
            <a:off x="476250" y="528637"/>
            <a:ext cx="285750" cy="323850"/>
          </a:xfrm>
          <a:prstGeom prst="rect">
            <a:avLst/>
          </a:prstGeom>
        </p:spPr>
      </p:pic>
      <p:sp>
        <p:nvSpPr>
          <p:cNvPr id="10" name="TextBox 9"/>
          <p:cNvSpPr txBox="1"/>
          <p:nvPr/>
        </p:nvSpPr>
        <p:spPr>
          <a:xfrm>
            <a:off x="476250" y="3167062"/>
            <a:ext cx="5725715" cy="196208"/>
          </a:xfrm>
          <a:prstGeom prst="rect">
            <a:avLst/>
          </a:prstGeom>
          <a:noFill/>
        </p:spPr>
        <p:txBody>
          <a:bodyPr wrap="square" lIns="0" tIns="0" rIns="0" bIns="0" anchor="t">
            <a:spAutoFit/>
          </a:bodyPr>
          <a:lstStyle/>
          <a:p>
            <a:pPr algn="l"/>
            <a:r>
              <a:rPr sz="1275" b="1" i="0" u="none" dirty="0" err="1">
                <a:solidFill>
                  <a:srgbClr val="0F172A"/>
                </a:solidFill>
                <a:latin typeface="Hind Siliguri"/>
              </a:rPr>
              <a:t>অ্যানজাইনার</a:t>
            </a:r>
            <a:r>
              <a:rPr sz="1275" b="1" i="0" u="none" dirty="0">
                <a:solidFill>
                  <a:srgbClr val="0F172A"/>
                </a:solidFill>
                <a:latin typeface="Hind Siliguri"/>
              </a:rPr>
              <a:t> ৩টি </a:t>
            </a:r>
            <a:r>
              <a:rPr sz="1275" b="1" i="0" u="none" dirty="0" err="1">
                <a:solidFill>
                  <a:srgbClr val="0F172A"/>
                </a:solidFill>
                <a:latin typeface="Hind Siliguri"/>
              </a:rPr>
              <a:t>প্রকারভেদ</a:t>
            </a:r>
            <a:r>
              <a:rPr sz="1275" b="1" i="0" u="none" dirty="0">
                <a:solidFill>
                  <a:srgbClr val="0F172A"/>
                </a:solidFill>
                <a:latin typeface="Hind Siliguri"/>
              </a:rPr>
              <a:t> :</a:t>
            </a:r>
          </a:p>
        </p:txBody>
      </p:sp>
      <p:sp>
        <p:nvSpPr>
          <p:cNvPr id="11" name="TextBox 10"/>
          <p:cNvSpPr txBox="1"/>
          <p:nvPr/>
        </p:nvSpPr>
        <p:spPr>
          <a:xfrm>
            <a:off x="476250" y="5640032"/>
            <a:ext cx="5453062" cy="384721"/>
          </a:xfrm>
          <a:prstGeom prst="rect">
            <a:avLst/>
          </a:prstGeom>
          <a:noFill/>
        </p:spPr>
        <p:txBody>
          <a:bodyPr wrap="square" lIns="0" tIns="0" rIns="0" bIns="0" anchor="t">
            <a:spAutoFit/>
          </a:bodyPr>
          <a:lstStyle/>
          <a:p>
            <a:pPr algn="l">
              <a:lnSpc>
                <a:spcPts val="1462"/>
              </a:lnSpc>
            </a:pPr>
            <a:r>
              <a:rPr sz="1200" b="1" i="0" u="none" dirty="0" err="1">
                <a:solidFill>
                  <a:srgbClr val="475569"/>
                </a:solidFill>
                <a:latin typeface="Hind Siliguri"/>
              </a:rPr>
              <a:t>কারণসমূহ</a:t>
            </a:r>
            <a:r>
              <a:rPr sz="1200" b="1" i="0" u="none" dirty="0">
                <a:solidFill>
                  <a:srgbClr val="475569"/>
                </a:solidFill>
                <a:latin typeface="Hind Siliguri"/>
              </a:rPr>
              <a:t>:</a:t>
            </a:r>
            <a:r>
              <a:rPr sz="1200" b="0" i="0" u="none" dirty="0">
                <a:solidFill>
                  <a:srgbClr val="475569"/>
                </a:solidFill>
                <a:latin typeface="Hind Siliguri"/>
              </a:rPr>
              <a:t> </a:t>
            </a:r>
            <a:r>
              <a:rPr sz="1200" b="0" i="0" u="none" dirty="0" err="1">
                <a:solidFill>
                  <a:srgbClr val="475569"/>
                </a:solidFill>
                <a:latin typeface="Hind Siliguri"/>
              </a:rPr>
              <a:t>অবাত</a:t>
            </a:r>
            <a:r>
              <a:rPr sz="1200" b="0" i="0" u="none" dirty="0">
                <a:solidFill>
                  <a:srgbClr val="475569"/>
                </a:solidFill>
                <a:latin typeface="Hind Siliguri"/>
              </a:rPr>
              <a:t> </a:t>
            </a:r>
            <a:r>
              <a:rPr sz="1200" b="0" i="0" u="none" dirty="0" err="1">
                <a:solidFill>
                  <a:srgbClr val="475569"/>
                </a:solidFill>
                <a:latin typeface="Hind Siliguri"/>
              </a:rPr>
              <a:t>শসনে</a:t>
            </a:r>
            <a:r>
              <a:rPr sz="1200" b="0" i="0" u="none" dirty="0">
                <a:solidFill>
                  <a:srgbClr val="475569"/>
                </a:solidFill>
                <a:latin typeface="Hind Siliguri"/>
              </a:rPr>
              <a:t> </a:t>
            </a:r>
            <a:r>
              <a:rPr sz="1200" b="0" i="0" u="none" dirty="0" err="1">
                <a:solidFill>
                  <a:srgbClr val="475569"/>
                </a:solidFill>
                <a:latin typeface="Hind Siliguri"/>
              </a:rPr>
              <a:t>ল্যাকটিক</a:t>
            </a:r>
            <a:r>
              <a:rPr sz="1200" b="0" i="0" u="none" dirty="0">
                <a:solidFill>
                  <a:srgbClr val="475569"/>
                </a:solidFill>
                <a:latin typeface="Hind Siliguri"/>
              </a:rPr>
              <a:t> </a:t>
            </a:r>
            <a:r>
              <a:rPr sz="1200" b="0" i="0" u="none" dirty="0" err="1">
                <a:solidFill>
                  <a:srgbClr val="475569"/>
                </a:solidFill>
                <a:latin typeface="Hind Siliguri"/>
              </a:rPr>
              <a:t>অ্যাসিড</a:t>
            </a:r>
            <a:r>
              <a:rPr sz="1200" b="0" i="0" u="none" dirty="0">
                <a:solidFill>
                  <a:srgbClr val="475569"/>
                </a:solidFill>
                <a:latin typeface="Hind Siliguri"/>
              </a:rPr>
              <a:t> </a:t>
            </a:r>
            <a:r>
              <a:rPr sz="1200" b="0" i="0" u="none" dirty="0" err="1">
                <a:solidFill>
                  <a:srgbClr val="475569"/>
                </a:solidFill>
                <a:latin typeface="Hind Siliguri"/>
              </a:rPr>
              <a:t>জমা</a:t>
            </a:r>
            <a:r>
              <a:rPr sz="1200" b="0" i="0" u="none" dirty="0">
                <a:solidFill>
                  <a:srgbClr val="475569"/>
                </a:solidFill>
                <a:latin typeface="Hind Siliguri"/>
              </a:rPr>
              <a:t> </a:t>
            </a:r>
            <a:r>
              <a:rPr sz="1200" b="0" i="0" u="none" dirty="0" err="1">
                <a:solidFill>
                  <a:srgbClr val="475569"/>
                </a:solidFill>
                <a:latin typeface="Hind Siliguri"/>
              </a:rPr>
              <a:t>হওয়া</a:t>
            </a:r>
            <a:r>
              <a:rPr sz="1200" b="0" i="0" u="none" dirty="0">
                <a:solidFill>
                  <a:srgbClr val="475569"/>
                </a:solidFill>
                <a:latin typeface="Hind Siliguri"/>
              </a:rPr>
              <a:t>, </a:t>
            </a:r>
            <a:r>
              <a:rPr sz="1200" b="0" i="0" u="none" dirty="0" err="1">
                <a:solidFill>
                  <a:srgbClr val="475569"/>
                </a:solidFill>
                <a:latin typeface="Hind Siliguri"/>
              </a:rPr>
              <a:t>হৃদপিণ্ডের</a:t>
            </a:r>
            <a:r>
              <a:rPr sz="1200" b="0" i="0" u="none" dirty="0">
                <a:solidFill>
                  <a:srgbClr val="475569"/>
                </a:solidFill>
                <a:latin typeface="Hind Siliguri"/>
              </a:rPr>
              <a:t> </a:t>
            </a:r>
            <a:r>
              <a:rPr sz="1200" b="0" i="0" u="none" dirty="0" err="1">
                <a:solidFill>
                  <a:srgbClr val="475569"/>
                </a:solidFill>
                <a:latin typeface="Hind Siliguri"/>
              </a:rPr>
              <a:t>কপাটিকা</a:t>
            </a:r>
            <a:r>
              <a:rPr sz="1200" b="0" i="0" u="none" dirty="0">
                <a:solidFill>
                  <a:srgbClr val="475569"/>
                </a:solidFill>
                <a:latin typeface="Hind Siliguri"/>
              </a:rPr>
              <a:t> </a:t>
            </a:r>
            <a:r>
              <a:rPr sz="1200" b="0" i="0" u="none" dirty="0" err="1">
                <a:solidFill>
                  <a:srgbClr val="475569"/>
                </a:solidFill>
                <a:latin typeface="Hind Siliguri"/>
              </a:rPr>
              <a:t>সমস্যা</a:t>
            </a:r>
            <a:r>
              <a:rPr sz="1200" b="0" i="0" u="none" dirty="0">
                <a:solidFill>
                  <a:srgbClr val="475569"/>
                </a:solidFill>
                <a:latin typeface="Hind Siliguri"/>
              </a:rPr>
              <a:t> (৩০%), </a:t>
            </a:r>
            <a:r>
              <a:rPr sz="1200" b="0" i="0" u="none" dirty="0" err="1">
                <a:solidFill>
                  <a:srgbClr val="475569"/>
                </a:solidFill>
                <a:latin typeface="Hind Siliguri"/>
              </a:rPr>
              <a:t>অ্যানিমিয়া</a:t>
            </a:r>
            <a:r>
              <a:rPr sz="1200" b="0" i="0" u="none" dirty="0">
                <a:solidFill>
                  <a:srgbClr val="475569"/>
                </a:solidFill>
                <a:latin typeface="Hind Siliguri"/>
              </a:rPr>
              <a:t> </a:t>
            </a:r>
            <a:r>
              <a:rPr sz="1200" b="0" i="0" u="none" dirty="0" err="1">
                <a:solidFill>
                  <a:srgbClr val="475569"/>
                </a:solidFill>
                <a:latin typeface="Hind Siliguri"/>
              </a:rPr>
              <a:t>এবং</a:t>
            </a:r>
            <a:r>
              <a:rPr sz="1200" b="0" i="0" u="none" dirty="0">
                <a:solidFill>
                  <a:srgbClr val="475569"/>
                </a:solidFill>
                <a:latin typeface="Hind Siliguri"/>
              </a:rPr>
              <a:t> </a:t>
            </a:r>
            <a:r>
              <a:rPr sz="1200" b="0" i="0" u="none" dirty="0" err="1">
                <a:solidFill>
                  <a:srgbClr val="475569"/>
                </a:solidFill>
                <a:latin typeface="Hind Siliguri"/>
              </a:rPr>
              <a:t>পুরু</a:t>
            </a:r>
            <a:r>
              <a:rPr sz="1200" b="0" i="0" u="none" dirty="0">
                <a:solidFill>
                  <a:srgbClr val="475569"/>
                </a:solidFill>
                <a:latin typeface="Hind Siliguri"/>
              </a:rPr>
              <a:t> </a:t>
            </a:r>
            <a:r>
              <a:rPr sz="1200" b="0" i="0" u="none" dirty="0" err="1">
                <a:solidFill>
                  <a:srgbClr val="475569"/>
                </a:solidFill>
                <a:latin typeface="Hind Siliguri"/>
              </a:rPr>
              <a:t>হৃৎপ্রাচীর</a:t>
            </a:r>
            <a:r>
              <a:rPr sz="1200" b="0" i="0" u="none" dirty="0">
                <a:solidFill>
                  <a:srgbClr val="475569"/>
                </a:solidFill>
                <a:latin typeface="Hind Siliguri"/>
              </a:rPr>
              <a:t>।</a:t>
            </a:r>
          </a:p>
        </p:txBody>
      </p:sp>
      <p:sp>
        <p:nvSpPr>
          <p:cNvPr id="12" name="TextBox 11"/>
          <p:cNvSpPr txBox="1"/>
          <p:nvPr/>
        </p:nvSpPr>
        <p:spPr>
          <a:xfrm>
            <a:off x="685800" y="2009775"/>
            <a:ext cx="5072062" cy="266700"/>
          </a:xfrm>
          <a:prstGeom prst="rect">
            <a:avLst/>
          </a:prstGeom>
          <a:noFill/>
        </p:spPr>
        <p:txBody>
          <a:bodyPr wrap="square" lIns="0" tIns="0" rIns="0" bIns="0" anchor="t">
            <a:spAutoFit/>
          </a:bodyPr>
          <a:lstStyle/>
          <a:p>
            <a:pPr algn="l"/>
            <a:r>
              <a:rPr sz="1275" b="1" i="0" u="none">
                <a:solidFill>
                  <a:srgbClr val="9F1239"/>
                </a:solidFill>
                <a:latin typeface="Hind Siliguri"/>
              </a:rPr>
              <a:t>অ্যানজাইনা বা অ্যানজাইনা পেক্টোরালিস:</a:t>
            </a:r>
          </a:p>
        </p:txBody>
      </p:sp>
      <p:sp>
        <p:nvSpPr>
          <p:cNvPr id="13" name="TextBox 12"/>
          <p:cNvSpPr txBox="1"/>
          <p:nvPr/>
        </p:nvSpPr>
        <p:spPr>
          <a:xfrm>
            <a:off x="685800" y="2314575"/>
            <a:ext cx="5072062" cy="642937"/>
          </a:xfrm>
          <a:prstGeom prst="rect">
            <a:avLst/>
          </a:prstGeom>
          <a:noFill/>
        </p:spPr>
        <p:txBody>
          <a:bodyPr wrap="square" lIns="0" tIns="0" rIns="0" bIns="0" anchor="t">
            <a:spAutoFit/>
          </a:bodyPr>
          <a:lstStyle/>
          <a:p>
            <a:pPr algn="l">
              <a:lnSpc>
                <a:spcPts val="1687"/>
              </a:lnSpc>
            </a:pPr>
            <a:r>
              <a:rPr sz="1125" b="0" i="0" u="none">
                <a:solidFill>
                  <a:srgbClr val="1E293B"/>
                </a:solidFill>
                <a:latin typeface="Hind Siliguri Medium"/>
              </a:rPr>
              <a:t>"হৃদপেশি যখন প্রয়োজনীয় O2 সরবরাহ করতে পারে না তখন বুকে ব্যথা, দম বন্ধ হয়ে আসছে ইত্যাদি মারাত্মক অস্বস্তি অনুভব হলে, সেই ঘটনাগুলোকে অ্যানজাইনা বা অ্যানজাইনা পেক্টোরিস (Angina বা Angina Pectoris) বলে।"</a:t>
            </a:r>
          </a:p>
        </p:txBody>
      </p:sp>
      <p:sp>
        <p:nvSpPr>
          <p:cNvPr id="15" name="TextBox 14"/>
          <p:cNvSpPr txBox="1"/>
          <p:nvPr/>
        </p:nvSpPr>
        <p:spPr>
          <a:xfrm>
            <a:off x="6367463" y="5386181"/>
            <a:ext cx="5348287" cy="369332"/>
          </a:xfrm>
          <a:prstGeom prst="rect">
            <a:avLst/>
          </a:prstGeom>
          <a:noFill/>
        </p:spPr>
        <p:txBody>
          <a:bodyPr wrap="square" lIns="0" tIns="0" rIns="0" bIns="0" anchor="t">
            <a:spAutoFit/>
          </a:bodyPr>
          <a:lstStyle/>
          <a:p>
            <a:r>
              <a:rPr sz="1200" b="1" i="0" u="none" dirty="0" err="1">
                <a:solidFill>
                  <a:srgbClr val="1E293B"/>
                </a:solidFill>
                <a:latin typeface="Hind Siliguri" panose="02000000000000000000" pitchFamily="2" charset="0"/>
                <a:cs typeface="Hind Siliguri" panose="02000000000000000000" pitchFamily="2" charset="0"/>
              </a:rPr>
              <a:t>প্রধান</a:t>
            </a:r>
            <a:r>
              <a:rPr sz="1200" b="1" i="0" u="none" dirty="0">
                <a:solidFill>
                  <a:srgbClr val="1E293B"/>
                </a:solidFill>
                <a:latin typeface="Hind Siliguri" panose="02000000000000000000" pitchFamily="2" charset="0"/>
                <a:cs typeface="Hind Siliguri" panose="02000000000000000000" pitchFamily="2" charset="0"/>
              </a:rPr>
              <a:t> </a:t>
            </a:r>
            <a:r>
              <a:rPr sz="1200" b="1" i="0" u="none" dirty="0" err="1">
                <a:solidFill>
                  <a:srgbClr val="1E293B"/>
                </a:solidFill>
                <a:latin typeface="Hind Siliguri" panose="02000000000000000000" pitchFamily="2" charset="0"/>
                <a:cs typeface="Hind Siliguri" panose="02000000000000000000" pitchFamily="2" charset="0"/>
              </a:rPr>
              <a:t>লক্ষণসমূহ</a:t>
            </a:r>
            <a:r>
              <a:rPr sz="1200" b="1" i="0" u="none" dirty="0">
                <a:solidFill>
                  <a:srgbClr val="1E293B"/>
                </a:solidFill>
                <a:latin typeface="Hind Siliguri" panose="02000000000000000000" pitchFamily="2" charset="0"/>
                <a:cs typeface="Hind Siliguri" panose="02000000000000000000" pitchFamily="2" charset="0"/>
              </a:rPr>
              <a:t>:</a:t>
            </a:r>
            <a:r>
              <a:rPr lang="en-US" sz="1200" b="1" i="0" u="none" dirty="0">
                <a:solidFill>
                  <a:srgbClr val="1E293B"/>
                </a:solidFill>
                <a:latin typeface="Hind Siliguri" panose="02000000000000000000" pitchFamily="2" charset="0"/>
                <a:cs typeface="Hind Siliguri" panose="02000000000000000000" pitchFamily="2" charset="0"/>
              </a:rPr>
              <a:t> </a:t>
            </a:r>
            <a:r>
              <a:rPr lang="en-US" sz="1200" dirty="0" err="1">
                <a:latin typeface="Hind Siliguri" panose="02000000000000000000" pitchFamily="2" charset="0"/>
                <a:cs typeface="Hind Siliguri" panose="02000000000000000000" pitchFamily="2" charset="0"/>
              </a:rPr>
              <a:t>ইনহেলার</a:t>
            </a:r>
            <a:r>
              <a:rPr lang="en-US" sz="1200" dirty="0">
                <a:latin typeface="Hind Siliguri" panose="02000000000000000000" pitchFamily="2" charset="0"/>
                <a:cs typeface="Hind Siliguri" panose="02000000000000000000" pitchFamily="2" charset="0"/>
              </a:rPr>
              <a:t> (</a:t>
            </a:r>
            <a:r>
              <a:rPr lang="en-US" sz="1200" dirty="0" err="1">
                <a:latin typeface="Hind Siliguri" panose="02000000000000000000" pitchFamily="2" charset="0"/>
                <a:cs typeface="Hind Siliguri" panose="02000000000000000000" pitchFamily="2" charset="0"/>
              </a:rPr>
              <a:t>প্রথম</a:t>
            </a:r>
            <a:r>
              <a:rPr lang="en-US" sz="1200" dirty="0">
                <a:latin typeface="Hind Siliguri" panose="02000000000000000000" pitchFamily="2" charset="0"/>
                <a:cs typeface="Hind Siliguri" panose="02000000000000000000" pitchFamily="2" charset="0"/>
              </a:rPr>
              <a:t> ৬–১০ </a:t>
            </a:r>
            <a:r>
              <a:rPr lang="en-US" sz="1200" dirty="0" err="1">
                <a:latin typeface="Hind Siliguri" panose="02000000000000000000" pitchFamily="2" charset="0"/>
                <a:cs typeface="Hind Siliguri" panose="02000000000000000000" pitchFamily="2" charset="0"/>
              </a:rPr>
              <a:t>মি</a:t>
            </a:r>
            <a:r>
              <a:rPr lang="en-US" sz="1200" dirty="0">
                <a:latin typeface="Hind Siliguri" panose="02000000000000000000" pitchFamily="2" charset="0"/>
                <a:cs typeface="Hind Siliguri" panose="02000000000000000000" pitchFamily="2" charset="0"/>
              </a:rPr>
              <a:t>. </a:t>
            </a:r>
            <a:r>
              <a:rPr lang="en-US" sz="1200" dirty="0" err="1">
                <a:latin typeface="Hind Siliguri" panose="02000000000000000000" pitchFamily="2" charset="0"/>
                <a:cs typeface="Hind Siliguri" panose="02000000000000000000" pitchFamily="2" charset="0"/>
              </a:rPr>
              <a:t>স্থায়ী</a:t>
            </a:r>
            <a:r>
              <a:rPr lang="en-US" sz="1200" dirty="0">
                <a:latin typeface="Hind Siliguri" panose="02000000000000000000" pitchFamily="2" charset="0"/>
                <a:cs typeface="Hind Siliguri" panose="02000000000000000000" pitchFamily="2" charset="0"/>
              </a:rPr>
              <a:t> </a:t>
            </a:r>
            <a:r>
              <a:rPr lang="en-US" sz="1200" dirty="0" err="1">
                <a:latin typeface="Hind Siliguri" panose="02000000000000000000" pitchFamily="2" charset="0"/>
                <a:cs typeface="Hind Siliguri" panose="02000000000000000000" pitchFamily="2" charset="0"/>
              </a:rPr>
              <a:t>ব্যথা</a:t>
            </a:r>
            <a:r>
              <a:rPr lang="en-US" sz="1200" dirty="0">
                <a:latin typeface="Hind Siliguri" panose="02000000000000000000" pitchFamily="2" charset="0"/>
                <a:cs typeface="Hind Siliguri" panose="02000000000000000000" pitchFamily="2" charset="0"/>
              </a:rPr>
              <a:t>, </a:t>
            </a:r>
            <a:r>
              <a:rPr lang="en-US" sz="1200" dirty="0" err="1">
                <a:latin typeface="Hind Siliguri" panose="02000000000000000000" pitchFamily="2" charset="0"/>
                <a:cs typeface="Hind Siliguri" panose="02000000000000000000" pitchFamily="2" charset="0"/>
              </a:rPr>
              <a:t>ব্যথা</a:t>
            </a:r>
            <a:r>
              <a:rPr lang="en-US" sz="1200" dirty="0">
                <a:latin typeface="Hind Siliguri" panose="02000000000000000000" pitchFamily="2" charset="0"/>
                <a:cs typeface="Hind Siliguri" panose="02000000000000000000" pitchFamily="2" charset="0"/>
              </a:rPr>
              <a:t> </a:t>
            </a:r>
            <a:r>
              <a:rPr lang="en-US" sz="1200" dirty="0" err="1">
                <a:latin typeface="Hind Siliguri" panose="02000000000000000000" pitchFamily="2" charset="0"/>
                <a:cs typeface="Hind Siliguri" panose="02000000000000000000" pitchFamily="2" charset="0"/>
              </a:rPr>
              <a:t>গলা</a:t>
            </a:r>
            <a:r>
              <a:rPr lang="en-US" sz="1200" dirty="0">
                <a:latin typeface="Hind Siliguri" panose="02000000000000000000" pitchFamily="2" charset="0"/>
                <a:cs typeface="Hind Siliguri" panose="02000000000000000000" pitchFamily="2" charset="0"/>
              </a:rPr>
              <a:t>/</a:t>
            </a:r>
            <a:r>
              <a:rPr lang="en-US" sz="1200" dirty="0" err="1">
                <a:latin typeface="Hind Siliguri" panose="02000000000000000000" pitchFamily="2" charset="0"/>
                <a:cs typeface="Hind Siliguri" panose="02000000000000000000" pitchFamily="2" charset="0"/>
              </a:rPr>
              <a:t>কাঁধ</a:t>
            </a:r>
            <a:r>
              <a:rPr lang="en-US" sz="1200" dirty="0">
                <a:latin typeface="Hind Siliguri" panose="02000000000000000000" pitchFamily="2" charset="0"/>
                <a:cs typeface="Hind Siliguri" panose="02000000000000000000" pitchFamily="2" charset="0"/>
              </a:rPr>
              <a:t>/</a:t>
            </a:r>
            <a:r>
              <a:rPr lang="en-US" sz="1200" dirty="0" err="1">
                <a:latin typeface="Hind Siliguri" panose="02000000000000000000" pitchFamily="2" charset="0"/>
                <a:cs typeface="Hind Siliguri" panose="02000000000000000000" pitchFamily="2" charset="0"/>
              </a:rPr>
              <a:t>চোয়াল</a:t>
            </a:r>
            <a:r>
              <a:rPr lang="en-US" sz="1200" dirty="0">
                <a:latin typeface="Hind Siliguri" panose="02000000000000000000" pitchFamily="2" charset="0"/>
                <a:cs typeface="Hind Siliguri" panose="02000000000000000000" pitchFamily="2" charset="0"/>
              </a:rPr>
              <a:t>/</a:t>
            </a:r>
            <a:r>
              <a:rPr lang="en-US" sz="1200" dirty="0" err="1">
                <a:latin typeface="Hind Siliguri" panose="02000000000000000000" pitchFamily="2" charset="0"/>
                <a:cs typeface="Hind Siliguri" panose="02000000000000000000" pitchFamily="2" charset="0"/>
              </a:rPr>
              <a:t>বাহুতে</a:t>
            </a:r>
            <a:r>
              <a:rPr lang="en-US" sz="1200" dirty="0">
                <a:latin typeface="Hind Siliguri" panose="02000000000000000000" pitchFamily="2" charset="0"/>
                <a:cs typeface="Hind Siliguri" panose="02000000000000000000" pitchFamily="2" charset="0"/>
              </a:rPr>
              <a:t> </a:t>
            </a:r>
            <a:r>
              <a:rPr lang="en-US" sz="1200" dirty="0" err="1">
                <a:latin typeface="Hind Siliguri" panose="02000000000000000000" pitchFamily="2" charset="0"/>
                <a:cs typeface="Hind Siliguri" panose="02000000000000000000" pitchFamily="2" charset="0"/>
              </a:rPr>
              <a:t>ছড়ানো</a:t>
            </a:r>
            <a:r>
              <a:rPr lang="en-US" sz="1200" dirty="0">
                <a:latin typeface="Hind Siliguri" panose="02000000000000000000" pitchFamily="2" charset="0"/>
                <a:cs typeface="Hind Siliguri" panose="02000000000000000000" pitchFamily="2" charset="0"/>
              </a:rPr>
              <a:t>, </a:t>
            </a:r>
            <a:r>
              <a:rPr lang="en-US" sz="1200" dirty="0" err="1">
                <a:latin typeface="Hind Siliguri" panose="02000000000000000000" pitchFamily="2" charset="0"/>
                <a:cs typeface="Hind Siliguri" panose="02000000000000000000" pitchFamily="2" charset="0"/>
              </a:rPr>
              <a:t>বুক</a:t>
            </a:r>
            <a:r>
              <a:rPr lang="en-US" sz="1200" dirty="0">
                <a:latin typeface="Hind Siliguri" panose="02000000000000000000" pitchFamily="2" charset="0"/>
                <a:cs typeface="Hind Siliguri" panose="02000000000000000000" pitchFamily="2" charset="0"/>
              </a:rPr>
              <a:t> </a:t>
            </a:r>
            <a:r>
              <a:rPr lang="en-US" sz="1200" dirty="0" err="1">
                <a:latin typeface="Hind Siliguri" panose="02000000000000000000" pitchFamily="2" charset="0"/>
                <a:cs typeface="Hind Siliguri" panose="02000000000000000000" pitchFamily="2" charset="0"/>
              </a:rPr>
              <a:t>জ্বালা</a:t>
            </a:r>
            <a:r>
              <a:rPr lang="en-US" sz="1200" dirty="0">
                <a:latin typeface="Hind Siliguri" panose="02000000000000000000" pitchFamily="2" charset="0"/>
                <a:cs typeface="Hind Siliguri" panose="02000000000000000000" pitchFamily="2" charset="0"/>
              </a:rPr>
              <a:t> ও </a:t>
            </a:r>
            <a:r>
              <a:rPr lang="en-US" sz="1200" dirty="0" err="1">
                <a:latin typeface="Hind Siliguri" panose="02000000000000000000" pitchFamily="2" charset="0"/>
                <a:cs typeface="Hind Siliguri" panose="02000000000000000000" pitchFamily="2" charset="0"/>
              </a:rPr>
              <a:t>হাঁপানি</a:t>
            </a:r>
            <a:r>
              <a:rPr lang="en-US" sz="1200" dirty="0">
                <a:latin typeface="Hind Siliguri" panose="02000000000000000000" pitchFamily="2" charset="0"/>
                <a:cs typeface="Hind Siliguri" panose="02000000000000000000" pitchFamily="2" charset="0"/>
              </a:rPr>
              <a:t>, </a:t>
            </a:r>
            <a:r>
              <a:rPr lang="en-US" sz="1200" dirty="0" err="1">
                <a:latin typeface="Hind Siliguri" panose="02000000000000000000" pitchFamily="2" charset="0"/>
                <a:cs typeface="Hind Siliguri" panose="02000000000000000000" pitchFamily="2" charset="0"/>
              </a:rPr>
              <a:t>পরিশ্রমে</a:t>
            </a:r>
            <a:r>
              <a:rPr lang="en-US" sz="1200" dirty="0">
                <a:latin typeface="Hind Siliguri" panose="02000000000000000000" pitchFamily="2" charset="0"/>
                <a:cs typeface="Hind Siliguri" panose="02000000000000000000" pitchFamily="2" charset="0"/>
              </a:rPr>
              <a:t> </a:t>
            </a:r>
            <a:r>
              <a:rPr lang="en-US" sz="1200" dirty="0" err="1">
                <a:latin typeface="Hind Siliguri" panose="02000000000000000000" pitchFamily="2" charset="0"/>
                <a:cs typeface="Hind Siliguri" panose="02000000000000000000" pitchFamily="2" charset="0"/>
              </a:rPr>
              <a:t>ব্যথা</a:t>
            </a:r>
            <a:r>
              <a:rPr lang="en-US" sz="1200" dirty="0">
                <a:latin typeface="Hind Siliguri" panose="02000000000000000000" pitchFamily="2" charset="0"/>
                <a:cs typeface="Hind Siliguri" panose="02000000000000000000" pitchFamily="2" charset="0"/>
              </a:rPr>
              <a:t> </a:t>
            </a:r>
            <a:r>
              <a:rPr lang="en-US" sz="1200" dirty="0" err="1">
                <a:latin typeface="Hind Siliguri" panose="02000000000000000000" pitchFamily="2" charset="0"/>
                <a:cs typeface="Hind Siliguri" panose="02000000000000000000" pitchFamily="2" charset="0"/>
              </a:rPr>
              <a:t>বৃদ্ধি</a:t>
            </a:r>
            <a:r>
              <a:rPr lang="en-US" sz="1200" dirty="0">
                <a:latin typeface="Hind Siliguri" panose="02000000000000000000" pitchFamily="2" charset="0"/>
                <a:cs typeface="Hind Siliguri" panose="02000000000000000000" pitchFamily="2" charset="0"/>
              </a:rPr>
              <a:t> ও </a:t>
            </a:r>
            <a:r>
              <a:rPr lang="en-US" sz="1200" dirty="0" err="1">
                <a:latin typeface="Hind Siliguri" panose="02000000000000000000" pitchFamily="2" charset="0"/>
                <a:cs typeface="Hind Siliguri" panose="02000000000000000000" pitchFamily="2" charset="0"/>
              </a:rPr>
              <a:t>বিশ্রামে</a:t>
            </a:r>
            <a:r>
              <a:rPr lang="en-US" sz="1200" dirty="0">
                <a:latin typeface="Hind Siliguri" panose="02000000000000000000" pitchFamily="2" charset="0"/>
                <a:cs typeface="Hind Siliguri" panose="02000000000000000000" pitchFamily="2" charset="0"/>
              </a:rPr>
              <a:t> </a:t>
            </a:r>
            <a:r>
              <a:rPr lang="en-US" sz="1200" dirty="0" err="1">
                <a:latin typeface="Hind Siliguri" panose="02000000000000000000" pitchFamily="2" charset="0"/>
                <a:cs typeface="Hind Siliguri" panose="02000000000000000000" pitchFamily="2" charset="0"/>
              </a:rPr>
              <a:t>হ্রাস</a:t>
            </a:r>
            <a:r>
              <a:rPr lang="en-US" sz="1200" dirty="0">
                <a:latin typeface="Hind Siliguri" panose="02000000000000000000" pitchFamily="2" charset="0"/>
                <a:cs typeface="Hind Siliguri" panose="02000000000000000000" pitchFamily="2" charset="0"/>
              </a:rPr>
              <a:t> (৫–১৫ </a:t>
            </a:r>
            <a:r>
              <a:rPr lang="en-US" sz="1200" dirty="0" err="1">
                <a:latin typeface="Hind Siliguri" panose="02000000000000000000" pitchFamily="2" charset="0"/>
                <a:cs typeface="Hind Siliguri" panose="02000000000000000000" pitchFamily="2" charset="0"/>
              </a:rPr>
              <a:t>মি</a:t>
            </a:r>
            <a:r>
              <a:rPr lang="en-US" sz="1200" dirty="0">
                <a:latin typeface="Hind Siliguri" panose="02000000000000000000" pitchFamily="2" charset="0"/>
                <a:cs typeface="Hind Siliguri" panose="02000000000000000000" pitchFamily="2" charset="0"/>
              </a:rPr>
              <a:t>.))</a:t>
            </a:r>
          </a:p>
        </p:txBody>
      </p:sp>
      <p:sp>
        <p:nvSpPr>
          <p:cNvPr id="16" name="TextBox 15"/>
          <p:cNvSpPr txBox="1"/>
          <p:nvPr/>
        </p:nvSpPr>
        <p:spPr>
          <a:xfrm>
            <a:off x="581025" y="3557587"/>
            <a:ext cx="5514976" cy="553998"/>
          </a:xfrm>
          <a:prstGeom prst="rect">
            <a:avLst/>
          </a:prstGeom>
          <a:noFill/>
        </p:spPr>
        <p:txBody>
          <a:bodyPr wrap="square" lIns="0" tIns="0" rIns="0" bIns="0" anchor="t">
            <a:spAutoFit/>
          </a:bodyPr>
          <a:lstStyle/>
          <a:p>
            <a:r>
              <a:rPr sz="1200" b="1" i="0" u="none" dirty="0">
                <a:solidFill>
                  <a:srgbClr val="2563EB"/>
                </a:solidFill>
                <a:latin typeface="Hind Siliguri" panose="02000000000000000000" pitchFamily="2" charset="0"/>
                <a:cs typeface="Hind Siliguri" panose="02000000000000000000" pitchFamily="2" charset="0"/>
              </a:rPr>
              <a:t>১. </a:t>
            </a:r>
            <a:r>
              <a:rPr sz="1200" b="1" i="0" u="none" dirty="0" err="1">
                <a:solidFill>
                  <a:srgbClr val="2563EB"/>
                </a:solidFill>
                <a:latin typeface="Hind Siliguri" panose="02000000000000000000" pitchFamily="2" charset="0"/>
                <a:cs typeface="Hind Siliguri" panose="02000000000000000000" pitchFamily="2" charset="0"/>
              </a:rPr>
              <a:t>সুস্থিত</a:t>
            </a:r>
            <a:r>
              <a:rPr sz="1200" b="1" i="0" u="none" dirty="0">
                <a:solidFill>
                  <a:srgbClr val="2563EB"/>
                </a:solidFill>
                <a:latin typeface="Hind Siliguri" panose="02000000000000000000" pitchFamily="2" charset="0"/>
                <a:cs typeface="Hind Siliguri" panose="02000000000000000000" pitchFamily="2" charset="0"/>
              </a:rPr>
              <a:t> </a:t>
            </a:r>
            <a:r>
              <a:rPr sz="1200" b="1" i="0" u="none" dirty="0" err="1">
                <a:solidFill>
                  <a:srgbClr val="2563EB"/>
                </a:solidFill>
                <a:latin typeface="Hind Siliguri" panose="02000000000000000000" pitchFamily="2" charset="0"/>
                <a:cs typeface="Hind Siliguri" panose="02000000000000000000" pitchFamily="2" charset="0"/>
              </a:rPr>
              <a:t>অ্যানজাইনা</a:t>
            </a:r>
            <a:r>
              <a:rPr sz="1200" b="1" i="0" u="none" dirty="0">
                <a:solidFill>
                  <a:srgbClr val="2563EB"/>
                </a:solidFill>
                <a:latin typeface="Hind Siliguri" panose="02000000000000000000" pitchFamily="2" charset="0"/>
                <a:cs typeface="Hind Siliguri" panose="02000000000000000000" pitchFamily="2" charset="0"/>
              </a:rPr>
              <a:t> (Stable angina):</a:t>
            </a:r>
            <a:r>
              <a:rPr lang="en-US" sz="1200" b="1" i="0" u="none" dirty="0">
                <a:solidFill>
                  <a:srgbClr val="2563EB"/>
                </a:solidFill>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যে</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অ্যানজাইনা</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শারীরিক</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পরিশ্রম</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কিংবা</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চরম</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তাড়াহুড়ীয়</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বিস্তৃততার</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ক্ষেত্রে</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বুকের</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ব্যথা</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অনুভূত</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হয়</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এবং</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বিশ্রামের</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ফলে</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সেই</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ব্যথা</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চলে</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যায়</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তাকে</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স্থিতিশীল</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অ্যানজাইনা</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বলে</a:t>
            </a:r>
            <a:r>
              <a:rPr lang="en-US" sz="1200" b="1" dirty="0">
                <a:latin typeface="Hind Siliguri" panose="02000000000000000000" pitchFamily="2" charset="0"/>
                <a:cs typeface="Hind Siliguri" panose="02000000000000000000" pitchFamily="2" charset="0"/>
              </a:rPr>
              <a:t>।</a:t>
            </a:r>
            <a:endParaRPr sz="1200" b="1" i="0" u="none" dirty="0">
              <a:solidFill>
                <a:srgbClr val="2563EB"/>
              </a:solidFill>
              <a:latin typeface="Hind Siliguri" panose="02000000000000000000" pitchFamily="2" charset="0"/>
              <a:cs typeface="Hind Siliguri" panose="02000000000000000000" pitchFamily="2" charset="0"/>
            </a:endParaRPr>
          </a:p>
        </p:txBody>
      </p:sp>
      <p:grpSp>
        <p:nvGrpSpPr>
          <p:cNvPr id="28" name="Group 27">
            <a:extLst>
              <a:ext uri="{FF2B5EF4-FFF2-40B4-BE49-F238E27FC236}">
                <a16:creationId xmlns:a16="http://schemas.microsoft.com/office/drawing/2014/main" id="{2BE6BFBE-E5D1-5B00-3234-643AD9A6CE7D}"/>
              </a:ext>
            </a:extLst>
          </p:cNvPr>
          <p:cNvGrpSpPr/>
          <p:nvPr/>
        </p:nvGrpSpPr>
        <p:grpSpPr>
          <a:xfrm>
            <a:off x="476250" y="4295772"/>
            <a:ext cx="5725715" cy="500254"/>
            <a:chOff x="476250" y="4181474"/>
            <a:chExt cx="5725715" cy="500254"/>
          </a:xfrm>
        </p:grpSpPr>
        <p:sp>
          <p:nvSpPr>
            <p:cNvPr id="25" name="Rectangle: Rounded Corners 24">
              <a:extLst>
                <a:ext uri="{FF2B5EF4-FFF2-40B4-BE49-F238E27FC236}">
                  <a16:creationId xmlns:a16="http://schemas.microsoft.com/office/drawing/2014/main" id="{391751CD-F7FD-2FB9-6BD8-112088ED4BB7}"/>
                </a:ext>
              </a:extLst>
            </p:cNvPr>
            <p:cNvSpPr/>
            <p:nvPr/>
          </p:nvSpPr>
          <p:spPr>
            <a:xfrm>
              <a:off x="476250" y="4181474"/>
              <a:ext cx="5672137" cy="500254"/>
            </a:xfrm>
            <a:prstGeom prst="roundRect">
              <a:avLst/>
            </a:prstGeom>
            <a:solidFill>
              <a:schemeClr val="bg1">
                <a:lumMod val="95000"/>
                <a:alpha val="50000"/>
              </a:schemeClr>
            </a:solidFill>
            <a:ln>
              <a:solidFill>
                <a:schemeClr val="tx1">
                  <a:lumMod val="50000"/>
                  <a:lumOff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 name="TextBox 16"/>
            <p:cNvSpPr txBox="1"/>
            <p:nvPr/>
          </p:nvSpPr>
          <p:spPr>
            <a:xfrm>
              <a:off x="581025" y="4258614"/>
              <a:ext cx="5620940" cy="369332"/>
            </a:xfrm>
            <a:prstGeom prst="rect">
              <a:avLst/>
            </a:prstGeom>
            <a:noFill/>
          </p:spPr>
          <p:txBody>
            <a:bodyPr wrap="square" lIns="0" tIns="0" rIns="0" bIns="0" anchor="t">
              <a:spAutoFit/>
            </a:bodyPr>
            <a:lstStyle/>
            <a:p>
              <a:r>
                <a:rPr sz="1200" b="1" i="0" u="none" dirty="0">
                  <a:solidFill>
                    <a:srgbClr val="DC2626"/>
                  </a:solidFill>
                  <a:latin typeface="Hind Siliguri" panose="02000000000000000000" pitchFamily="2" charset="0"/>
                  <a:cs typeface="Hind Siliguri" panose="02000000000000000000" pitchFamily="2" charset="0"/>
                </a:rPr>
                <a:t>২. </a:t>
              </a:r>
              <a:r>
                <a:rPr sz="1200" b="1" i="0" u="none" dirty="0" err="1">
                  <a:solidFill>
                    <a:srgbClr val="DC2626"/>
                  </a:solidFill>
                  <a:latin typeface="Hind Siliguri" panose="02000000000000000000" pitchFamily="2" charset="0"/>
                  <a:cs typeface="Hind Siliguri" panose="02000000000000000000" pitchFamily="2" charset="0"/>
                </a:rPr>
                <a:t>অস্থিত</a:t>
              </a:r>
              <a:r>
                <a:rPr sz="1200" b="1" i="0" u="none" dirty="0">
                  <a:solidFill>
                    <a:srgbClr val="DC2626"/>
                  </a:solidFill>
                  <a:latin typeface="Hind Siliguri" panose="02000000000000000000" pitchFamily="2" charset="0"/>
                  <a:cs typeface="Hind Siliguri" panose="02000000000000000000" pitchFamily="2" charset="0"/>
                </a:rPr>
                <a:t> </a:t>
              </a:r>
              <a:r>
                <a:rPr sz="1200" b="1" i="0" u="none" dirty="0" err="1">
                  <a:solidFill>
                    <a:srgbClr val="DC2626"/>
                  </a:solidFill>
                  <a:latin typeface="Hind Siliguri" panose="02000000000000000000" pitchFamily="2" charset="0"/>
                  <a:cs typeface="Hind Siliguri" panose="02000000000000000000" pitchFamily="2" charset="0"/>
                </a:rPr>
                <a:t>অ্যানজাইনা</a:t>
              </a:r>
              <a:r>
                <a:rPr sz="1200" b="1" i="0" u="none" dirty="0">
                  <a:solidFill>
                    <a:srgbClr val="DC2626"/>
                  </a:solidFill>
                  <a:latin typeface="Hind Siliguri" panose="02000000000000000000" pitchFamily="2" charset="0"/>
                  <a:cs typeface="Hind Siliguri" panose="02000000000000000000" pitchFamily="2" charset="0"/>
                </a:rPr>
                <a:t> (Unstable angina):</a:t>
              </a:r>
              <a:r>
                <a:rPr lang="en-US" sz="1200" b="1" i="0" u="none" dirty="0">
                  <a:solidFill>
                    <a:srgbClr val="DC2626"/>
                  </a:solidFill>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বিশ্রামের</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সময়</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বুকের</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ব্যথা</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অনুভূত</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হলে</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তাকে</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অস্থিতিশীল</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অ্যানজাইনা</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বলে</a:t>
              </a:r>
              <a:r>
                <a:rPr lang="en-US" sz="1200" b="1" dirty="0">
                  <a:latin typeface="Hind Siliguri" panose="02000000000000000000" pitchFamily="2" charset="0"/>
                  <a:cs typeface="Hind Siliguri" panose="02000000000000000000" pitchFamily="2" charset="0"/>
                </a:rPr>
                <a:t>।</a:t>
              </a:r>
              <a:endParaRPr sz="1200" b="1" i="0" u="none" dirty="0">
                <a:solidFill>
                  <a:srgbClr val="DC2626"/>
                </a:solidFill>
                <a:latin typeface="Hind Siliguri" panose="02000000000000000000" pitchFamily="2" charset="0"/>
                <a:cs typeface="Hind Siliguri" panose="02000000000000000000" pitchFamily="2" charset="0"/>
              </a:endParaRPr>
            </a:p>
          </p:txBody>
        </p:sp>
      </p:grpSp>
      <p:grpSp>
        <p:nvGrpSpPr>
          <p:cNvPr id="27" name="Group 26">
            <a:extLst>
              <a:ext uri="{FF2B5EF4-FFF2-40B4-BE49-F238E27FC236}">
                <a16:creationId xmlns:a16="http://schemas.microsoft.com/office/drawing/2014/main" id="{52A8FA34-C05F-6D65-FD42-A57B14152C3E}"/>
              </a:ext>
            </a:extLst>
          </p:cNvPr>
          <p:cNvGrpSpPr/>
          <p:nvPr/>
        </p:nvGrpSpPr>
        <p:grpSpPr>
          <a:xfrm>
            <a:off x="476250" y="4926825"/>
            <a:ext cx="5776912" cy="500254"/>
            <a:chOff x="476250" y="4742187"/>
            <a:chExt cx="5776912" cy="500254"/>
          </a:xfrm>
        </p:grpSpPr>
        <p:sp>
          <p:nvSpPr>
            <p:cNvPr id="26" name="Rectangle: Rounded Corners 25">
              <a:extLst>
                <a:ext uri="{FF2B5EF4-FFF2-40B4-BE49-F238E27FC236}">
                  <a16:creationId xmlns:a16="http://schemas.microsoft.com/office/drawing/2014/main" id="{8C968B1D-6302-2B1F-F093-737174573D24}"/>
                </a:ext>
              </a:extLst>
            </p:cNvPr>
            <p:cNvSpPr/>
            <p:nvPr/>
          </p:nvSpPr>
          <p:spPr>
            <a:xfrm>
              <a:off x="476250" y="4742187"/>
              <a:ext cx="5672137" cy="500254"/>
            </a:xfrm>
            <a:prstGeom prst="roundRect">
              <a:avLst/>
            </a:prstGeom>
            <a:solidFill>
              <a:schemeClr val="bg1">
                <a:lumMod val="95000"/>
                <a:alpha val="50000"/>
              </a:schemeClr>
            </a:solidFill>
            <a:ln>
              <a:solidFill>
                <a:schemeClr val="tx1">
                  <a:lumMod val="50000"/>
                  <a:lumOff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8" name="TextBox 17"/>
            <p:cNvSpPr txBox="1"/>
            <p:nvPr/>
          </p:nvSpPr>
          <p:spPr>
            <a:xfrm>
              <a:off x="581025" y="4811955"/>
              <a:ext cx="5672137" cy="369332"/>
            </a:xfrm>
            <a:prstGeom prst="rect">
              <a:avLst/>
            </a:prstGeom>
            <a:noFill/>
          </p:spPr>
          <p:txBody>
            <a:bodyPr wrap="square" lIns="0" tIns="0" rIns="0" bIns="0" anchor="t">
              <a:spAutoFit/>
            </a:bodyPr>
            <a:lstStyle/>
            <a:p>
              <a:r>
                <a:rPr sz="1200" b="1" i="0" u="none" dirty="0">
                  <a:solidFill>
                    <a:srgbClr val="7C3AED"/>
                  </a:solidFill>
                  <a:latin typeface="Hind Siliguri" panose="02000000000000000000" pitchFamily="2" charset="0"/>
                  <a:cs typeface="Hind Siliguri" panose="02000000000000000000" pitchFamily="2" charset="0"/>
                </a:rPr>
                <a:t>৩. </a:t>
              </a:r>
              <a:r>
                <a:rPr sz="1200" b="1" i="0" u="none" dirty="0" err="1">
                  <a:solidFill>
                    <a:srgbClr val="7C3AED"/>
                  </a:solidFill>
                  <a:latin typeface="Hind Siliguri" panose="02000000000000000000" pitchFamily="2" charset="0"/>
                  <a:cs typeface="Hind Siliguri" panose="02000000000000000000" pitchFamily="2" charset="0"/>
                </a:rPr>
                <a:t>প্রিন্জমেটাল</a:t>
              </a:r>
              <a:r>
                <a:rPr sz="1200" b="1" i="0" u="none" dirty="0">
                  <a:solidFill>
                    <a:srgbClr val="7C3AED"/>
                  </a:solidFill>
                  <a:latin typeface="Hind Siliguri" panose="02000000000000000000" pitchFamily="2" charset="0"/>
                  <a:cs typeface="Hind Siliguri" panose="02000000000000000000" pitchFamily="2" charset="0"/>
                </a:rPr>
                <a:t> </a:t>
              </a:r>
              <a:r>
                <a:rPr sz="1200" b="1" i="0" u="none" dirty="0" err="1">
                  <a:solidFill>
                    <a:srgbClr val="7C3AED"/>
                  </a:solidFill>
                  <a:latin typeface="Hind Siliguri" panose="02000000000000000000" pitchFamily="2" charset="0"/>
                  <a:cs typeface="Hind Siliguri" panose="02000000000000000000" pitchFamily="2" charset="0"/>
                </a:rPr>
                <a:t>অ্যানজাইনা</a:t>
              </a:r>
              <a:r>
                <a:rPr sz="1200" b="1" i="0" u="none" dirty="0">
                  <a:solidFill>
                    <a:srgbClr val="7C3AED"/>
                  </a:solidFill>
                  <a:latin typeface="Hind Siliguri" panose="02000000000000000000" pitchFamily="2" charset="0"/>
                  <a:cs typeface="Hind Siliguri" panose="02000000000000000000" pitchFamily="2" charset="0"/>
                </a:rPr>
                <a:t> (</a:t>
              </a:r>
              <a:r>
                <a:rPr sz="1200" b="1" i="0" u="none" dirty="0" err="1">
                  <a:solidFill>
                    <a:srgbClr val="7C3AED"/>
                  </a:solidFill>
                  <a:latin typeface="Hind Siliguri" panose="02000000000000000000" pitchFamily="2" charset="0"/>
                  <a:cs typeface="Hind Siliguri" panose="02000000000000000000" pitchFamily="2" charset="0"/>
                </a:rPr>
                <a:t>Prinzmetal</a:t>
              </a:r>
              <a:r>
                <a:rPr sz="1200" b="1" i="0" u="none" dirty="0">
                  <a:solidFill>
                    <a:srgbClr val="7C3AED"/>
                  </a:solidFill>
                  <a:latin typeface="Hind Siliguri" panose="02000000000000000000" pitchFamily="2" charset="0"/>
                  <a:cs typeface="Hind Siliguri" panose="02000000000000000000" pitchFamily="2" charset="0"/>
                </a:rPr>
                <a:t> angina):</a:t>
              </a:r>
              <a:r>
                <a:rPr lang="en-US" sz="1200" b="1" i="0" u="none" dirty="0">
                  <a:solidFill>
                    <a:srgbClr val="7C3AED"/>
                  </a:solidFill>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যে</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অ্যানজাইনা</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বিশ্রামের</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সময়</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কিংবা</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ঘুমের</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সময়</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অথবা</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ঠান্ডার</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কারণে</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অনুভূত</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হয়</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তাকে</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প্রিঞ্জমেটাল</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অ্যানজাইনা</a:t>
              </a:r>
              <a:r>
                <a:rPr lang="en-US" sz="1200" b="1" dirty="0">
                  <a:latin typeface="Hind Siliguri" panose="02000000000000000000" pitchFamily="2" charset="0"/>
                  <a:cs typeface="Hind Siliguri" panose="02000000000000000000" pitchFamily="2" charset="0"/>
                </a:rPr>
                <a:t> </a:t>
              </a:r>
              <a:r>
                <a:rPr lang="en-US" sz="1200" b="1" dirty="0" err="1">
                  <a:latin typeface="Hind Siliguri" panose="02000000000000000000" pitchFamily="2" charset="0"/>
                  <a:cs typeface="Hind Siliguri" panose="02000000000000000000" pitchFamily="2" charset="0"/>
                </a:rPr>
                <a:t>বলে</a:t>
              </a:r>
              <a:r>
                <a:rPr lang="en-US" sz="1200" b="1" dirty="0">
                  <a:latin typeface="Hind Siliguri" panose="02000000000000000000" pitchFamily="2" charset="0"/>
                  <a:cs typeface="Hind Siliguri" panose="02000000000000000000" pitchFamily="2" charset="0"/>
                </a:rPr>
                <a:t>।</a:t>
              </a:r>
              <a:endParaRPr sz="1200" b="1" i="0" u="none" dirty="0">
                <a:solidFill>
                  <a:srgbClr val="7C3AED"/>
                </a:solidFill>
                <a:latin typeface="Hind Siliguri" panose="02000000000000000000" pitchFamily="2" charset="0"/>
                <a:cs typeface="Hind Siliguri" panose="02000000000000000000" pitchFamily="2" charset="0"/>
              </a:endParaRPr>
            </a:p>
          </p:txBody>
        </p:sp>
      </p:grpSp>
      <p:sp>
        <p:nvSpPr>
          <p:cNvPr id="19" name="TextBox 18"/>
          <p:cNvSpPr txBox="1"/>
          <p:nvPr/>
        </p:nvSpPr>
        <p:spPr>
          <a:xfrm>
            <a:off x="876300" y="503880"/>
            <a:ext cx="11315700" cy="392415"/>
          </a:xfrm>
          <a:prstGeom prst="rect">
            <a:avLst/>
          </a:prstGeom>
          <a:noFill/>
        </p:spPr>
        <p:txBody>
          <a:bodyPr wrap="square" lIns="0" tIns="0" rIns="0" bIns="0" anchor="ctr">
            <a:spAutoFit/>
          </a:bodyPr>
          <a:lstStyle/>
          <a:p>
            <a:pPr algn="l"/>
            <a:r>
              <a:rPr sz="2550" b="1" i="0" u="none" dirty="0" err="1">
                <a:solidFill>
                  <a:srgbClr val="C00000"/>
                </a:solidFill>
                <a:latin typeface="Hind Siliguri"/>
              </a:rPr>
              <a:t>অ্যানজাইনা</a:t>
            </a:r>
            <a:r>
              <a:rPr sz="2550" b="1" i="0" u="none" dirty="0">
                <a:solidFill>
                  <a:srgbClr val="C00000"/>
                </a:solidFill>
                <a:latin typeface="Hind Siliguri"/>
              </a:rPr>
              <a:t> </a:t>
            </a:r>
            <a:r>
              <a:rPr sz="2550" b="1" i="0" u="none" dirty="0" err="1">
                <a:solidFill>
                  <a:srgbClr val="C00000"/>
                </a:solidFill>
                <a:latin typeface="Hind Siliguri"/>
              </a:rPr>
              <a:t>বা</a:t>
            </a:r>
            <a:r>
              <a:rPr sz="2550" b="1" i="0" u="none" dirty="0">
                <a:solidFill>
                  <a:srgbClr val="C00000"/>
                </a:solidFill>
                <a:latin typeface="Hind Siliguri"/>
              </a:rPr>
              <a:t> </a:t>
            </a:r>
            <a:r>
              <a:rPr sz="2550" b="1" i="0" u="none" dirty="0" err="1">
                <a:solidFill>
                  <a:srgbClr val="C00000"/>
                </a:solidFill>
                <a:latin typeface="Hind Siliguri"/>
              </a:rPr>
              <a:t>হৃদশূল</a:t>
            </a:r>
            <a:r>
              <a:rPr sz="2550" b="1" i="0" u="none" dirty="0">
                <a:solidFill>
                  <a:srgbClr val="C00000"/>
                </a:solidFill>
                <a:latin typeface="Hind Siliguri"/>
              </a:rPr>
              <a:t> (Angina)</a:t>
            </a:r>
          </a:p>
        </p:txBody>
      </p:sp>
      <p:sp>
        <p:nvSpPr>
          <p:cNvPr id="20" name="Rectangle 19"/>
          <p:cNvSpPr/>
          <p:nvPr/>
        </p:nvSpPr>
        <p:spPr>
          <a:xfrm>
            <a:off x="476250" y="1066800"/>
            <a:ext cx="11239500" cy="19050"/>
          </a:xfrm>
          <a:prstGeom prst="rect">
            <a:avLst/>
          </a:prstGeom>
          <a:solidFill>
            <a:srgbClr val="FCA5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26" name="Picture 2">
            <a:extLst>
              <a:ext uri="{FF2B5EF4-FFF2-40B4-BE49-F238E27FC236}">
                <a16:creationId xmlns:a16="http://schemas.microsoft.com/office/drawing/2014/main" id="{5B624907-36A8-194A-E414-523ECA51CDF5}"/>
              </a:ext>
            </a:extLst>
          </p:cNvPr>
          <p:cNvPicPr>
            <a:picLocks noChangeAspect="1" noChangeArrowheads="1"/>
          </p:cNvPicPr>
          <p:nvPr/>
        </p:nvPicPr>
        <p:blipFill rotWithShape="1">
          <a:blip r:embed="rId5"/>
          <a:srcRect t="194" b="1965"/>
          <a:stretch>
            <a:fillRect/>
          </a:stretch>
        </p:blipFill>
        <p:spPr bwMode="auto">
          <a:xfrm>
            <a:off x="6535340" y="1965815"/>
            <a:ext cx="4596545" cy="3117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76250" y="1323975"/>
            <a:ext cx="5429250" cy="160739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4" name="TextBox 3"/>
          <p:cNvSpPr txBox="1"/>
          <p:nvPr/>
        </p:nvSpPr>
        <p:spPr>
          <a:xfrm>
            <a:off x="1000125" y="503880"/>
            <a:ext cx="5150643" cy="392415"/>
          </a:xfrm>
          <a:prstGeom prst="rect">
            <a:avLst/>
          </a:prstGeom>
          <a:noFill/>
        </p:spPr>
        <p:txBody>
          <a:bodyPr wrap="square" lIns="0" tIns="0" rIns="0" bIns="0" anchor="ctr">
            <a:spAutoFit/>
          </a:bodyPr>
          <a:lstStyle/>
          <a:p>
            <a:pPr algn="l"/>
            <a:r>
              <a:rPr sz="2550" b="1" i="0" u="none" dirty="0" err="1">
                <a:solidFill>
                  <a:srgbClr val="C00000"/>
                </a:solidFill>
                <a:latin typeface="Hind Siliguri"/>
              </a:rPr>
              <a:t>হার্ট</a:t>
            </a:r>
            <a:r>
              <a:rPr sz="2550" b="1" i="0" u="none" dirty="0">
                <a:solidFill>
                  <a:srgbClr val="C00000"/>
                </a:solidFill>
                <a:latin typeface="Hind Siliguri"/>
              </a:rPr>
              <a:t> </a:t>
            </a:r>
            <a:r>
              <a:rPr sz="2550" b="1" i="0" u="none" dirty="0" err="1">
                <a:solidFill>
                  <a:srgbClr val="C00000"/>
                </a:solidFill>
                <a:latin typeface="Hind Siliguri"/>
              </a:rPr>
              <a:t>অ্যাটাক</a:t>
            </a:r>
            <a:r>
              <a:rPr sz="2550" b="1" i="0" u="none" dirty="0">
                <a:solidFill>
                  <a:srgbClr val="C00000"/>
                </a:solidFill>
                <a:latin typeface="Hind Siliguri"/>
              </a:rPr>
              <a:t> (Heart Attack)</a:t>
            </a:r>
          </a:p>
        </p:txBody>
      </p:sp>
      <p:sp>
        <p:nvSpPr>
          <p:cNvPr id="5" name="Rectangle 4"/>
          <p:cNvSpPr/>
          <p:nvPr/>
        </p:nvSpPr>
        <p:spPr>
          <a:xfrm flipV="1">
            <a:off x="476249" y="1019175"/>
            <a:ext cx="11265035" cy="47625"/>
          </a:xfrm>
          <a:prstGeom prst="rect">
            <a:avLst/>
          </a:prstGeom>
          <a:solidFill>
            <a:srgbClr val="FCA5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image.png"/>
          <p:cNvPicPr>
            <a:picLocks noChangeAspect="1"/>
          </p:cNvPicPr>
          <p:nvPr/>
        </p:nvPicPr>
        <p:blipFill>
          <a:blip r:embed="rId3"/>
          <a:stretch>
            <a:fillRect/>
          </a:stretch>
        </p:blipFill>
        <p:spPr>
          <a:xfrm>
            <a:off x="476250" y="528637"/>
            <a:ext cx="409575" cy="323850"/>
          </a:xfrm>
          <a:prstGeom prst="rect">
            <a:avLst/>
          </a:prstGeom>
        </p:spPr>
      </p:pic>
      <p:sp>
        <p:nvSpPr>
          <p:cNvPr id="8" name="TextBox 7"/>
          <p:cNvSpPr txBox="1"/>
          <p:nvPr/>
        </p:nvSpPr>
        <p:spPr>
          <a:xfrm>
            <a:off x="552450" y="3150444"/>
            <a:ext cx="3735228" cy="207749"/>
          </a:xfrm>
          <a:prstGeom prst="rect">
            <a:avLst/>
          </a:prstGeom>
          <a:noFill/>
        </p:spPr>
        <p:txBody>
          <a:bodyPr wrap="square" lIns="0" tIns="0" rIns="0" bIns="0" anchor="t">
            <a:spAutoFit/>
          </a:bodyPr>
          <a:lstStyle/>
          <a:p>
            <a:pPr algn="l"/>
            <a:r>
              <a:rPr sz="1350" b="1" i="0" u="none" dirty="0" err="1">
                <a:solidFill>
                  <a:srgbClr val="0F172A"/>
                </a:solidFill>
                <a:latin typeface="Hind Siliguri"/>
              </a:rPr>
              <a:t>হার্ট</a:t>
            </a:r>
            <a:r>
              <a:rPr sz="1350" b="1" i="0" u="none" dirty="0">
                <a:solidFill>
                  <a:srgbClr val="0F172A"/>
                </a:solidFill>
                <a:latin typeface="Hind Siliguri"/>
              </a:rPr>
              <a:t> </a:t>
            </a:r>
            <a:r>
              <a:rPr sz="1350" b="1" i="0" u="none" dirty="0" err="1">
                <a:solidFill>
                  <a:srgbClr val="0F172A"/>
                </a:solidFill>
                <a:latin typeface="Hind Siliguri"/>
              </a:rPr>
              <a:t>অ্যাটাকের</a:t>
            </a:r>
            <a:r>
              <a:rPr sz="1350" b="1" i="0" u="none" dirty="0">
                <a:solidFill>
                  <a:srgbClr val="0F172A"/>
                </a:solidFill>
                <a:latin typeface="Hind Siliguri"/>
              </a:rPr>
              <a:t> ৮টি </a:t>
            </a:r>
            <a:r>
              <a:rPr sz="1350" b="1" i="0" u="none" dirty="0" err="1">
                <a:solidFill>
                  <a:srgbClr val="0F172A"/>
                </a:solidFill>
                <a:latin typeface="Hind Siliguri"/>
              </a:rPr>
              <a:t>মূল</a:t>
            </a:r>
            <a:r>
              <a:rPr sz="1350" b="1" i="0" u="none" dirty="0">
                <a:solidFill>
                  <a:srgbClr val="0F172A"/>
                </a:solidFill>
                <a:latin typeface="Hind Siliguri"/>
              </a:rPr>
              <a:t> </a:t>
            </a:r>
            <a:r>
              <a:rPr sz="1350" b="1" i="0" u="none" dirty="0" err="1">
                <a:solidFill>
                  <a:srgbClr val="0F172A"/>
                </a:solidFill>
                <a:latin typeface="Hind Siliguri"/>
              </a:rPr>
              <a:t>কারণ</a:t>
            </a:r>
            <a:r>
              <a:rPr sz="1350" b="1" i="0" u="none" dirty="0">
                <a:solidFill>
                  <a:srgbClr val="0F172A"/>
                </a:solidFill>
                <a:latin typeface="Hind Siliguri"/>
              </a:rPr>
              <a:t>:</a:t>
            </a:r>
          </a:p>
        </p:txBody>
      </p:sp>
      <p:sp>
        <p:nvSpPr>
          <p:cNvPr id="9" name="TextBox 8"/>
          <p:cNvSpPr txBox="1"/>
          <p:nvPr/>
        </p:nvSpPr>
        <p:spPr>
          <a:xfrm>
            <a:off x="685800" y="1438275"/>
            <a:ext cx="5048250" cy="266700"/>
          </a:xfrm>
          <a:prstGeom prst="rect">
            <a:avLst/>
          </a:prstGeom>
          <a:noFill/>
        </p:spPr>
        <p:txBody>
          <a:bodyPr wrap="square" lIns="0" tIns="0" rIns="0" bIns="0" anchor="t">
            <a:spAutoFit/>
          </a:bodyPr>
          <a:lstStyle/>
          <a:p>
            <a:pPr algn="l"/>
            <a:r>
              <a:rPr sz="1275" b="1" i="0" u="none">
                <a:solidFill>
                  <a:srgbClr val="BE123C"/>
                </a:solidFill>
                <a:latin typeface="Hind Siliguri"/>
              </a:rPr>
              <a:t>হার্ট অ্যাটাক / মায়োকার্ডিয়াল ইনফার্কশন (MI):</a:t>
            </a:r>
          </a:p>
        </p:txBody>
      </p:sp>
      <p:sp>
        <p:nvSpPr>
          <p:cNvPr id="10" name="TextBox 9"/>
          <p:cNvSpPr txBox="1"/>
          <p:nvPr/>
        </p:nvSpPr>
        <p:spPr>
          <a:xfrm>
            <a:off x="685800" y="1743075"/>
            <a:ext cx="5048250" cy="863698"/>
          </a:xfrm>
          <a:prstGeom prst="rect">
            <a:avLst/>
          </a:prstGeom>
          <a:noFill/>
        </p:spPr>
        <p:txBody>
          <a:bodyPr wrap="square" lIns="0" tIns="0" rIns="0" bIns="0" anchor="t">
            <a:spAutoFit/>
          </a:bodyPr>
          <a:lstStyle/>
          <a:p>
            <a:pPr algn="l">
              <a:lnSpc>
                <a:spcPts val="1687"/>
              </a:lnSpc>
            </a:pPr>
            <a:r>
              <a:rPr sz="1400" b="0" i="0" u="none" dirty="0">
                <a:solidFill>
                  <a:srgbClr val="1E293B"/>
                </a:solidFill>
                <a:latin typeface="Hind Siliguri Medium"/>
              </a:rPr>
              <a:t>"</a:t>
            </a:r>
            <a:r>
              <a:rPr sz="1400" b="0" i="0" u="none" dirty="0" err="1">
                <a:solidFill>
                  <a:srgbClr val="1E293B"/>
                </a:solidFill>
                <a:latin typeface="Hind Siliguri Medium"/>
              </a:rPr>
              <a:t>দীর্ঘ</a:t>
            </a:r>
            <a:r>
              <a:rPr sz="1400" b="0" i="0" u="none" dirty="0">
                <a:solidFill>
                  <a:srgbClr val="1E293B"/>
                </a:solidFill>
                <a:latin typeface="Hind Siliguri Medium"/>
              </a:rPr>
              <a:t> </a:t>
            </a:r>
            <a:r>
              <a:rPr sz="1400" b="0" i="0" u="none" dirty="0" err="1">
                <a:solidFill>
                  <a:srgbClr val="1E293B"/>
                </a:solidFill>
                <a:latin typeface="Hind Siliguri Medium"/>
              </a:rPr>
              <a:t>সময়</a:t>
            </a:r>
            <a:r>
              <a:rPr sz="1400" b="0" i="0" u="none" dirty="0">
                <a:solidFill>
                  <a:srgbClr val="1E293B"/>
                </a:solidFill>
                <a:latin typeface="Hind Siliguri Medium"/>
              </a:rPr>
              <a:t> </a:t>
            </a:r>
            <a:r>
              <a:rPr sz="1400" b="0" i="0" u="none" dirty="0" err="1">
                <a:solidFill>
                  <a:srgbClr val="1E293B"/>
                </a:solidFill>
                <a:latin typeface="Hind Siliguri Medium"/>
              </a:rPr>
              <a:t>হৃদপিণ্ডের</a:t>
            </a:r>
            <a:r>
              <a:rPr sz="1400" b="0" i="0" u="none" dirty="0">
                <a:solidFill>
                  <a:srgbClr val="1E293B"/>
                </a:solidFill>
                <a:latin typeface="Hind Siliguri Medium"/>
              </a:rPr>
              <a:t> </a:t>
            </a:r>
            <a:r>
              <a:rPr sz="1400" b="0" i="0" u="none" dirty="0" err="1">
                <a:solidFill>
                  <a:srgbClr val="1E293B"/>
                </a:solidFill>
                <a:latin typeface="Hind Siliguri Medium"/>
              </a:rPr>
              <a:t>কোনো</a:t>
            </a:r>
            <a:r>
              <a:rPr sz="1400" b="0" i="0" u="none" dirty="0">
                <a:solidFill>
                  <a:srgbClr val="1E293B"/>
                </a:solidFill>
                <a:latin typeface="Hind Siliguri Medium"/>
              </a:rPr>
              <a:t> </a:t>
            </a:r>
            <a:r>
              <a:rPr sz="1400" b="0" i="0" u="none" dirty="0" err="1">
                <a:solidFill>
                  <a:srgbClr val="1E293B"/>
                </a:solidFill>
                <a:latin typeface="Hind Siliguri Medium"/>
              </a:rPr>
              <a:t>অংশে</a:t>
            </a:r>
            <a:r>
              <a:rPr sz="1400" b="0" i="0" u="none" dirty="0">
                <a:solidFill>
                  <a:srgbClr val="1E293B"/>
                </a:solidFill>
                <a:latin typeface="Hind Siliguri Medium"/>
              </a:rPr>
              <a:t> </a:t>
            </a:r>
            <a:r>
              <a:rPr sz="1400" b="0" i="0" u="none" dirty="0" err="1">
                <a:solidFill>
                  <a:srgbClr val="1E293B"/>
                </a:solidFill>
                <a:latin typeface="Hind Siliguri Medium"/>
              </a:rPr>
              <a:t>রক্ত</a:t>
            </a:r>
            <a:r>
              <a:rPr sz="1400" b="0" i="0" u="none" dirty="0">
                <a:solidFill>
                  <a:srgbClr val="1E293B"/>
                </a:solidFill>
                <a:latin typeface="Hind Siliguri Medium"/>
              </a:rPr>
              <a:t> </a:t>
            </a:r>
            <a:r>
              <a:rPr sz="1400" b="0" i="0" u="none" dirty="0" err="1">
                <a:solidFill>
                  <a:srgbClr val="1E293B"/>
                </a:solidFill>
                <a:latin typeface="Hind Siliguri Medium"/>
              </a:rPr>
              <a:t>সরবরাহ</a:t>
            </a:r>
            <a:r>
              <a:rPr sz="1400" b="0" i="0" u="none" dirty="0">
                <a:solidFill>
                  <a:srgbClr val="1E293B"/>
                </a:solidFill>
                <a:latin typeface="Hind Siliguri Medium"/>
              </a:rPr>
              <a:t> </a:t>
            </a:r>
            <a:r>
              <a:rPr sz="1400" b="0" i="0" u="none" dirty="0" err="1">
                <a:solidFill>
                  <a:srgbClr val="1E293B"/>
                </a:solidFill>
                <a:latin typeface="Hind Siliguri Medium"/>
              </a:rPr>
              <a:t>বন্ধ</a:t>
            </a:r>
            <a:r>
              <a:rPr sz="1400" b="0" i="0" u="none" dirty="0">
                <a:solidFill>
                  <a:srgbClr val="1E293B"/>
                </a:solidFill>
                <a:latin typeface="Hind Siliguri Medium"/>
              </a:rPr>
              <a:t> </a:t>
            </a:r>
            <a:r>
              <a:rPr sz="1400" b="0" i="0" u="none" dirty="0" err="1">
                <a:solidFill>
                  <a:srgbClr val="1E293B"/>
                </a:solidFill>
                <a:latin typeface="Hind Siliguri Medium"/>
              </a:rPr>
              <a:t>থাকলে</a:t>
            </a:r>
            <a:r>
              <a:rPr sz="1400" b="0" i="0" u="none" dirty="0">
                <a:solidFill>
                  <a:srgbClr val="1E293B"/>
                </a:solidFill>
                <a:latin typeface="Hind Siliguri Medium"/>
              </a:rPr>
              <a:t> ঐ </a:t>
            </a:r>
            <a:r>
              <a:rPr sz="1400" b="0" i="0" u="none" dirty="0" err="1">
                <a:solidFill>
                  <a:srgbClr val="1E293B"/>
                </a:solidFill>
                <a:latin typeface="Hind Siliguri Medium"/>
              </a:rPr>
              <a:t>অংশের</a:t>
            </a:r>
            <a:r>
              <a:rPr sz="1400" b="0" i="0" u="none" dirty="0">
                <a:solidFill>
                  <a:srgbClr val="1E293B"/>
                </a:solidFill>
                <a:latin typeface="Hind Siliguri Medium"/>
              </a:rPr>
              <a:t> </a:t>
            </a:r>
            <a:r>
              <a:rPr sz="1400" b="0" i="0" u="none" dirty="0" err="1">
                <a:solidFill>
                  <a:srgbClr val="1E293B"/>
                </a:solidFill>
                <a:latin typeface="Hind Siliguri Medium"/>
              </a:rPr>
              <a:t>হৃদপেশিগুলো</a:t>
            </a:r>
            <a:r>
              <a:rPr sz="1400" b="0" i="0" u="none" dirty="0">
                <a:solidFill>
                  <a:srgbClr val="1E293B"/>
                </a:solidFill>
                <a:latin typeface="Hind Siliguri Medium"/>
              </a:rPr>
              <a:t> </a:t>
            </a:r>
            <a:r>
              <a:rPr sz="1400" b="0" i="0" u="none" dirty="0" err="1">
                <a:solidFill>
                  <a:srgbClr val="1E293B"/>
                </a:solidFill>
                <a:latin typeface="Hind Siliguri Medium"/>
              </a:rPr>
              <a:t>ধ্বংস</a:t>
            </a:r>
            <a:r>
              <a:rPr sz="1400" b="0" i="0" u="none" dirty="0">
                <a:solidFill>
                  <a:srgbClr val="1E293B"/>
                </a:solidFill>
                <a:latin typeface="Hind Siliguri Medium"/>
              </a:rPr>
              <a:t> </a:t>
            </a:r>
            <a:r>
              <a:rPr sz="1400" b="0" i="0" u="none" dirty="0" err="1">
                <a:solidFill>
                  <a:srgbClr val="1E293B"/>
                </a:solidFill>
                <a:latin typeface="Hind Siliguri Medium"/>
              </a:rPr>
              <a:t>হয়</a:t>
            </a:r>
            <a:r>
              <a:rPr sz="1400" b="0" i="0" u="none" dirty="0">
                <a:solidFill>
                  <a:srgbClr val="1E293B"/>
                </a:solidFill>
                <a:latin typeface="Hind Siliguri Medium"/>
              </a:rPr>
              <a:t> </a:t>
            </a:r>
            <a:r>
              <a:rPr sz="1400" b="0" i="0" u="none" dirty="0" err="1">
                <a:solidFill>
                  <a:srgbClr val="1E293B"/>
                </a:solidFill>
                <a:latin typeface="Hind Siliguri Medium"/>
              </a:rPr>
              <a:t>বা</a:t>
            </a:r>
            <a:r>
              <a:rPr sz="1400" b="0" i="0" u="none" dirty="0">
                <a:solidFill>
                  <a:srgbClr val="1E293B"/>
                </a:solidFill>
                <a:latin typeface="Hind Siliguri Medium"/>
              </a:rPr>
              <a:t> </a:t>
            </a:r>
            <a:r>
              <a:rPr sz="1400" b="0" i="0" u="none" dirty="0" err="1">
                <a:solidFill>
                  <a:srgbClr val="1E293B"/>
                </a:solidFill>
                <a:latin typeface="Hind Siliguri Medium"/>
              </a:rPr>
              <a:t>মরে</a:t>
            </a:r>
            <a:r>
              <a:rPr sz="1400" b="0" i="0" u="none" dirty="0">
                <a:solidFill>
                  <a:srgbClr val="1E293B"/>
                </a:solidFill>
                <a:latin typeface="Hind Siliguri Medium"/>
              </a:rPr>
              <a:t> </a:t>
            </a:r>
            <a:r>
              <a:rPr sz="1400" b="0" i="0" u="none" dirty="0" err="1">
                <a:solidFill>
                  <a:srgbClr val="1E293B"/>
                </a:solidFill>
                <a:latin typeface="Hind Siliguri Medium"/>
              </a:rPr>
              <a:t>যায়</a:t>
            </a:r>
            <a:r>
              <a:rPr sz="1400" b="0" i="0" u="none" dirty="0">
                <a:solidFill>
                  <a:srgbClr val="1E293B"/>
                </a:solidFill>
                <a:latin typeface="Hind Siliguri Medium"/>
              </a:rPr>
              <a:t> </a:t>
            </a:r>
            <a:r>
              <a:rPr sz="1400" b="0" i="0" u="none" dirty="0" err="1">
                <a:solidFill>
                  <a:srgbClr val="1E293B"/>
                </a:solidFill>
                <a:latin typeface="Hind Siliguri Medium"/>
              </a:rPr>
              <a:t>বা</a:t>
            </a:r>
            <a:r>
              <a:rPr sz="1400" b="0" i="0" u="none" dirty="0">
                <a:solidFill>
                  <a:srgbClr val="1E293B"/>
                </a:solidFill>
                <a:latin typeface="Hind Siliguri Medium"/>
              </a:rPr>
              <a:t> </a:t>
            </a:r>
            <a:r>
              <a:rPr sz="1400" b="0" i="0" u="none" dirty="0" err="1">
                <a:solidFill>
                  <a:srgbClr val="1E293B"/>
                </a:solidFill>
                <a:latin typeface="Hind Siliguri Medium"/>
              </a:rPr>
              <a:t>অকার্যকর</a:t>
            </a:r>
            <a:r>
              <a:rPr sz="1400" b="0" i="0" u="none" dirty="0">
                <a:solidFill>
                  <a:srgbClr val="1E293B"/>
                </a:solidFill>
                <a:latin typeface="Hind Siliguri Medium"/>
              </a:rPr>
              <a:t> </a:t>
            </a:r>
            <a:r>
              <a:rPr sz="1400" b="0" i="0" u="none" dirty="0" err="1">
                <a:solidFill>
                  <a:srgbClr val="1E293B"/>
                </a:solidFill>
                <a:latin typeface="Hind Siliguri Medium"/>
              </a:rPr>
              <a:t>হয়ে</a:t>
            </a:r>
            <a:r>
              <a:rPr sz="1400" b="0" i="0" u="none" dirty="0">
                <a:solidFill>
                  <a:srgbClr val="1E293B"/>
                </a:solidFill>
                <a:latin typeface="Hind Siliguri Medium"/>
              </a:rPr>
              <a:t> </a:t>
            </a:r>
            <a:r>
              <a:rPr sz="1400" b="0" i="0" u="none" dirty="0" err="1">
                <a:solidFill>
                  <a:srgbClr val="1E293B"/>
                </a:solidFill>
                <a:latin typeface="Hind Siliguri Medium"/>
              </a:rPr>
              <a:t>যে</a:t>
            </a:r>
            <a:r>
              <a:rPr sz="1400" b="0" i="0" u="none" dirty="0">
                <a:solidFill>
                  <a:srgbClr val="1E293B"/>
                </a:solidFill>
                <a:latin typeface="Hind Siliguri Medium"/>
              </a:rPr>
              <a:t> </a:t>
            </a:r>
            <a:r>
              <a:rPr sz="1400" b="0" i="0" u="none" dirty="0" err="1">
                <a:solidFill>
                  <a:srgbClr val="1E293B"/>
                </a:solidFill>
                <a:latin typeface="Hind Siliguri Medium"/>
              </a:rPr>
              <a:t>অবস্থার</a:t>
            </a:r>
            <a:r>
              <a:rPr sz="1400" b="0" i="0" u="none" dirty="0">
                <a:solidFill>
                  <a:srgbClr val="1E293B"/>
                </a:solidFill>
                <a:latin typeface="Hind Siliguri Medium"/>
              </a:rPr>
              <a:t> </a:t>
            </a:r>
            <a:r>
              <a:rPr sz="1400" b="0" i="0" u="none" dirty="0" err="1">
                <a:solidFill>
                  <a:srgbClr val="1E293B"/>
                </a:solidFill>
                <a:latin typeface="Hind Siliguri Medium"/>
              </a:rPr>
              <a:t>সৃষ্টি</a:t>
            </a:r>
            <a:r>
              <a:rPr sz="1400" b="0" i="0" u="none" dirty="0">
                <a:solidFill>
                  <a:srgbClr val="1E293B"/>
                </a:solidFill>
                <a:latin typeface="Hind Siliguri Medium"/>
              </a:rPr>
              <a:t> </a:t>
            </a:r>
            <a:r>
              <a:rPr sz="1400" b="0" i="0" u="none" dirty="0" err="1">
                <a:solidFill>
                  <a:srgbClr val="1E293B"/>
                </a:solidFill>
                <a:latin typeface="Hind Siliguri Medium"/>
              </a:rPr>
              <a:t>করে</a:t>
            </a:r>
            <a:r>
              <a:rPr sz="1400" b="0" i="0" u="none" dirty="0">
                <a:solidFill>
                  <a:srgbClr val="1E293B"/>
                </a:solidFill>
                <a:latin typeface="Hind Siliguri Medium"/>
              </a:rPr>
              <a:t>, </a:t>
            </a:r>
            <a:r>
              <a:rPr sz="1400" b="0" i="0" u="none" dirty="0" err="1">
                <a:solidFill>
                  <a:srgbClr val="1E293B"/>
                </a:solidFill>
                <a:latin typeface="Hind Siliguri Medium"/>
              </a:rPr>
              <a:t>তাকে</a:t>
            </a:r>
            <a:r>
              <a:rPr sz="1400" b="0" i="0" u="none" dirty="0">
                <a:solidFill>
                  <a:srgbClr val="1E293B"/>
                </a:solidFill>
                <a:latin typeface="Hind Siliguri Medium"/>
              </a:rPr>
              <a:t> </a:t>
            </a:r>
            <a:r>
              <a:rPr sz="1400" b="0" i="0" u="none" dirty="0" err="1">
                <a:solidFill>
                  <a:srgbClr val="1E293B"/>
                </a:solidFill>
                <a:latin typeface="Hind Siliguri Medium"/>
              </a:rPr>
              <a:t>হার্ট</a:t>
            </a:r>
            <a:r>
              <a:rPr sz="1400" b="0" i="0" u="none" dirty="0">
                <a:solidFill>
                  <a:srgbClr val="1E293B"/>
                </a:solidFill>
                <a:latin typeface="Hind Siliguri Medium"/>
              </a:rPr>
              <a:t> </a:t>
            </a:r>
            <a:r>
              <a:rPr sz="1400" b="0" i="0" u="none" dirty="0" err="1">
                <a:solidFill>
                  <a:srgbClr val="1E293B"/>
                </a:solidFill>
                <a:latin typeface="Hind Siliguri Medium"/>
              </a:rPr>
              <a:t>অ্যাটাক</a:t>
            </a:r>
            <a:r>
              <a:rPr sz="1400" b="0" i="0" u="none" dirty="0">
                <a:solidFill>
                  <a:srgbClr val="1E293B"/>
                </a:solidFill>
                <a:latin typeface="Hind Siliguri Medium"/>
              </a:rPr>
              <a:t> </a:t>
            </a:r>
            <a:r>
              <a:rPr sz="1400" b="0" i="0" u="none" dirty="0" err="1">
                <a:solidFill>
                  <a:srgbClr val="1E293B"/>
                </a:solidFill>
                <a:latin typeface="Hind Siliguri Medium"/>
              </a:rPr>
              <a:t>বা</a:t>
            </a:r>
            <a:r>
              <a:rPr sz="1400" b="0" i="0" u="none" dirty="0">
                <a:solidFill>
                  <a:srgbClr val="1E293B"/>
                </a:solidFill>
                <a:latin typeface="Hind Siliguri Medium"/>
              </a:rPr>
              <a:t> </a:t>
            </a:r>
            <a:r>
              <a:rPr sz="1400" b="0" i="0" u="none" dirty="0" err="1">
                <a:solidFill>
                  <a:srgbClr val="1E293B"/>
                </a:solidFill>
                <a:latin typeface="Hind Siliguri Medium"/>
              </a:rPr>
              <a:t>মায়োকার্ডিয়াল</a:t>
            </a:r>
            <a:r>
              <a:rPr sz="1400" b="0" i="0" u="none" dirty="0">
                <a:solidFill>
                  <a:srgbClr val="1E293B"/>
                </a:solidFill>
                <a:latin typeface="Hind Siliguri Medium"/>
              </a:rPr>
              <a:t> </a:t>
            </a:r>
            <a:r>
              <a:rPr sz="1400" b="0" i="0" u="none" dirty="0" err="1">
                <a:solidFill>
                  <a:srgbClr val="1E293B"/>
                </a:solidFill>
                <a:latin typeface="Hind Siliguri Medium"/>
              </a:rPr>
              <a:t>ইনফার্কশন</a:t>
            </a:r>
            <a:r>
              <a:rPr sz="1400" b="0" i="0" u="none" dirty="0">
                <a:solidFill>
                  <a:srgbClr val="1E293B"/>
                </a:solidFill>
                <a:latin typeface="Hind Siliguri Medium"/>
              </a:rPr>
              <a:t> </a:t>
            </a:r>
            <a:r>
              <a:rPr sz="1400" b="0" i="0" u="none" dirty="0" err="1">
                <a:solidFill>
                  <a:srgbClr val="1E293B"/>
                </a:solidFill>
                <a:latin typeface="Hind Siliguri Medium"/>
              </a:rPr>
              <a:t>বা</a:t>
            </a:r>
            <a:r>
              <a:rPr sz="1400" b="0" i="0" u="none" dirty="0">
                <a:solidFill>
                  <a:srgbClr val="1E293B"/>
                </a:solidFill>
                <a:latin typeface="Hind Siliguri Medium"/>
              </a:rPr>
              <a:t> </a:t>
            </a:r>
            <a:r>
              <a:rPr sz="1400" b="0" i="0" u="none" dirty="0" err="1">
                <a:solidFill>
                  <a:srgbClr val="1E293B"/>
                </a:solidFill>
                <a:latin typeface="Hind Siliguri Medium"/>
              </a:rPr>
              <a:t>এম</a:t>
            </a:r>
            <a:r>
              <a:rPr sz="1400" b="0" i="0" u="none" dirty="0">
                <a:solidFill>
                  <a:srgbClr val="1E293B"/>
                </a:solidFill>
                <a:latin typeface="Hind Siliguri Medium"/>
              </a:rPr>
              <a:t> </a:t>
            </a:r>
            <a:r>
              <a:rPr sz="1400" b="0" i="0" u="none" dirty="0" err="1">
                <a:solidFill>
                  <a:srgbClr val="1E293B"/>
                </a:solidFill>
                <a:latin typeface="Hind Siliguri Medium"/>
              </a:rPr>
              <a:t>আই</a:t>
            </a:r>
            <a:r>
              <a:rPr sz="1400" b="0" i="0" u="none" dirty="0">
                <a:solidFill>
                  <a:srgbClr val="1E293B"/>
                </a:solidFill>
                <a:latin typeface="Hind Siliguri Medium"/>
              </a:rPr>
              <a:t> (Myocardial Infarction-MI) </a:t>
            </a:r>
            <a:r>
              <a:rPr sz="1400" b="0" i="0" u="none" dirty="0" err="1">
                <a:solidFill>
                  <a:srgbClr val="1E293B"/>
                </a:solidFill>
                <a:latin typeface="Hind Siliguri Medium"/>
              </a:rPr>
              <a:t>বলে</a:t>
            </a:r>
            <a:r>
              <a:rPr sz="1400" b="0" i="0" u="none" dirty="0">
                <a:solidFill>
                  <a:srgbClr val="1E293B"/>
                </a:solidFill>
                <a:latin typeface="Hind Siliguri Medium"/>
              </a:rPr>
              <a:t>।"</a:t>
            </a:r>
          </a:p>
        </p:txBody>
      </p:sp>
      <p:sp>
        <p:nvSpPr>
          <p:cNvPr id="11" name="TextBox 10"/>
          <p:cNvSpPr txBox="1"/>
          <p:nvPr/>
        </p:nvSpPr>
        <p:spPr>
          <a:xfrm>
            <a:off x="552450" y="3502869"/>
            <a:ext cx="76200" cy="228600"/>
          </a:xfrm>
          <a:prstGeom prst="rect">
            <a:avLst/>
          </a:prstGeom>
          <a:noFill/>
        </p:spPr>
        <p:txBody>
          <a:bodyPr wrap="square" lIns="0" tIns="0" rIns="0" bIns="0" anchor="t">
            <a:spAutoFit/>
          </a:bodyPr>
          <a:lstStyle/>
          <a:p>
            <a:pPr algn="l"/>
            <a:r>
              <a:rPr sz="1200" b="0" i="0" u="none">
                <a:solidFill>
                  <a:srgbClr val="334155"/>
                </a:solidFill>
                <a:latin typeface="Hind Siliguri"/>
              </a:rPr>
              <a:t>1.</a:t>
            </a:r>
          </a:p>
        </p:txBody>
      </p:sp>
      <p:sp>
        <p:nvSpPr>
          <p:cNvPr id="12" name="TextBox 11"/>
          <p:cNvSpPr txBox="1"/>
          <p:nvPr/>
        </p:nvSpPr>
        <p:spPr>
          <a:xfrm>
            <a:off x="628650" y="3502869"/>
            <a:ext cx="5257800" cy="228600"/>
          </a:xfrm>
          <a:prstGeom prst="rect">
            <a:avLst/>
          </a:prstGeom>
          <a:noFill/>
        </p:spPr>
        <p:txBody>
          <a:bodyPr wrap="square" lIns="76200" tIns="0" rIns="0" bIns="0" anchor="t">
            <a:spAutoFit/>
          </a:bodyPr>
          <a:lstStyle/>
          <a:p>
            <a:pPr algn="l">
              <a:lnSpc>
                <a:spcPts val="1800"/>
              </a:lnSpc>
            </a:pPr>
            <a:r>
              <a:rPr sz="1200" b="1" i="0" u="none">
                <a:solidFill>
                  <a:srgbClr val="334155"/>
                </a:solidFill>
                <a:latin typeface="Hind Siliguri"/>
              </a:rPr>
              <a:t>হৃদপেশিতে আঘাত:</a:t>
            </a:r>
            <a:r>
              <a:rPr sz="1200" b="0" i="0" u="none">
                <a:solidFill>
                  <a:srgbClr val="334155"/>
                </a:solidFill>
                <a:latin typeface="Hind Siliguri"/>
              </a:rPr>
              <a:t> আঘাতের ফলে রক্তপ্রবাহ বাধাগ্রস্ত হওয়া।</a:t>
            </a:r>
          </a:p>
        </p:txBody>
      </p:sp>
      <p:sp>
        <p:nvSpPr>
          <p:cNvPr id="13" name="TextBox 12"/>
          <p:cNvSpPr txBox="1"/>
          <p:nvPr/>
        </p:nvSpPr>
        <p:spPr>
          <a:xfrm>
            <a:off x="523875" y="3769569"/>
            <a:ext cx="104775" cy="228600"/>
          </a:xfrm>
          <a:prstGeom prst="rect">
            <a:avLst/>
          </a:prstGeom>
          <a:noFill/>
        </p:spPr>
        <p:txBody>
          <a:bodyPr wrap="square" lIns="0" tIns="0" rIns="0" bIns="0" anchor="t">
            <a:spAutoFit/>
          </a:bodyPr>
          <a:lstStyle/>
          <a:p>
            <a:pPr algn="l"/>
            <a:r>
              <a:rPr sz="1200" b="0" i="0" u="none">
                <a:solidFill>
                  <a:srgbClr val="334155"/>
                </a:solidFill>
                <a:latin typeface="Hind Siliguri"/>
              </a:rPr>
              <a:t>2.</a:t>
            </a:r>
          </a:p>
        </p:txBody>
      </p:sp>
      <p:sp>
        <p:nvSpPr>
          <p:cNvPr id="14" name="TextBox 13"/>
          <p:cNvSpPr txBox="1"/>
          <p:nvPr/>
        </p:nvSpPr>
        <p:spPr>
          <a:xfrm>
            <a:off x="628650" y="3769569"/>
            <a:ext cx="5257800" cy="228600"/>
          </a:xfrm>
          <a:prstGeom prst="rect">
            <a:avLst/>
          </a:prstGeom>
          <a:noFill/>
        </p:spPr>
        <p:txBody>
          <a:bodyPr wrap="square" lIns="104775" tIns="0" rIns="0" bIns="0" anchor="t">
            <a:spAutoFit/>
          </a:bodyPr>
          <a:lstStyle/>
          <a:p>
            <a:pPr algn="l">
              <a:lnSpc>
                <a:spcPts val="1800"/>
              </a:lnSpc>
            </a:pPr>
            <a:r>
              <a:rPr sz="1200" b="1" i="0" u="none" dirty="0" err="1">
                <a:solidFill>
                  <a:srgbClr val="334155"/>
                </a:solidFill>
                <a:latin typeface="Hind Siliguri"/>
              </a:rPr>
              <a:t>ভেন্ট্রিকুলার</a:t>
            </a:r>
            <a:r>
              <a:rPr sz="1200" b="1" i="0" u="none" dirty="0">
                <a:solidFill>
                  <a:srgbClr val="334155"/>
                </a:solidFill>
                <a:latin typeface="Hind Siliguri"/>
              </a:rPr>
              <a:t> </a:t>
            </a:r>
            <a:r>
              <a:rPr sz="1200" b="1" i="0" u="none" dirty="0" err="1">
                <a:solidFill>
                  <a:srgbClr val="334155"/>
                </a:solidFill>
                <a:latin typeface="Hind Siliguri"/>
              </a:rPr>
              <a:t>ফাইব্রিলেশন</a:t>
            </a:r>
            <a:r>
              <a:rPr sz="1200" b="1" i="0" u="none" dirty="0">
                <a:solidFill>
                  <a:srgbClr val="334155"/>
                </a:solidFill>
                <a:latin typeface="Hind Siliguri"/>
              </a:rPr>
              <a:t>:</a:t>
            </a:r>
            <a:r>
              <a:rPr sz="1200" b="0" i="0" u="none" dirty="0">
                <a:solidFill>
                  <a:srgbClr val="334155"/>
                </a:solidFill>
                <a:latin typeface="Hind Siliguri"/>
              </a:rPr>
              <a:t> </a:t>
            </a:r>
            <a:r>
              <a:rPr sz="1200" b="0" i="0" u="none" dirty="0" err="1">
                <a:solidFill>
                  <a:srgbClr val="334155"/>
                </a:solidFill>
                <a:latin typeface="Hind Siliguri"/>
              </a:rPr>
              <a:t>হৃদস্পন্দন</a:t>
            </a:r>
            <a:r>
              <a:rPr sz="1200" b="0" i="0" u="none" dirty="0">
                <a:solidFill>
                  <a:srgbClr val="334155"/>
                </a:solidFill>
                <a:latin typeface="Hind Siliguri"/>
              </a:rPr>
              <a:t> </a:t>
            </a:r>
            <a:r>
              <a:rPr sz="1200" b="0" i="0" u="none" dirty="0" err="1">
                <a:solidFill>
                  <a:srgbClr val="334155"/>
                </a:solidFill>
                <a:latin typeface="Hind Siliguri"/>
              </a:rPr>
              <a:t>বন্ধ</a:t>
            </a:r>
            <a:r>
              <a:rPr sz="1200" b="0" i="0" u="none" dirty="0">
                <a:solidFill>
                  <a:srgbClr val="334155"/>
                </a:solidFill>
                <a:latin typeface="Hind Siliguri"/>
              </a:rPr>
              <a:t> </a:t>
            </a:r>
            <a:r>
              <a:rPr sz="1200" b="0" i="0" u="none" dirty="0" err="1">
                <a:solidFill>
                  <a:srgbClr val="334155"/>
                </a:solidFill>
                <a:latin typeface="Hind Siliguri"/>
              </a:rPr>
              <a:t>হয়ে</a:t>
            </a:r>
            <a:r>
              <a:rPr sz="1200" b="0" i="0" u="none" dirty="0">
                <a:solidFill>
                  <a:srgbClr val="334155"/>
                </a:solidFill>
                <a:latin typeface="Hind Siliguri"/>
              </a:rPr>
              <a:t> ৫ </a:t>
            </a:r>
            <a:r>
              <a:rPr sz="1200" b="0" i="0" u="none" dirty="0" err="1">
                <a:solidFill>
                  <a:srgbClr val="334155"/>
                </a:solidFill>
                <a:latin typeface="Hind Siliguri"/>
              </a:rPr>
              <a:t>মিনিটে</a:t>
            </a:r>
            <a:r>
              <a:rPr sz="1200" b="0" i="0" u="none" dirty="0">
                <a:solidFill>
                  <a:srgbClr val="334155"/>
                </a:solidFill>
                <a:latin typeface="Hind Siliguri"/>
              </a:rPr>
              <a:t> </a:t>
            </a:r>
            <a:r>
              <a:rPr sz="1200" b="0" i="0" u="none" dirty="0" err="1">
                <a:solidFill>
                  <a:srgbClr val="334155"/>
                </a:solidFill>
                <a:latin typeface="Hind Siliguri"/>
              </a:rPr>
              <a:t>মৃত্যু</a:t>
            </a:r>
            <a:r>
              <a:rPr sz="1200" b="0" i="0" u="none" dirty="0">
                <a:solidFill>
                  <a:srgbClr val="334155"/>
                </a:solidFill>
                <a:latin typeface="Hind Siliguri"/>
              </a:rPr>
              <a:t> </a:t>
            </a:r>
            <a:r>
              <a:rPr sz="1200" b="0" i="0" u="none" dirty="0" err="1">
                <a:solidFill>
                  <a:srgbClr val="334155"/>
                </a:solidFill>
                <a:latin typeface="Hind Siliguri"/>
              </a:rPr>
              <a:t>ঘটা</a:t>
            </a:r>
            <a:r>
              <a:rPr sz="1200" b="0" i="0" u="none" dirty="0">
                <a:solidFill>
                  <a:srgbClr val="334155"/>
                </a:solidFill>
                <a:latin typeface="Hind Siliguri"/>
              </a:rPr>
              <a:t>।</a:t>
            </a:r>
          </a:p>
        </p:txBody>
      </p:sp>
      <p:sp>
        <p:nvSpPr>
          <p:cNvPr id="15" name="TextBox 14"/>
          <p:cNvSpPr txBox="1"/>
          <p:nvPr/>
        </p:nvSpPr>
        <p:spPr>
          <a:xfrm>
            <a:off x="533400" y="4036269"/>
            <a:ext cx="95250" cy="228600"/>
          </a:xfrm>
          <a:prstGeom prst="rect">
            <a:avLst/>
          </a:prstGeom>
          <a:noFill/>
        </p:spPr>
        <p:txBody>
          <a:bodyPr wrap="square" lIns="0" tIns="0" rIns="0" bIns="0" anchor="t">
            <a:spAutoFit/>
          </a:bodyPr>
          <a:lstStyle/>
          <a:p>
            <a:pPr algn="l"/>
            <a:r>
              <a:rPr sz="1200" b="0" i="0" u="none">
                <a:solidFill>
                  <a:srgbClr val="334155"/>
                </a:solidFill>
                <a:latin typeface="Hind Siliguri"/>
              </a:rPr>
              <a:t>3.</a:t>
            </a:r>
          </a:p>
        </p:txBody>
      </p:sp>
      <p:sp>
        <p:nvSpPr>
          <p:cNvPr id="16" name="TextBox 15"/>
          <p:cNvSpPr txBox="1"/>
          <p:nvPr/>
        </p:nvSpPr>
        <p:spPr>
          <a:xfrm>
            <a:off x="628650" y="4036269"/>
            <a:ext cx="5257800" cy="457200"/>
          </a:xfrm>
          <a:prstGeom prst="rect">
            <a:avLst/>
          </a:prstGeom>
          <a:noFill/>
        </p:spPr>
        <p:txBody>
          <a:bodyPr wrap="square" lIns="95250" tIns="0" rIns="0" bIns="0" anchor="t">
            <a:spAutoFit/>
          </a:bodyPr>
          <a:lstStyle/>
          <a:p>
            <a:pPr algn="l">
              <a:lnSpc>
                <a:spcPts val="1800"/>
              </a:lnSpc>
            </a:pPr>
            <a:r>
              <a:rPr sz="1200" b="1" i="0" u="none">
                <a:solidFill>
                  <a:srgbClr val="334155"/>
                </a:solidFill>
                <a:latin typeface="Hind Siliguri"/>
              </a:rPr>
              <a:t>করোনারি অ্যাথেরোমা ও আর্টেরিওস্ক্লেরোসিস:</a:t>
            </a:r>
            <a:r>
              <a:rPr sz="1200" b="0" i="0" u="none">
                <a:solidFill>
                  <a:srgbClr val="334155"/>
                </a:solidFill>
                <a:latin typeface="Hind Siliguri"/>
              </a:rPr>
              <a:t> চর্বি, ক্যালসিয়াম ও প্লাক জমে রক্তনালি সম্পূর্ণ বন্ধ হওয়া।</a:t>
            </a:r>
          </a:p>
        </p:txBody>
      </p:sp>
      <p:sp>
        <p:nvSpPr>
          <p:cNvPr id="17" name="TextBox 16"/>
          <p:cNvSpPr txBox="1"/>
          <p:nvPr/>
        </p:nvSpPr>
        <p:spPr>
          <a:xfrm>
            <a:off x="514350" y="4531569"/>
            <a:ext cx="114300" cy="228600"/>
          </a:xfrm>
          <a:prstGeom prst="rect">
            <a:avLst/>
          </a:prstGeom>
          <a:noFill/>
        </p:spPr>
        <p:txBody>
          <a:bodyPr wrap="square" lIns="0" tIns="0" rIns="0" bIns="0" anchor="t">
            <a:spAutoFit/>
          </a:bodyPr>
          <a:lstStyle/>
          <a:p>
            <a:pPr algn="l"/>
            <a:r>
              <a:rPr sz="1200" b="0" i="0" u="none">
                <a:solidFill>
                  <a:srgbClr val="334155"/>
                </a:solidFill>
                <a:latin typeface="Hind Siliguri"/>
              </a:rPr>
              <a:t>4.</a:t>
            </a:r>
          </a:p>
        </p:txBody>
      </p:sp>
      <p:sp>
        <p:nvSpPr>
          <p:cNvPr id="18" name="TextBox 17"/>
          <p:cNvSpPr txBox="1"/>
          <p:nvPr/>
        </p:nvSpPr>
        <p:spPr>
          <a:xfrm>
            <a:off x="628650" y="4531569"/>
            <a:ext cx="5257800" cy="228600"/>
          </a:xfrm>
          <a:prstGeom prst="rect">
            <a:avLst/>
          </a:prstGeom>
          <a:noFill/>
        </p:spPr>
        <p:txBody>
          <a:bodyPr wrap="square" lIns="114300" tIns="0" rIns="0" bIns="0" anchor="t">
            <a:spAutoFit/>
          </a:bodyPr>
          <a:lstStyle/>
          <a:p>
            <a:pPr algn="l">
              <a:lnSpc>
                <a:spcPts val="1800"/>
              </a:lnSpc>
            </a:pPr>
            <a:r>
              <a:rPr sz="1200" b="1" i="0" u="none">
                <a:solidFill>
                  <a:srgbClr val="334155"/>
                </a:solidFill>
                <a:latin typeface="Hind Siliguri"/>
              </a:rPr>
              <a:t>উচ্চ রক্তচাপ:</a:t>
            </a:r>
            <a:r>
              <a:rPr sz="1200" b="0" i="0" u="none">
                <a:solidFill>
                  <a:srgbClr val="334155"/>
                </a:solidFill>
                <a:latin typeface="Hind Siliguri"/>
              </a:rPr>
              <a:t> ACTH, অ্যাড্রেনালিন ও কর্টিসল হরমোন বৃদ্ধি পাওয়া।</a:t>
            </a:r>
          </a:p>
        </p:txBody>
      </p:sp>
      <p:sp>
        <p:nvSpPr>
          <p:cNvPr id="19" name="TextBox 18"/>
          <p:cNvSpPr txBox="1"/>
          <p:nvPr/>
        </p:nvSpPr>
        <p:spPr>
          <a:xfrm>
            <a:off x="523875" y="4798269"/>
            <a:ext cx="104775" cy="228600"/>
          </a:xfrm>
          <a:prstGeom prst="rect">
            <a:avLst/>
          </a:prstGeom>
          <a:noFill/>
        </p:spPr>
        <p:txBody>
          <a:bodyPr wrap="square" lIns="0" tIns="0" rIns="0" bIns="0" anchor="t">
            <a:spAutoFit/>
          </a:bodyPr>
          <a:lstStyle/>
          <a:p>
            <a:pPr algn="l"/>
            <a:r>
              <a:rPr sz="1200" b="0" i="0" u="none">
                <a:solidFill>
                  <a:srgbClr val="334155"/>
                </a:solidFill>
                <a:latin typeface="Hind Siliguri"/>
              </a:rPr>
              <a:t>5.</a:t>
            </a:r>
          </a:p>
        </p:txBody>
      </p:sp>
      <p:sp>
        <p:nvSpPr>
          <p:cNvPr id="20" name="TextBox 19"/>
          <p:cNvSpPr txBox="1"/>
          <p:nvPr/>
        </p:nvSpPr>
        <p:spPr>
          <a:xfrm>
            <a:off x="628650" y="4798269"/>
            <a:ext cx="5257800" cy="228600"/>
          </a:xfrm>
          <a:prstGeom prst="rect">
            <a:avLst/>
          </a:prstGeom>
          <a:noFill/>
        </p:spPr>
        <p:txBody>
          <a:bodyPr wrap="square" lIns="104775" tIns="0" rIns="0" bIns="0" anchor="t">
            <a:spAutoFit/>
          </a:bodyPr>
          <a:lstStyle/>
          <a:p>
            <a:pPr algn="l">
              <a:lnSpc>
                <a:spcPts val="1800"/>
              </a:lnSpc>
            </a:pPr>
            <a:r>
              <a:rPr sz="1200" b="1" i="0" u="none">
                <a:solidFill>
                  <a:srgbClr val="334155"/>
                </a:solidFill>
                <a:latin typeface="Hind Siliguri"/>
              </a:rPr>
              <a:t>মদ্যপান:</a:t>
            </a:r>
            <a:r>
              <a:rPr sz="1200" b="0" i="0" u="none">
                <a:solidFill>
                  <a:srgbClr val="334155"/>
                </a:solidFill>
                <a:latin typeface="Hind Siliguri"/>
              </a:rPr>
              <a:t> স্নায়ু উত্তেজনা ও রক্তচাপ বৃদ্ধি করা।</a:t>
            </a:r>
          </a:p>
        </p:txBody>
      </p:sp>
      <p:sp>
        <p:nvSpPr>
          <p:cNvPr id="21" name="TextBox 20"/>
          <p:cNvSpPr txBox="1"/>
          <p:nvPr/>
        </p:nvSpPr>
        <p:spPr>
          <a:xfrm>
            <a:off x="523875" y="5064969"/>
            <a:ext cx="104775" cy="228600"/>
          </a:xfrm>
          <a:prstGeom prst="rect">
            <a:avLst/>
          </a:prstGeom>
          <a:noFill/>
        </p:spPr>
        <p:txBody>
          <a:bodyPr wrap="square" lIns="0" tIns="0" rIns="0" bIns="0" anchor="t">
            <a:spAutoFit/>
          </a:bodyPr>
          <a:lstStyle/>
          <a:p>
            <a:pPr algn="l"/>
            <a:r>
              <a:rPr sz="1200" b="0" i="0" u="none">
                <a:solidFill>
                  <a:srgbClr val="334155"/>
                </a:solidFill>
                <a:latin typeface="Hind Siliguri"/>
              </a:rPr>
              <a:t>6.</a:t>
            </a:r>
          </a:p>
        </p:txBody>
      </p:sp>
      <p:sp>
        <p:nvSpPr>
          <p:cNvPr id="22" name="TextBox 21"/>
          <p:cNvSpPr txBox="1"/>
          <p:nvPr/>
        </p:nvSpPr>
        <p:spPr>
          <a:xfrm>
            <a:off x="628650" y="5064969"/>
            <a:ext cx="5257800" cy="228600"/>
          </a:xfrm>
          <a:prstGeom prst="rect">
            <a:avLst/>
          </a:prstGeom>
          <a:noFill/>
        </p:spPr>
        <p:txBody>
          <a:bodyPr wrap="square" lIns="104775" tIns="0" rIns="0" bIns="0" anchor="t">
            <a:spAutoFit/>
          </a:bodyPr>
          <a:lstStyle/>
          <a:p>
            <a:pPr algn="l">
              <a:lnSpc>
                <a:spcPts val="1800"/>
              </a:lnSpc>
            </a:pPr>
            <a:r>
              <a:rPr sz="1200" b="1" i="0" u="none">
                <a:solidFill>
                  <a:srgbClr val="334155"/>
                </a:solidFill>
                <a:latin typeface="Hind Siliguri"/>
              </a:rPr>
              <a:t>ধূমপান:</a:t>
            </a:r>
            <a:r>
              <a:rPr sz="1200" b="0" i="0" u="none">
                <a:solidFill>
                  <a:srgbClr val="334155"/>
                </a:solidFill>
                <a:latin typeface="Hind Siliguri"/>
              </a:rPr>
              <a:t> তামাকের ক্ষতিকর নিকোটিন ও CO ধমনিতে জমা হওয়া।</a:t>
            </a:r>
          </a:p>
        </p:txBody>
      </p:sp>
      <p:sp>
        <p:nvSpPr>
          <p:cNvPr id="23" name="TextBox 22"/>
          <p:cNvSpPr txBox="1"/>
          <p:nvPr/>
        </p:nvSpPr>
        <p:spPr>
          <a:xfrm>
            <a:off x="533400" y="5331669"/>
            <a:ext cx="95250" cy="228600"/>
          </a:xfrm>
          <a:prstGeom prst="rect">
            <a:avLst/>
          </a:prstGeom>
          <a:noFill/>
        </p:spPr>
        <p:txBody>
          <a:bodyPr wrap="square" lIns="0" tIns="0" rIns="0" bIns="0" anchor="t">
            <a:spAutoFit/>
          </a:bodyPr>
          <a:lstStyle/>
          <a:p>
            <a:pPr algn="l"/>
            <a:r>
              <a:rPr sz="1200" b="0" i="0" u="none">
                <a:solidFill>
                  <a:srgbClr val="334155"/>
                </a:solidFill>
                <a:latin typeface="Hind Siliguri"/>
              </a:rPr>
              <a:t>7.</a:t>
            </a:r>
          </a:p>
        </p:txBody>
      </p:sp>
      <p:sp>
        <p:nvSpPr>
          <p:cNvPr id="24" name="TextBox 23"/>
          <p:cNvSpPr txBox="1"/>
          <p:nvPr/>
        </p:nvSpPr>
        <p:spPr>
          <a:xfrm>
            <a:off x="628650" y="5331669"/>
            <a:ext cx="5257800" cy="228600"/>
          </a:xfrm>
          <a:prstGeom prst="rect">
            <a:avLst/>
          </a:prstGeom>
          <a:noFill/>
        </p:spPr>
        <p:txBody>
          <a:bodyPr wrap="square" lIns="95250" tIns="0" rIns="0" bIns="0" anchor="t">
            <a:spAutoFit/>
          </a:bodyPr>
          <a:lstStyle/>
          <a:p>
            <a:pPr algn="l">
              <a:lnSpc>
                <a:spcPts val="1800"/>
              </a:lnSpc>
            </a:pPr>
            <a:r>
              <a:rPr sz="1200" b="1" i="0" u="none">
                <a:solidFill>
                  <a:srgbClr val="334155"/>
                </a:solidFill>
                <a:latin typeface="Hind Siliguri"/>
              </a:rPr>
              <a:t>ডায়াবেটিস মেলিটাস:</a:t>
            </a:r>
            <a:r>
              <a:rPr sz="1200" b="0" i="0" u="none">
                <a:solidFill>
                  <a:srgbClr val="334155"/>
                </a:solidFill>
                <a:latin typeface="Hind Siliguri"/>
              </a:rPr>
              <a:t> রক্তের শর্করা বড় রক্তনালিকে অকার্যকর করা।</a:t>
            </a:r>
          </a:p>
        </p:txBody>
      </p:sp>
      <p:sp>
        <p:nvSpPr>
          <p:cNvPr id="25" name="TextBox 24"/>
          <p:cNvSpPr txBox="1"/>
          <p:nvPr/>
        </p:nvSpPr>
        <p:spPr>
          <a:xfrm>
            <a:off x="514350" y="5598369"/>
            <a:ext cx="114300" cy="228600"/>
          </a:xfrm>
          <a:prstGeom prst="rect">
            <a:avLst/>
          </a:prstGeom>
          <a:noFill/>
        </p:spPr>
        <p:txBody>
          <a:bodyPr wrap="square" lIns="0" tIns="0" rIns="0" bIns="0" anchor="t">
            <a:spAutoFit/>
          </a:bodyPr>
          <a:lstStyle/>
          <a:p>
            <a:pPr algn="l"/>
            <a:r>
              <a:rPr sz="1200" b="0" i="0" u="none">
                <a:solidFill>
                  <a:srgbClr val="334155"/>
                </a:solidFill>
                <a:latin typeface="Hind Siliguri"/>
              </a:rPr>
              <a:t>8.</a:t>
            </a:r>
          </a:p>
        </p:txBody>
      </p:sp>
      <p:sp>
        <p:nvSpPr>
          <p:cNvPr id="26" name="TextBox 25"/>
          <p:cNvSpPr txBox="1"/>
          <p:nvPr/>
        </p:nvSpPr>
        <p:spPr>
          <a:xfrm>
            <a:off x="628650" y="5598369"/>
            <a:ext cx="5257800" cy="228600"/>
          </a:xfrm>
          <a:prstGeom prst="rect">
            <a:avLst/>
          </a:prstGeom>
          <a:noFill/>
        </p:spPr>
        <p:txBody>
          <a:bodyPr wrap="square" lIns="114300" tIns="0" rIns="0" bIns="0" anchor="t">
            <a:spAutoFit/>
          </a:bodyPr>
          <a:lstStyle/>
          <a:p>
            <a:pPr algn="l">
              <a:lnSpc>
                <a:spcPts val="1800"/>
              </a:lnSpc>
            </a:pPr>
            <a:r>
              <a:rPr sz="1200" b="1" i="0" u="none">
                <a:solidFill>
                  <a:srgbClr val="334155"/>
                </a:solidFill>
                <a:latin typeface="Hind Siliguri"/>
              </a:rPr>
              <a:t>খাদ্যাভ্যাস:</a:t>
            </a:r>
            <a:r>
              <a:rPr sz="1200" b="0" i="0" u="none">
                <a:solidFill>
                  <a:srgbClr val="334155"/>
                </a:solidFill>
                <a:latin typeface="Hind Siliguri"/>
              </a:rPr>
              <a:t> অতিরিক্ত চর্বিযুক্ত ও বেশি পরিমাণ খাবার গ্রহণ।</a:t>
            </a:r>
          </a:p>
        </p:txBody>
      </p:sp>
      <p:graphicFrame>
        <p:nvGraphicFramePr>
          <p:cNvPr id="28" name="Object 27">
            <a:extLst>
              <a:ext uri="{FF2B5EF4-FFF2-40B4-BE49-F238E27FC236}">
                <a16:creationId xmlns:a16="http://schemas.microsoft.com/office/drawing/2014/main" id="{61E98CA3-D1F1-0DAA-21F3-007E55530C89}"/>
              </a:ext>
            </a:extLst>
          </p:cNvPr>
          <p:cNvGraphicFramePr>
            <a:graphicFrameLocks noChangeAspect="1"/>
          </p:cNvGraphicFramePr>
          <p:nvPr>
            <p:extLst>
              <p:ext uri="{D42A27DB-BD31-4B8C-83A1-F6EECF244321}">
                <p14:modId xmlns:p14="http://schemas.microsoft.com/office/powerpoint/2010/main" val="3697879202"/>
              </p:ext>
            </p:extLst>
          </p:nvPr>
        </p:nvGraphicFramePr>
        <p:xfrm>
          <a:off x="6108766" y="1928449"/>
          <a:ext cx="5474252" cy="3377440"/>
        </p:xfrm>
        <a:graphic>
          <a:graphicData uri="http://schemas.openxmlformats.org/presentationml/2006/ole">
            <mc:AlternateContent xmlns:mc="http://schemas.openxmlformats.org/markup-compatibility/2006">
              <mc:Choice xmlns:v="urn:schemas-microsoft-com:vml" Requires="v">
                <p:oleObj name="Picture" r:id="rId4" imgW="2724757" imgH="1679354" progId="Word.Picture.8">
                  <p:embed/>
                </p:oleObj>
              </mc:Choice>
              <mc:Fallback>
                <p:oleObj name="Picture" r:id="rId4" imgW="2724757" imgH="1679354" progId="Word.Picture.8">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08766" y="1928449"/>
                        <a:ext cx="5474252" cy="3377440"/>
                      </a:xfrm>
                      <a:prstGeom prst="rect">
                        <a:avLst/>
                      </a:prstGeom>
                      <a:noFill/>
                    </p:spPr>
                  </p:pic>
                </p:oleObj>
              </mc:Fallback>
            </mc:AlternateContent>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76250" y="2409825"/>
            <a:ext cx="5524500" cy="137160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4" name="Picture 3" descr="image.png"/>
          <p:cNvPicPr>
            <a:picLocks noChangeAspect="1"/>
          </p:cNvPicPr>
          <p:nvPr/>
        </p:nvPicPr>
        <p:blipFill>
          <a:blip r:embed="rId3"/>
          <a:stretch>
            <a:fillRect/>
          </a:stretch>
        </p:blipFill>
        <p:spPr>
          <a:xfrm>
            <a:off x="6191250" y="2409825"/>
            <a:ext cx="5524500" cy="137160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5" name="Picture 4" descr="image.png"/>
          <p:cNvPicPr>
            <a:picLocks noChangeAspect="1"/>
          </p:cNvPicPr>
          <p:nvPr/>
        </p:nvPicPr>
        <p:blipFill>
          <a:blip r:embed="rId4"/>
          <a:stretch>
            <a:fillRect/>
          </a:stretch>
        </p:blipFill>
        <p:spPr>
          <a:xfrm>
            <a:off x="476250" y="3971925"/>
            <a:ext cx="5524500" cy="137160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6" name="Picture 5" descr="image.png"/>
          <p:cNvPicPr>
            <a:picLocks noChangeAspect="1"/>
          </p:cNvPicPr>
          <p:nvPr/>
        </p:nvPicPr>
        <p:blipFill>
          <a:blip r:embed="rId5"/>
          <a:stretch>
            <a:fillRect/>
          </a:stretch>
        </p:blipFill>
        <p:spPr>
          <a:xfrm>
            <a:off x="6191250" y="3971925"/>
            <a:ext cx="5524500" cy="137160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7" name="Picture 6" descr="image.png"/>
          <p:cNvPicPr>
            <a:picLocks noChangeAspect="1"/>
          </p:cNvPicPr>
          <p:nvPr/>
        </p:nvPicPr>
        <p:blipFill>
          <a:blip r:embed="rId6"/>
          <a:stretch>
            <a:fillRect/>
          </a:stretch>
        </p:blipFill>
        <p:spPr>
          <a:xfrm>
            <a:off x="476250" y="528637"/>
            <a:ext cx="323850" cy="323850"/>
          </a:xfrm>
          <a:prstGeom prst="rect">
            <a:avLst/>
          </a:prstGeom>
        </p:spPr>
      </p:pic>
      <p:sp>
        <p:nvSpPr>
          <p:cNvPr id="8" name="TextBox 7"/>
          <p:cNvSpPr txBox="1"/>
          <p:nvPr/>
        </p:nvSpPr>
        <p:spPr>
          <a:xfrm>
            <a:off x="676275" y="3124200"/>
            <a:ext cx="5124450" cy="457200"/>
          </a:xfrm>
          <a:prstGeom prst="rect">
            <a:avLst/>
          </a:prstGeom>
          <a:noFill/>
        </p:spPr>
        <p:txBody>
          <a:bodyPr wrap="square" lIns="0" tIns="0" rIns="0" bIns="0" anchor="t">
            <a:spAutoFit/>
          </a:bodyPr>
          <a:lstStyle/>
          <a:p>
            <a:pPr algn="l">
              <a:lnSpc>
                <a:spcPts val="1800"/>
              </a:lnSpc>
            </a:pPr>
            <a:r>
              <a:rPr sz="1200" b="0" i="0" u="none">
                <a:solidFill>
                  <a:srgbClr val="334155"/>
                </a:solidFill>
                <a:latin typeface="Hind Siliguri"/>
              </a:rPr>
              <a:t>আলস্য পরিহার করে নিয়মিত হাঁটাচলা ও পরিমিত হালকা ব্যায়াম করা। দেহের ওজন সঠিক রাখা, স্থূলতা পরিহার করা এবং BMI এর মান স্বাভাবিক রাখা।</a:t>
            </a:r>
          </a:p>
        </p:txBody>
      </p:sp>
      <p:sp>
        <p:nvSpPr>
          <p:cNvPr id="9" name="TextBox 8"/>
          <p:cNvSpPr txBox="1"/>
          <p:nvPr/>
        </p:nvSpPr>
        <p:spPr>
          <a:xfrm>
            <a:off x="6391275" y="3124200"/>
            <a:ext cx="5124450" cy="457200"/>
          </a:xfrm>
          <a:prstGeom prst="rect">
            <a:avLst/>
          </a:prstGeom>
          <a:noFill/>
        </p:spPr>
        <p:txBody>
          <a:bodyPr wrap="square" lIns="0" tIns="0" rIns="0" bIns="0" anchor="t">
            <a:spAutoFit/>
          </a:bodyPr>
          <a:lstStyle/>
          <a:p>
            <a:pPr algn="l">
              <a:lnSpc>
                <a:spcPts val="1800"/>
              </a:lnSpc>
            </a:pPr>
            <a:r>
              <a:rPr sz="1200" b="0" i="0" u="none">
                <a:solidFill>
                  <a:srgbClr val="334155"/>
                </a:solidFill>
                <a:latin typeface="Hind Siliguri"/>
              </a:rPr>
              <a:t>অতিরিক্ত চর্বি ও তেলজাতীয় খাবার পরিহার করা, নিম্ন ক্যালরিযুক্ত হৃদবান্ধব খাদ্য গ্রহণ, কাঁচা লবণ না খাওয়া এবং নিয়মিত টাটকা শাক-সবজি ও ফল খাওয়া।</a:t>
            </a:r>
          </a:p>
        </p:txBody>
      </p:sp>
      <p:sp>
        <p:nvSpPr>
          <p:cNvPr id="10" name="TextBox 9"/>
          <p:cNvSpPr txBox="1"/>
          <p:nvPr/>
        </p:nvSpPr>
        <p:spPr>
          <a:xfrm>
            <a:off x="676275" y="4686300"/>
            <a:ext cx="5124450" cy="457200"/>
          </a:xfrm>
          <a:prstGeom prst="rect">
            <a:avLst/>
          </a:prstGeom>
          <a:noFill/>
        </p:spPr>
        <p:txBody>
          <a:bodyPr wrap="square" lIns="0" tIns="0" rIns="0" bIns="0" anchor="t">
            <a:spAutoFit/>
          </a:bodyPr>
          <a:lstStyle/>
          <a:p>
            <a:pPr algn="l">
              <a:lnSpc>
                <a:spcPts val="1800"/>
              </a:lnSpc>
            </a:pPr>
            <a:r>
              <a:rPr sz="1200" b="0" i="0" u="none">
                <a:solidFill>
                  <a:srgbClr val="334155"/>
                </a:solidFill>
                <a:latin typeface="Hind Siliguri"/>
              </a:rPr>
              <a:t>ধূমপান, মদ্যপান বা অ্যালকোহল পুরোপুরি পরিত্যাগ করা। উচ্চ রক্তচাপ, ডায়াবেটিস এবং রক্তের কোলেস্টেরলের মাত্রা সঠিকভাবে নিয়ন্ত্রণে রাখা।</a:t>
            </a:r>
          </a:p>
        </p:txBody>
      </p:sp>
      <p:sp>
        <p:nvSpPr>
          <p:cNvPr id="11" name="TextBox 10"/>
          <p:cNvSpPr txBox="1"/>
          <p:nvPr/>
        </p:nvSpPr>
        <p:spPr>
          <a:xfrm>
            <a:off x="6391275" y="4567726"/>
            <a:ext cx="5124450" cy="680956"/>
          </a:xfrm>
          <a:prstGeom prst="rect">
            <a:avLst/>
          </a:prstGeom>
          <a:noFill/>
        </p:spPr>
        <p:txBody>
          <a:bodyPr wrap="square" lIns="0" tIns="0" rIns="0" bIns="0" anchor="t">
            <a:spAutoFit/>
          </a:bodyPr>
          <a:lstStyle/>
          <a:p>
            <a:pPr algn="l">
              <a:lnSpc>
                <a:spcPts val="1800"/>
              </a:lnSpc>
            </a:pPr>
            <a:r>
              <a:rPr sz="1200" b="0" i="0" u="none" dirty="0" err="1">
                <a:solidFill>
                  <a:srgbClr val="334155"/>
                </a:solidFill>
                <a:latin typeface="Hind Siliguri"/>
              </a:rPr>
              <a:t>উত্তেজনা</a:t>
            </a:r>
            <a:r>
              <a:rPr sz="1200" b="0" i="0" u="none" dirty="0">
                <a:solidFill>
                  <a:srgbClr val="334155"/>
                </a:solidFill>
                <a:latin typeface="Hind Siliguri"/>
              </a:rPr>
              <a:t> </a:t>
            </a:r>
            <a:r>
              <a:rPr sz="1200" b="0" i="0" u="none" dirty="0" err="1">
                <a:solidFill>
                  <a:srgbClr val="334155"/>
                </a:solidFill>
                <a:latin typeface="Hind Siliguri"/>
              </a:rPr>
              <a:t>প্রশমন</a:t>
            </a:r>
            <a:r>
              <a:rPr sz="1200" b="0" i="0" u="none" dirty="0">
                <a:solidFill>
                  <a:srgbClr val="334155"/>
                </a:solidFill>
                <a:latin typeface="Hind Siliguri"/>
              </a:rPr>
              <a:t> </a:t>
            </a:r>
            <a:r>
              <a:rPr sz="1200" b="0" i="0" u="none" dirty="0" err="1">
                <a:solidFill>
                  <a:srgbClr val="334155"/>
                </a:solidFill>
                <a:latin typeface="Hind Siliguri"/>
              </a:rPr>
              <a:t>করে</a:t>
            </a:r>
            <a:r>
              <a:rPr sz="1200" b="0" i="0" u="none" dirty="0">
                <a:solidFill>
                  <a:srgbClr val="334155"/>
                </a:solidFill>
                <a:latin typeface="Hind Siliguri"/>
              </a:rPr>
              <a:t> </a:t>
            </a:r>
            <a:r>
              <a:rPr sz="1200" b="0" i="0" u="none" dirty="0" err="1">
                <a:solidFill>
                  <a:srgbClr val="334155"/>
                </a:solidFill>
                <a:latin typeface="Hind Siliguri"/>
              </a:rPr>
              <a:t>দুশ্চিন্তামুক্ত</a:t>
            </a:r>
            <a:r>
              <a:rPr sz="1200" b="0" i="0" u="none" dirty="0">
                <a:solidFill>
                  <a:srgbClr val="334155"/>
                </a:solidFill>
                <a:latin typeface="Hind Siliguri"/>
              </a:rPr>
              <a:t> </a:t>
            </a:r>
            <a:r>
              <a:rPr sz="1200" b="0" i="0" u="none" dirty="0" err="1">
                <a:solidFill>
                  <a:srgbClr val="334155"/>
                </a:solidFill>
                <a:latin typeface="Hind Siliguri"/>
              </a:rPr>
              <a:t>থাকা</a:t>
            </a:r>
            <a:r>
              <a:rPr sz="1200" b="0" i="0" u="none" dirty="0">
                <a:solidFill>
                  <a:srgbClr val="334155"/>
                </a:solidFill>
                <a:latin typeface="Hind Siliguri"/>
              </a:rPr>
              <a:t>। </a:t>
            </a:r>
            <a:r>
              <a:rPr sz="1200" b="0" i="0" u="none" dirty="0" err="1">
                <a:solidFill>
                  <a:srgbClr val="334155"/>
                </a:solidFill>
                <a:latin typeface="Hind Siliguri"/>
              </a:rPr>
              <a:t>বাৎসরিক</a:t>
            </a:r>
            <a:r>
              <a:rPr sz="1200" b="0" i="0" u="none" dirty="0">
                <a:solidFill>
                  <a:srgbClr val="334155"/>
                </a:solidFill>
                <a:latin typeface="Hind Siliguri"/>
              </a:rPr>
              <a:t> </a:t>
            </a:r>
            <a:r>
              <a:rPr sz="1200" b="0" i="0" u="none" dirty="0" err="1">
                <a:solidFill>
                  <a:srgbClr val="334155"/>
                </a:solidFill>
                <a:latin typeface="Hind Siliguri"/>
              </a:rPr>
              <a:t>চেকআপ</a:t>
            </a:r>
            <a:r>
              <a:rPr sz="1200" b="0" i="0" u="none" dirty="0">
                <a:solidFill>
                  <a:srgbClr val="334155"/>
                </a:solidFill>
                <a:latin typeface="Hind Siliguri"/>
              </a:rPr>
              <a:t>, </a:t>
            </a:r>
            <a:r>
              <a:rPr sz="1200" b="0" i="0" u="none" dirty="0" err="1">
                <a:solidFill>
                  <a:srgbClr val="334155"/>
                </a:solidFill>
                <a:latin typeface="Hind Siliguri"/>
              </a:rPr>
              <a:t>ইসিজি</a:t>
            </a:r>
            <a:r>
              <a:rPr sz="1200" b="0" i="0" u="none" dirty="0">
                <a:solidFill>
                  <a:srgbClr val="334155"/>
                </a:solidFill>
                <a:latin typeface="Hind Siliguri"/>
              </a:rPr>
              <a:t> (ECG), </a:t>
            </a:r>
            <a:r>
              <a:rPr sz="1200" b="0" i="0" u="none" dirty="0" err="1">
                <a:solidFill>
                  <a:srgbClr val="334155"/>
                </a:solidFill>
                <a:latin typeface="Hind Siliguri"/>
              </a:rPr>
              <a:t>ইকোকার্ডিওগ্রাম</a:t>
            </a:r>
            <a:r>
              <a:rPr sz="1200" b="0" i="0" u="none" dirty="0">
                <a:solidFill>
                  <a:srgbClr val="334155"/>
                </a:solidFill>
                <a:latin typeface="Hind Siliguri"/>
              </a:rPr>
              <a:t>, </a:t>
            </a:r>
            <a:r>
              <a:rPr sz="1200" b="0" i="0" u="none" dirty="0" err="1">
                <a:solidFill>
                  <a:srgbClr val="334155"/>
                </a:solidFill>
                <a:latin typeface="Hind Siliguri"/>
              </a:rPr>
              <a:t>অ্যানজিওগ্রাম</a:t>
            </a:r>
            <a:r>
              <a:rPr sz="1200" b="0" i="0" u="none" dirty="0">
                <a:solidFill>
                  <a:srgbClr val="334155"/>
                </a:solidFill>
                <a:latin typeface="Hind Siliguri"/>
              </a:rPr>
              <a:t> </a:t>
            </a:r>
            <a:r>
              <a:rPr sz="1200" b="0" i="0" u="none" dirty="0" err="1">
                <a:solidFill>
                  <a:srgbClr val="334155"/>
                </a:solidFill>
                <a:latin typeface="Hind Siliguri"/>
              </a:rPr>
              <a:t>এবং</a:t>
            </a:r>
            <a:r>
              <a:rPr sz="1200" b="0" i="0" u="none" dirty="0">
                <a:solidFill>
                  <a:srgbClr val="334155"/>
                </a:solidFill>
                <a:latin typeface="Hind Siliguri"/>
              </a:rPr>
              <a:t> </a:t>
            </a:r>
            <a:r>
              <a:rPr sz="1200" b="0" i="0" u="none" dirty="0" err="1">
                <a:solidFill>
                  <a:srgbClr val="334155"/>
                </a:solidFill>
                <a:latin typeface="Hind Siliguri"/>
              </a:rPr>
              <a:t>চিকিৎসকের</a:t>
            </a:r>
            <a:r>
              <a:rPr sz="1200" b="0" i="0" u="none" dirty="0">
                <a:solidFill>
                  <a:srgbClr val="334155"/>
                </a:solidFill>
                <a:latin typeface="Hind Siliguri"/>
              </a:rPr>
              <a:t> </a:t>
            </a:r>
            <a:r>
              <a:rPr sz="1200" b="0" i="0" u="none" dirty="0" err="1">
                <a:solidFill>
                  <a:srgbClr val="334155"/>
                </a:solidFill>
                <a:latin typeface="Hind Siliguri"/>
              </a:rPr>
              <a:t>পরামর্শে</a:t>
            </a:r>
            <a:r>
              <a:rPr sz="1200" b="0" i="0" u="none" dirty="0">
                <a:solidFill>
                  <a:srgbClr val="334155"/>
                </a:solidFill>
                <a:latin typeface="Hind Siliguri"/>
              </a:rPr>
              <a:t> </a:t>
            </a:r>
            <a:r>
              <a:rPr sz="1200" b="0" i="0" u="none" dirty="0" err="1">
                <a:solidFill>
                  <a:srgbClr val="334155"/>
                </a:solidFill>
                <a:latin typeface="Hind Siliguri"/>
              </a:rPr>
              <a:t>বাইপাস</a:t>
            </a:r>
            <a:r>
              <a:rPr sz="1200" b="0" i="0" u="none" dirty="0">
                <a:solidFill>
                  <a:srgbClr val="334155"/>
                </a:solidFill>
                <a:latin typeface="Hind Siliguri"/>
              </a:rPr>
              <a:t> </a:t>
            </a:r>
            <a:r>
              <a:rPr sz="1200" b="0" i="0" u="none" dirty="0" err="1">
                <a:solidFill>
                  <a:srgbClr val="334155"/>
                </a:solidFill>
                <a:latin typeface="Hind Siliguri"/>
              </a:rPr>
              <a:t>সার্জারি</a:t>
            </a:r>
            <a:r>
              <a:rPr sz="1200" b="0" i="0" u="none" dirty="0">
                <a:solidFill>
                  <a:srgbClr val="334155"/>
                </a:solidFill>
                <a:latin typeface="Hind Siliguri"/>
              </a:rPr>
              <a:t> </a:t>
            </a:r>
            <a:r>
              <a:rPr sz="1200" b="0" i="0" u="none" dirty="0" err="1">
                <a:solidFill>
                  <a:srgbClr val="334155"/>
                </a:solidFill>
                <a:latin typeface="Hind Siliguri"/>
              </a:rPr>
              <a:t>বা</a:t>
            </a:r>
            <a:r>
              <a:rPr sz="1200" b="0" i="0" u="none" dirty="0">
                <a:solidFill>
                  <a:srgbClr val="334155"/>
                </a:solidFill>
                <a:latin typeface="Hind Siliguri"/>
              </a:rPr>
              <a:t> </a:t>
            </a:r>
            <a:r>
              <a:rPr sz="1200" b="0" i="0" u="none" dirty="0" err="1">
                <a:solidFill>
                  <a:srgbClr val="334155"/>
                </a:solidFill>
                <a:latin typeface="Hind Siliguri"/>
              </a:rPr>
              <a:t>ওষুধ</a:t>
            </a:r>
            <a:r>
              <a:rPr sz="1200" b="0" i="0" u="none" dirty="0">
                <a:solidFill>
                  <a:srgbClr val="334155"/>
                </a:solidFill>
                <a:latin typeface="Hind Siliguri"/>
              </a:rPr>
              <a:t> </a:t>
            </a:r>
            <a:r>
              <a:rPr sz="1200" b="0" i="0" u="none" dirty="0" err="1">
                <a:solidFill>
                  <a:srgbClr val="334155"/>
                </a:solidFill>
                <a:latin typeface="Hind Siliguri"/>
              </a:rPr>
              <a:t>গ্রহণ</a:t>
            </a:r>
            <a:r>
              <a:rPr sz="1200" b="0" i="0" u="none" dirty="0">
                <a:solidFill>
                  <a:srgbClr val="334155"/>
                </a:solidFill>
                <a:latin typeface="Hind Siliguri"/>
              </a:rPr>
              <a:t>।</a:t>
            </a:r>
          </a:p>
        </p:txBody>
      </p:sp>
      <p:pic>
        <p:nvPicPr>
          <p:cNvPr id="12" name="Picture 11" descr="image.png"/>
          <p:cNvPicPr>
            <a:picLocks noChangeAspect="1"/>
          </p:cNvPicPr>
          <p:nvPr/>
        </p:nvPicPr>
        <p:blipFill>
          <a:blip r:embed="rId7"/>
          <a:stretch>
            <a:fillRect/>
          </a:stretch>
        </p:blipFill>
        <p:spPr>
          <a:xfrm>
            <a:off x="676275" y="2609850"/>
            <a:ext cx="419100" cy="419100"/>
          </a:xfrm>
          <a:prstGeom prst="rect">
            <a:avLst/>
          </a:prstGeom>
        </p:spPr>
      </p:pic>
      <p:sp>
        <p:nvSpPr>
          <p:cNvPr id="13" name="TextBox 12"/>
          <p:cNvSpPr txBox="1"/>
          <p:nvPr/>
        </p:nvSpPr>
        <p:spPr>
          <a:xfrm>
            <a:off x="1209674" y="2609850"/>
            <a:ext cx="2886329" cy="253916"/>
          </a:xfrm>
          <a:prstGeom prst="rect">
            <a:avLst/>
          </a:prstGeom>
          <a:noFill/>
        </p:spPr>
        <p:txBody>
          <a:bodyPr wrap="square" lIns="0" tIns="0" rIns="0" bIns="0" anchor="t">
            <a:spAutoFit/>
          </a:bodyPr>
          <a:lstStyle/>
          <a:p>
            <a:pPr algn="l"/>
            <a:r>
              <a:rPr sz="1650" b="1" i="0" u="none" dirty="0">
                <a:solidFill>
                  <a:srgbClr val="1E3A8A"/>
                </a:solidFill>
                <a:latin typeface="Hind Siliguri"/>
              </a:rPr>
              <a:t>১. </a:t>
            </a:r>
            <a:r>
              <a:rPr sz="1650" b="1" i="0" u="none" dirty="0" err="1">
                <a:solidFill>
                  <a:srgbClr val="1E3A8A"/>
                </a:solidFill>
                <a:latin typeface="Hind Siliguri"/>
              </a:rPr>
              <a:t>জীবনযাত্রা</a:t>
            </a:r>
            <a:r>
              <a:rPr sz="1650" b="1" i="0" u="none" dirty="0">
                <a:solidFill>
                  <a:srgbClr val="1E3A8A"/>
                </a:solidFill>
                <a:latin typeface="Hind Siliguri"/>
              </a:rPr>
              <a:t> ও </a:t>
            </a:r>
            <a:r>
              <a:rPr sz="1650" b="1" i="0" u="none" dirty="0" err="1">
                <a:solidFill>
                  <a:srgbClr val="1E3A8A"/>
                </a:solidFill>
                <a:latin typeface="Hind Siliguri"/>
              </a:rPr>
              <a:t>ব্যায়াম</a:t>
            </a:r>
            <a:endParaRPr sz="1650" b="1" i="0" u="none" dirty="0">
              <a:solidFill>
                <a:srgbClr val="1E3A8A"/>
              </a:solidFill>
              <a:latin typeface="Hind Siliguri"/>
            </a:endParaRPr>
          </a:p>
        </p:txBody>
      </p:sp>
      <p:pic>
        <p:nvPicPr>
          <p:cNvPr id="14" name="Picture 13" descr="image.png"/>
          <p:cNvPicPr>
            <a:picLocks noChangeAspect="1"/>
          </p:cNvPicPr>
          <p:nvPr/>
        </p:nvPicPr>
        <p:blipFill>
          <a:blip r:embed="rId8"/>
          <a:stretch>
            <a:fillRect/>
          </a:stretch>
        </p:blipFill>
        <p:spPr>
          <a:xfrm>
            <a:off x="6391275" y="2609850"/>
            <a:ext cx="419100" cy="419100"/>
          </a:xfrm>
          <a:prstGeom prst="rect">
            <a:avLst/>
          </a:prstGeom>
        </p:spPr>
      </p:pic>
      <p:sp>
        <p:nvSpPr>
          <p:cNvPr id="15" name="TextBox 14"/>
          <p:cNvSpPr txBox="1"/>
          <p:nvPr/>
        </p:nvSpPr>
        <p:spPr>
          <a:xfrm>
            <a:off x="6924675" y="2609850"/>
            <a:ext cx="2270969" cy="253916"/>
          </a:xfrm>
          <a:prstGeom prst="rect">
            <a:avLst/>
          </a:prstGeom>
          <a:noFill/>
        </p:spPr>
        <p:txBody>
          <a:bodyPr wrap="square" lIns="0" tIns="0" rIns="0" bIns="0" anchor="t">
            <a:spAutoFit/>
          </a:bodyPr>
          <a:lstStyle/>
          <a:p>
            <a:pPr algn="l"/>
            <a:r>
              <a:rPr sz="1650" b="1" i="0" u="none">
                <a:solidFill>
                  <a:srgbClr val="1E3A8A"/>
                </a:solidFill>
                <a:latin typeface="Hind Siliguri"/>
              </a:rPr>
              <a:t>২. সুষম খাদ্যাভ্যাস</a:t>
            </a:r>
          </a:p>
        </p:txBody>
      </p:sp>
      <p:pic>
        <p:nvPicPr>
          <p:cNvPr id="16" name="Picture 15" descr="image.png"/>
          <p:cNvPicPr>
            <a:picLocks noChangeAspect="1"/>
          </p:cNvPicPr>
          <p:nvPr/>
        </p:nvPicPr>
        <p:blipFill>
          <a:blip r:embed="rId9"/>
          <a:stretch>
            <a:fillRect/>
          </a:stretch>
        </p:blipFill>
        <p:spPr>
          <a:xfrm>
            <a:off x="676275" y="4171950"/>
            <a:ext cx="419100" cy="419100"/>
          </a:xfrm>
          <a:prstGeom prst="rect">
            <a:avLst/>
          </a:prstGeom>
        </p:spPr>
      </p:pic>
      <p:sp>
        <p:nvSpPr>
          <p:cNvPr id="17" name="TextBox 16"/>
          <p:cNvSpPr txBox="1"/>
          <p:nvPr/>
        </p:nvSpPr>
        <p:spPr>
          <a:xfrm>
            <a:off x="1209675" y="4171950"/>
            <a:ext cx="3223312" cy="253916"/>
          </a:xfrm>
          <a:prstGeom prst="rect">
            <a:avLst/>
          </a:prstGeom>
          <a:noFill/>
        </p:spPr>
        <p:txBody>
          <a:bodyPr wrap="square" lIns="0" tIns="0" rIns="0" bIns="0" anchor="t">
            <a:spAutoFit/>
          </a:bodyPr>
          <a:lstStyle/>
          <a:p>
            <a:pPr algn="l"/>
            <a:r>
              <a:rPr sz="1650" b="1" i="0" u="none">
                <a:solidFill>
                  <a:srgbClr val="1E3A8A"/>
                </a:solidFill>
                <a:latin typeface="Hind Siliguri"/>
              </a:rPr>
              <a:t>৩. ক্ষতিকর অভ্যাস বর্জন</a:t>
            </a:r>
          </a:p>
        </p:txBody>
      </p:sp>
      <p:pic>
        <p:nvPicPr>
          <p:cNvPr id="18" name="Picture 17" descr="image.png"/>
          <p:cNvPicPr>
            <a:picLocks noChangeAspect="1"/>
          </p:cNvPicPr>
          <p:nvPr/>
        </p:nvPicPr>
        <p:blipFill>
          <a:blip r:embed="rId10"/>
          <a:stretch>
            <a:fillRect/>
          </a:stretch>
        </p:blipFill>
        <p:spPr>
          <a:xfrm>
            <a:off x="6391275" y="4171950"/>
            <a:ext cx="419100" cy="419100"/>
          </a:xfrm>
          <a:prstGeom prst="rect">
            <a:avLst/>
          </a:prstGeom>
        </p:spPr>
      </p:pic>
      <p:sp>
        <p:nvSpPr>
          <p:cNvPr id="19" name="TextBox 18"/>
          <p:cNvSpPr txBox="1"/>
          <p:nvPr/>
        </p:nvSpPr>
        <p:spPr>
          <a:xfrm>
            <a:off x="6924674" y="4171950"/>
            <a:ext cx="2725163" cy="253916"/>
          </a:xfrm>
          <a:prstGeom prst="rect">
            <a:avLst/>
          </a:prstGeom>
          <a:noFill/>
        </p:spPr>
        <p:txBody>
          <a:bodyPr wrap="square" lIns="0" tIns="0" rIns="0" bIns="0" anchor="t">
            <a:spAutoFit/>
          </a:bodyPr>
          <a:lstStyle/>
          <a:p>
            <a:pPr algn="l"/>
            <a:r>
              <a:rPr sz="1650" b="1" i="0" u="none">
                <a:solidFill>
                  <a:srgbClr val="1E3A8A"/>
                </a:solidFill>
                <a:latin typeface="Hind Siliguri"/>
              </a:rPr>
              <a:t>৪. চিকিৎসা ও পরীক্ষা</a:t>
            </a:r>
          </a:p>
        </p:txBody>
      </p:sp>
      <p:pic>
        <p:nvPicPr>
          <p:cNvPr id="20" name="Picture 19" descr="image.png"/>
          <p:cNvPicPr>
            <a:picLocks noChangeAspect="1"/>
          </p:cNvPicPr>
          <p:nvPr/>
        </p:nvPicPr>
        <p:blipFill>
          <a:blip r:embed="rId11"/>
          <a:stretch>
            <a:fillRect/>
          </a:stretch>
        </p:blipFill>
        <p:spPr>
          <a:xfrm>
            <a:off x="785812" y="2705100"/>
            <a:ext cx="200025" cy="228600"/>
          </a:xfrm>
          <a:prstGeom prst="rect">
            <a:avLst/>
          </a:prstGeom>
        </p:spPr>
      </p:pic>
      <p:pic>
        <p:nvPicPr>
          <p:cNvPr id="21" name="Picture 20" descr="image.png"/>
          <p:cNvPicPr>
            <a:picLocks noChangeAspect="1"/>
          </p:cNvPicPr>
          <p:nvPr/>
        </p:nvPicPr>
        <p:blipFill>
          <a:blip r:embed="rId12"/>
          <a:stretch>
            <a:fillRect/>
          </a:stretch>
        </p:blipFill>
        <p:spPr>
          <a:xfrm>
            <a:off x="6486525" y="2705100"/>
            <a:ext cx="228600" cy="228600"/>
          </a:xfrm>
          <a:prstGeom prst="rect">
            <a:avLst/>
          </a:prstGeom>
        </p:spPr>
      </p:pic>
      <p:pic>
        <p:nvPicPr>
          <p:cNvPr id="22" name="Picture 21" descr="image.png"/>
          <p:cNvPicPr>
            <a:picLocks noChangeAspect="1"/>
          </p:cNvPicPr>
          <p:nvPr/>
        </p:nvPicPr>
        <p:blipFill>
          <a:blip r:embed="rId13"/>
          <a:stretch>
            <a:fillRect/>
          </a:stretch>
        </p:blipFill>
        <p:spPr>
          <a:xfrm>
            <a:off x="771525" y="4267200"/>
            <a:ext cx="228600" cy="228600"/>
          </a:xfrm>
          <a:prstGeom prst="rect">
            <a:avLst/>
          </a:prstGeom>
        </p:spPr>
      </p:pic>
      <p:pic>
        <p:nvPicPr>
          <p:cNvPr id="23" name="Picture 22" descr="image.png"/>
          <p:cNvPicPr>
            <a:picLocks noChangeAspect="1"/>
          </p:cNvPicPr>
          <p:nvPr/>
        </p:nvPicPr>
        <p:blipFill>
          <a:blip r:embed="rId14"/>
          <a:stretch>
            <a:fillRect/>
          </a:stretch>
        </p:blipFill>
        <p:spPr>
          <a:xfrm>
            <a:off x="6500812" y="4267200"/>
            <a:ext cx="200025" cy="228600"/>
          </a:xfrm>
          <a:prstGeom prst="rect">
            <a:avLst/>
          </a:prstGeom>
        </p:spPr>
      </p:pic>
      <p:sp>
        <p:nvSpPr>
          <p:cNvPr id="24" name="TextBox 23"/>
          <p:cNvSpPr txBox="1"/>
          <p:nvPr/>
        </p:nvSpPr>
        <p:spPr>
          <a:xfrm>
            <a:off x="914400" y="503880"/>
            <a:ext cx="11277600" cy="392415"/>
          </a:xfrm>
          <a:prstGeom prst="rect">
            <a:avLst/>
          </a:prstGeom>
          <a:noFill/>
        </p:spPr>
        <p:txBody>
          <a:bodyPr wrap="square" lIns="0" tIns="0" rIns="0" bIns="0" anchor="ctr">
            <a:spAutoFit/>
          </a:bodyPr>
          <a:lstStyle/>
          <a:p>
            <a:pPr algn="l"/>
            <a:r>
              <a:rPr sz="2550" b="1" i="0" u="none" dirty="0" err="1">
                <a:solidFill>
                  <a:srgbClr val="C00000"/>
                </a:solidFill>
                <a:latin typeface="Hind Siliguri"/>
              </a:rPr>
              <a:t>হৃদরোগ</a:t>
            </a:r>
            <a:r>
              <a:rPr sz="2550" b="1" i="0" u="none" dirty="0">
                <a:solidFill>
                  <a:srgbClr val="C00000"/>
                </a:solidFill>
                <a:latin typeface="Hind Siliguri"/>
              </a:rPr>
              <a:t> ও </a:t>
            </a:r>
            <a:r>
              <a:rPr sz="2550" b="1" i="0" u="none" dirty="0" err="1">
                <a:solidFill>
                  <a:srgbClr val="C00000"/>
                </a:solidFill>
                <a:latin typeface="Hind Siliguri"/>
              </a:rPr>
              <a:t>অ্যানজাইনা</a:t>
            </a:r>
            <a:r>
              <a:rPr sz="2550" b="1" i="0" u="none" dirty="0">
                <a:solidFill>
                  <a:srgbClr val="C00000"/>
                </a:solidFill>
                <a:latin typeface="Hind Siliguri"/>
              </a:rPr>
              <a:t> </a:t>
            </a:r>
            <a:r>
              <a:rPr sz="2550" b="1" i="0" u="none" dirty="0" err="1">
                <a:solidFill>
                  <a:srgbClr val="C00000"/>
                </a:solidFill>
                <a:latin typeface="Hind Siliguri"/>
              </a:rPr>
              <a:t>প্রতিরোধের</a:t>
            </a:r>
            <a:r>
              <a:rPr sz="2550" b="1" i="0" u="none" dirty="0">
                <a:solidFill>
                  <a:srgbClr val="C00000"/>
                </a:solidFill>
                <a:latin typeface="Hind Siliguri"/>
              </a:rPr>
              <a:t> </a:t>
            </a:r>
            <a:r>
              <a:rPr sz="2550" b="1" i="0" u="none" dirty="0" err="1">
                <a:solidFill>
                  <a:srgbClr val="C00000"/>
                </a:solidFill>
                <a:latin typeface="Hind Siliguri"/>
              </a:rPr>
              <a:t>উপায়</a:t>
            </a:r>
            <a:endParaRPr sz="2550" b="1" i="0" u="none" dirty="0">
              <a:solidFill>
                <a:srgbClr val="C00000"/>
              </a:solidFill>
              <a:latin typeface="Hind Siliguri"/>
            </a:endParaRPr>
          </a:p>
        </p:txBody>
      </p:sp>
      <p:sp>
        <p:nvSpPr>
          <p:cNvPr id="25" name="Rectangle 24"/>
          <p:cNvSpPr/>
          <p:nvPr/>
        </p:nvSpPr>
        <p:spPr>
          <a:xfrm>
            <a:off x="476250" y="1066800"/>
            <a:ext cx="112395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488</TotalTime>
  <Words>5181</Words>
  <Application>Microsoft Office PowerPoint</Application>
  <PresentationFormat>Widescreen</PresentationFormat>
  <Paragraphs>568</Paragraphs>
  <Slides>32</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42" baseType="lpstr">
      <vt:lpstr>Arial</vt:lpstr>
      <vt:lpstr>Calibri</vt:lpstr>
      <vt:lpstr>Hind Siliguri</vt:lpstr>
      <vt:lpstr>Hind Siliguri Medium</vt:lpstr>
      <vt:lpstr>Hind Siliguri SemiBold</vt:lpstr>
      <vt:lpstr>Noto Sans Bengali</vt:lpstr>
      <vt:lpstr>Poppins</vt:lpstr>
      <vt:lpstr>SutonnyMJ</vt:lpstr>
      <vt:lpstr>Office Theme</vt:lpstr>
      <vt:lpstr>Picture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Anik Shahrier Oishik</cp:lastModifiedBy>
  <cp:revision>94</cp:revision>
  <dcterms:created xsi:type="dcterms:W3CDTF">2013-01-27T09:14:16Z</dcterms:created>
  <dcterms:modified xsi:type="dcterms:W3CDTF">2026-09-14T03:33:47Z</dcterms:modified>
  <cp:category/>
</cp:coreProperties>
</file>