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9488"/>
    <a:srgbClr val="ECF3FB"/>
    <a:srgbClr val="EFF6FF"/>
    <a:srgbClr val="FAFAFA"/>
    <a:srgbClr val="F1F5F9"/>
    <a:srgbClr val="FFF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7442DE-B9CB-A8D0-2C84-ED4961FA125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73757" y="0"/>
            <a:ext cx="1518243" cy="47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oleObject" Target="../embeddings/oleObject1.bin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6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3" Type="http://schemas.openxmlformats.org/officeDocument/2006/relationships/image" Target="../media/image80.png"/><Relationship Id="rId7" Type="http://schemas.openxmlformats.org/officeDocument/2006/relationships/oleObject" Target="../embeddings/oleObject3.bin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emf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89.png"/><Relationship Id="rId4" Type="http://schemas.openxmlformats.org/officeDocument/2006/relationships/image" Target="../media/image87.png"/><Relationship Id="rId9" Type="http://schemas.openxmlformats.org/officeDocument/2006/relationships/image" Target="../media/image88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95.emf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oleObject" Target="../embeddings/oleObject7.bin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94.emf"/><Relationship Id="rId5" Type="http://schemas.openxmlformats.org/officeDocument/2006/relationships/image" Target="../media/image94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105.e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15625" y="6562725"/>
            <a:ext cx="10953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 u="none">
                <a:solidFill>
                  <a:srgbClr val="94A3B8"/>
                </a:solidFill>
                <a:latin typeface="Noto Sans Bengali Medium"/>
              </a:rPr>
              <a:t>মানব শ্বসনতন্ত্র | স্লাইড 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44250"/>
            <a:ext cx="5505450" cy="427227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1444250"/>
            <a:ext cx="5505450" cy="427227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053975"/>
            <a:ext cx="5076825" cy="519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100" y="1644275"/>
            <a:ext cx="5230653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শ্বসন (Respiration) &amp; পর্যায়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1987175"/>
            <a:ext cx="5076825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Noto Sans Bengali"/>
              </a:rPr>
              <a:t>সংজ্ঞা:</a:t>
            </a:r>
            <a:r>
              <a:rPr sz="1125" b="0" i="0" u="none">
                <a:solidFill>
                  <a:srgbClr val="334155"/>
                </a:solidFill>
                <a:latin typeface="Noto Sans Bengali"/>
              </a:rPr>
              <a:t> যে প্রক্রিয়ায় কোনো প্রাণী বায়ুমণ্ডল হতে মুক্ত অক্সিজেন ($O_2$) গ্রহণ করে উক্ত অক্সিজেনের সহায়তায় কোষস্থ সরল খাদ্যকে জারিত করে স্থিতিশক্তিকে তাপ ও গতিশক্তিতে (ATP) রূপান্তরিত করে এবং উপজাত হিসেবে কোষে উৎপন্ন কার্বন ডাইঅক্সাইড ($CO_2$) দেহ থেকে মুক্ত করে, তাকে শ্বসন বলে।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763588"/>
            <a:ext cx="50768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0F172A"/>
                </a:solidFill>
                <a:latin typeface="Noto Sans Bengali SemiBold"/>
              </a:rPr>
              <a:t>শ্বসনের ২টি প্রধান পর্যায়: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5600" y="1644275"/>
            <a:ext cx="5050631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শ্বসনতন্ত্রের শারীরবৃত্তীয় কাজ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4035050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বহিঃশ্বসন (External respiration):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যে প্রক্রিয়ায় শ্বসন অঙ্গের রক্ত ও পরিবেশের মধ্যে শ্বসন গ্যাসের বিনিময় ঘটে। (ভৌত-রাসায়নিক প্রক্রিয়া)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4568450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অন্তঃশ্বসন (Internal respiration):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যে পর্যায়ে কোষস্থ খাদ্যবস্তুর জৈবিক ক্রিয়া সম্পন্ন হয় ও রক্তের মাধ্যমে শ্বসন গ্যাস পরিবাহিত হয়। (জৈব-রাসায়নিক প্রক্রিয়া)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00" y="1682375"/>
            <a:ext cx="171450" cy="171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29400" y="1987175"/>
            <a:ext cx="4886325" cy="4648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গ্যাসীয়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বিনিময়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পরিবেশের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1400" b="1" dirty="0"/>
              <a:t>O₂</a:t>
            </a:r>
            <a:r>
              <a:rPr sz="1400" b="1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দেহে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প্রবেশ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করায়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এবং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দেহ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থেকে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1400" b="1" dirty="0"/>
              <a:t>CO₂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অপসারিত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520575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ভারসাম্য নিয়ন্ত্রণ: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রক্তের pH, হরমোন এবং আয়নের ঘনত্ব সঠিক মাত্রায় নিয়ন্ত্রণ করে।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3053975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দেহের সুরক্ষা: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বাতাসে বিদ্যমান জীবাণু, পরাগরেণু ও দূষণকারী পদার্থ প্রবেশে বাধা দেয়।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587375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পানি সাম্যতা ও তাপমাত্রা: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নিশ্বাসের মাধ্যমে প্রতিদিন </a:t>
            </a:r>
            <a:r>
              <a:rPr sz="1200" b="0" i="0" u="none">
                <a:solidFill>
                  <a:srgbClr val="0D9488"/>
                </a:solidFill>
                <a:latin typeface="Noto Sans Bengali SemiBold"/>
              </a:rPr>
              <a:t>৬০০ – ৮০০ মিলিগ্রাম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পানি বাষ্পাকারে বের করে তাপমাত্রা সামঞ্জস্য রাখে।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4120775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উদ্বায়ী পদার্থ নিষ্কাশন: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ইথার, ক্লোরোফর্ম, অ্যামোনিয়া ইত্যাদি ক্ষতিকর উদ্বায়ী গ্যাস দেহ থেকে নিষ্কাশন করে।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4654175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শব্দ সৃষ্টি ও হোমিওস্ট্যাসিস: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স্বরযন্ত্রের মাধ্যমে শব্দ সৃষ্টি করে এবং অভ্যন্তরীণ পরিবেশের হোমিওস্ট্যাসিস রক্ষা করে।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4016000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4549400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8900" y="1968125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8900" y="2501525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8900" y="3034925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8900" y="3568325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8900" y="4101725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8900" y="4635125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শ্বসনের সংজ্ঞা, পর্যায় ও শ্বসনতন্ত্রের কাজ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7E77797-3201-2AEE-0D23-05256793B145}"/>
                  </a:ext>
                </a:extLst>
              </p:cNvPr>
              <p:cNvSpPr txBox="1"/>
              <p:nvPr/>
            </p:nvSpPr>
            <p:spPr>
              <a:xfrm>
                <a:off x="1568419" y="3053975"/>
                <a:ext cx="3540186" cy="423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12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i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groupChr>
                        <m:groupChrPr>
                          <m:chr m:val="→"/>
                          <m:vertJc m:val="bot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nor/>
                            </m:rPr>
                            <a:rPr lang="en-US" sz="1200" b="0" i="1">
                              <a:latin typeface="Cambria Math" panose="02040503050406030204" pitchFamily="18" charset="0"/>
                            </a:rPr>
                            <m:t>এনজাইম</m:t>
                          </m:r>
                        </m:e>
                      </m:groupChr>
                      <m:r>
                        <a:rPr lang="en-US" sz="1200" b="0" i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2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b="0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b="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1200" b="0" i="1">
                          <a:latin typeface="Cambria Math" panose="02040503050406030204" pitchFamily="18" charset="0"/>
                        </a:rPr>
                        <m:t>ATP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7E77797-3201-2AEE-0D23-05256793B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419" y="3053975"/>
                <a:ext cx="3540186" cy="4231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80045"/>
            <a:ext cx="11239500" cy="638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870620"/>
            <a:ext cx="3020158" cy="12930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296989"/>
            <a:ext cx="3020158" cy="12930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4786074"/>
            <a:ext cx="3020158" cy="12930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118" y="1870620"/>
            <a:ext cx="3020158" cy="12930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118" y="3296989"/>
            <a:ext cx="3020158" cy="12930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118" y="4786074"/>
            <a:ext cx="3020158" cy="12930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38175" y="1184820"/>
            <a:ext cx="109156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0F766E"/>
                </a:solidFill>
                <a:latin typeface="Noto Sans Bengali"/>
              </a:rPr>
              <a:t>শ্বসন পথ (Respiratory passage):</a:t>
            </a:r>
            <a:r>
              <a:rPr sz="1125" b="0" i="0" u="none">
                <a:solidFill>
                  <a:srgbClr val="0F766E"/>
                </a:solidFill>
                <a:latin typeface="Noto Sans Bengali"/>
              </a:rPr>
              <a:t> যে পথ দিয়ে ফুসফুসে বায়ু প্রবেশ করে এবং ফুসফুস থেকে বায়ুর নির্গমন ঘটে। এটি ৩টি প্রধান অঞ্চলে বিভক্ত: (ক) বায়ু গ্রহণ ও ত্যাগ অঞ্চল (খ) বায়ু পরিবহন অঞ্চল (গ) শ্বসন অঞ্চল।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070645"/>
            <a:ext cx="1219200" cy="238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6275" y="2384970"/>
            <a:ext cx="2686351" cy="567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Noto Sans Bengali"/>
              </a:rPr>
              <a:t>মুখমণ্ডলের সম্মুখে অবস্থিত অস্থি, তরুণাস্থি ও সংযোজক কলায় গঠিত ফাঁপা অঙ্গ। বায়ু প্রবেশ ও নির্গমনের সূচনা পথ।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497014"/>
            <a:ext cx="1019175" cy="2381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6275" y="3811339"/>
            <a:ext cx="2686351" cy="578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Noto Sans Bengali"/>
              </a:rPr>
              <a:t>নাকের সামনে অবস্থিত একজোড়া ছিদ্র। </a:t>
            </a:r>
            <a:r>
              <a:rPr sz="1012" b="0" i="0" u="none">
                <a:solidFill>
                  <a:srgbClr val="0D9488"/>
                </a:solidFill>
                <a:latin typeface="Noto Sans Bengali SemiBold"/>
              </a:rPr>
              <a:t>নাসাপাত (Nasal Septum)</a:t>
            </a:r>
            <a:r>
              <a:rPr sz="1012" b="0" i="0" u="none">
                <a:solidFill>
                  <a:srgbClr val="334155"/>
                </a:solidFill>
                <a:latin typeface="Noto Sans Bengali"/>
              </a:rPr>
              <a:t> দ্বারা পৃথক থাকে। বায়ু দেহের ভেতরে প্রবেশ ও বের হয়।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4986099"/>
            <a:ext cx="1581150" cy="238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6750" y="5300424"/>
            <a:ext cx="2686351" cy="567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Noto Sans Bengali"/>
              </a:rPr>
              <a:t>সম্মুখ নাসারন্ধ্রের পরের ভেতরের অংশ। এর প্রাচীরে বিদ্যমান লোম ছেঁকনি হিসেবে বাতাস পরিষ্কার করতে সাহায্য করে।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2143" y="2070645"/>
            <a:ext cx="1647825" cy="2381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52143" y="2384970"/>
            <a:ext cx="2686351" cy="578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Noto Sans Bengali"/>
              </a:rPr>
              <a:t>২/৩ অংশ তরুণাস্থি ও ১/৩ অংশ অস্থি নির্মিত। এতে সিলিয়াযুক্ত এপিথেলিয়াম, অলফ্যাক্টরি কোষ ও মিউকাস গ্রন্থি থাকে যা বাতাস আর্দ্র করে।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2143" y="3497014"/>
            <a:ext cx="1638300" cy="2381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952143" y="3811339"/>
            <a:ext cx="2686351" cy="567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Noto Sans Bengali"/>
              </a:rPr>
              <a:t>নাসাগহ্বরের শেষ প্রান্তে অবস্থিত দুটি ছিদ্র যা নাসাগলবিলে (Nasopharynx) উন্মুক্ত হয়। বায়ু পরবর্তী অংশে পাঠায়।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2143" y="4986099"/>
            <a:ext cx="1857375" cy="2381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952143" y="5300424"/>
            <a:ext cx="2686351" cy="567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Noto Sans Bengali"/>
              </a:rPr>
              <a:t>নাসাগহ্বরের পিছন থেকে স্বরযন্ত্রের উপর পর্যন্ত বিস্তৃত। খাদ্যগ্রহণের সময় এটি </a:t>
            </a:r>
            <a:r>
              <a:rPr sz="1012" b="0" i="0" u="none">
                <a:solidFill>
                  <a:srgbClr val="0D9488"/>
                </a:solidFill>
                <a:latin typeface="Noto Sans Bengali SemiBold"/>
              </a:rPr>
              <a:t>এপিগ্লটিস</a:t>
            </a:r>
            <a:r>
              <a:rPr sz="1012" b="0" i="0" u="none">
                <a:solidFill>
                  <a:srgbClr val="334155"/>
                </a:solidFill>
                <a:latin typeface="Noto Sans Bengali"/>
              </a:rPr>
              <a:t> দ্বারা আবৃত থাকে।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শ্বসন পথ ও বায়ু গ্রহণ ও ত্যাগ অঞ্চল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D0A59CD3-948B-2740-B59E-3951E25C00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445140"/>
              </p:ext>
            </p:extLst>
          </p:nvPr>
        </p:nvGraphicFramePr>
        <p:xfrm>
          <a:off x="7322528" y="2050718"/>
          <a:ext cx="4393222" cy="3817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3" imgW="3105833" imgH="2581832" progId="Word.Picture.8">
                  <p:embed/>
                </p:oleObj>
              </mc:Choice>
              <mc:Fallback>
                <p:oleObj name="Picture" r:id="rId13" imgW="3105833" imgH="258183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720"/>
                      <a:stretch>
                        <a:fillRect/>
                      </a:stretch>
                    </p:blipFill>
                    <p:spPr bwMode="auto">
                      <a:xfrm>
                        <a:off x="7322528" y="2050718"/>
                        <a:ext cx="4393222" cy="38176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508727"/>
            <a:ext cx="5505450" cy="42964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1389665"/>
            <a:ext cx="5505450" cy="4572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780440"/>
            <a:ext cx="5076825" cy="53816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708752"/>
            <a:ext cx="1409700" cy="238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4850" y="2023077"/>
            <a:ext cx="5330666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স্বরযন্ত্রের গঠন ও উপাদান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2346927"/>
            <a:ext cx="5076825" cy="4143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0" i="0" u="none">
                <a:solidFill>
                  <a:srgbClr val="334155"/>
                </a:solidFill>
                <a:latin typeface="Noto Sans Bengali"/>
              </a:rPr>
              <a:t>নাসাগলবিলের নিচে ও ট্রাকিয়ার অগ্রপ্রান্তে অবস্থিত, </a:t>
            </a:r>
            <a:r>
              <a:rPr sz="1087" b="0" i="0" u="none">
                <a:solidFill>
                  <a:srgbClr val="0D9488"/>
                </a:solidFill>
                <a:latin typeface="Noto Sans Bengali SemiBold"/>
              </a:rPr>
              <a:t>৯টি তরুণাস্থির টুকরায়</a:t>
            </a:r>
            <a:r>
              <a:rPr sz="1087" b="0" i="0" u="none">
                <a:solidFill>
                  <a:srgbClr val="334155"/>
                </a:solidFill>
                <a:latin typeface="Noto Sans Bengali"/>
              </a:rPr>
              <a:t> গঠিত ত্রিভুজাকার ক্ষুদ্র অঙ্গ। এটি ঊর্ধ্ব ও নিম্ন শ্বসননালীর সংযোগকারী হিসেবে কাজ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2875565"/>
            <a:ext cx="50768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F172A"/>
                </a:solidFill>
                <a:latin typeface="Noto Sans Bengali SemiBold"/>
              </a:rPr>
              <a:t>তরুণাস্থিসমূহ: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3132740"/>
            <a:ext cx="4886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Noto Sans Bengali"/>
              </a:rPr>
              <a:t>১টি থাইরয়েড, ১টি ক্রিকয়েড, ১টি এপিগ্লটিস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437540"/>
            <a:ext cx="4886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Noto Sans Bengali"/>
              </a:rPr>
              <a:t>২টি এ্যারিটিনয়েড, ২টি ক্যুনিফর্ম, ২টি কর্নিকুলেট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856640"/>
            <a:ext cx="4819650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334155"/>
                </a:solidFill>
                <a:latin typeface="Noto Sans Bengali"/>
              </a:rPr>
              <a:t>অ্যাডামস অ্যাপেল (Adam's Apple):</a:t>
            </a:r>
            <a:r>
              <a:rPr sz="1012" b="0" i="0" u="none">
                <a:solidFill>
                  <a:srgbClr val="334155"/>
                </a:solidFill>
                <a:latin typeface="Noto Sans Bengali"/>
              </a:rPr>
              <a:t> পুরুষদের থাইরয়েড তরুণাস্থি গলার সামনে উঁচু হয়ে থাকে, যাকে অ্যাডামস অ্যাপেল বলে।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413852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ভোকাল কর্ড (Vocal Cord):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ভেতরে ৬টি স্থিতিস্থাপক স্বররজ্জু থাকে। ফুসফুসীয় বায়ুর কম্পনে শব্দ সৃষ্টি হয়। (পুরুষে দৈর্ঘ্য ৪.৪ সেমি, নারীতে ৩.৬ সেমি)।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5114306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এপিগ্লটিস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 (Epiglottis) &amp; </a:t>
            </a: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গ্লটিস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গলবিলের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ছিদ্রকে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গ্লটিস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বলে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খাদ্য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গিলে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খাওয়ার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সময়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এপিগ্লটিস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স্বরযন্ত্রকে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ঢেকে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দেয়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3113690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3418490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" y="4394802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5095256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স্বরযন্ত্র (Larynx) - গঠন ও বৈশিষ্ট্য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FDBE995-F862-CF45-E8E0-AE8E4676D2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5078"/>
          <a:stretch>
            <a:fillRect/>
          </a:stretch>
        </p:blipFill>
        <p:spPr>
          <a:xfrm>
            <a:off x="6334126" y="1454672"/>
            <a:ext cx="5280512" cy="48039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3853228"/>
            <a:ext cx="5505450" cy="26505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3853228"/>
            <a:ext cx="5505450" cy="26505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4887848"/>
            <a:ext cx="2490787" cy="79295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37" y="4887848"/>
            <a:ext cx="2490787" cy="7929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550" y="4016310"/>
            <a:ext cx="5050631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শ্বাসনালী বা ট্রাকিয়া (Trachea)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4359210"/>
            <a:ext cx="5076825" cy="4143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0" i="0" u="none">
                <a:solidFill>
                  <a:srgbClr val="334155"/>
                </a:solidFill>
                <a:latin typeface="Noto Sans Bengali"/>
              </a:rPr>
              <a:t>স্বরযন্ত্রের পেছনে অবস্থিত পঞ্চম বক্ষদেশীয় কশেরুকা পর্যন্ত বিস্তৃত প্রায় </a:t>
            </a:r>
            <a:r>
              <a:rPr sz="1087" b="1" i="0" u="none">
                <a:solidFill>
                  <a:srgbClr val="334155"/>
                </a:solidFill>
                <a:latin typeface="Noto Sans Bengali"/>
              </a:rPr>
              <a:t>১২ সেমি লম্বা</a:t>
            </a:r>
            <a:r>
              <a:rPr sz="1087" b="0" i="0" u="none">
                <a:solidFill>
                  <a:srgbClr val="334155"/>
                </a:solidFill>
                <a:latin typeface="Noto Sans Bengali"/>
              </a:rPr>
              <a:t> এবং </a:t>
            </a:r>
            <a:r>
              <a:rPr sz="1087" b="1" i="0" u="none">
                <a:solidFill>
                  <a:srgbClr val="334155"/>
                </a:solidFill>
                <a:latin typeface="Noto Sans Bengali"/>
              </a:rPr>
              <a:t>২ সেমি ব্যাসবিশিষ্ট</a:t>
            </a:r>
            <a:r>
              <a:rPr sz="1087" b="0" i="0" u="none">
                <a:solidFill>
                  <a:srgbClr val="334155"/>
                </a:solidFill>
                <a:latin typeface="Noto Sans Bengali"/>
              </a:rPr>
              <a:t> ফাঁপা বেলনাকার নালী।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86550" y="4016310"/>
            <a:ext cx="5070633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ব্রঙ্কাই বা ক্লোমনালী (Bronchi)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4359210"/>
            <a:ext cx="5076825" cy="4143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ট্রাকিয়া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বক্ষগহ্বরে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৫ম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কশেরুকার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নিকট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বিভক্ত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হয়ে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ডান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বাম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ফুসফুসে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প্রবেশ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।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বিভাজন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বিন্দুকে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0D9488"/>
                </a:solidFill>
                <a:latin typeface="Noto Sans Bengali SemiBold"/>
              </a:rPr>
              <a:t>ক্যারিনা</a:t>
            </a:r>
            <a:r>
              <a:rPr sz="1087" b="0" i="0" u="none" dirty="0">
                <a:solidFill>
                  <a:srgbClr val="0D9488"/>
                </a:solidFill>
                <a:latin typeface="Noto Sans Bengali SemiBold"/>
              </a:rPr>
              <a:t> (Carina)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Noto Sans Bengali"/>
              </a:rPr>
              <a:t>বলে</a:t>
            </a:r>
            <a:r>
              <a:rPr sz="1087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8900" y="5833204"/>
            <a:ext cx="50768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34155"/>
                </a:solidFill>
                <a:latin typeface="Noto Sans Bengali"/>
              </a:rPr>
              <a:t>ব্রঙ্কিওল (Bronchiole):</a:t>
            </a:r>
            <a:r>
              <a:rPr sz="1050" b="0" i="0" u="none">
                <a:solidFill>
                  <a:srgbClr val="334155"/>
                </a:solidFill>
                <a:latin typeface="Noto Sans Bengali"/>
              </a:rPr>
              <a:t> ফুসফুসের অভ্যন্তরে ব্রঙ্কাস ক্ষুদ্রতর শাখায় বিভক্ত হলে তাকে ব্রঙ্কিওল বলে। এটি দু'ধরনের: (১) প্রান্তীয় ব্রঙ্কিওল ও (২) শ্বসন ব্রঙ্কিওল।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4054410"/>
            <a:ext cx="171450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95350" y="4887848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তরুণাস্থি বলয়: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এটি ইংরেজি </a:t>
            </a:r>
            <a:r>
              <a:rPr sz="1200" b="1" i="0" u="none">
                <a:solidFill>
                  <a:srgbClr val="334155"/>
                </a:solidFill>
                <a:latin typeface="Noto Sans Bengali"/>
              </a:rPr>
              <a:t>'C' আকৃতির ১৬–২০টি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হায়ালিন (Hyaline) তরুণাস্থি নির্মিত অর্ধবলয় দ্বারা গঠিত।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5350" y="5421248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সিলিয়াযুক্ত মিউকাস: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ট্রাকিয়ার ভেতরের প্রাচীরে সিলিয়াযুক্ত মিউকাস আবরণী থাকে, যা ধূলাবালি ও অवांছিত বস্তু আটকে দেয়।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" y="5954648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অপ্রবেশ্যতা: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বলয় থাকার কারণে ট্রাকিয়া কখনোই চুপসে যায় না এবং সবসময় বায়ু চলাচল মুক্ত রাখে।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900" y="4054410"/>
            <a:ext cx="152400" cy="171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4850" y="4868798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5402198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5935598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4150" y="4983098"/>
            <a:ext cx="2300287" cy="192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Noto Sans Bengali"/>
              </a:rPr>
              <a:t>ডান ব্রঙ্কাস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4150" y="5214079"/>
            <a:ext cx="230028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Noto Sans Bengali"/>
              </a:rPr>
              <a:t>অপেক্ষাকৃত খাটো, ৬–৮টি তরুণাস্থি বলয়যুক্ত এবং ফুসফুসে ৩টি শাখায় বিভক্ত হয়।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20187" y="4983098"/>
            <a:ext cx="2300287" cy="192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Noto Sans Bengali"/>
              </a:rPr>
              <a:t>বাম ব্রঙ্কাস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20187" y="5214079"/>
            <a:ext cx="230028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Noto Sans Bengali"/>
              </a:rPr>
              <a:t>দীর্ঘতর, ৯–১২টি তরুণাস্থি বলয়যুক্ত এবং ফুসফুসে ২টি শাখায় বিভক্ত হয়।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বায়ু পরিবহন অঞ্চল: ট্রাকিয়া ও ব্রঙ্কাই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1857962-317C-9E21-BB03-03AF52EFAE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14522" y="854302"/>
            <a:ext cx="4239205" cy="30077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948273"/>
            <a:ext cx="11239500" cy="14997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082688"/>
            <a:ext cx="5505450" cy="1562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5082688"/>
            <a:ext cx="5505450" cy="1562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62" y="1472148"/>
            <a:ext cx="1076325" cy="3905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1237" y="1472148"/>
            <a:ext cx="1285875" cy="3905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9062" y="1472148"/>
            <a:ext cx="1514475" cy="3905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5487" y="1472148"/>
            <a:ext cx="1104900" cy="3905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2337" y="1472148"/>
            <a:ext cx="1000125" cy="3905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4412" y="1472148"/>
            <a:ext cx="1323975" cy="3905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20337" y="1472148"/>
            <a:ext cx="809625" cy="3905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0" y="1976973"/>
            <a:ext cx="1295400" cy="3905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9850" y="1976973"/>
            <a:ext cx="1038225" cy="3905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90600" y="1091148"/>
            <a:ext cx="11051381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oto Sans Bengali"/>
              </a:rPr>
              <a:t>ব্রঙ্কিয়াল বা শ্বসন বৃক্ষের শাখা-প্রশাখার অনুক্রম (Bronchial Tree Sequence)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4850" y="1119723"/>
            <a:ext cx="19050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33587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1412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57837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4687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6762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72687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4262" y="1562636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2200" y="2067461"/>
            <a:ext cx="1333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" y="5282713"/>
            <a:ext cx="5330666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ব্রঙ্কাস ও ব্রঙ্কিওলের পার্থক্য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4150" y="5282713"/>
            <a:ext cx="5330666" cy="247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ans Bengali"/>
              </a:rPr>
              <a:t>অ্যালভিওলাস (Alveolus)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4150" y="5625613"/>
            <a:ext cx="5076825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 dirty="0" err="1">
                <a:solidFill>
                  <a:srgbClr val="334155"/>
                </a:solidFill>
                <a:latin typeface="Noto Sans Bengali"/>
              </a:rPr>
              <a:t>সংজ্ঞা</a:t>
            </a:r>
            <a:r>
              <a:rPr sz="1012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ফুসফুসের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গঠনগত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কার্যকরী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ক্ষুদ্রতম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গ্যাসীয়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বিনিময়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একক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।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এটি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সূক্ষ্ম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একস্তরী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স্কোয়ামাস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এপিথেলিয়াম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দ্বারা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তৈরি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বুদবুদসদৃশ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বায়ুথলি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4150" y="6068526"/>
            <a:ext cx="5076825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অ্যালভিওলাই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অসংখ্য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কৈশিক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রক্তজালিকা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(Capillaries)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দ্বারা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পরিবেষ্টিত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থাকে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,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যেখানে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রক্ত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বায়ুর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মধ্যে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ব্যাপন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প্রক্রিয়ায়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1012" b="1" i="0" u="none" dirty="0">
                <a:solidFill>
                  <a:srgbClr val="334155"/>
                </a:solidFill>
                <a:latin typeface="Noto Sans Bengali"/>
              </a:rPr>
              <a:t>O₂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lang="en-US" sz="1012" b="1" i="0" u="none" dirty="0">
                <a:solidFill>
                  <a:srgbClr val="334155"/>
                </a:solidFill>
                <a:latin typeface="Noto Sans Bengali"/>
              </a:rPr>
              <a:t>CO₂</a:t>
            </a:r>
            <a:r>
              <a:rPr lang="en-US"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এর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আদান-প্রদান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Noto Sans Bengali"/>
              </a:rPr>
              <a:t>ঘটে</a:t>
            </a:r>
            <a:r>
              <a:rPr sz="1012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0600" y="5625613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তরুণাস্থি: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ব্রঙ্কাসে হায়ালিন তরুণাস্থি বলয় বিদ্যমান, কিন্তু ব্রঙ্কিওলে কোনো তরুণাস্থি থাকে না।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0600" y="6159013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পেশী ও আবরণী: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ব্রঙ্কাসের প্রাচীরে কলমনার সিলিয়াযুক্ত এপিথেলিয়াম থাকে; ব্রঙ্কিওলে মসৃণ পেশী ও স্কোয়ামাস এপিথেলিয়াম থাকে।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0100" y="5606563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0100" y="6139963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ব্রঙ্কিয়াল বৃক্ষ ও অ্যালভিওলাস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3D2DF6D8-6227-E42C-B5BF-A7A7251F32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620650"/>
              </p:ext>
            </p:extLst>
          </p:nvPr>
        </p:nvGraphicFramePr>
        <p:xfrm>
          <a:off x="3958217" y="2505190"/>
          <a:ext cx="3837415" cy="2554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5" imgW="2600919" imgH="2372231" progId="Word.Picture.8">
                  <p:embed/>
                </p:oleObj>
              </mc:Choice>
              <mc:Fallback>
                <p:oleObj name="Picture" r:id="rId15" imgW="2600919" imgH="2372231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8217" y="2505190"/>
                        <a:ext cx="3837415" cy="25542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80045"/>
            <a:ext cx="5505450" cy="47720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1280070"/>
            <a:ext cx="5505450" cy="4572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2432594"/>
            <a:ext cx="5076825" cy="84845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280070"/>
            <a:ext cx="971550" cy="238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4850" y="1594395"/>
            <a:ext cx="5330666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Noto Sans Bengali"/>
              </a:rPr>
              <a:t>ফুসফুস (Lungs)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1899195"/>
            <a:ext cx="50768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Noto Sans Bengali"/>
              </a:rPr>
              <a:t>বক্ষগহ্বরে হৃদপিণ্ডের দু'পাশে অবস্থিত হালকা গোলাপি রঙের স্পঞ্জের মতো মোলায়েম অঙ্গ। মোট ওজন প্রায় </a:t>
            </a:r>
            <a:r>
              <a:rPr sz="1200" b="1" i="0" u="none">
                <a:solidFill>
                  <a:srgbClr val="334155"/>
                </a:solidFill>
                <a:latin typeface="Noto Sans Bengali"/>
              </a:rPr>
              <a:t>২.৯ পাউন্ড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3357252"/>
            <a:ext cx="50768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F172A"/>
                </a:solidFill>
                <a:latin typeface="Noto Sans Bengali"/>
              </a:rPr>
              <a:t>লোভ (Lobe) ও ফিশারের শ্রেণিবিভাগ: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4690752"/>
            <a:ext cx="50768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সেগমেন্ট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লোবিউল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ডান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ফুসফুসে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১০টি ও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বাম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ফুসফুসে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৮টি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সেগমেন্ট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থাকে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লোবিউল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হলো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ফুসফুসের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কার্যকরী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একক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5186052"/>
            <a:ext cx="50768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হাইলাম (Hilum):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ফুসফুসের ভিতরের খাঁজ যেখানে ব্রঙ্কাস, রক্তনালী ও স্নায়ু প্রবেশ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675" y="2518320"/>
            <a:ext cx="4829175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প্লিউরা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 (Pleura) </a:t>
            </a:r>
            <a:r>
              <a:rPr sz="1200" b="1" i="0" u="none" dirty="0" err="1">
                <a:solidFill>
                  <a:srgbClr val="334155"/>
                </a:solidFill>
                <a:latin typeface="Noto Sans Bengali"/>
              </a:rPr>
              <a:t>আবরণী</a:t>
            </a:r>
            <a:r>
              <a:rPr sz="1200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ফুসফুস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দ্বিল্যামিনার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প্লিউরা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পর্দা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দ্বারা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আবৃত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বাইরের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স্তর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Noto Sans Bengali"/>
              </a:rPr>
              <a:t>প্যারাইটাল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ভেতরের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স্তর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Noto Sans Bengali"/>
              </a:rPr>
              <a:t>ভিসেরাল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মাঝে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সেরাস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ফ্লুইড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ঘর্ষণ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রোধ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2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3623952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ডান ফুসফুস (৬৩৫ গ্রাম):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৩টি লোভ (সুপিরিয়র, মিডল, ইনফিরিয়র) এবং ২টি ফিশার (হরিজন্টাল ও অবলিক)।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4157352"/>
            <a:ext cx="4886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Noto Sans Bengali"/>
              </a:rPr>
              <a:t>বাম ফুসফুস (৫৬৫ গ্রাম):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২টি লোভ (সুপিরিয়র ও ইনফিরিয়র) এবং ১টি ফিশার (অবলিক)।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3604902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4138302"/>
            <a:ext cx="666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D9488"/>
                </a:solidFill>
                <a:latin typeface="Noto Sans Bengal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শ্বসন অঞ্চল: ফুসফুসের গঠন ও অঙ্গসংস্থান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7A9873-AD82-2292-9716-4C4E08286F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5929" y="1594395"/>
            <a:ext cx="5114191" cy="377025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42934C-B673-9BED-22CD-EFAEE9954F56}"/>
              </a:ext>
            </a:extLst>
          </p:cNvPr>
          <p:cNvSpPr/>
          <p:nvPr/>
        </p:nvSpPr>
        <p:spPr>
          <a:xfrm>
            <a:off x="6405929" y="3471552"/>
            <a:ext cx="1102702" cy="390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1A2C25-F7B8-7833-8C71-C5D94185CC29}"/>
              </a:ext>
            </a:extLst>
          </p:cNvPr>
          <p:cNvSpPr/>
          <p:nvPr/>
        </p:nvSpPr>
        <p:spPr>
          <a:xfrm>
            <a:off x="8349029" y="1483448"/>
            <a:ext cx="1102702" cy="390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151AC7-6297-B7D0-9CDA-97400AF7E143}"/>
              </a:ext>
            </a:extLst>
          </p:cNvPr>
          <p:cNvSpPr txBox="1"/>
          <p:nvPr/>
        </p:nvSpPr>
        <p:spPr>
          <a:xfrm>
            <a:off x="8530737" y="1615588"/>
            <a:ext cx="13034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Noto Sans Bengali Medium" pitchFamily="2" charset="0"/>
                <a:cs typeface="Noto Sans Bengali Medium" pitchFamily="2" charset="0"/>
              </a:rPr>
              <a:t>ট্রাকিয়া</a:t>
            </a:r>
            <a:endParaRPr lang="en-US" sz="1600" dirty="0">
              <a:latin typeface="Noto Sans Bengali Medium" pitchFamily="2" charset="0"/>
              <a:cs typeface="Noto Sans Bengali Medium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541FB64-5BEA-F849-C973-EF21A432A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7329" y="3479523"/>
            <a:ext cx="1469263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80045"/>
            <a:ext cx="3619500" cy="19250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1080045"/>
            <a:ext cx="3619500" cy="19250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1080045"/>
            <a:ext cx="3619500" cy="19250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3464593"/>
            <a:ext cx="3619500" cy="19250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0" y="3464593"/>
            <a:ext cx="3619500" cy="19250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3464593"/>
            <a:ext cx="3619500" cy="19250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1280070"/>
            <a:ext cx="1095375" cy="238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4850" y="1594395"/>
            <a:ext cx="3190875" cy="942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প্রশ্বাসের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সাথে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গৃহীত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বাতাস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থেকে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1400" b="1" dirty="0">
                <a:solidFill>
                  <a:srgbClr val="334155"/>
                </a:solidFill>
                <a:latin typeface="Noto Sans Bengali"/>
              </a:rPr>
              <a:t>O₂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রক্তে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প্রবেশ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করায়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এবং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কৈশিক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রক্তনালী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থেকে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1400" b="1" i="0" u="none" dirty="0">
                <a:solidFill>
                  <a:srgbClr val="334155"/>
                </a:solidFill>
                <a:latin typeface="Noto Sans Bengali"/>
              </a:rPr>
              <a:t>C</a:t>
            </a:r>
            <a:r>
              <a:rPr lang="en-US" sz="1400" b="1" dirty="0">
                <a:solidFill>
                  <a:srgbClr val="334155"/>
                </a:solidFill>
                <a:latin typeface="Noto Sans Bengali"/>
              </a:rPr>
              <a:t>O₂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বায়ুমণ্ডলে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মুক্ত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4850" y="1280070"/>
            <a:ext cx="1276350" cy="238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14850" y="1594395"/>
            <a:ext cx="3190875" cy="942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দেহে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1400" b="1" dirty="0">
                <a:solidFill>
                  <a:srgbClr val="334155"/>
                </a:solidFill>
                <a:latin typeface="Noto Sans Bengali"/>
              </a:rPr>
              <a:t>CO₂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পরিমাণের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তারতম্য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কমিয়ে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রক্তের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pH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নিয়ন্ত্রণ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অম্ল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ক্ষারের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ভারসাম্য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রক্ষা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4850" y="1280070"/>
            <a:ext cx="1304925" cy="2381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24850" y="1594395"/>
            <a:ext cx="3190875" cy="942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 u="none">
                <a:solidFill>
                  <a:srgbClr val="334155"/>
                </a:solidFill>
                <a:latin typeface="Noto Sans Bengali"/>
              </a:rPr>
              <a:t>প্রশ্বাসের সাথে প্রতিদিন ৬০০–৮০০ মিলি পানি বাষ্প হিসেবে বের করে দেহের তাপমাত্রা ও পানির সমতা বজায় রাখে।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3664618"/>
            <a:ext cx="942975" cy="238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4850" y="3978943"/>
            <a:ext cx="3190875" cy="12657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ফুসফুসের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কলায়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প্রোটিন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লিপিড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(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সারফ্যাক্ট্যান্ট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)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এবং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কার্বোহাইড্রেট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সংশ্লেষিত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হয়ে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ফুসফুসের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প্রসারণে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সাহায্য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4850" y="3664618"/>
            <a:ext cx="1619250" cy="2381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14850" y="3978943"/>
            <a:ext cx="3190875" cy="12657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 u="none">
                <a:solidFill>
                  <a:srgbClr val="334155"/>
                </a:solidFill>
                <a:latin typeface="Noto Sans Bengali"/>
              </a:rPr>
              <a:t>অ্যালভিওলার ম্যাক্রোফেজ জীবাণু ভক্ষণ (Phagocytosis) করে এবং IgA সহ নানা ইমিউনোগ্লোবুলিন নিঃসরন করে রোগ প্রতিরোধ করে।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4850" y="3664618"/>
            <a:ext cx="1352550" cy="2381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324850" y="3978943"/>
            <a:ext cx="3190875" cy="12657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 u="none">
                <a:solidFill>
                  <a:srgbClr val="334155"/>
                </a:solidFill>
                <a:latin typeface="Noto Sans Bengali"/>
              </a:rPr>
              <a:t>রক্তচাপ নিয়ন্ত্রক এনজাইম এনজিওটেনসিন-I কে এনজিওটেনসিন-II তে রূপান্তর করে এবং হিস্টামিন, সেরোটোনিন জমা ও নিষ্ক্রিয় করে।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6250" y="381000"/>
            <a:ext cx="11715750" cy="394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Noto Sans Bengali"/>
              </a:rPr>
              <a:t>ফুসফুসের শারীরবৃত্তীয় বহুমুখী কার্যাবলী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image.png">
            <a:extLst>
              <a:ext uri="{FF2B5EF4-FFF2-40B4-BE49-F238E27FC236}">
                <a16:creationId xmlns:a16="http://schemas.microsoft.com/office/drawing/2014/main" id="{225CC501-8611-3A2A-A880-A63B8D362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38" y="1588340"/>
            <a:ext cx="5505450" cy="44503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1010472"/>
            <a:ext cx="5453062" cy="55661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950" y="2006797"/>
            <a:ext cx="51863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ফুসফুসের গঠন ও কার্যকরী একককে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অ্যালভিওলাস (Alveolus)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বলে। এটি ক্ষুদ্র বুদবুদ সদৃশ বায়ুকুঠুরি যা আঙুরের থোকার মতো গুচ্ছবদ্ধ বায়ুখলি হিসেবে অবস্থান করে।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950" y="2624363"/>
            <a:ext cx="51863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আয়তন ও ব্যাস: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অ্যালভিওলাসের ব্যাস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২০০-৩০০ মাইক্রোমিটার (০.২ মিমি)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এবং প্রাচীর মাত্র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০.২ মাইক্রোমিটার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পুরু।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3180385"/>
            <a:ext cx="5186362" cy="12662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সংখ্যাগত তথ্য: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4560915"/>
            <a:ext cx="51863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শ্বসনতল: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অ্যালভিওলাইগুলো মানবদেহে প্রায়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৫২৫ বর্গফুট (১১,৮০০ বর্গসেমি)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শ্বসনতল সৃষ্টি করে, যা একটি টেনিস কোর্টের সমান!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5116937"/>
            <a:ext cx="51863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কোষীয় উপাদান: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একস্তরী চ্যাপ্টাকৃতির স্কোয়ামাস এপিথেলিয়াম দ্বারা গঠিত। কোষ মূলত দুই ধরনের—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টাইপ-১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টাইপ-২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অ্যালভিওলার কোষ।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150" y="3448871"/>
            <a:ext cx="47291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পূর্ণবয়স্ক সুস্থ মানুষের দুটি ফুসফুসে গড়ে প্রায়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৪৮০ মিলিয়ন (২৭৪-৭ ৯০ মিলিয়ন)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অ্যালভিওলাই থাকে।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150" y="4004893"/>
            <a:ext cx="47291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নবজাতক শিশুর ফুসফুসে মাত্র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২০ মিলিয়ন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এবং ৮ বছর বয়সে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৩ ৩০০ মিলিয়ন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অ্যালভিওলাই থাকে।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250" y="381000"/>
            <a:ext cx="11715750" cy="357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latin typeface="Noto Serif Bengali"/>
              </a:rPr>
              <a:t>অ্যালভিওলাসের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গঠন</a:t>
            </a:r>
            <a:r>
              <a:rPr sz="2400" b="1" i="0" u="none" dirty="0">
                <a:latin typeface="Noto Serif Bengali"/>
              </a:rPr>
              <a:t> ও </a:t>
            </a:r>
            <a:r>
              <a:rPr sz="2400" b="1" i="0" u="none" dirty="0" err="1">
                <a:latin typeface="Noto Serif Bengali"/>
              </a:rPr>
              <a:t>সংখ্যাগত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তথ্য</a:t>
            </a:r>
            <a:endParaRPr sz="2400" b="1" i="0" u="none" dirty="0">
              <a:latin typeface="Noto Serif Bengal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025847"/>
            <a:ext cx="17145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643413"/>
            <a:ext cx="17145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199435"/>
            <a:ext cx="17145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579965"/>
            <a:ext cx="171450" cy="1809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135987"/>
            <a:ext cx="171450" cy="1809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" y="3467921"/>
            <a:ext cx="171450" cy="1809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" y="4023943"/>
            <a:ext cx="171450" cy="1809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0BEB56-39B4-86B5-646E-BD800FC84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188" y="1088774"/>
            <a:ext cx="5065354" cy="29686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D7F98E2-AB36-55CE-8F15-A70CE1293B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7006" y="4074772"/>
            <a:ext cx="4615718" cy="2476774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D7FB684-ADE8-8BE6-5BA5-43E5B6A05BAE}"/>
              </a:ext>
            </a:extLst>
          </p:cNvPr>
          <p:cNvCxnSpPr/>
          <p:nvPr/>
        </p:nvCxnSpPr>
        <p:spPr>
          <a:xfrm>
            <a:off x="6251331" y="4074964"/>
            <a:ext cx="5249007" cy="17392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929110"/>
            <a:ext cx="3619500" cy="36607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1929110"/>
            <a:ext cx="3619500" cy="36607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1929110"/>
            <a:ext cx="3619500" cy="36607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676275" y="2767310"/>
            <a:ext cx="338042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erif Bengali"/>
              </a:rPr>
              <a:t>১. কোলাজেন তন্তু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275" y="3167360"/>
            <a:ext cx="3219450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অ্যালভিওলাসের প্রাচীরে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কোলাজেন নামক স্থিতিস্থাপক তন্তু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থাকে।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3704332"/>
            <a:ext cx="321945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কাজ: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এই স্থিতিস্থাপক তন্তু থাকার কারণে প্রশ্বাস-নিঃশ্বাসের সময় অ্যালভিওলাস সহজেই প্রসারিত হতে পারে এবং পুনরায় পূর্বাবস্থায় ফিরে আসতে পারে।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6275" y="2767310"/>
            <a:ext cx="338042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erif Bengali"/>
              </a:rPr>
              <a:t>২. অ্যালভিওলার ম্যাক্রোফেজ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6275" y="3167360"/>
            <a:ext cx="3219450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অ্যালভিওলাসের প্রাচীরে টাইপ-১ কোষের মাঝে একধরনের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ফ্যাগোসাইটিক কোষ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বিদ্যমান।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6275" y="3704332"/>
            <a:ext cx="3219450" cy="694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কাজ: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ফ্যাগোসাইটোসিস পদ্ধতিতে ফুসফুসে আসা অণুজীব ও বহিরাগত বস্তুকণা ধ্বংস করে। তবে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ধূমপান ও সিলিকা (SiO2)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কণার কারণে এগুলো ধ্বংসপ্রাপ্ত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6275" y="2767310"/>
            <a:ext cx="338042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Noto Serif Bengali"/>
              </a:rPr>
              <a:t>৩. সারফ্যাকট্যান্ট (Surfactant)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6275" y="3167360"/>
            <a:ext cx="3219450" cy="662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সেপ্টাল (টাইপ-২) কোষ থেকে নিঃসৃত কেমিক্যাল ডিটারজেন্ট জাতীয় পদার্থ (যেমন: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DPPC - Dipalmitoyl phosphatidylcholine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)।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6275" y="3906142"/>
            <a:ext cx="3219450" cy="694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কাজ: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তরলের পৃষ্ঠটান কমিয়ে দেয়, ফলে নিঃশ্বাসের সময় বায়ুথলি চুপসে যায় না। ওহ দ্রুত O2 ও CO2 বিনিময়ে সাহায্য করে।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2233910"/>
            <a:ext cx="2667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275" y="2233910"/>
            <a:ext cx="3048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275" y="2233910"/>
            <a:ext cx="228600" cy="304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6250" y="381000"/>
            <a:ext cx="11715750" cy="357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latin typeface="Noto Serif Bengali"/>
              </a:rPr>
              <a:t>অ্যালভিওলাসের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বিশেষ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উপাদান</a:t>
            </a:r>
            <a:r>
              <a:rPr sz="2400" b="1" i="0" u="none" dirty="0">
                <a:latin typeface="Noto Serif Bengali"/>
              </a:rPr>
              <a:t> ও </a:t>
            </a:r>
            <a:r>
              <a:rPr sz="2400" b="1" i="0" u="none" dirty="0" err="1">
                <a:latin typeface="Noto Serif Bengali"/>
              </a:rPr>
              <a:t>ভূমিকা</a:t>
            </a:r>
            <a:endParaRPr sz="2400" b="1" i="0" u="none" dirty="0">
              <a:latin typeface="Noto Serif Bengal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216603-B04E-4334-6BE7-2FDE05661679}"/>
              </a:ext>
            </a:extLst>
          </p:cNvPr>
          <p:cNvSpPr/>
          <p:nvPr/>
        </p:nvSpPr>
        <p:spPr>
          <a:xfrm>
            <a:off x="8296275" y="4672236"/>
            <a:ext cx="3219450" cy="713333"/>
          </a:xfrm>
          <a:prstGeom prst="roundRect">
            <a:avLst>
              <a:gd name="adj" fmla="val 5574"/>
            </a:avLst>
          </a:prstGeom>
          <a:solidFill>
            <a:srgbClr val="FFF7ED"/>
          </a:solidFill>
          <a:ln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E3B6EB-F6AD-6B22-BCDD-FB2EDA5409F2}"/>
              </a:ext>
            </a:extLst>
          </p:cNvPr>
          <p:cNvSpPr txBox="1"/>
          <p:nvPr/>
        </p:nvSpPr>
        <p:spPr>
          <a:xfrm>
            <a:off x="8277226" y="4717279"/>
            <a:ext cx="3219450" cy="649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b="1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গুরুত্বপূর্ণ</a:t>
            </a:r>
            <a:r>
              <a:rPr lang="en-US" sz="1050" b="1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: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মানব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ভ্রূণে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২৩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সপ্তাহে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(৫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মাস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)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প্রথম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সার্ফ্যাক্ট্যান্ট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উৎপন্ন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শুরু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হয়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।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এর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অভাবে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শিশুর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RDS (Respiratory Distress Syndrome) </a:t>
            </a:r>
            <a:r>
              <a:rPr lang="en-US" sz="105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হয়</a:t>
            </a:r>
            <a:r>
              <a:rPr lang="en-US" sz="105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।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606301"/>
            <a:ext cx="3651200" cy="10010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325" y="1606301"/>
            <a:ext cx="3651200" cy="10010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400" y="1606301"/>
            <a:ext cx="3651349" cy="10010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750194"/>
            <a:ext cx="3651200" cy="9757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325" y="2750194"/>
            <a:ext cx="3651200" cy="9757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4400" y="2750194"/>
            <a:ext cx="3651349" cy="9757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250" y="3868787"/>
            <a:ext cx="3651200" cy="9504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325" y="3868787"/>
            <a:ext cx="3651200" cy="9504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4400" y="3868787"/>
            <a:ext cx="3651349" cy="9504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" y="4962078"/>
            <a:ext cx="3651200" cy="9504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70325" y="4962078"/>
            <a:ext cx="7445424" cy="9504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666750" y="1749176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১. শ্বসন গ্যাসের বিনিময়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" y="2053976"/>
            <a:ext cx="3298775" cy="4104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অ্যালভিওলাইয়ের মাধ্যমে ব্যাপন প্রক্রিয়ায় রক্ত ও বাতাসের মধ্যে O2 ও CO2 এর বিনিময় ঘটায়।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60825" y="1749176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২. শক্তি উৎপাদন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0825" y="2053976"/>
            <a:ext cx="3298775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গৃহীত অক্সিজেন কোষীয় শ্সনে ব্যবহৃত হয়ে খাদ্যের জারণ ঘটিয়ে প্রয়োজনীয় শক্তি উৎপাদন করে।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4900" y="1749176"/>
            <a:ext cx="346387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৩. পানি সাম্য রক্ষা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4900" y="2053976"/>
            <a:ext cx="3298924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নিঃশ্বাসের বায়ুর মাধ্যমে প্রতিদিন প্রায় </a:t>
            </a:r>
            <a:r>
              <a:rPr sz="1050" b="0" i="0" u="none">
                <a:solidFill>
                  <a:srgbClr val="0F172A"/>
                </a:solidFill>
                <a:latin typeface="Hind Siliguri SemiBold"/>
              </a:rPr>
              <a:t>৪০০–৬০০ মিলিমিটার</a:t>
            </a:r>
            <a:r>
              <a:rPr sz="1050" b="0" i="0" u="none">
                <a:solidFill>
                  <a:srgbClr val="475569"/>
                </a:solidFill>
                <a:latin typeface="Hind Siliguri"/>
              </a:rPr>
              <a:t> পানি দেহ থেকে নির্গত হয়ে পানি সাম্য বজায় রাখে।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" y="2893069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৪. তাপ নিয়ন্ত্রণ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750" y="3197869"/>
            <a:ext cx="3298775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নিঃশ্বাস বায়ুর সাথে কার্বন ডাই-অক্সাইড ও জলীয় বাষ্প বের করে দেহের তাপমাত্রার ভারসাম্য বজায় রাখে।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60825" y="2893069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৫. এসিড-ক্ষারের সাম্যতা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60825" y="3197869"/>
            <a:ext cx="3298775" cy="385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রক্তে CO2 এর মাত্রা নিয়ন্ত্রণের মাধ্যমে দেহের অম্ল ও ক্ষারের সাম্যতা (pH নিয়ন্ত্রণ) বজায় রাখে।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4900" y="2893069"/>
            <a:ext cx="346387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৬. শব্দ উৎপন্ন করা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4900" y="3197869"/>
            <a:ext cx="3298924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স্বরযন্ত্র বা ল্যারিংস (Larynx)-এর মাধ্যমে বায়ুর প্রবাহ কাজে লাগিয়ে কথা ও শব্দ সৃষ্টি করে।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" y="4011662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৭. হোমিওস্ট্যাসিস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" y="4316462"/>
            <a:ext cx="3298775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দেহাভ্যন্তরীণ পরিবেশের স্থিতাবস্থা বা Homeostasis রক্ষায় গুরুত্বপূর্ণ ভূমিকা পালন করে।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60825" y="4011662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৮. উদ্বায়ী গ্যাস নিষ্কাশন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60825" y="4316462"/>
            <a:ext cx="3298775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দেহের অপকারী উদ্বায়ী গ্যাস যেমন– ক্লোরোফর্ম, অ্যামোনিয়া, ইথার ইত্যাদি শ্বাসবায়ুর সাথে বের করে।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54900" y="4011662"/>
            <a:ext cx="346387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৯. দূষিত পদার্থ প্রবেশ রোধ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54900" y="4316462"/>
            <a:ext cx="3298924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শ্বসনপথের মিউকাস ও সিলিয়া বাতাসে বিদ্যমান ক্ষতিকর জীবাণু ও ধূলিকণা ফুসফুসে প্রবেশে বাধা দেয়।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" y="5104953"/>
            <a:ext cx="3463714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১০. হরমোন ও আয়ন ঘনত্ব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50" y="5409753"/>
            <a:ext cx="3298775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দেহে নরঅ্যাড্রেনালিন (Noradrenaline) ও অ্যাড্রেনালিন (Adrenaline) এর ক্ষরণ ও ঘনত্ব নিয়ন্ত্রণ করে।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60825" y="5104953"/>
            <a:ext cx="7447649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১১. জৈব রাসায়নিক সংশ্লেষ, সংরক্ষণ ও অপসারণ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60825" y="5409753"/>
            <a:ext cx="7092999" cy="1799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0" i="0" u="none">
                <a:solidFill>
                  <a:srgbClr val="475569"/>
                </a:solidFill>
                <a:latin typeface="Hind Siliguri"/>
              </a:rPr>
              <a:t>ফুসফুসে প্রোটিন, ফ্যাট ও কার্বোহাইড্রেট সংশ্লেষ হয়। ব্র্যাডিকাইনিন ও প্রোস্টাগ্ল্যান্ডিন অপসারণ এবং সেরোটোনিন ও হিস্টামিন সঞ্চয় ও মুক্ত করে।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6250" y="381000"/>
            <a:ext cx="11715750" cy="357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latin typeface="Noto Serif Bengali"/>
              </a:rPr>
              <a:t>শ্বসনতন্ত্রের</a:t>
            </a:r>
            <a:r>
              <a:rPr sz="2400" b="1" i="0" u="none" dirty="0">
                <a:latin typeface="Noto Serif Bengali"/>
              </a:rPr>
              <a:t> ১১টি </a:t>
            </a:r>
            <a:r>
              <a:rPr sz="2400" b="1" i="0" u="none" dirty="0" err="1">
                <a:latin typeface="Noto Serif Bengali"/>
              </a:rPr>
              <a:t>শারীরিক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কাজ</a:t>
            </a:r>
            <a:endParaRPr sz="2400" b="1" i="0" u="none" dirty="0">
              <a:latin typeface="Noto Serif Bengal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68" y="1176148"/>
            <a:ext cx="5453062" cy="26818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68" y="4037595"/>
            <a:ext cx="5453062" cy="253209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93" y="2770354"/>
            <a:ext cx="4976812" cy="9655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5093" y="1264346"/>
            <a:ext cx="5225653" cy="246221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284C7"/>
                </a:solidFill>
                <a:latin typeface="Noto Serif Bengali"/>
              </a:rPr>
              <a:t>শ্বাসক্রিয়া (Breathing)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093" y="1538149"/>
            <a:ext cx="49768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সংজ্ঞা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যে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প্রক্রিয়ায়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ফুসফুসে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অক্সিজেন-সমৃদ্ধ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বায়ু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প্রবেশ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কার্বন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ডাই-অক্সাইড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সমৃদ্ধ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বায়ু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নির্গত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তাকে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শ্বাসক্রিয়া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5093" y="2075121"/>
            <a:ext cx="5150094" cy="6610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প্রকৃতি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একটি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ভৌত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 ও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বহিশ্বসন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প্রক্রিয়া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বক্ষগহ্বরের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আয়তনের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পর্যায়ক্রমিক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পরিবর্তন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দ্বারা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ফুসফুসের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সংকোচন-প্রসারণের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সম্পন্ন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5093" y="4199886"/>
            <a:ext cx="5225653" cy="246221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D9488"/>
                </a:solidFill>
                <a:latin typeface="Noto Serif Bengali"/>
              </a:rPr>
              <a:t>প্রধান শ্বাসপেশিসমূহ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9392" y="2884654"/>
            <a:ext cx="18002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শ্বাসক্রিয়ার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দুটি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পর্যায়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093" y="4237986"/>
            <a:ext cx="114300" cy="178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1793" y="4493697"/>
            <a:ext cx="4710112" cy="225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400" b="0" i="0" u="none">
                <a:solidFill>
                  <a:srgbClr val="0F172A"/>
                </a:solidFill>
                <a:latin typeface="Hind Siliguri SemiBold"/>
              </a:rPr>
              <a:t>১. মধ্যচ্ছদা (Diaphragm):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1793" y="5610822"/>
            <a:ext cx="4710112" cy="225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400" b="0" i="0" u="none">
                <a:solidFill>
                  <a:srgbClr val="0F172A"/>
                </a:solidFill>
                <a:latin typeface="Hind Siliguri SemiBold"/>
              </a:rPr>
              <a:t>২. ইন্টারকোস্টাল পেশিসমূহ (Intercostal Muscles):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3693" y="3180882"/>
            <a:ext cx="762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1.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9893" y="3179929"/>
            <a:ext cx="4557712" cy="225062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শ্বাসগ্রহণ বা প্রশ্বাস (Inhalation / Inspiration)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5118" y="3401743"/>
            <a:ext cx="10477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2.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9893" y="3400790"/>
            <a:ext cx="4557712" cy="225062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শ্বাসত্যাগ বা নিঃশ্বাস (Exhalation / Expiration)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1793" y="4743133"/>
            <a:ext cx="4710112" cy="815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বক্ষ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উদর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গহ্বরের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মাঝে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ধনুকাকৃতি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পেশিময়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পর্দা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মূলত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অনৈচ্ছিক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পেশি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দিয়ে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গঠিত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সংকুচিত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হলে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নিচে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নেমে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সোজা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বক্ষগহ্বরের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দৈর্ঘ্য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বৃদ্ধি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0F172A"/>
                </a:solidFill>
                <a:latin typeface="Hind Siliguri SemiBold"/>
              </a:rPr>
              <a:t>ফ্রেণিক</a:t>
            </a:r>
            <a:r>
              <a:rPr sz="12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1200" b="0" i="0" u="none" dirty="0" err="1">
                <a:solidFill>
                  <a:srgbClr val="0F172A"/>
                </a:solidFill>
                <a:latin typeface="Hind Siliguri SemiBold"/>
              </a:rPr>
              <a:t>নার্ভ</a:t>
            </a:r>
            <a:r>
              <a:rPr sz="1200" b="0" i="0" u="none" dirty="0">
                <a:solidFill>
                  <a:srgbClr val="0F172A"/>
                </a:solidFill>
                <a:latin typeface="Hind Siliguri SemiBold"/>
              </a:rPr>
              <a:t> (Phrenic nerve)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দ্বারা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নিয়ন্ত্রিত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6250" y="381000"/>
            <a:ext cx="11715750" cy="357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latin typeface="Noto Serif Bengali"/>
              </a:rPr>
              <a:t>শ্বাসক্রিয়া</a:t>
            </a:r>
            <a:r>
              <a:rPr sz="2400" b="1" i="0" u="none" dirty="0">
                <a:latin typeface="Noto Serif Bengali"/>
              </a:rPr>
              <a:t> ও </a:t>
            </a:r>
            <a:r>
              <a:rPr sz="2400" b="1" i="0" u="none" dirty="0" err="1">
                <a:latin typeface="Noto Serif Bengali"/>
              </a:rPr>
              <a:t>প্রধান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শ্বাসপেশিসমূহ</a:t>
            </a:r>
            <a:endParaRPr sz="2400" b="1" i="0" u="none" dirty="0">
              <a:latin typeface="Noto Serif Bengal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93" y="4512747"/>
            <a:ext cx="17145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93" y="5629872"/>
            <a:ext cx="171450" cy="18097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91793" y="5860258"/>
            <a:ext cx="4710112" cy="6215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১২ জোড়া পরশুকা (Ribs)-র মধ্যবর্তী স্থানে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১১ জোড়া বহিস্থ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এবং </a:t>
            </a: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১১ জোড়া অন্তস্থ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ইন্টারকোস্টাল পেশি থাকে। এগুলো সংকুচিত হলে বক্ষপিঞ্জর উপরে ও বাইরের দিকে উত্তোলিত হয়।</a:t>
            </a:r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B019B165-ADFD-FB87-E1D5-5CBD5DC4D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773548"/>
              </p:ext>
            </p:extLst>
          </p:nvPr>
        </p:nvGraphicFramePr>
        <p:xfrm>
          <a:off x="6103787" y="1510567"/>
          <a:ext cx="5917035" cy="4422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7" imgW="3889494" imgH="2906316" progId="Word.Picture.8">
                  <p:embed/>
                </p:oleObj>
              </mc:Choice>
              <mc:Fallback>
                <p:oleObj name="Picture" r:id="rId7" imgW="3889494" imgH="2906316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787" y="1510567"/>
                        <a:ext cx="5917035" cy="44220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D2CE9EF9-AFDB-41E5-412F-490374C08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298331"/>
            <a:ext cx="5505450" cy="47720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476250" y="1832327"/>
            <a:ext cx="54530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শ্বাসক্রিয়ার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হার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বিশ্রামকালে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স্বাভাবিক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পূর্ণবয়স্ক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মানুষের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শ্বাসক্রিয়ার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হার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মিনিটে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১৪-১৮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বার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নবজাতক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শিশুতে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প্রায়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>
                <a:solidFill>
                  <a:srgbClr val="0F172A"/>
                </a:solidFill>
                <a:latin typeface="Hind Siliguri SemiBold"/>
              </a:rPr>
              <a:t>৪০ </a:t>
            </a:r>
            <a:r>
              <a:rPr sz="1400" b="0" i="0" u="none" dirty="0" err="1">
                <a:solidFill>
                  <a:srgbClr val="0F172A"/>
                </a:solidFill>
                <a:latin typeface="Hind Siliguri SemiBold"/>
              </a:rPr>
              <a:t>বার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6250" y="2388349"/>
            <a:ext cx="572571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284C7"/>
                </a:solidFill>
                <a:latin typeface="Noto Serif Bengali"/>
              </a:rPr>
              <a:t>মস্তিষ্কের প্রধান শ্বসনকেন্দ্রসমূহ (Respiratory Centers):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2759824"/>
            <a:ext cx="5186362" cy="10358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১. পনস (Pons)-এ অবস্থিত কেন্দ্র: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3945135"/>
            <a:ext cx="5186362" cy="10358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২. মেডুলা অবলংগাটা (Medulla Oblongata)-এ অবস্থিত কেন্দ্র: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5191994"/>
            <a:ext cx="5186362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৩. প্রি-বোটজিঙ্গার কমপ্লেক্স (Pre-Bötzinger Complex):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মেডুলায় অবস্থিত যা স্বতঃস্ফূর্ত ছন্দময় উদ্দীপনা সৃষ্টির মাধ্যমে পেসমেকার হিসেবে কাজ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2525" y="3574807"/>
            <a:ext cx="4776787" cy="220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অ্যানিউস্টিক কেন্দ্র (Apneustic center):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দীর্ঘ প্রশ্বাস ক্রিয়াকে উদ্দীপিত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4204096"/>
            <a:ext cx="4776787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প্রশ্বাস কেন্দ্র (Inspiratory center - DRG):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ফ্রেণিক ও ইন্টারকোস্টাল স্নায়ুতে সংকেত পাঠায়।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4760118"/>
            <a:ext cx="4776787" cy="220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নিঃশ্বাস কেন্দ্র (Expiratory center - VRG):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কেবল তীব্র নিঃশ্বাসের সময় সক্রিয় হয়।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250" y="381000"/>
            <a:ext cx="11715750" cy="357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latin typeface="Noto Serif Bengali"/>
              </a:rPr>
              <a:t>শ্বাসক্রিয়ার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স্নায়বিক</a:t>
            </a:r>
            <a:r>
              <a:rPr sz="2400" b="1" i="0" u="none" dirty="0">
                <a:latin typeface="Noto Serif Bengali"/>
              </a:rPr>
              <a:t> </a:t>
            </a:r>
            <a:r>
              <a:rPr sz="2400" b="1" i="0" u="none" dirty="0" err="1">
                <a:latin typeface="Noto Serif Bengali"/>
              </a:rPr>
              <a:t>নিয়ন্ত্রণ</a:t>
            </a:r>
            <a:r>
              <a:rPr sz="2400" b="1" i="0" u="none" dirty="0">
                <a:latin typeface="Noto Serif Bengali"/>
              </a:rPr>
              <a:t> ও </a:t>
            </a:r>
            <a:r>
              <a:rPr sz="2400" b="1" i="0" u="none" dirty="0" err="1">
                <a:latin typeface="Noto Serif Bengali"/>
              </a:rPr>
              <a:t>শ্বসনকেন্দ্র</a:t>
            </a:r>
            <a:endParaRPr sz="2400" b="1" i="0" u="none" dirty="0">
              <a:latin typeface="Noto Serif Bengal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250" y="822870"/>
            <a:ext cx="112395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778874"/>
            <a:ext cx="17145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964185"/>
            <a:ext cx="171450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5211044"/>
            <a:ext cx="171450" cy="1809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52525" y="3018785"/>
            <a:ext cx="4776787" cy="441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0" i="0" u="none">
                <a:solidFill>
                  <a:srgbClr val="0F172A"/>
                </a:solidFill>
                <a:latin typeface="Hind Siliguri SemiBold"/>
              </a:rPr>
              <a:t>নিউমোট্যাক্সিক কেন্দ্র (Pneumotaxic center):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প্রশ্বাসের সময় ও স্থায়িত্ব নিয়ন্ত্রণ করে।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3037835"/>
            <a:ext cx="171450" cy="1809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3593857"/>
            <a:ext cx="171450" cy="1809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4223146"/>
            <a:ext cx="17145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4779168"/>
            <a:ext cx="171450" cy="180975"/>
          </a:xfrm>
          <a:prstGeom prst="rect">
            <a:avLst/>
          </a:prstGeom>
        </p:spPr>
      </p:pic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03604FB1-6686-2D23-39B2-D8E2C2E7A2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832970"/>
              </p:ext>
            </p:extLst>
          </p:nvPr>
        </p:nvGraphicFramePr>
        <p:xfrm>
          <a:off x="6072187" y="1627660"/>
          <a:ext cx="5589903" cy="4164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4316258" imgH="3210633" progId="Word.Picture.8">
                  <p:embed/>
                </p:oleObj>
              </mc:Choice>
              <mc:Fallback>
                <p:oleObj name="Picture" r:id="rId4" imgW="4316258" imgH="3210633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7" y="1627660"/>
                        <a:ext cx="5589903" cy="41642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466975"/>
            <a:ext cx="5419725" cy="382071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7" y="1619250"/>
            <a:ext cx="5419725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587" y="5562600"/>
            <a:ext cx="4829175" cy="477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3425" y="2667000"/>
            <a:ext cx="5270658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40AF"/>
                </a:solidFill>
                <a:latin typeface="Noto Serif Bengali SemiBold"/>
              </a:rPr>
              <a:t>হিমোগ্লোবিনের বৈশিষ্ট্য ও গঠন: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0956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095625"/>
            <a:ext cx="4829175" cy="6858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গঠন: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লোহিত রক্তকণিকার ৯৫% কঠিন দ্রব্য গঠনকারী ক্রোমোপ্রোটিন। এটি ৫% লৌহ ধারণকারী রঞ্জক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হিম (Heme)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এবং ৯৫% পলিপেপটাইড প্রোটিন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গ্লোবিন (Globin)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দ্বারা ১ : ২৫ অনুপাতে গঠিত।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38576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385762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লৌহ (Fe):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হিমের ৩৩.৩৩% লৌহ। প্রতিটি হিম অণুতে ৪টি ফেরাস ($Fe^{2+}$) পরমাণু থাকে। সম্পূর্ণ দেহে ৪-৫ গ্রাম লৌহ থাকে।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7250" y="43910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39102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উপজাত পদার্থ: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বিচ্ছুরণে বিলিভার্ডিন, বিলিরুবিন, ইউরোবিলিন ও স্টারকোবিলিন তৈরি হয়।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250" y="49244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924" y="4885730"/>
            <a:ext cx="4829175" cy="450123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সংকেত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ওজন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সংকেত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আণবিক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ওজন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: ৬৪,৪৫০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ডালটন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পরিমাপক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যন্ত্র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হিমোগ্লোবিনোমিটার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  <a:r>
              <a:rPr lang="en-US"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endParaRPr sz="12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43815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550" b="1" dirty="0" err="1">
                <a:latin typeface="Noto Serif Bengali"/>
              </a:rPr>
              <a:t>শ্বা</a:t>
            </a:r>
            <a:r>
              <a:rPr sz="2550" b="1" i="0" u="none" dirty="0" err="1">
                <a:latin typeface="Noto Serif Bengali"/>
              </a:rPr>
              <a:t>সরঞ্জক</a:t>
            </a:r>
            <a:r>
              <a:rPr sz="2550" b="1" i="0" u="none" dirty="0">
                <a:latin typeface="Noto Serif Bengali"/>
              </a:rPr>
              <a:t> ও </a:t>
            </a:r>
            <a:r>
              <a:rPr sz="2550" b="1" i="0" u="none" dirty="0" err="1">
                <a:latin typeface="Noto Serif Bengali"/>
              </a:rPr>
              <a:t>হিমোগ্লোবিনের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গঠন</a:t>
            </a:r>
            <a:endParaRPr sz="2550" b="1" i="0" u="none" dirty="0">
              <a:latin typeface="Noto Serif Bengal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7950ABF-535E-A512-F351-D162C2122DB0}"/>
                  </a:ext>
                </a:extLst>
              </p:cNvPr>
              <p:cNvSpPr txBox="1"/>
              <p:nvPr/>
            </p:nvSpPr>
            <p:spPr>
              <a:xfrm>
                <a:off x="1367932" y="5609867"/>
                <a:ext cx="40016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712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1130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245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214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Fe</m:t>
                              </m:r>
                            </m:e>
                          </m:d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7950ABF-535E-A512-F351-D162C2122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932" y="5609867"/>
                <a:ext cx="400164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ACE68AB-0BD2-1D8A-0121-A399F23AB4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334638"/>
              </p:ext>
            </p:extLst>
          </p:nvPr>
        </p:nvGraphicFramePr>
        <p:xfrm>
          <a:off x="7631725" y="1647825"/>
          <a:ext cx="2910253" cy="2937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1896128" imgH="1755314" progId="Word.Picture.8">
                  <p:embed/>
                </p:oleObj>
              </mc:Choice>
              <mc:Fallback>
                <p:oleObj name="Picture" r:id="rId8" imgW="1896128" imgH="1755314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1725" y="1647825"/>
                        <a:ext cx="2910253" cy="29379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D94800AC-5AD8-4667-B315-63E8AD1D2B34}"/>
              </a:ext>
            </a:extLst>
          </p:cNvPr>
          <p:cNvSpPr txBox="1"/>
          <p:nvPr/>
        </p:nvSpPr>
        <p:spPr>
          <a:xfrm>
            <a:off x="7586663" y="4728996"/>
            <a:ext cx="3000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effectLst/>
                <a:latin typeface="SutonnyMJ" pitchFamily="2" charset="0"/>
                <a:ea typeface="Times New Roman" panose="02020603050405020304" pitchFamily="18" charset="0"/>
              </a:rPr>
              <a:t>wPÎ</a:t>
            </a:r>
            <a:r>
              <a:rPr lang="en-US" sz="2000" dirty="0"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B04C"/>
                </a:solidFill>
                <a:effectLst/>
                <a:ea typeface="Times New Roman" panose="02020603050405020304" pitchFamily="18" charset="0"/>
                <a:cs typeface="Wingdings 3" panose="05040102010807070707" pitchFamily="18" charset="2"/>
                <a:sym typeface="Wingdings 3" panose="05040102010807070707" pitchFamily="18" charset="2"/>
              </a:rPr>
              <a:t></a:t>
            </a:r>
            <a:r>
              <a:rPr lang="en-US" sz="1800" dirty="0"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SutonnyMJ" pitchFamily="2" charset="0"/>
                <a:ea typeface="Times New Roman" panose="02020603050405020304" pitchFamily="18" charset="0"/>
              </a:rPr>
              <a:t>wn‡gv‡Møvwe‡b</a:t>
            </a:r>
            <a:r>
              <a:rPr lang="en-US" sz="1800" dirty="0"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utonnyMJ" pitchFamily="2" charset="0"/>
              </a:rPr>
              <a:t>O</a:t>
            </a:r>
            <a:r>
              <a:rPr lang="en-US" sz="14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utonnyMJ" pitchFamily="2" charset="0"/>
              </a:rPr>
              <a:t>2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1800" dirty="0" err="1">
                <a:effectLst/>
                <a:latin typeface="SutonnyMJ" pitchFamily="2" charset="0"/>
                <a:ea typeface="Times New Roman" panose="02020603050405020304" pitchFamily="18" charset="0"/>
              </a:rPr>
              <a:t>mseÜb</a:t>
            </a:r>
            <a:r>
              <a:rPr lang="en-US" sz="1800" dirty="0"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SutonnyMJ" pitchFamily="2" charset="0"/>
                <a:ea typeface="Times New Roman" panose="02020603050405020304" pitchFamily="18" charset="0"/>
              </a:rPr>
              <a:t>cÖwµqv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CF37865-BA92-F8DA-81B0-9D9B7A02026A}"/>
              </a:ext>
            </a:extLst>
          </p:cNvPr>
          <p:cNvGrpSpPr/>
          <p:nvPr/>
        </p:nvGrpSpPr>
        <p:grpSpPr>
          <a:xfrm>
            <a:off x="533400" y="1295400"/>
            <a:ext cx="5419725" cy="1028700"/>
            <a:chOff x="533400" y="1295400"/>
            <a:chExt cx="5419725" cy="1028700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" y="1295400"/>
              <a:ext cx="5419725" cy="102870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3D751A-FB2F-B9E5-823B-1E72CBC59CC4}"/>
                </a:ext>
              </a:extLst>
            </p:cNvPr>
            <p:cNvSpPr/>
            <p:nvPr/>
          </p:nvSpPr>
          <p:spPr>
            <a:xfrm>
              <a:off x="733425" y="1406769"/>
              <a:ext cx="4986337" cy="794101"/>
            </a:xfrm>
            <a:prstGeom prst="rect">
              <a:avLst/>
            </a:prstGeom>
            <a:solidFill>
              <a:srgbClr val="ECF3F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2D0F9CF-00D0-42EA-5508-EEE162D1E919}"/>
              </a:ext>
            </a:extLst>
          </p:cNvPr>
          <p:cNvSpPr txBox="1"/>
          <p:nvPr/>
        </p:nvSpPr>
        <p:spPr>
          <a:xfrm>
            <a:off x="591264" y="1323380"/>
            <a:ext cx="49863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শ্বসরঞ্জক</a:t>
            </a:r>
            <a:r>
              <a:rPr lang="en-US" sz="1400" b="1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(Respiratory Pigment):</a:t>
            </a:r>
            <a:b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</a:b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লোহিত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রক্তকণিকায়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অবস্থিত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যে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অংশ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দ্বারা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শ্বসন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গ্যাস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,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বিশেষ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করে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অক্সিজেন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পরিবাহিত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হয়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,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তাকে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শ্বসরঞ্জক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বলে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। (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হিমোগ্লোবিন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O2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পরিবহন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করে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বলে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এদের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শ্বসরঞ্জক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বলা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হয়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।)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92" y="1295400"/>
            <a:ext cx="3827584" cy="43910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873" y="1295400"/>
            <a:ext cx="3487204" cy="43910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897" y="3930895"/>
            <a:ext cx="3229801" cy="1276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417" y="1495425"/>
            <a:ext cx="43571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1E40AF"/>
                </a:solidFill>
                <a:latin typeface="Noto Serif Bengali SemiBold"/>
              </a:rPr>
              <a:t>১. </a:t>
            </a:r>
            <a:r>
              <a:rPr sz="1650" b="0" i="0" u="none" dirty="0" err="1">
                <a:solidFill>
                  <a:srgbClr val="1E40AF"/>
                </a:solidFill>
                <a:latin typeface="Noto Serif Bengali SemiBold"/>
              </a:rPr>
              <a:t>হিমোগ্লোবিন</a:t>
            </a:r>
            <a:r>
              <a:rPr sz="1650" b="0" i="0" u="none" dirty="0">
                <a:solidFill>
                  <a:srgbClr val="1E40AF"/>
                </a:solidFill>
                <a:latin typeface="Noto Serif Bengali SemiBold"/>
              </a:rPr>
              <a:t> </a:t>
            </a:r>
            <a:r>
              <a:rPr sz="1650" b="0" i="0" u="none" dirty="0" err="1">
                <a:solidFill>
                  <a:srgbClr val="1E40AF"/>
                </a:solidFill>
                <a:latin typeface="Noto Serif Bengali SemiBold"/>
              </a:rPr>
              <a:t>দ্বারা</a:t>
            </a:r>
            <a:r>
              <a:rPr sz="1650" b="0" i="0" u="none" dirty="0">
                <a:solidFill>
                  <a:srgbClr val="1E40AF"/>
                </a:solidFill>
                <a:latin typeface="Noto Serif Bengali SemiBold"/>
              </a:rPr>
              <a:t> </a:t>
            </a:r>
            <a:r>
              <a:rPr lang="en-US" b="1" i="0" u="none" dirty="0">
                <a:solidFill>
                  <a:srgbClr val="1E40AF"/>
                </a:solidFill>
                <a:latin typeface="Noto Serif Bengali SemiBold"/>
              </a:rPr>
              <a:t>O₂ </a:t>
            </a:r>
            <a:r>
              <a:rPr sz="1650" b="0" i="0" u="none" dirty="0" err="1">
                <a:solidFill>
                  <a:srgbClr val="1E40AF"/>
                </a:solidFill>
                <a:latin typeface="Noto Serif Bengali SemiBold"/>
              </a:rPr>
              <a:t>পরিবহন</a:t>
            </a:r>
            <a:endParaRPr sz="1650" b="0" i="0" u="none" dirty="0">
              <a:solidFill>
                <a:srgbClr val="1E40AF"/>
              </a:solidFill>
              <a:latin typeface="Noto Serif Bengali Semi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141" y="1770676"/>
            <a:ext cx="3644607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ফুসফুস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অক্সিজেন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ব্যাপন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প্রক্রিয়ায়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প্লাজমায়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দ্রবীভূত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হিমোগ্লোবিনের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অক্সিহিমোগ্লোবিন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নামক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অস্থায়ী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যৌগ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গঠন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3417" y="2457450"/>
            <a:ext cx="4149668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বিক্রিয়া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প্রকৃত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ধাপে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৪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অণু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200" b="1" i="0" u="none" dirty="0">
                <a:solidFill>
                  <a:srgbClr val="334155"/>
                </a:solidFill>
                <a:latin typeface="Hind Siliguri"/>
              </a:rPr>
              <a:t>O₂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সংযোজন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417" y="5010150"/>
            <a:ext cx="3518149" cy="610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*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বিক্রিয়াটি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০.০১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সেকেন্ডের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কম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সময়ে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সম্পন্ন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হয়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তাপমাত্রা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, pH ও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লোহিত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রক্তকণিকার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ডাইফসফোগ্লিসারেট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একে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প্রভাবিত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Hind Siliguri"/>
              </a:rPr>
              <a:t>করে</a:t>
            </a:r>
            <a:r>
              <a:rPr sz="1200" b="0" i="0" u="none" dirty="0">
                <a:solidFill>
                  <a:srgbClr val="64748B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71898" y="1495425"/>
            <a:ext cx="339129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1E40AF"/>
                </a:solidFill>
                <a:latin typeface="Noto Serif Bengali SemiBold"/>
              </a:rPr>
              <a:t>২. </a:t>
            </a:r>
            <a:r>
              <a:rPr sz="1650" b="0" i="0" u="none" dirty="0" err="1">
                <a:solidFill>
                  <a:srgbClr val="1E40AF"/>
                </a:solidFill>
                <a:latin typeface="Noto Serif Bengali SemiBold"/>
              </a:rPr>
              <a:t>হিমোগ্লোবিন</a:t>
            </a:r>
            <a:r>
              <a:rPr sz="1650" b="0" i="0" u="none" dirty="0">
                <a:solidFill>
                  <a:srgbClr val="1E40AF"/>
                </a:solidFill>
                <a:latin typeface="Noto Serif Bengali SemiBold"/>
              </a:rPr>
              <a:t> </a:t>
            </a:r>
            <a:r>
              <a:rPr sz="1650" b="0" i="0" u="none" dirty="0" err="1">
                <a:solidFill>
                  <a:srgbClr val="1E40AF"/>
                </a:solidFill>
                <a:latin typeface="Noto Serif Bengali SemiBold"/>
              </a:rPr>
              <a:t>দ্বারা</a:t>
            </a:r>
            <a:r>
              <a:rPr sz="1650" b="0" i="0" u="none" dirty="0">
                <a:solidFill>
                  <a:srgbClr val="1E40AF"/>
                </a:solidFill>
                <a:latin typeface="Noto Serif Bengali SemiBold"/>
              </a:rPr>
              <a:t> </a:t>
            </a:r>
            <a:r>
              <a:rPr lang="en-US" b="1" i="0" u="none" dirty="0" err="1">
                <a:solidFill>
                  <a:srgbClr val="1E40AF"/>
                </a:solidFill>
                <a:latin typeface="Noto Serif Bengali SemiBold"/>
              </a:rPr>
              <a:t>CO₂</a:t>
            </a:r>
            <a:r>
              <a:rPr sz="1650" b="0" i="0" u="none" dirty="0" err="1">
                <a:solidFill>
                  <a:srgbClr val="1E40AF"/>
                </a:solidFill>
                <a:latin typeface="Noto Serif Bengali SemiBold"/>
              </a:rPr>
              <a:t>পরিবহন</a:t>
            </a:r>
            <a:endParaRPr sz="1650" b="0" i="0" u="none" dirty="0">
              <a:solidFill>
                <a:srgbClr val="1E40AF"/>
              </a:solidFill>
              <a:latin typeface="Noto Serif Bengali Semi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438150"/>
            <a:ext cx="827227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latin typeface="Noto Serif Bengali"/>
              </a:rPr>
              <a:t>হিমোগ্লোবিন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দ্বারা</a:t>
            </a:r>
            <a:r>
              <a:rPr sz="2550" b="1" i="0" u="none" dirty="0">
                <a:latin typeface="Noto Serif Bengali"/>
              </a:rPr>
              <a:t> </a:t>
            </a:r>
            <a:r>
              <a:rPr lang="en-US" sz="2800" b="1" i="0" u="none" dirty="0">
                <a:latin typeface="Noto Serif Bengali"/>
              </a:rPr>
              <a:t>O₂</a:t>
            </a:r>
            <a:r>
              <a:rPr sz="2550" b="1" i="0" u="none" dirty="0">
                <a:latin typeface="Noto Serif Bengali"/>
              </a:rPr>
              <a:t> ও </a:t>
            </a:r>
            <a:r>
              <a:rPr lang="en-US" sz="2800" b="1" i="0" u="none" dirty="0">
                <a:latin typeface="Noto Serif Bengali"/>
              </a:rPr>
              <a:t>CO₂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পরিবহন</a:t>
            </a:r>
            <a:endParaRPr sz="2550" b="1" i="0" u="none" dirty="0">
              <a:latin typeface="Noto Serif Bengal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D099912-C2C7-D028-99FD-83C543ABAC27}"/>
                  </a:ext>
                </a:extLst>
              </p:cNvPr>
              <p:cNvSpPr txBox="1"/>
              <p:nvPr/>
            </p:nvSpPr>
            <p:spPr>
              <a:xfrm>
                <a:off x="895338" y="2794333"/>
                <a:ext cx="213872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⇌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i="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D099912-C2C7-D028-99FD-83C543AB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38" y="2794333"/>
                <a:ext cx="2138729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86CA3DC-058D-F9B1-4173-8916EB4C5A1B}"/>
                  </a:ext>
                </a:extLst>
              </p:cNvPr>
              <p:cNvSpPr txBox="1"/>
              <p:nvPr/>
            </p:nvSpPr>
            <p:spPr>
              <a:xfrm>
                <a:off x="653549" y="3369130"/>
                <a:ext cx="262230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⇌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i="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86CA3DC-058D-F9B1-4173-8916EB4C5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49" y="3369130"/>
                <a:ext cx="262230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8F6A1D0-DB57-2FA9-3A84-75B4E861BA8A}"/>
                  </a:ext>
                </a:extLst>
              </p:cNvPr>
              <p:cNvSpPr txBox="1"/>
              <p:nvPr/>
            </p:nvSpPr>
            <p:spPr>
              <a:xfrm>
                <a:off x="631494" y="3943886"/>
                <a:ext cx="270436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⇌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i="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8F6A1D0-DB57-2FA9-3A84-75B4E861B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94" y="3943886"/>
                <a:ext cx="2704367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CF5BDA-A9E9-210B-2F2E-C619B8EE2FA6}"/>
                  </a:ext>
                </a:extLst>
              </p:cNvPr>
              <p:cNvSpPr txBox="1"/>
              <p:nvPr/>
            </p:nvSpPr>
            <p:spPr>
              <a:xfrm>
                <a:off x="447094" y="4518642"/>
                <a:ext cx="332239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⇌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i="0">
                              <a:latin typeface="Cambria Math" panose="02040503050406030204" pitchFamily="18" charset="0"/>
                            </a:rPr>
                            <m:t>Hb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ACF5BDA-A9E9-210B-2F2E-C619B8EE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94" y="4518642"/>
                <a:ext cx="3322395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C8E9523E-0ED6-2021-9DB3-D7FBF12D3230}"/>
              </a:ext>
            </a:extLst>
          </p:cNvPr>
          <p:cNvSpPr/>
          <p:nvPr/>
        </p:nvSpPr>
        <p:spPr>
          <a:xfrm>
            <a:off x="4278112" y="2686050"/>
            <a:ext cx="3287258" cy="705557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B0BB572-2DEF-5A8F-2105-6FCEEB10092C}"/>
              </a:ext>
            </a:extLst>
          </p:cNvPr>
          <p:cNvSpPr/>
          <p:nvPr/>
        </p:nvSpPr>
        <p:spPr>
          <a:xfrm>
            <a:off x="4352084" y="3187762"/>
            <a:ext cx="3126781" cy="490040"/>
          </a:xfrm>
          <a:prstGeom prst="roundRect">
            <a:avLst/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93F1FC-A6ED-4904-CDB6-EB1C44871AAC}"/>
                  </a:ext>
                </a:extLst>
              </p:cNvPr>
              <p:cNvSpPr txBox="1"/>
              <p:nvPr/>
            </p:nvSpPr>
            <p:spPr>
              <a:xfrm>
                <a:off x="4352084" y="3267355"/>
                <a:ext cx="306299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CO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i="0">
                              <a:latin typeface="Cambria Math" panose="02040503050406030204" pitchFamily="18" charset="0"/>
                            </a:rPr>
                            <m:t>HbNH</m:t>
                          </m:r>
                        </m:e>
                        <m: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⇌</m:t>
                      </m:r>
                      <m:r>
                        <m:rPr>
                          <m:sty m:val="p"/>
                        </m:rPr>
                        <a:rPr lang="en-US" sz="1600" i="0">
                          <a:latin typeface="Cambria Math" panose="02040503050406030204" pitchFamily="18" charset="0"/>
                        </a:rPr>
                        <m:t>HbNHCOOH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93F1FC-A6ED-4904-CDB6-EB1C44871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084" y="3267355"/>
                <a:ext cx="3062995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4371898" y="2913290"/>
            <a:ext cx="3150695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বিক্রিয়া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7D104E8-E918-4D24-2DE8-E599124D29EA}"/>
              </a:ext>
            </a:extLst>
          </p:cNvPr>
          <p:cNvSpPr/>
          <p:nvPr/>
        </p:nvSpPr>
        <p:spPr>
          <a:xfrm>
            <a:off x="4479410" y="4024649"/>
            <a:ext cx="3011867" cy="1124657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8F8619-5677-C5A2-3E50-30C7F62697EA}"/>
              </a:ext>
            </a:extLst>
          </p:cNvPr>
          <p:cNvSpPr txBox="1"/>
          <p:nvPr/>
        </p:nvSpPr>
        <p:spPr>
          <a:xfrm>
            <a:off x="4433393" y="3969468"/>
            <a:ext cx="3011867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টিস্যুতে</a:t>
            </a:r>
            <a:r>
              <a:rPr lang="en-US" sz="1200" b="1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O₂ </a:t>
            </a:r>
            <a:r>
              <a:rPr lang="en-US" sz="1200" b="1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মুক্তকরণ</a:t>
            </a:r>
            <a:r>
              <a:rPr lang="en-US" sz="1200" b="1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:</a:t>
            </a:r>
            <a:endParaRPr lang="en-US" sz="1200" kern="100" dirty="0">
              <a:effectLst/>
              <a:latin typeface="Hind Siliguri" panose="02000000000000000000" pitchFamily="2" charset="0"/>
              <a:ea typeface="Calibri" panose="020F0502020204030204" pitchFamily="34" charset="0"/>
              <a:cs typeface="Hind Siliguri" panose="02000000000000000000" pitchFamily="2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রক্ত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প্লাজমায়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অক্সিজেনের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পরিমাণ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কমে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গেলে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হিমোগ্লোবিন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তার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সাথে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যুক্ত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অক্সিজেন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ছাড়িয়ে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মুক্ত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করে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।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ফলে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O₂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প্রথমে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রক্তরসে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এবং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পরে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টিস্যুতে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প্রবেশ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2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করে</a:t>
            </a:r>
            <a:r>
              <a:rPr lang="en-US" sz="12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।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A15CFE7-4E3A-D3D8-0018-0169FA0CDF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504483"/>
              </p:ext>
            </p:extLst>
          </p:nvPr>
        </p:nvGraphicFramePr>
        <p:xfrm>
          <a:off x="7856975" y="1291165"/>
          <a:ext cx="3962352" cy="2438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0" imgW="4249632" imgH="2963578" progId="Word.Picture.8">
                  <p:embed/>
                </p:oleObj>
              </mc:Choice>
              <mc:Fallback>
                <p:oleObj name="Picture" r:id="rId10" imgW="4249632" imgH="2963578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6975" y="1291165"/>
                        <a:ext cx="3962352" cy="24389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71897" y="1819288"/>
            <a:ext cx="3229801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১০% </a:t>
            </a:r>
            <a:r>
              <a:rPr lang="en-US" sz="1100" b="0" i="0" u="none" dirty="0" err="1">
                <a:solidFill>
                  <a:srgbClr val="334155"/>
                </a:solidFill>
                <a:latin typeface="Hind Siliguri"/>
              </a:rPr>
              <a:t>CO₂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লোহিত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রক্তকণিকার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হিমোগ্লোবিনের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প্রোটিন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অংশের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অ্যামিনো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NH</a:t>
            </a:r>
            <a:r>
              <a:rPr lang="en-US" sz="1100" b="0" i="0" u="none" dirty="0">
                <a:solidFill>
                  <a:srgbClr val="334155"/>
                </a:solidFill>
                <a:latin typeface="Hind Siliguri"/>
              </a:rPr>
              <a:t>₂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)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মূলকের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বিক্রিয়া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কার্বামিনো-হিমোগ্লোবিন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যৌগ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রূপে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পরিবাহিত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96D811F-7ED1-BF80-7D4C-DC215A5F86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703728"/>
              </p:ext>
            </p:extLst>
          </p:nvPr>
        </p:nvGraphicFramePr>
        <p:xfrm>
          <a:off x="7856975" y="3899320"/>
          <a:ext cx="4080703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2" imgW="4916969" imgH="2115453" progId="Word.Picture.8">
                  <p:embed/>
                </p:oleObj>
              </mc:Choice>
              <mc:Fallback>
                <p:oleObj name="Picture" r:id="rId12" imgW="4916969" imgH="2115453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237" b="5603"/>
                      <a:stretch>
                        <a:fillRect/>
                      </a:stretch>
                    </p:blipFill>
                    <p:spPr bwMode="auto">
                      <a:xfrm>
                        <a:off x="7856975" y="3899320"/>
                        <a:ext cx="4080703" cy="1736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562225"/>
            <a:ext cx="5419725" cy="36385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562225"/>
            <a:ext cx="5419725" cy="36385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2762250"/>
            <a:ext cx="971550" cy="295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525" y="3133725"/>
            <a:ext cx="5230653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40AF"/>
                </a:solidFill>
                <a:latin typeface="Noto Serif Bengali SemiBold"/>
              </a:rPr>
              <a:t>ঊর্ধ্ব শ্বাসনালির সংক্রমণ (URTI)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" y="3562350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আক্রান্ত অঙ্গ: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নাক, কান, সাইনাস ও গলা।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3867150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রোগসমূহ: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5695950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প্রধান লক্ষণ: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কাশি, নাক দিয়ে পানি পড়া, গলা ব্যথা, মাথা ব্যথা, হাঁচি ও পেশির ব্যথা।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2762250"/>
            <a:ext cx="952500" cy="2952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77000" y="3133725"/>
            <a:ext cx="5230653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40AF"/>
                </a:solidFill>
                <a:latin typeface="Noto Serif Bengali SemiBold"/>
              </a:rPr>
              <a:t>নিম্ন শ্বাসনালির সংক্রমণ (LRTI)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562350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আক্রান্ত অঙ্গ: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ফুসফুস ও শ্বাসনালি।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3867150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রোগসমূহ: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5391150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প্রধান লক্ষণ: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কাশি, বুকে ব্যথা, শ্বাসকষ্ট ও উচ্চ জ্বর।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5350" y="41719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2025" y="41719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সাধারণ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ঠান্ডা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(Common Cold)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" y="44767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025" y="44767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সাইনুসাইটিস (সাইনাসের সংক্রমণ)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7815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2025" y="47815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টনসিলাইটিস (টনসিলের সংক্রমণ)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5350" y="50863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2025" y="50863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ল্যারিঞ্জাইটিস (স্বরযন্ত্রের সংক্রমণ)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53911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2025" y="53911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ওটিটিস মিডিয়া (কানের সংক্রমণ)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00825" y="41719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41719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ফ্লু (শ্বাসনালির সংক্রমণ)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0825" y="44767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44767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ব্রঙ্কাইটিস (শ্বাসনালির প্রদাহ)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00825" y="47815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47815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নিউমোনিয়া (ফুসফুসের সংক্রমণ)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00825" y="50863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500" y="5086350"/>
            <a:ext cx="4791075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যক্ষ্মা / টিউবারকিউলোসিস (ফুসফুসের দীর্ঘস্থায়ী সংক্রমণ)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3400" y="43815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latin typeface="Noto Serif Bengali"/>
              </a:rPr>
              <a:t>শ্বাসনালির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সংক্রমণ</a:t>
            </a:r>
            <a:r>
              <a:rPr sz="2550" b="1" i="0" u="none" dirty="0">
                <a:latin typeface="Noto Serif Bengali"/>
              </a:rPr>
              <a:t> (Respiratory Tract Infection - RTI)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BFD05F5-1523-DCBE-623D-574FA317D0EA}"/>
              </a:ext>
            </a:extLst>
          </p:cNvPr>
          <p:cNvGrpSpPr/>
          <p:nvPr/>
        </p:nvGrpSpPr>
        <p:grpSpPr>
          <a:xfrm>
            <a:off x="533401" y="1295400"/>
            <a:ext cx="10932610" cy="1028700"/>
            <a:chOff x="533401" y="1295400"/>
            <a:chExt cx="11028484" cy="1028700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1" y="1295400"/>
              <a:ext cx="11028484" cy="1028700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49113D8-4F1C-6522-1CA3-6070595D7995}"/>
                </a:ext>
              </a:extLst>
            </p:cNvPr>
            <p:cNvSpPr/>
            <p:nvPr/>
          </p:nvSpPr>
          <p:spPr>
            <a:xfrm>
              <a:off x="597877" y="1295400"/>
              <a:ext cx="10964008" cy="1028700"/>
            </a:xfrm>
            <a:prstGeom prst="rect">
              <a:avLst/>
            </a:prstGeom>
            <a:solidFill>
              <a:srgbClr val="EFF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E6D678A-8B5E-DC71-0845-8D0877FFB6C0}"/>
              </a:ext>
            </a:extLst>
          </p:cNvPr>
          <p:cNvSpPr txBox="1"/>
          <p:nvPr/>
        </p:nvSpPr>
        <p:spPr>
          <a:xfrm>
            <a:off x="668214" y="1338269"/>
            <a:ext cx="10990385" cy="938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শ্বাসনালির</a:t>
            </a:r>
            <a:r>
              <a:rPr lang="en-US" sz="1400" b="1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b="1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সংক্রমণ</a:t>
            </a:r>
            <a:r>
              <a:rPr lang="en-US" sz="1400" b="1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(RTI):</a:t>
            </a:r>
            <a:endParaRPr lang="en-US" sz="1400" kern="100" dirty="0">
              <a:effectLst/>
              <a:latin typeface="Hind Siliguri" panose="02000000000000000000" pitchFamily="2" charset="0"/>
              <a:ea typeface="Calibri" panose="020F0502020204030204" pitchFamily="34" charset="0"/>
              <a:cs typeface="Hind Siliguri" panose="02000000000000000000" pitchFamily="2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ফুসফুস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,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শ্বাসনালি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,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গলা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বা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সাইনাসের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যেকোনো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ধরনের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সংক্রমণকে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শ্বাসনালির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সংক্রমণ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(Respiratory tract infection - RTI)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বলা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হয়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।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এটি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ভাইরাস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,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ব্যাকটেরিয়া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,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ঠান্ডা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লাগা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,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পরিবেশ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দূষণ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,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ধূমপান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ইত্যাদির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কারণে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 </a:t>
            </a:r>
            <a:r>
              <a:rPr lang="en-US" sz="1400" kern="100" dirty="0" err="1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ঘটে</a:t>
            </a:r>
            <a:r>
              <a:rPr lang="en-US" sz="1400" kern="100" dirty="0">
                <a:effectLst/>
                <a:latin typeface="Hind Siliguri" panose="02000000000000000000" pitchFamily="2" charset="0"/>
                <a:ea typeface="Calibri" panose="020F0502020204030204" pitchFamily="34" charset="0"/>
                <a:cs typeface="Hind Siliguri" panose="02000000000000000000" pitchFamily="2" charset="0"/>
              </a:rPr>
              <a:t>।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895600"/>
            <a:ext cx="5419725" cy="25336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295400"/>
            <a:ext cx="5419725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2466975"/>
            <a:ext cx="5690711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40AF"/>
                </a:solidFill>
                <a:latin typeface="Noto Serif Bengali SemiBold"/>
              </a:rPr>
              <a:t>৪ জোড়া প্যারানাসাল সাইনাসের অবস্থান: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0956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09562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ম্যাক্সিলারি সাইনাস (Maxillary):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গালে অবস্থিত, এটি সবচেয়ে বড় সাইনাস। প্রদাহে গাল, দাঁত ও মাথায় ব্যথা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6290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62902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ফ্রন্টাল সাইনাস (Frontal):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দুই চোখের উপরে কপালে অবস্থিত। প্রদাহে চোখের উপরে ও মাথায় ব্যথা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41624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416242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এথময়েড সাইনাস (Ethmoid):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দুই চোখের মাঝখানের অঞ্চলে অবস্থিত। প্রদাহে চোখের মাঝে/পেছনে ব্যথা হয়।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250" y="46958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469582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স্ফেনয়েড সাইনাস (Sphenoid):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এথময়েড সাইনাসের পেছনে অবস্থিত। প্রদাহে মাথার চূড়ায় ব্যথা হয়।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43815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latin typeface="Noto Serif Bengali"/>
              </a:rPr>
              <a:t>সাইনাস</a:t>
            </a:r>
            <a:r>
              <a:rPr sz="2550" b="1" i="0" u="none" dirty="0">
                <a:latin typeface="Noto Serif Bengali"/>
              </a:rPr>
              <a:t> ও </a:t>
            </a:r>
            <a:r>
              <a:rPr sz="2550" b="1" i="0" u="none" dirty="0" err="1">
                <a:latin typeface="Noto Serif Bengali"/>
              </a:rPr>
              <a:t>সাইনুসাইটিস</a:t>
            </a:r>
            <a:r>
              <a:rPr sz="2550" b="1" i="0" u="none" dirty="0">
                <a:latin typeface="Noto Serif Bengali"/>
              </a:rPr>
              <a:t> (Sinusitis)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C538064A-ECC1-30ED-9F12-78843CB2B6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320222"/>
              </p:ext>
            </p:extLst>
          </p:nvPr>
        </p:nvGraphicFramePr>
        <p:xfrm>
          <a:off x="6288516" y="1551964"/>
          <a:ext cx="5372927" cy="306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3525394" imgH="1790968" progId="Word.Picture.8">
                  <p:embed/>
                </p:oleObj>
              </mc:Choice>
              <mc:Fallback>
                <p:oleObj name="Picture" r:id="rId4" imgW="3525394" imgH="1790968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8516" y="1551964"/>
                        <a:ext cx="5372927" cy="3065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ACC9BD64-B15F-0167-B9B4-F1E254C48414}"/>
              </a:ext>
            </a:extLst>
          </p:cNvPr>
          <p:cNvGrpSpPr/>
          <p:nvPr/>
        </p:nvGrpSpPr>
        <p:grpSpPr>
          <a:xfrm>
            <a:off x="533400" y="1295400"/>
            <a:ext cx="5419725" cy="1028700"/>
            <a:chOff x="533400" y="1295400"/>
            <a:chExt cx="5419725" cy="1028700"/>
          </a:xfrm>
        </p:grpSpPr>
        <p:pic>
          <p:nvPicPr>
            <p:cNvPr id="21" name="Picture 20" descr="image.png">
              <a:extLst>
                <a:ext uri="{FF2B5EF4-FFF2-40B4-BE49-F238E27FC236}">
                  <a16:creationId xmlns:a16="http://schemas.microsoft.com/office/drawing/2014/main" id="{DFEE33B8-2F65-2B43-DAB0-A85F7AD4A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" y="1295400"/>
              <a:ext cx="5419725" cy="102870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1C8ED7D-D3A8-E159-372E-C8CFDBB1ED06}"/>
                </a:ext>
              </a:extLst>
            </p:cNvPr>
            <p:cNvSpPr/>
            <p:nvPr/>
          </p:nvSpPr>
          <p:spPr>
            <a:xfrm>
              <a:off x="689465" y="1424353"/>
              <a:ext cx="4986337" cy="794101"/>
            </a:xfrm>
            <a:prstGeom prst="rect">
              <a:avLst/>
            </a:prstGeom>
            <a:solidFill>
              <a:srgbClr val="ECF3FB"/>
            </a:solidFill>
            <a:ln>
              <a:noFill/>
            </a:ln>
            <a:effectLst>
              <a:softEdge rad="3175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EF94F72-912A-0BF7-3D09-BC1A9DA4773B}"/>
              </a:ext>
            </a:extLst>
          </p:cNvPr>
          <p:cNvSpPr txBox="1"/>
          <p:nvPr/>
        </p:nvSpPr>
        <p:spPr>
          <a:xfrm>
            <a:off x="653378" y="1387457"/>
            <a:ext cx="5219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600" b="1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সাইনুসাইটিস</a:t>
            </a:r>
            <a:r>
              <a:rPr lang="en-US" sz="1600" b="1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:</a:t>
            </a:r>
            <a:br>
              <a:rPr lang="en-US" sz="1600" b="1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</a:b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ব্যাকটেরিয়া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,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ভাইরাস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,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ছত্রাকের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সংক্রমণে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বা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এলার্জিজজনিত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কারণে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সাইনাসের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মিউকাস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ঝিল্লিতে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সৃষ্ট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প্রদাহকে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সাইনুসাইটিস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বলে</a:t>
            </a:r>
            <a:r>
              <a:rPr lang="en-US" sz="16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।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081212"/>
            <a:ext cx="3581400" cy="290402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2081212"/>
            <a:ext cx="3581400" cy="290402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2081212"/>
            <a:ext cx="3581400" cy="290402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33425" y="2281237"/>
            <a:ext cx="334041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1E40AF"/>
                </a:solidFill>
                <a:latin typeface="Noto Serif Bengali SemiBold"/>
              </a:rPr>
              <a:t>স্থায়িত্ব অনুযায়ী প্রকারভেদ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425" y="2709862"/>
            <a:ext cx="318135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>
                <a:solidFill>
                  <a:srgbClr val="334155"/>
                </a:solidFill>
                <a:latin typeface="Hind Siliguri"/>
              </a:rPr>
              <a:t>১. একিউট সাইনুসাইটিস:</a:t>
            </a:r>
            <a:r>
              <a:rPr sz="1400" b="0" i="0" u="none">
                <a:solidFill>
                  <a:srgbClr val="334155"/>
                </a:solidFill>
                <a:latin typeface="Hind Siliguri"/>
              </a:rPr>
              <a:t> স্থায়িত্ব ৮ সপ্তাহের কম সময়। ভাইরাস, ব্যাকটেরিয়া বা ছত্রাক দ্বারা ঘটে।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3445483"/>
            <a:ext cx="31813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>
                <a:solidFill>
                  <a:srgbClr val="334155"/>
                </a:solidFill>
                <a:latin typeface="Hind Siliguri"/>
              </a:rPr>
              <a:t>২. ক্রনিক সাইনুসাইটিস:</a:t>
            </a:r>
            <a:r>
              <a:rPr sz="1400" b="0" i="0" u="none">
                <a:solidFill>
                  <a:srgbClr val="334155"/>
                </a:solidFill>
                <a:latin typeface="Hind Siliguri"/>
              </a:rPr>
              <a:t> স্থায়িত্ব ১২ সপ্তাহ বা ২/৩ মাসের বেশি সময়। ব্যাকটেরিয়া, অ্যালার্জি বা নাকের হাড় বাঁকার কারণে হয়।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5325" y="2281237"/>
            <a:ext cx="334041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1E40AF"/>
                </a:solidFill>
                <a:latin typeface="Noto Serif Bengali SemiBold"/>
              </a:rPr>
              <a:t>প্রধান কারণসমূহ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7225" y="2281237"/>
            <a:ext cx="334041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1E40AF"/>
                </a:solidFill>
                <a:latin typeface="Noto Serif Bengali SemiBold"/>
              </a:rPr>
              <a:t>প্রধান লক্ষণ ও প্রতিকার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9150" y="2709862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825" y="2709862"/>
            <a:ext cx="2990850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ব্যাকটেরিয়া (S. pneumoniae, H. influenzae) ও ভাইরাস।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9150" y="3445483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5825" y="3243262"/>
            <a:ext cx="2990850" cy="461665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অতিরিক্ত ঠান্ডা, অ্যালার্জি, ধুলাবালি ও ধূমপান।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9150" y="3750283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95825" y="3750283"/>
            <a:ext cx="2990850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নাকের হাড় বাঁকা, পলিপ, টনসিল বৃদ্ধি।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9150" y="4055083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5825" y="4055083"/>
            <a:ext cx="2990850" cy="461665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দাঁতের ইনফেকশন ও সিস্টিক ফাইব্রোসিস।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01050" y="2709862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67725" y="2709862"/>
            <a:ext cx="2990850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হলুদাভ/সবুজাভ ঘন নাক ঝরা, দুর্গন্ধ।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01050" y="3014662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67725" y="3014662"/>
            <a:ext cx="2990850" cy="461665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তীব্র মাথা ব্যথা, চোখের পেছনে ব্যথা, জ্বর।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1050" y="3521683"/>
            <a:ext cx="6667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7725" y="3521683"/>
            <a:ext cx="2990850" cy="92333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>
                <a:solidFill>
                  <a:srgbClr val="334155"/>
                </a:solidFill>
                <a:latin typeface="Hind Siliguri"/>
              </a:rPr>
              <a:t>প্রতিকার:</a:t>
            </a:r>
            <a:r>
              <a:rPr sz="1400" b="0" i="0" u="none">
                <a:solidFill>
                  <a:srgbClr val="334155"/>
                </a:solidFill>
                <a:latin typeface="Hind Siliguri"/>
              </a:rPr>
              <a:t> গরম পানির ভাপ নেওয়া, প্রচুর পানি পান, নাসাল স্যালাইন স্প্রে, ও নাক-কান-গলা বিশেষজ্ঞের পরামর্শে অ্যান্টিবায়োটিক ব্যবহার।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43815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latin typeface="Noto Serif Bengali"/>
              </a:rPr>
              <a:t>সাইনুসাইটিসের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প্রকারভেদ</a:t>
            </a:r>
            <a:r>
              <a:rPr sz="2550" b="1" i="0" u="none" dirty="0">
                <a:latin typeface="Noto Serif Bengali"/>
              </a:rPr>
              <a:t>, </a:t>
            </a:r>
            <a:r>
              <a:rPr sz="2550" b="1" i="0" u="none" dirty="0" err="1">
                <a:latin typeface="Noto Serif Bengali"/>
              </a:rPr>
              <a:t>কারণ</a:t>
            </a:r>
            <a:r>
              <a:rPr sz="2550" b="1" i="0" u="none" dirty="0">
                <a:latin typeface="Noto Serif Bengali"/>
              </a:rPr>
              <a:t> ও </a:t>
            </a:r>
            <a:r>
              <a:rPr sz="2550" b="1" i="0" u="none" dirty="0" err="1">
                <a:latin typeface="Noto Serif Bengali"/>
              </a:rPr>
              <a:t>লক্ষণ</a:t>
            </a:r>
            <a:endParaRPr sz="2550" b="1" i="0" u="none" dirty="0">
              <a:latin typeface="Noto Serif Bengal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714625"/>
            <a:ext cx="5419725" cy="2657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295400"/>
            <a:ext cx="5419725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425" y="2914650"/>
            <a:ext cx="5270658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40AF"/>
                </a:solidFill>
                <a:latin typeface="Noto Serif Bengali SemiBold"/>
              </a:rPr>
              <a:t>ওটিটিস মিডিয়ার প্রকারভেদ: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34327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343275"/>
            <a:ext cx="4829175" cy="6858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একিউট ওটিটিস মিডিয়া (Acute Otitis Media):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ইউস্টেশিয়ান নালির প্রতিবন্ধকতার কারণে মধ্যকর্ণ ব্যাকটেরিয়া দ্বারা সংক্রমিত হয়। স্থায়িত্ব ২-৪ সপ্তাহ। মধ্যকর্ণ পুঁজে ভরে তীব্র ব্যথা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10527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10527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ক্রনিক ওটিটিস মিডিয়া (Chronic Otitis Media):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কানের পর্দা ফুটো হয়ে পুঁজ বা তরল বের হয়। স্থায়িত্ব ৪ সপ্তাহের বেশি। টিমপ্যানিক পর্দা ক্ষতিগ্রস্ত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463867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4638675"/>
            <a:ext cx="4829175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এডহেসিভ ওটিটিস মিডিয়া (Adhesive Otitis Media):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কানের পর্দা মধ্যকর্ণের সংলগ্ন অস্থি বা প্রাচীরের সাথে লেগে যায় এবং রোগী বধির হয়ে যায়।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43815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latin typeface="Noto Serif Bengali"/>
              </a:rPr>
              <a:t>ওটিটিস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মিডিয়া</a:t>
            </a:r>
            <a:r>
              <a:rPr sz="2550" b="1" i="0" u="none" dirty="0">
                <a:latin typeface="Noto Serif Bengali"/>
              </a:rPr>
              <a:t> (Otitis Media)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E09B3B-0983-CBD0-2D97-A251D97D971C}"/>
              </a:ext>
            </a:extLst>
          </p:cNvPr>
          <p:cNvGrpSpPr/>
          <p:nvPr/>
        </p:nvGrpSpPr>
        <p:grpSpPr>
          <a:xfrm>
            <a:off x="533400" y="1295400"/>
            <a:ext cx="5419725" cy="1314450"/>
            <a:chOff x="533400" y="1295400"/>
            <a:chExt cx="5419725" cy="1028700"/>
          </a:xfrm>
        </p:grpSpPr>
        <p:pic>
          <p:nvPicPr>
            <p:cNvPr id="17" name="Picture 16" descr="image.png">
              <a:extLst>
                <a:ext uri="{FF2B5EF4-FFF2-40B4-BE49-F238E27FC236}">
                  <a16:creationId xmlns:a16="http://schemas.microsoft.com/office/drawing/2014/main" id="{BF46F001-527F-A412-9038-A9F9CA3F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400" y="1295400"/>
              <a:ext cx="5419725" cy="102870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EBB30E2-3D84-E43A-958B-3AB0687F826C}"/>
                </a:ext>
              </a:extLst>
            </p:cNvPr>
            <p:cNvSpPr/>
            <p:nvPr/>
          </p:nvSpPr>
          <p:spPr>
            <a:xfrm>
              <a:off x="733425" y="1406769"/>
              <a:ext cx="4986337" cy="794101"/>
            </a:xfrm>
            <a:prstGeom prst="rect">
              <a:avLst/>
            </a:prstGeom>
            <a:solidFill>
              <a:srgbClr val="ECF3F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30BA6D0-5B60-67B6-8D32-B370773D9A1A}"/>
              </a:ext>
            </a:extLst>
          </p:cNvPr>
          <p:cNvSpPr txBox="1"/>
          <p:nvPr/>
        </p:nvSpPr>
        <p:spPr>
          <a:xfrm>
            <a:off x="601942" y="1477108"/>
            <a:ext cx="53687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ওটিটিস</a:t>
            </a:r>
            <a:r>
              <a:rPr lang="en-US" sz="1400" b="1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b="1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মিডিয়া</a:t>
            </a:r>
            <a:r>
              <a:rPr lang="en-US" sz="1400" b="1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:</a:t>
            </a:r>
            <a:br>
              <a:rPr lang="en-US" sz="1400" b="1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</a:b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কানের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ভেতরে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বা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বাইরের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যেকোনো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অংশে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সংক্রমণজনিত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প্রদাহকে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ওটিটিস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বলে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।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ওটিটিস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মিডিয়া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হলো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মধ্যকর্ণের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একটি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প্রদাহ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বা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ইনফেকশন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। (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নবজাতক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ও ৬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মাস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থেকে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৩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বছরের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শিশুদের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মধ্যে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বেশি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দেখা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যায়</a:t>
            </a:r>
            <a:r>
              <a:rPr lang="en-US" sz="1400" dirty="0">
                <a:effectLst/>
                <a:latin typeface="Hind Siliguri Medium" panose="02000000000000000000" pitchFamily="2" charset="0"/>
                <a:ea typeface="Times New Roman" panose="02020603050405020304" pitchFamily="18" charset="0"/>
                <a:cs typeface="Hind Siliguri Medium" panose="02000000000000000000" pitchFamily="2" charset="0"/>
              </a:rPr>
              <a:t>)।</a:t>
            </a:r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A60157B3-68D2-FF4E-D676-3BE01D6FD8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012144"/>
              </p:ext>
            </p:extLst>
          </p:nvPr>
        </p:nvGraphicFramePr>
        <p:xfrm>
          <a:off x="6238875" y="1665287"/>
          <a:ext cx="5423622" cy="305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3734995" imgH="2096005" progId="Word.Picture.8">
                  <p:embed/>
                </p:oleObj>
              </mc:Choice>
              <mc:Fallback>
                <p:oleObj name="Picture" r:id="rId5" imgW="3734995" imgH="2096005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75" y="1665287"/>
                        <a:ext cx="5423622" cy="30591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27333"/>
            <a:ext cx="3581400" cy="315676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1527333"/>
            <a:ext cx="3581400" cy="315676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1527333"/>
            <a:ext cx="3581400" cy="315676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33425" y="1727358"/>
            <a:ext cx="334041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1E40AF"/>
                </a:solidFill>
                <a:latin typeface="Noto Serif Bengali SemiBold"/>
              </a:rPr>
              <a:t>রোগের কারণ ও জীবাণু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425" y="2155983"/>
            <a:ext cx="3181350" cy="9271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Hind Siliguri"/>
              </a:rPr>
              <a:t>জীবাণু</a:t>
            </a:r>
            <a:r>
              <a:rPr sz="16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RSV, Influenza virus, Rhinovirus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1" u="none" dirty="0">
                <a:solidFill>
                  <a:srgbClr val="334155"/>
                </a:solidFill>
                <a:latin typeface="Hind Siliguri"/>
              </a:rPr>
              <a:t>Streptococcus pneumoniae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600" b="0" i="1" u="none" dirty="0" err="1">
                <a:solidFill>
                  <a:srgbClr val="334155"/>
                </a:solidFill>
                <a:latin typeface="Hind Siliguri"/>
              </a:rPr>
              <a:t>Haemophilus</a:t>
            </a:r>
            <a:r>
              <a:rPr sz="1600" b="0" i="1" u="none" dirty="0">
                <a:solidFill>
                  <a:srgbClr val="334155"/>
                </a:solidFill>
                <a:latin typeface="Hind Siliguri"/>
              </a:rPr>
              <a:t> influenzae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3181754"/>
            <a:ext cx="3181350" cy="9271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পদ্ধতি: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গলবিলে থাকা জীবাণু ইউস্টেশিয়ান নালির (Eustachian tube) মাধ্যমে মধ্যকর্ণে প্রবেশ করে ইনফেকশন ঘটায়।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5325" y="1727358"/>
            <a:ext cx="334041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1E40AF"/>
                </a:solidFill>
                <a:latin typeface="Noto Serif Bengali SemiBold"/>
              </a:rPr>
              <a:t>লক্ষণসমূহ (শিশু ও প্রাপ্তবয়স্ক)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7225" y="1727358"/>
            <a:ext cx="334041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1E40AF"/>
                </a:solidFill>
                <a:latin typeface="Noto Serif Bengali SemiBold"/>
              </a:rPr>
              <a:t>ঝুঁকির কারণ ও জটিলতা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9150" y="2155983"/>
            <a:ext cx="6667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825" y="2155983"/>
            <a:ext cx="2990850" cy="92333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শিশু: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কানে তীব্র ব্যথা ও কান টানা, অতিরিক্ত কান্না, ঘুম ও খাওয়ায় অরুচি, জ্বর ($104^\circ F$), কান দিয়ে দুর্গন্ধযুক্ত পুঁজ পড়া।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9150" y="3181754"/>
            <a:ext cx="6667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5825" y="3181754"/>
            <a:ext cx="2990850" cy="696344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বয়স্ক: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কানে ব্যথা ও চাপ বোধ, ভোঁ ভোঁ শব্দ, বধিরতা, মাথা ঝিমঝিম করা ও জ্বর।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1050" y="2155983"/>
            <a:ext cx="6667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67725" y="2155983"/>
            <a:ext cx="2990850" cy="69249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ঝুঁকি: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৪ মাস-৪ বছর বয়সী শিশু, শুইয়ে বোতলে দুধ খাওয়ানো, ধূমপানযুক্ত ও জনবহুল পরিবেশ।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1050" y="2953154"/>
            <a:ext cx="6667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67725" y="2953154"/>
            <a:ext cx="2990850" cy="92717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জটিলতা: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টিমপ্যানিক পর্দা বা কানের পর্দা ফুটো হওয়া, স্থায়ী বধিরতা ও সংক্রমণ মস্তিষ্কে ছড়িয়ে পড়া।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43815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latin typeface="Noto Serif Bengali"/>
              </a:rPr>
              <a:t>ওটিটিস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মিডিয়ার</a:t>
            </a:r>
            <a:r>
              <a:rPr sz="2550" b="1" i="0" u="none" dirty="0">
                <a:latin typeface="Noto Serif Bengali"/>
              </a:rPr>
              <a:t> </a:t>
            </a:r>
            <a:r>
              <a:rPr sz="2550" b="1" i="0" u="none" dirty="0" err="1">
                <a:latin typeface="Noto Serif Bengali"/>
              </a:rPr>
              <a:t>কারণ</a:t>
            </a:r>
            <a:r>
              <a:rPr sz="2550" b="1" i="0" u="none" dirty="0">
                <a:latin typeface="Noto Serif Bengali"/>
              </a:rPr>
              <a:t>, </a:t>
            </a:r>
            <a:r>
              <a:rPr sz="2550" b="1" i="0" u="none" dirty="0" err="1">
                <a:latin typeface="Noto Serif Bengali"/>
              </a:rPr>
              <a:t>লক্ষণ</a:t>
            </a:r>
            <a:r>
              <a:rPr sz="2550" b="1" i="0" u="none" dirty="0">
                <a:latin typeface="Noto Serif Bengali"/>
              </a:rPr>
              <a:t> ও </a:t>
            </a:r>
            <a:r>
              <a:rPr sz="2550" b="1" i="0" u="none" dirty="0" err="1">
                <a:latin typeface="Noto Serif Bengali"/>
              </a:rPr>
              <a:t>ঝুঁকি</a:t>
            </a:r>
            <a:endParaRPr sz="2550" b="1" i="0" u="none" dirty="0">
              <a:latin typeface="Noto Serif Bengal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1028700"/>
            <a:ext cx="11125200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2958</Words>
  <Application>Microsoft Office PowerPoint</Application>
  <PresentationFormat>Widescreen</PresentationFormat>
  <Paragraphs>274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Arial</vt:lpstr>
      <vt:lpstr>Calibri</vt:lpstr>
      <vt:lpstr>Cambria Math</vt:lpstr>
      <vt:lpstr>Hind Siliguri</vt:lpstr>
      <vt:lpstr>Hind Siliguri Medium</vt:lpstr>
      <vt:lpstr>Hind Siliguri SemiBold</vt:lpstr>
      <vt:lpstr>Noto Sans Bengali</vt:lpstr>
      <vt:lpstr>Noto Sans Bengali Medium</vt:lpstr>
      <vt:lpstr>Noto Sans Bengali SemiBold</vt:lpstr>
      <vt:lpstr>Noto Serif Bengali</vt:lpstr>
      <vt:lpstr>Noto Serif Bengali SemiBold</vt:lpstr>
      <vt:lpstr>SutonnyMJ</vt:lpstr>
      <vt:lpstr>Times New Roman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Anik Shahrier Oishik</cp:lastModifiedBy>
  <cp:revision>65</cp:revision>
  <dcterms:created xsi:type="dcterms:W3CDTF">2013-01-27T09:14:16Z</dcterms:created>
  <dcterms:modified xsi:type="dcterms:W3CDTF">2026-09-14T03:44:24Z</dcterms:modified>
  <cp:category/>
</cp:coreProperties>
</file>