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9" r:id="rId7"/>
    <p:sldId id="272" r:id="rId8"/>
    <p:sldId id="271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BFD"/>
    <a:srgbClr val="F4F9FD"/>
    <a:srgbClr val="F0FDF4"/>
    <a:srgbClr val="FFF1F2"/>
    <a:srgbClr val="F0F9FF"/>
    <a:srgbClr val="CCF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AC55D-92ED-4DAD-8246-5CF8E02E034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DDC6B-7334-4239-A799-F8073E96A1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200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CDDC6B-7334-4239-A799-F8073E96A1B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23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E5E055-55E4-58A4-92DD-DDFCB3E5921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558058" y="0"/>
            <a:ext cx="1633942" cy="51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1.emf"/><Relationship Id="rId4" Type="http://schemas.openxmlformats.org/officeDocument/2006/relationships/image" Target="../media/image6.png"/><Relationship Id="rId9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3.png"/><Relationship Id="rId7" Type="http://schemas.openxmlformats.org/officeDocument/2006/relationships/oleObject" Target="../embeddings/oleObject2.bin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.png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33.emf"/><Relationship Id="rId5" Type="http://schemas.openxmlformats.org/officeDocument/2006/relationships/image" Target="../media/image29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33.emf"/><Relationship Id="rId5" Type="http://schemas.openxmlformats.org/officeDocument/2006/relationships/image" Target="../media/image45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3" Type="http://schemas.openxmlformats.org/officeDocument/2006/relationships/image" Target="../media/image63.png"/><Relationship Id="rId21" Type="http://schemas.openxmlformats.org/officeDocument/2006/relationships/image" Target="../media/image81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image" Target="../media/image62.png"/><Relationship Id="rId16" Type="http://schemas.openxmlformats.org/officeDocument/2006/relationships/image" Target="../media/image76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23" Type="http://schemas.openxmlformats.org/officeDocument/2006/relationships/image" Target="../media/image83.png"/><Relationship Id="rId10" Type="http://schemas.openxmlformats.org/officeDocument/2006/relationships/image" Target="../media/image70.png"/><Relationship Id="rId19" Type="http://schemas.openxmlformats.org/officeDocument/2006/relationships/image" Target="../media/image79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Relationship Id="rId22" Type="http://schemas.openxmlformats.org/officeDocument/2006/relationships/image" Target="../media/image8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png"/><Relationship Id="rId4" Type="http://schemas.openxmlformats.org/officeDocument/2006/relationships/image" Target="../media/image8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87.png"/><Relationship Id="rId7" Type="http://schemas.openxmlformats.org/officeDocument/2006/relationships/image" Target="../media/image9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8.png"/><Relationship Id="rId9" Type="http://schemas.openxmlformats.org/officeDocument/2006/relationships/image" Target="../media/image9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oleObject" Target="../embeddings/oleObject8.bin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2.emf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11" Type="http://schemas.openxmlformats.org/officeDocument/2006/relationships/oleObject" Target="../embeddings/oleObject7.bin"/><Relationship Id="rId5" Type="http://schemas.openxmlformats.org/officeDocument/2006/relationships/image" Target="../media/image107.png"/><Relationship Id="rId10" Type="http://schemas.openxmlformats.org/officeDocument/2006/relationships/image" Target="../media/image111.emf"/><Relationship Id="rId4" Type="http://schemas.openxmlformats.org/officeDocument/2006/relationships/image" Target="../media/image106.png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1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8C26049-8E15-EB5D-66AD-0AF0C4C2388D}"/>
              </a:ext>
            </a:extLst>
          </p:cNvPr>
          <p:cNvSpPr/>
          <p:nvPr/>
        </p:nvSpPr>
        <p:spPr>
          <a:xfrm>
            <a:off x="1635369" y="2233246"/>
            <a:ext cx="6805246" cy="2303583"/>
          </a:xfrm>
          <a:prstGeom prst="rect">
            <a:avLst/>
          </a:prstGeom>
          <a:solidFill>
            <a:srgbClr val="F4FBF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14FBA1-2F20-EEDB-9B4D-929F026FB7AA}"/>
              </a:ext>
            </a:extLst>
          </p:cNvPr>
          <p:cNvSpPr txBox="1"/>
          <p:nvPr/>
        </p:nvSpPr>
        <p:spPr>
          <a:xfrm>
            <a:off x="2266217" y="2360390"/>
            <a:ext cx="60974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মানব</a:t>
            </a:r>
            <a:r>
              <a:rPr lang="en-US" sz="7200" b="1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7200" b="1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শরীরতত্ত্ব</a:t>
            </a:r>
            <a:r>
              <a:rPr lang="en-US" sz="7200" b="1" dirty="0">
                <a:latin typeface="Hind Siliguri" panose="02000000000000000000" pitchFamily="2" charset="0"/>
                <a:cs typeface="Hind Siliguri" panose="02000000000000000000" pitchFamily="2" charset="0"/>
              </a:rPr>
              <a:t>: </a:t>
            </a:r>
          </a:p>
          <a:p>
            <a:r>
              <a:rPr lang="en-US" sz="7200" b="1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বর্জ্য</a:t>
            </a:r>
            <a:r>
              <a:rPr lang="en-US" sz="7200" b="1" dirty="0">
                <a:latin typeface="Hind Siliguri" panose="02000000000000000000" pitchFamily="2" charset="0"/>
                <a:cs typeface="Hind Siliguri" panose="02000000000000000000" pitchFamily="2" charset="0"/>
              </a:rPr>
              <a:t> ও </a:t>
            </a:r>
            <a:r>
              <a:rPr lang="en-US" sz="7200" b="1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নিষ্কাশন</a:t>
            </a:r>
            <a:r>
              <a:rPr lang="en-US" sz="7200" b="1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141065"/>
            <a:ext cx="5467350" cy="10096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303115"/>
            <a:ext cx="5467350" cy="7810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3236565"/>
            <a:ext cx="5467350" cy="10763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4465290"/>
            <a:ext cx="5467350" cy="207168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400" y="1141065"/>
            <a:ext cx="5467350" cy="53959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6275" y="1302990"/>
            <a:ext cx="50673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1E40AF"/>
                </a:solidFill>
                <a:latin typeface="Hind Siliguri"/>
              </a:rPr>
              <a:t>রেচনের সংজ্ঞা: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মানবদেহে প্রাণপ্রবাহ অব্যাহত রাখতে প্রতিটি কোষে অবিরাম বিপাক ক্রিয়া ঘটে চলেছে। এ ধরনের বিপাকের ফলে সৃষ্ট নাইট্রোজেনঘটিত বর্জ্যপদার্থ যে প্রক্রিয়ার মাধ্যমে দেহ থেকে নিষ্কাশিত হয় তাকে </a:t>
            </a:r>
            <a:r>
              <a:rPr sz="1200" b="1" i="0" u="none">
                <a:solidFill>
                  <a:srgbClr val="1E40AF"/>
                </a:solidFill>
                <a:latin typeface="Hind Siliguri"/>
              </a:rPr>
              <a:t>রেচন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বলে।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275" y="2465040"/>
            <a:ext cx="50673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1E40AF"/>
                </a:solidFill>
                <a:latin typeface="Hind Siliguri"/>
              </a:rPr>
              <a:t>রেচনতন্ত্রের সংজ্ঞা: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যে তন্ত্রের মাধ্যমে রেচনকার্য সম্পন্ন হয় তাকে </a:t>
            </a:r>
            <a:r>
              <a:rPr sz="1200" b="1" i="0" u="none">
                <a:solidFill>
                  <a:srgbClr val="1E40AF"/>
                </a:solidFill>
                <a:latin typeface="Hind Siliguri"/>
              </a:rPr>
              <a:t>রেচনতন্ত্র (Excretory System)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বলে।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" y="3388965"/>
            <a:ext cx="5300662" cy="276225"/>
          </a:xfrm>
          <a:prstGeom prst="rect">
            <a:avLst/>
          </a:prstGeom>
          <a:noFill/>
        </p:spPr>
        <p:txBody>
          <a:bodyPr wrap="square" lIns="13335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Hind Siliguri"/>
              </a:rPr>
              <a:t>রেচন পদার্থের নিষ্কাশন হার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850" y="3703290"/>
            <a:ext cx="50482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•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বৃক্ক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 (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প্রধান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অঙ্গ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):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এককভাবে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৮০%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রেচন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পদার্থ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নিষ্কাশন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</a:t>
            </a:r>
            <a:r>
              <a:rPr dirty="0"/>
              <a:t>
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•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অন্যান্য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অঙ্গ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 (২০%):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ত্বক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ফুসফুস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যকৃ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ৎ,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লালাগ্রন্থি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পরিপাকনালী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850" y="4617690"/>
            <a:ext cx="5300662" cy="276225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Hind Siliguri"/>
              </a:rPr>
              <a:t>রেচনতন্ত্রের প্রধান ৪টি উপাদান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3436590"/>
            <a:ext cx="133350" cy="1714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4665315"/>
            <a:ext cx="19050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33450" y="4932015"/>
            <a:ext cx="48196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১. বৃক্ক (Kidney):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১ জোড়া; মূত্র উৎপাদনই এর প্রধান কাজ।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3450" y="5241576"/>
            <a:ext cx="5010150" cy="2067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 dirty="0">
                <a:solidFill>
                  <a:srgbClr val="334155"/>
                </a:solidFill>
                <a:latin typeface="Hind Siliguri"/>
              </a:rPr>
              <a:t>২. </a:t>
            </a:r>
            <a:r>
              <a:rPr sz="1125" b="1" i="0" u="none" dirty="0" err="1">
                <a:solidFill>
                  <a:srgbClr val="334155"/>
                </a:solidFill>
                <a:latin typeface="Hind Siliguri"/>
              </a:rPr>
              <a:t>ইউরেটার</a:t>
            </a:r>
            <a:r>
              <a:rPr sz="1125" b="1" i="0" u="none" dirty="0">
                <a:solidFill>
                  <a:srgbClr val="334155"/>
                </a:solidFill>
                <a:latin typeface="Hind Siliguri"/>
              </a:rPr>
              <a:t> (Ureter):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১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জোড়া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;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দৈর্ঘ্য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২৫-৩০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সেমি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মূত্রথলিতে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মূত্র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পরিবহন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3450" y="5551140"/>
            <a:ext cx="48196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৩. মূত্রথলি (Urinary Bladder):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১টি; ডেট্রুসর (Detrusor) অণৈচ্ছিক পেশি নির্মিত। ধারণক্ষমতা ৭০০-৭৫০ মি.লি. (২৮০-৩২০ মি.লি. জমলেই ত্যাগের ইচ্ছা জাগে)।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3450" y="6075015"/>
            <a:ext cx="48196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৪. মূত্রনালী (Urethra):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১টি; পুরুষে ১৮-১৯ সেমি (বীর্য ও মূত্র নির্গমন), নারীতে ৩.৫-৪ সেমি।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4893915"/>
            <a:ext cx="1047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203477"/>
            <a:ext cx="1047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5513040"/>
            <a:ext cx="1047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036915"/>
            <a:ext cx="1047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6250" y="419100"/>
            <a:ext cx="11715750" cy="417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F172A"/>
                </a:solidFill>
                <a:latin typeface="Hind Siliguri"/>
              </a:rPr>
              <a:t>রেচন ও রেচনতন্ত্রের পরিচিতি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6250" y="88389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1B87FD83-199B-920F-8713-72A421C3FB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056805"/>
              </p:ext>
            </p:extLst>
          </p:nvPr>
        </p:nvGraphicFramePr>
        <p:xfrm>
          <a:off x="7209693" y="1642894"/>
          <a:ext cx="3847746" cy="4491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9" imgW="1647993" imgH="1867317" progId="Word.Picture.8">
                  <p:embed/>
                </p:oleObj>
              </mc:Choice>
              <mc:Fallback>
                <p:oleObj name="Picture" r:id="rId9" imgW="1647993" imgH="1867317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8673"/>
                      <a:stretch>
                        <a:fillRect/>
                      </a:stretch>
                    </p:blipFill>
                    <p:spPr bwMode="auto">
                      <a:xfrm>
                        <a:off x="7209693" y="1642894"/>
                        <a:ext cx="3847746" cy="44919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141065"/>
            <a:ext cx="5467350" cy="26765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3969990"/>
            <a:ext cx="5467350" cy="22193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141065"/>
            <a:ext cx="5467350" cy="5048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4850" y="1293465"/>
            <a:ext cx="5300662" cy="276225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Hind Siliguri"/>
              </a:rPr>
              <a:t>বহিস্থ গঠন ও শারীরিক পরিমাপ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1607790"/>
            <a:ext cx="5048250" cy="2057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অবস্থান: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উদর গহ্বরের পেছনে মেরুদণ্ডের দুপাশে ২টি (বাম বৃক্ক ডান বৃক্ক অপেক্ষা কিছুটা বড়)।</a:t>
            </a:r>
            <a:r>
              <a:t>
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•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আকৃতি ও বর্ণ: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শিম বীজের মতো, গাঢ় লালচে বাদামী।</a:t>
            </a:r>
            <a:r>
              <a:t>
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•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আকার: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দৈর্ঘ্য ১০-১২ সেমি, প্রস্থ ৫-৬ সেমি, পুরুত্ব ৩ সেমি।</a:t>
            </a:r>
            <a:r>
              <a:t>
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•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ওজন: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পুরুষে ১৫০-১৭০ গ্রাম; স্ত্রীলোকে ১৩০-১৫০ গ্রাম।</a:t>
            </a:r>
            <a:r>
              <a:t>
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•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হাইলাম (Hilum):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অবতল অংশের ভাঁজ; এর ভেতর দিয়ে রেনাল ধমনী ও স্নায়ু প্রবেশ করে এবং ইউরেটার ও রেনাল সিরা বের হয়।</a:t>
            </a:r>
            <a:r>
              <a:t>
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•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আবরণ: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রেনাল ক্যাপসুল / টিউনিকা ফাইব্রোসা (Renal Capsule/Tunica Fibrosa) এবং সুরক্ষাকারী চর্বির স্তর।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4122390"/>
            <a:ext cx="5300662" cy="276225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Hind Siliguri"/>
              </a:rPr>
              <a:t>অভ্যন্তরীণ গঠন (Anatomy)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4436715"/>
            <a:ext cx="5048250" cy="1600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রেনাল কর্টেক্স (Cortex):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বাইরের অংশ (রেনাল কর্পাসল, প্রক্সিমাল ও ডিস্টাল প্যাঁচানো নালিকা যুক্ত)।</a:t>
            </a:r>
            <a:r>
              <a:t>
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•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রেনাল মেডুলা (Medulla):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৮-১৮টি পিরামিড আকৃতির রেনাল পিরামিড (Renal Pyramids) নিয়ে গঠিত। পিরামিডের মাঝে কর্টেক্সের অংশকে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রেনাল কলাম (Renal Column)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বলে।</a:t>
            </a:r>
            <a:r>
              <a:t>
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•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রেনাল প্যাপিলা ও ক্যালিক্স: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১০-২৫টি ছিদ্রযুক্ত চূড়া যা মাইনর ক্যালিক্স ও মেজর ক্যালিক্স হয়ে রেনাল পেলভিসে (Pelvis) উন্মুক্ত হয়।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341090"/>
            <a:ext cx="171450" cy="1714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" y="4170015"/>
            <a:ext cx="190500" cy="1714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6250" y="419100"/>
            <a:ext cx="11715750" cy="417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F172A"/>
                </a:solidFill>
                <a:latin typeface="Hind Siliguri"/>
              </a:rPr>
              <a:t>বৃক্কের গঠন (Structure of Kidney)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6250" y="88389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C4A956D-3990-9F3B-8939-DF92CC4E0F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726141"/>
              </p:ext>
            </p:extLst>
          </p:nvPr>
        </p:nvGraphicFramePr>
        <p:xfrm>
          <a:off x="6339720" y="1812923"/>
          <a:ext cx="5284709" cy="28905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7" imgW="4792721" imgH="2010292" progId="Word.Picture.8">
                  <p:embed/>
                </p:oleObj>
              </mc:Choice>
              <mc:Fallback>
                <p:oleObj name="Picture" r:id="rId7" imgW="4792721" imgH="2010292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9720" y="1812923"/>
                        <a:ext cx="5284709" cy="28905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141064"/>
            <a:ext cx="3644800" cy="199705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50" y="1141064"/>
            <a:ext cx="3644949" cy="199705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0800" y="1141064"/>
            <a:ext cx="3644800" cy="199705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3265139"/>
            <a:ext cx="3644800" cy="199705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50" y="3265139"/>
            <a:ext cx="3644949" cy="199705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0800" y="3265139"/>
            <a:ext cx="3644800" cy="199705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TextBox 8"/>
          <p:cNvSpPr txBox="1"/>
          <p:nvPr/>
        </p:nvSpPr>
        <p:spPr>
          <a:xfrm>
            <a:off x="657225" y="1722090"/>
            <a:ext cx="32828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প্লাজমার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পানি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নিয়ন্ত্রণ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পানি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সাম্যতা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রাখে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দেহে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তরলের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pH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নিয়ন্ত্রণের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মাধ্যমে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অম্ল-ক্ষারের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ভারসাম্য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বজায়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রাখে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54425" y="1722090"/>
            <a:ext cx="3282999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>
                <a:solidFill>
                  <a:srgbClr val="334155"/>
                </a:solidFill>
                <a:latin typeface="Hind Siliguri"/>
              </a:rPr>
              <a:t>ইউরিয়া, ইউরিক এসিড, ক্রিএটিনিন ইত্যাদি নাইট্রোজেনঘটিত ক্ষতিকর বর্জ্য ও বিষাক্ত পদার্থ দেহ থেকে অপসারণ করে।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1775" y="1722090"/>
            <a:ext cx="3282850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>
                <a:solidFill>
                  <a:srgbClr val="334155"/>
                </a:solidFill>
                <a:latin typeface="Hind Siliguri"/>
              </a:rPr>
              <a:t>রক্তের সোডিয়াম (Na⁺), পটাশিয়াম (K⁺), ক্যালসিয়াম (Ca²⁺), ক্লোরাইড (Cl⁻) ও অভিস্রবণিক চাপ নিয়ন্ত্রণ করে।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846165"/>
            <a:ext cx="328285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1" i="0" u="none">
                <a:solidFill>
                  <a:srgbClr val="334155"/>
                </a:solidFill>
                <a:latin typeface="Hind Siliguri"/>
              </a:rPr>
              <a:t>এরিথ্রোপয়েটিন (Erythropoietin):</a:t>
            </a:r>
            <a:r>
              <a:rPr sz="1400" b="0" i="0" u="none">
                <a:solidFill>
                  <a:srgbClr val="334155"/>
                </a:solidFill>
                <a:latin typeface="Hind Siliguri"/>
              </a:rPr>
              <a:t> লোহিত রক্তকণিকা সৃষ্টি উদ্দীপিত করে।</a:t>
            </a:r>
            <a:r>
              <a:rPr sz="2000"/>
              <a:t>
</a:t>
            </a:r>
            <a:r>
              <a:rPr sz="1400" b="1" i="0" u="none">
                <a:solidFill>
                  <a:srgbClr val="334155"/>
                </a:solidFill>
                <a:latin typeface="Hind Siliguri"/>
              </a:rPr>
              <a:t>এনজিওটেন্সিন:</a:t>
            </a:r>
            <a:r>
              <a:rPr sz="1400" b="0" i="0" u="none">
                <a:solidFill>
                  <a:srgbClr val="334155"/>
                </a:solidFill>
                <a:latin typeface="Hind Siliguri"/>
              </a:rPr>
              <a:t> রক্তচাপ ও লবণ-পানি নিয়ন্ত্রণ করে।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54425" y="3846165"/>
            <a:ext cx="3282999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1" i="0" u="none">
                <a:solidFill>
                  <a:srgbClr val="334155"/>
                </a:solidFill>
                <a:latin typeface="Hind Siliguri"/>
              </a:rPr>
              <a:t>রেনিন (Renin):</a:t>
            </a:r>
            <a:r>
              <a:rPr sz="1400" b="0" i="0" u="none">
                <a:solidFill>
                  <a:srgbClr val="334155"/>
                </a:solidFill>
                <a:latin typeface="Hind Siliguri"/>
              </a:rPr>
              <a:t> অ্যালডোস্টেরন নিয়ন্ত্রণ করে। অনাহারে প্রোটিন/লিপিড থেকে ২০% গ্লুকোজ তৈরি করে (গ্লাইকোনিওজেনেসিস)।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51775" y="3846165"/>
            <a:ext cx="3282850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>
                <a:solidFill>
                  <a:srgbClr val="334155"/>
                </a:solidFill>
                <a:latin typeface="Hind Siliguri"/>
              </a:rPr>
              <a:t>দেহের অভ্যন্তরীণ পরিবেশ স্থিতিশীল রাখে এবং প্রয়োজনীয় পানি, গ্লুকোজ ও অ্যামিনো এসিড রক্তে পুনঃশোষণ করে।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25" y="1383952"/>
            <a:ext cx="161925" cy="2095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14400" y="1350615"/>
            <a:ext cx="2287044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0F172A"/>
                </a:solidFill>
                <a:latin typeface="Hind Siliguri"/>
              </a:rPr>
              <a:t>১. </a:t>
            </a:r>
            <a:r>
              <a:rPr sz="1350" b="1" i="0" u="none" dirty="0" err="1">
                <a:solidFill>
                  <a:srgbClr val="0F172A"/>
                </a:solidFill>
                <a:latin typeface="Hind Siliguri"/>
              </a:rPr>
              <a:t>পানির</a:t>
            </a:r>
            <a:r>
              <a:rPr sz="135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1350" b="1" i="0" u="none" dirty="0" err="1">
                <a:solidFill>
                  <a:srgbClr val="0F172A"/>
                </a:solidFill>
                <a:latin typeface="Hind Siliguri"/>
              </a:rPr>
              <a:t>সাম্যতা</a:t>
            </a:r>
            <a:r>
              <a:rPr sz="1350" b="1" i="0" u="none" dirty="0">
                <a:solidFill>
                  <a:srgbClr val="0F172A"/>
                </a:solidFill>
                <a:latin typeface="Hind Siliguri"/>
              </a:rPr>
              <a:t> ও pH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4425" y="1383952"/>
            <a:ext cx="180975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730650" y="1350615"/>
            <a:ext cx="2287044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২. রেচন বর্জ্য অপসারণ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1775" y="1383952"/>
            <a:ext cx="180975" cy="2095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528000" y="1350615"/>
            <a:ext cx="2855253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৩. লবণের মাত্রা ও অভিস্রবণ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225" y="3508027"/>
            <a:ext cx="209550" cy="2095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62025" y="3474690"/>
            <a:ext cx="1562576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৪. হরমোন খরণ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4425" y="3508027"/>
            <a:ext cx="180975" cy="2095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730650" y="3474690"/>
            <a:ext cx="355131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৫. এনজাইম ও গ্লাইকোনিওজেনেসিস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51775" y="3508027"/>
            <a:ext cx="209550" cy="20955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556575" y="3474690"/>
            <a:ext cx="3068332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৬. হোমিওস্ট্যাসিস ও পুনঃশোষণ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6250" y="419100"/>
            <a:ext cx="11715750" cy="417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F172A"/>
                </a:solidFill>
                <a:latin typeface="Hind Siliguri"/>
              </a:rPr>
              <a:t>বৃক্কের শারীরবৃত্তীয় কার্যাবলী (Functions of Kidney)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76250" y="88389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141065"/>
            <a:ext cx="5467350" cy="78105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074516"/>
            <a:ext cx="5467350" cy="9715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3198465"/>
            <a:ext cx="5467350" cy="17621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5112989"/>
            <a:ext cx="5467350" cy="15335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400" y="1672733"/>
            <a:ext cx="5467350" cy="43123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6275" y="1207740"/>
            <a:ext cx="50673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1E40AF"/>
                </a:solidFill>
                <a:latin typeface="Hind Siliguri"/>
              </a:rPr>
              <a:t>নেফ্রনের</a:t>
            </a:r>
            <a:r>
              <a:rPr sz="1200" b="1" i="0" u="none" dirty="0">
                <a:solidFill>
                  <a:srgbClr val="1E40AF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1E40AF"/>
                </a:solidFill>
                <a:latin typeface="Hind Siliguri"/>
              </a:rPr>
              <a:t>সংজ্ঞা</a:t>
            </a:r>
            <a:r>
              <a:rPr sz="1200" b="1" i="0" u="none" dirty="0">
                <a:solidFill>
                  <a:srgbClr val="1E40AF"/>
                </a:solidFill>
                <a:latin typeface="Hind Siliguri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মালপিঘিয়ান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নালিকা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বৃক্কীয়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নালিকার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সমন্বয়ে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গঠিত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বৃক্কের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গাঠনিক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কার্যকরী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একককে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1E40AF"/>
                </a:solidFill>
                <a:latin typeface="Hind Siliguri"/>
              </a:rPr>
              <a:t>নেফ্রন</a:t>
            </a:r>
            <a:r>
              <a:rPr sz="1200" b="1" i="0" u="none" dirty="0">
                <a:solidFill>
                  <a:srgbClr val="1E40AF"/>
                </a:solidFill>
                <a:latin typeface="Hind Siliguri"/>
              </a:rPr>
              <a:t> (Nephron)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বলে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 (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আবিষ্কারক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: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স্যার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উইলিয়াম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বোম্যান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১৮৪২)।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2226915"/>
            <a:ext cx="5300662" cy="276225"/>
          </a:xfrm>
          <a:prstGeom prst="rect">
            <a:avLst/>
          </a:prstGeom>
          <a:noFill/>
        </p:spPr>
        <p:txBody>
          <a:bodyPr wrap="square" lIns="13335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Hind Siliguri"/>
              </a:rPr>
              <a:t>নেফ্রন সংক্রান্ত গুরুত্বপূর্ণ তথ্য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938" y="2484353"/>
            <a:ext cx="530066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•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প্রতিটি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বৃক্কে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১০-১২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লক্ষ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নেফ্রন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থাকে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(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দৈর্ঘ্য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৩-৫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সেমি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;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দুটি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বৃক্কে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মোট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৩৬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কিমি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)।</a:t>
            </a:r>
            <a:r>
              <a:rPr dirty="0"/>
              <a:t>
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• ৫০%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নেফ্রন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সর্বদা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সক্রিয়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থাকে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৫০%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বিশ্রামে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থাকে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850" y="3350865"/>
            <a:ext cx="5300662" cy="276225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Hind Siliguri"/>
              </a:rPr>
              <a:t>নেফ্রনের প্রকারভেদ (Types of Nephrons)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850" y="3665190"/>
            <a:ext cx="504825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১. সুপারফিসিয়াল / কর্টিক্যাল নেফ্রন (৮৫%):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কর্টেক্সে থাকে, ক্ষুদ্র ও প্যাঁচানো, সাধারণ অবস্থায় মূত্র তৈরি করে।</a:t>
            </a:r>
            <a:r>
              <a:t>
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২. মিডকোটিক্যাল নেফ্রন (৫%):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কর্টেক্সের মাঝামাঝি অংশে অবস্থান করে।</a:t>
            </a:r>
            <a:r>
              <a:t>
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৩. জাক্সটামেডুলারী নেফ্রন (১০%):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কর্টেক্স-মেডুলার সংযোগস্থলে থাকে; জরুরী বা আপদকালীন অবস্থায় মূত্র তৈরি করে।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850" y="5265389"/>
            <a:ext cx="5300662" cy="276225"/>
          </a:xfrm>
          <a:prstGeom prst="rect">
            <a:avLst/>
          </a:prstGeom>
          <a:noFill/>
        </p:spPr>
        <p:txBody>
          <a:bodyPr wrap="square" lIns="219075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Hind Siliguri"/>
              </a:rPr>
              <a:t>নেফ্রনের মূল দুটি অংশ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850" y="5579714"/>
            <a:ext cx="50482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(ক) রেনাল কর্পাসল: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বোম্যান্স ক্যাপসুল (ভিসেরাল ও প্যারাইটাল স্তর, পোডোসাইট কোষ) ও গ্লোমেরুলাস (আল্ট্রাফিল্টার)।</a:t>
            </a:r>
            <a:r>
              <a:t>
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(খ) রেনাল টিউবিউল: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প্রক্সিমাল প্যাঁচানো নালিকা (১৪ মিমি), হেনলির লুপ ('U' আকৃতির), ডিস্টাল প্যাঁচানো নালিকা (৫ মিমি) ও সংগ্রাহী নালী।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2274540"/>
            <a:ext cx="133350" cy="1714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3398490"/>
            <a:ext cx="190500" cy="1714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850" y="5313014"/>
            <a:ext cx="219075" cy="1714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76250" y="419100"/>
            <a:ext cx="11715750" cy="417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F172A"/>
                </a:solidFill>
                <a:latin typeface="Hind Siliguri"/>
              </a:rPr>
              <a:t>নেফ্রন: সূক্ষ্ম গঠন ও শ্রেণিবিন্যাস (Nephron)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6250" y="88389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DC0BC173-DCCA-7871-10BB-652B67CC68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195778"/>
              </p:ext>
            </p:extLst>
          </p:nvPr>
        </p:nvGraphicFramePr>
        <p:xfrm>
          <a:off x="6301520" y="1886942"/>
          <a:ext cx="5355600" cy="3836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10" imgW="4116021" imgH="2963218" progId="Word.Picture.8">
                  <p:embed/>
                </p:oleObj>
              </mc:Choice>
              <mc:Fallback>
                <p:oleObj name="Picture" r:id="rId10" imgW="4116021" imgH="2963218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01"/>
                      <a:stretch>
                        <a:fillRect/>
                      </a:stretch>
                    </p:blipFill>
                    <p:spPr bwMode="auto">
                      <a:xfrm>
                        <a:off x="6301520" y="1886942"/>
                        <a:ext cx="5355600" cy="38368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62" y="1144732"/>
            <a:ext cx="5500687" cy="484455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144732"/>
            <a:ext cx="5500687" cy="10334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284070"/>
            <a:ext cx="5500687" cy="19242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4313079"/>
            <a:ext cx="5500687" cy="17526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" name="TextBox 7"/>
          <p:cNvSpPr txBox="1"/>
          <p:nvPr/>
        </p:nvSpPr>
        <p:spPr>
          <a:xfrm>
            <a:off x="476250" y="381000"/>
            <a:ext cx="8896350" cy="397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 dirty="0" err="1">
                <a:solidFill>
                  <a:srgbClr val="0F172A"/>
                </a:solidFill>
                <a:latin typeface="Hind Siliguri"/>
              </a:rPr>
              <a:t>নেফ্রনের</a:t>
            </a:r>
            <a:r>
              <a:rPr sz="255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0F172A"/>
                </a:solidFill>
                <a:latin typeface="Hind Siliguri"/>
              </a:rPr>
              <a:t>গঠন</a:t>
            </a:r>
            <a:r>
              <a:rPr sz="2550" b="1" i="0" u="none" dirty="0">
                <a:solidFill>
                  <a:srgbClr val="0F172A"/>
                </a:solidFill>
                <a:latin typeface="Hind Siliguri"/>
              </a:rPr>
              <a:t>: </a:t>
            </a:r>
            <a:r>
              <a:rPr sz="2550" b="1" i="0" u="none" dirty="0" err="1">
                <a:solidFill>
                  <a:srgbClr val="0F172A"/>
                </a:solidFill>
                <a:latin typeface="Hind Siliguri"/>
              </a:rPr>
              <a:t>রেনাল</a:t>
            </a:r>
            <a:r>
              <a:rPr sz="255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0F172A"/>
                </a:solidFill>
                <a:latin typeface="Hind Siliguri"/>
              </a:rPr>
              <a:t>কর্পাসল</a:t>
            </a:r>
            <a:r>
              <a:rPr sz="2550" b="1" i="0" u="none" dirty="0">
                <a:solidFill>
                  <a:srgbClr val="0F172A"/>
                </a:solidFill>
                <a:latin typeface="Hind Siliguri"/>
              </a:rPr>
              <a:t> (</a:t>
            </a:r>
            <a:r>
              <a:rPr sz="2550" b="1" i="0" u="none" dirty="0" err="1">
                <a:solidFill>
                  <a:srgbClr val="0F172A"/>
                </a:solidFill>
                <a:latin typeface="Hind Siliguri"/>
              </a:rPr>
              <a:t>মালপিজিয়ান</a:t>
            </a:r>
            <a:r>
              <a:rPr sz="255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0F172A"/>
                </a:solidFill>
                <a:latin typeface="Hind Siliguri"/>
              </a:rPr>
              <a:t>বডি</a:t>
            </a:r>
            <a:r>
              <a:rPr sz="2550" b="1" i="0" u="none" dirty="0">
                <a:solidFill>
                  <a:srgbClr val="0F172A"/>
                </a:solidFill>
                <a:latin typeface="Hind Siliguri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550" y="1287607"/>
            <a:ext cx="4824412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369A1"/>
                </a:solidFill>
                <a:latin typeface="Hind Siliguri"/>
              </a:rPr>
              <a:t>রেনাল কর্পাসল / মালপিজিয়ান বডি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1611456"/>
            <a:ext cx="511016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বৃক্কের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সম্মুখস্ত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কর্টেক্স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অঞ্চলে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অবস্থিত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২০০ µm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ব্যাসবিশিষ্ট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ফানেল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আকৃতির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অংশ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দুটি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অংশ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নিয়ে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গঠিত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: 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১.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বোম্যান্স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ক্যাপসুল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২.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গ্লোমেরুলাস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2975" y="2426945"/>
            <a:ext cx="4852987" cy="2952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25" b="1" i="0" u="none">
                <a:solidFill>
                  <a:srgbClr val="0369A1"/>
                </a:solidFill>
                <a:latin typeface="Hind Siliguri"/>
              </a:rPr>
              <a:t>১. বোম্যান্স ক্যাপসুল (Bowman's Capsule)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2975" y="4455954"/>
            <a:ext cx="4852987" cy="2952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25" b="1" i="0" u="none">
                <a:solidFill>
                  <a:srgbClr val="0369A1"/>
                </a:solidFill>
                <a:latin typeface="Hind Siliguri"/>
              </a:rPr>
              <a:t>২. গ্লোমেরুলাস (Glomerulus)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1363807"/>
            <a:ext cx="190500" cy="1905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25" y="2479332"/>
            <a:ext cx="190500" cy="1905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47725" y="2717825"/>
            <a:ext cx="4948237" cy="22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>
                <a:solidFill>
                  <a:srgbClr val="334155"/>
                </a:solidFill>
                <a:latin typeface="Hind Siliguri"/>
              </a:rPr>
              <a:t>আবিষ্কার: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১৯ শতকের ব্রিটিশ চিকিৎসক Sir William Bowman (১৮১৬–১৮৯২)।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7725" y="2996431"/>
            <a:ext cx="4948237" cy="22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>
                <a:solidFill>
                  <a:srgbClr val="334155"/>
                </a:solidFill>
                <a:latin typeface="Hind Siliguri"/>
              </a:rPr>
              <a:t>গঠন: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গ্লোমেরুলাসকে ঘিরে থাকা ০.২ মিমি ব্যাসের দ্বি-স্তরী পেয়ালার মতো অঙ্গ।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7725" y="3275037"/>
            <a:ext cx="4948237" cy="442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>
                <a:solidFill>
                  <a:srgbClr val="334155"/>
                </a:solidFill>
                <a:latin typeface="Hind Siliguri"/>
              </a:rPr>
              <a:t>স্তরায়ন: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1" i="0" u="none">
                <a:solidFill>
                  <a:srgbClr val="334155"/>
                </a:solidFill>
                <a:latin typeface="Hind Siliguri"/>
              </a:rPr>
              <a:t>ভিসেরাল স্তর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(পডোসাইট কোষ ও পেডিকেল প্রবর্ধন বিশিষ্ট, যাতে ২০ nm পরিস্রাবণ ছিদ্র থাকে) এবং </a:t>
            </a:r>
            <a:r>
              <a:rPr sz="1162" b="1" i="0" u="none">
                <a:solidFill>
                  <a:srgbClr val="334155"/>
                </a:solidFill>
                <a:latin typeface="Hind Siliguri"/>
              </a:rPr>
              <a:t>প্যারাইটাল স্তর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। দুই স্তরের মাঝে </a:t>
            </a:r>
            <a:r>
              <a:rPr sz="1162" b="1" i="0" u="none">
                <a:solidFill>
                  <a:srgbClr val="334155"/>
                </a:solidFill>
                <a:latin typeface="Hind Siliguri"/>
              </a:rPr>
              <a:t>ক্যাপসুলার স্পেস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বিদ্যমান।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7725" y="3863025"/>
            <a:ext cx="4948237" cy="22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 dirty="0" err="1">
                <a:solidFill>
                  <a:srgbClr val="334155"/>
                </a:solidFill>
                <a:latin typeface="Hind Siliguri"/>
              </a:rPr>
              <a:t>কাজ</a:t>
            </a:r>
            <a:r>
              <a:rPr sz="1162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গ্লোমেরুলার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ফিলট্রেট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গ্রহণ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বৃক্কীয়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নালিকায়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প্রেরণ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225" y="4508341"/>
            <a:ext cx="190500" cy="1905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07053" y="4790795"/>
            <a:ext cx="5225924" cy="4262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 dirty="0" err="1">
                <a:solidFill>
                  <a:srgbClr val="334155"/>
                </a:solidFill>
                <a:latin typeface="Hind Siliguri"/>
              </a:rPr>
              <a:t>কৈশিক</a:t>
            </a:r>
            <a:r>
              <a:rPr sz="1162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1" i="0" u="none" dirty="0" err="1">
                <a:solidFill>
                  <a:srgbClr val="334155"/>
                </a:solidFill>
                <a:latin typeface="Hind Siliguri"/>
              </a:rPr>
              <a:t>জালিকাগুচ্ছ</a:t>
            </a:r>
            <a:r>
              <a:rPr sz="1162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আফ্যারেন্ট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ধমনিকা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(৫০ µm)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প্রবেশ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৫০–৬০টি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কৈশিক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জালিকা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তৈরি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সংকুচিত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ইফ্যারেন্ট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ধমনিকা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(২৫ µm)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হিসেবে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বের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62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162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7053" y="5290857"/>
            <a:ext cx="5041537" cy="644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>
                <a:solidFill>
                  <a:srgbClr val="334155"/>
                </a:solidFill>
                <a:latin typeface="Hind Siliguri"/>
              </a:rPr>
              <a:t>উচ্চ রক্তচাপ ও আল্ট্রাফিল্ট্রেশন: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ধমনিকাদ্বয়ের ব্যাসের পার্থক্যের জন্য গ্লোমেরুলাসে উচ্চ চাপ সৃষ্টি হয়। এটি </a:t>
            </a:r>
            <a:r>
              <a:rPr sz="1162" b="1" i="0" u="none">
                <a:solidFill>
                  <a:srgbClr val="334155"/>
                </a:solidFill>
                <a:latin typeface="Hind Siliguri"/>
              </a:rPr>
              <a:t>Ultra-filter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হিসেবে রক্তের </a:t>
            </a:r>
            <a:r>
              <a:rPr sz="1162" b="1" i="0" u="none">
                <a:solidFill>
                  <a:srgbClr val="334155"/>
                </a:solidFill>
                <a:latin typeface="Hind Siliguri"/>
              </a:rPr>
              <a:t>অতিপরিস্রাবণ (Ultrafiltration)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ঘটায়।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7225" y="269877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7225" y="2977381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7225" y="3255987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7225" y="384397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6552" y="4771745"/>
            <a:ext cx="77637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6552" y="5271807"/>
            <a:ext cx="77637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46966C8-045C-4880-DC22-0CD390DE4325}"/>
              </a:ext>
            </a:extLst>
          </p:cNvPr>
          <p:cNvSpPr/>
          <p:nvPr/>
        </p:nvSpPr>
        <p:spPr>
          <a:xfrm>
            <a:off x="476250" y="88389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80453E5-549D-F1CB-B271-2594B32F1D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91262" y="1482588"/>
            <a:ext cx="5291413" cy="41018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1076325"/>
            <a:ext cx="7243762" cy="53816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887" y="1076325"/>
            <a:ext cx="3900487" cy="54483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5471722"/>
            <a:ext cx="6843712" cy="665309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2008286"/>
            <a:ext cx="2230338" cy="27886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5188" y="2008286"/>
            <a:ext cx="2230487" cy="27886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1875" y="2008286"/>
            <a:ext cx="2230487" cy="27886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7462" y="398375"/>
            <a:ext cx="11430000" cy="3462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50" b="1" i="0" u="none" dirty="0" err="1">
                <a:latin typeface="Hind Siliguri"/>
              </a:rPr>
              <a:t>রেনাল</a:t>
            </a:r>
            <a:r>
              <a:rPr sz="2250" b="1" i="0" u="none" dirty="0">
                <a:latin typeface="Hind Siliguri"/>
              </a:rPr>
              <a:t> </a:t>
            </a:r>
            <a:r>
              <a:rPr sz="2250" b="1" i="0" u="none" dirty="0" err="1">
                <a:latin typeface="Hind Siliguri"/>
              </a:rPr>
              <a:t>টিউবিউলস</a:t>
            </a:r>
            <a:r>
              <a:rPr sz="2250" b="1" i="0" u="none" dirty="0">
                <a:latin typeface="Hind Siliguri"/>
              </a:rPr>
              <a:t> (</a:t>
            </a:r>
            <a:r>
              <a:rPr sz="2250" b="1" i="0" u="none" dirty="0" err="1">
                <a:latin typeface="Hind Siliguri"/>
              </a:rPr>
              <a:t>বৃক্কীয়</a:t>
            </a:r>
            <a:r>
              <a:rPr sz="2250" b="1" i="0" u="none" dirty="0">
                <a:latin typeface="Hind Siliguri"/>
              </a:rPr>
              <a:t> </a:t>
            </a:r>
            <a:r>
              <a:rPr sz="2250" b="1" i="0" u="none" dirty="0" err="1">
                <a:latin typeface="Hind Siliguri"/>
              </a:rPr>
              <a:t>নালিকা</a:t>
            </a:r>
            <a:r>
              <a:rPr sz="2250" b="1" i="0" u="none" dirty="0">
                <a:latin typeface="Hind Siliguri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5350" y="1281004"/>
            <a:ext cx="6577012" cy="21929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25" b="1" i="0" u="none">
                <a:solidFill>
                  <a:srgbClr val="0284C7"/>
                </a:solidFill>
                <a:latin typeface="Hind Siliguri"/>
              </a:rPr>
              <a:t>রেনাল টিউবিউলস / বৃক্কীয় নালিকা (Renal Tubules)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8650" y="1590675"/>
            <a:ext cx="6843712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28650" y="1676400"/>
                <a:ext cx="6843712" cy="18325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68"/>
                  </a:lnSpc>
                </a:pP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বোওম্যানস</a:t>
                </a:r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ক্যাপসুলের</a:t>
                </a:r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তলদেশ</a:t>
                </a:r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থেকে</a:t>
                </a:r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সংগ্রাহী</a:t>
                </a:r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নালী</a:t>
                </a:r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পর্যন্ত</a:t>
                </a:r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বিস্তৃত</a:t>
                </a:r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অংশ</a:t>
                </a:r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 (</a:t>
                </a: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দৈর্ঘ্য</a:t>
                </a:r>
                <a:r>
                  <a:rPr lang="en-US" sz="1012" b="0" i="0" u="none" dirty="0">
                    <a:solidFill>
                      <a:srgbClr val="334155"/>
                    </a:solidFill>
                    <a:latin typeface="Hind Siliguri"/>
                  </a:rPr>
                  <a:t> 3cm</a:t>
                </a:r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 , </a:t>
                </a: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ব্যাস</a:t>
                </a:r>
                <a:r>
                  <a:rPr lang="en-US" sz="1012" b="0" i="0" u="none" dirty="0">
                    <a:solidFill>
                      <a:srgbClr val="334155"/>
                    </a:solidFill>
                    <a:latin typeface="Hind Siliguri"/>
                  </a:rPr>
                  <a:t> 60</a:t>
                </a:r>
                <a14:m>
                  <m:oMath xmlns:m="http://schemas.openxmlformats.org/officeDocument/2006/math">
                    <m:r>
                      <a:rPr lang="en-US" sz="1012" b="0" i="1" u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m:rPr>
                        <m:sty m:val="p"/>
                      </m:rPr>
                      <a:rPr lang="en-US" sz="1012" b="0" i="1" u="none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 )। </a:t>
                </a: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এটি</a:t>
                </a:r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 ৩টি </a:t>
                </a: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প্রধান</a:t>
                </a:r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অঞ্চলে</a:t>
                </a:r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012" b="0" i="0" u="none" dirty="0" err="1">
                    <a:solidFill>
                      <a:srgbClr val="334155"/>
                    </a:solidFill>
                    <a:latin typeface="Hind Siliguri"/>
                  </a:rPr>
                  <a:t>বিভক্ত</a:t>
                </a:r>
                <a:r>
                  <a:rPr sz="1012" b="0" i="0" u="none" dirty="0">
                    <a:solidFill>
                      <a:srgbClr val="334155"/>
                    </a:solidFill>
                    <a:latin typeface="Hind Siliguri"/>
                  </a:rPr>
                  <a:t>: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676400"/>
                <a:ext cx="6843712" cy="183255"/>
              </a:xfrm>
              <a:prstGeom prst="rect">
                <a:avLst/>
              </a:prstGeom>
              <a:blipFill>
                <a:blip r:embed="rId8"/>
                <a:stretch>
                  <a:fillRect l="-1158" t="-16667" r="-178" b="-4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8310012" y="6276975"/>
            <a:ext cx="3212307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 u="none" dirty="0" err="1">
                <a:solidFill>
                  <a:srgbClr val="64748B"/>
                </a:solidFill>
                <a:latin typeface="Hind Siliguri Medium"/>
              </a:rPr>
              <a:t>চিত্র</a:t>
            </a:r>
            <a:r>
              <a:rPr sz="900" b="0" i="0" u="none" dirty="0">
                <a:solidFill>
                  <a:srgbClr val="64748B"/>
                </a:solidFill>
                <a:latin typeface="Hind Siliguri Medium"/>
              </a:rPr>
              <a:t>: </a:t>
            </a:r>
            <a:r>
              <a:rPr sz="900" b="0" i="0" u="none" dirty="0" err="1">
                <a:solidFill>
                  <a:srgbClr val="64748B"/>
                </a:solidFill>
                <a:latin typeface="Hind Siliguri Medium"/>
              </a:rPr>
              <a:t>সম্পূর্ণ</a:t>
            </a:r>
            <a:r>
              <a:rPr sz="900" b="0" i="0" u="none" dirty="0">
                <a:solidFill>
                  <a:srgbClr val="64748B"/>
                </a:solidFill>
                <a:latin typeface="Hind Siliguri Medium"/>
              </a:rPr>
              <a:t> </a:t>
            </a:r>
            <a:r>
              <a:rPr sz="900" b="0" i="0" u="none" dirty="0" err="1">
                <a:solidFill>
                  <a:srgbClr val="64748B"/>
                </a:solidFill>
                <a:latin typeface="Hind Siliguri Medium"/>
              </a:rPr>
              <a:t>নেফ্রনের</a:t>
            </a:r>
            <a:r>
              <a:rPr sz="900" b="0" i="0" u="none" dirty="0">
                <a:solidFill>
                  <a:srgbClr val="64748B"/>
                </a:solidFill>
                <a:latin typeface="Hind Siliguri Medium"/>
              </a:rPr>
              <a:t> </a:t>
            </a:r>
            <a:r>
              <a:rPr sz="900" b="0" i="0" u="none" dirty="0" err="1">
                <a:solidFill>
                  <a:srgbClr val="64748B"/>
                </a:solidFill>
                <a:latin typeface="Hind Siliguri Medium"/>
              </a:rPr>
              <a:t>গঠন</a:t>
            </a:r>
            <a:r>
              <a:rPr sz="900" b="0" i="0" u="none" dirty="0">
                <a:solidFill>
                  <a:srgbClr val="64748B"/>
                </a:solidFill>
                <a:latin typeface="Hind Siliguri Medium"/>
              </a:rPr>
              <a:t> (</a:t>
            </a:r>
            <a:r>
              <a:rPr sz="900" b="0" i="0" u="none" dirty="0" err="1">
                <a:solidFill>
                  <a:srgbClr val="64748B"/>
                </a:solidFill>
                <a:latin typeface="Hind Siliguri Medium"/>
              </a:rPr>
              <a:t>রেনাল</a:t>
            </a:r>
            <a:r>
              <a:rPr sz="900" b="0" i="0" u="none" dirty="0">
                <a:solidFill>
                  <a:srgbClr val="64748B"/>
                </a:solidFill>
                <a:latin typeface="Hind Siliguri Medium"/>
              </a:rPr>
              <a:t> </a:t>
            </a:r>
            <a:r>
              <a:rPr sz="900" b="0" i="0" u="none" dirty="0" err="1">
                <a:solidFill>
                  <a:srgbClr val="64748B"/>
                </a:solidFill>
                <a:latin typeface="Hind Siliguri Medium"/>
              </a:rPr>
              <a:t>টিউবিউলস</a:t>
            </a:r>
            <a:r>
              <a:rPr sz="900" b="0" i="0" u="none" dirty="0">
                <a:solidFill>
                  <a:srgbClr val="64748B"/>
                </a:solidFill>
                <a:latin typeface="Hind Siliguri Medium"/>
              </a:rPr>
              <a:t> ও </a:t>
            </a:r>
            <a:r>
              <a:rPr sz="900" b="0" i="0" u="none" dirty="0" err="1">
                <a:solidFill>
                  <a:srgbClr val="64748B"/>
                </a:solidFill>
                <a:latin typeface="Hind Siliguri Medium"/>
              </a:rPr>
              <a:t>সংগ্রাহী</a:t>
            </a:r>
            <a:r>
              <a:rPr sz="900" b="0" i="0" u="none" dirty="0">
                <a:solidFill>
                  <a:srgbClr val="64748B"/>
                </a:solidFill>
                <a:latin typeface="Hind Siliguri Medium"/>
              </a:rPr>
              <a:t> </a:t>
            </a:r>
            <a:r>
              <a:rPr sz="900" b="0" i="0" u="none" dirty="0" err="1">
                <a:solidFill>
                  <a:srgbClr val="64748B"/>
                </a:solidFill>
                <a:latin typeface="Hind Siliguri Medium"/>
              </a:rPr>
              <a:t>নালী</a:t>
            </a:r>
            <a:r>
              <a:rPr sz="900" b="0" i="0" u="none" dirty="0">
                <a:solidFill>
                  <a:srgbClr val="64748B"/>
                </a:solidFill>
                <a:latin typeface="Hind Siliguri Medium"/>
              </a:rPr>
              <a:t>)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50" y="1309687"/>
            <a:ext cx="190500" cy="1524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38112" y="5593374"/>
            <a:ext cx="6624637" cy="512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05"/>
              </a:lnSpc>
            </a:pPr>
            <a:r>
              <a:rPr sz="1400" b="1" i="0" u="none" dirty="0" err="1">
                <a:solidFill>
                  <a:srgbClr val="334155"/>
                </a:solidFill>
                <a:latin typeface="Hind Siliguri"/>
              </a:rPr>
              <a:t>সংগ্রাহী</a:t>
            </a:r>
            <a:r>
              <a:rPr sz="14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1" i="0" u="none" dirty="0" err="1">
                <a:solidFill>
                  <a:srgbClr val="334155"/>
                </a:solidFill>
                <a:latin typeface="Hind Siliguri"/>
              </a:rPr>
              <a:t>নালী</a:t>
            </a:r>
            <a:r>
              <a:rPr sz="1400" b="1" i="0" u="none" dirty="0">
                <a:solidFill>
                  <a:srgbClr val="334155"/>
                </a:solidFill>
                <a:latin typeface="Hind Siliguri"/>
              </a:rPr>
              <a:t> (Collecting Duct):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DCT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যার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সাথে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যুক্ত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থাকে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একাধিক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সংগ্রাহী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নালী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একত্রিত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হয়ে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1" i="0" u="none" dirty="0" err="1">
                <a:solidFill>
                  <a:srgbClr val="334155"/>
                </a:solidFill>
                <a:latin typeface="Hind Siliguri"/>
              </a:rPr>
              <a:t>বেলিনির</a:t>
            </a:r>
            <a:r>
              <a:rPr sz="14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1" i="0" u="none" dirty="0" err="1">
                <a:solidFill>
                  <a:srgbClr val="334155"/>
                </a:solidFill>
                <a:latin typeface="Hind Siliguri"/>
              </a:rPr>
              <a:t>নালী</a:t>
            </a:r>
            <a:r>
              <a:rPr sz="1400" b="1" i="0" u="none" dirty="0">
                <a:solidFill>
                  <a:srgbClr val="334155"/>
                </a:solidFill>
                <a:latin typeface="Hind Siliguri"/>
              </a:rPr>
              <a:t> (Duct of Bellini)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গঠন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যা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রেনাল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পিরামিডের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শীর্ষে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বেলিনির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ছিদ্র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দিয়ে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উন্মুক্ত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হয়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4375" y="2122586"/>
            <a:ext cx="202078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0284C7"/>
                </a:solidFill>
                <a:latin typeface="Hind Siliguri"/>
              </a:rPr>
              <a:t>১. </a:t>
            </a:r>
            <a:r>
              <a:rPr sz="1200" b="1" i="0" u="none" dirty="0" err="1">
                <a:solidFill>
                  <a:srgbClr val="0284C7"/>
                </a:solidFill>
                <a:latin typeface="Hind Siliguri"/>
              </a:rPr>
              <a:t>নিকটবর্তী</a:t>
            </a:r>
            <a:r>
              <a:rPr sz="1200" b="1" i="0" u="none" dirty="0">
                <a:solidFill>
                  <a:srgbClr val="0284C7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0284C7"/>
                </a:solidFill>
                <a:latin typeface="Hind Siliguri"/>
              </a:rPr>
              <a:t>পেঁচানো</a:t>
            </a:r>
            <a:r>
              <a:rPr sz="1200" b="1" i="0" u="none" dirty="0">
                <a:solidFill>
                  <a:srgbClr val="0284C7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0284C7"/>
                </a:solidFill>
                <a:latin typeface="Hind Siliguri"/>
              </a:rPr>
              <a:t>নালিকা</a:t>
            </a:r>
            <a:r>
              <a:rPr sz="1200" b="1" i="0" u="none" dirty="0">
                <a:solidFill>
                  <a:srgbClr val="0284C7"/>
                </a:solidFill>
                <a:latin typeface="Hind Siliguri"/>
              </a:rPr>
              <a:t> (PCT)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4375" y="2554874"/>
            <a:ext cx="2058888" cy="2127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400" b="1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দৈর্ঘ্য</a:t>
            </a:r>
            <a:r>
              <a:rPr lang="en-US" sz="1400" b="1" dirty="0">
                <a:latin typeface="Hind Siliguri" panose="02000000000000000000" pitchFamily="2" charset="0"/>
                <a:cs typeface="Hind Siliguri" panose="02000000000000000000" pitchFamily="2" charset="0"/>
              </a:rPr>
              <a:t>: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14 mm | </a:t>
            </a:r>
          </a:p>
          <a:p>
            <a:pPr>
              <a:lnSpc>
                <a:spcPct val="150000"/>
              </a:lnSpc>
            </a:pPr>
            <a:r>
              <a:rPr lang="en-US" sz="1400" b="1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ব্যাস</a:t>
            </a:r>
            <a:r>
              <a:rPr lang="en-US" sz="1400" b="1" dirty="0">
                <a:latin typeface="Hind Siliguri" panose="02000000000000000000" pitchFamily="2" charset="0"/>
                <a:cs typeface="Hind Siliguri" panose="02000000000000000000" pitchFamily="2" charset="0"/>
              </a:rPr>
              <a:t>: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57–60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μm</a:t>
            </a:r>
            <a:b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</a:b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ব্রাশ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বর্ডারযুক্ত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এপিথেলিয়াল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কোষ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ও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মাইক্রোভিলিসমৃদ্ধ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।</a:t>
            </a:r>
            <a:b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</a:b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পুনঃশোষণপানি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, Na+, K+, Cl-,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গ্লুকোজ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,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অ্যামিনো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এসিড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,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ক্রিয়েটিন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ও HCO3-।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20912" y="2122586"/>
            <a:ext cx="189398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0284C7"/>
                </a:solidFill>
                <a:latin typeface="Hind Siliguri"/>
              </a:rPr>
              <a:t>২. </a:t>
            </a:r>
            <a:r>
              <a:rPr sz="1200" b="1" i="0" u="none" dirty="0" err="1">
                <a:solidFill>
                  <a:srgbClr val="0284C7"/>
                </a:solidFill>
                <a:latin typeface="Hind Siliguri"/>
              </a:rPr>
              <a:t>হেনলির</a:t>
            </a:r>
            <a:r>
              <a:rPr sz="1200" b="1" i="0" u="none" dirty="0">
                <a:solidFill>
                  <a:srgbClr val="0284C7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0284C7"/>
                </a:solidFill>
                <a:latin typeface="Hind Siliguri"/>
              </a:rPr>
              <a:t>লুপ</a:t>
            </a:r>
            <a:r>
              <a:rPr sz="1200" b="1" i="0" u="none" dirty="0">
                <a:solidFill>
                  <a:srgbClr val="0284C7"/>
                </a:solidFill>
                <a:latin typeface="Hind Siliguri"/>
              </a:rPr>
              <a:t> (Loop of Henle)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87575" y="2554874"/>
            <a:ext cx="2211437" cy="19120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1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দৈর্ঘ্য</a:t>
            </a:r>
            <a:r>
              <a:rPr sz="1400" b="1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: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~20 mm ('U'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আকৃতির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)।</a:t>
            </a:r>
            <a:r>
              <a:rPr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
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আবিষ্কারক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: </a:t>
            </a:r>
            <a:r>
              <a:rPr sz="1400" b="0" i="1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ফ্রেডরিক</a:t>
            </a:r>
            <a:r>
              <a:rPr sz="1400" b="0" i="1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0" i="1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হেনলি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।</a:t>
            </a:r>
            <a:r>
              <a:rPr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
</a:t>
            </a:r>
            <a:r>
              <a:rPr sz="1400" b="1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দুই</a:t>
            </a:r>
            <a:r>
              <a:rPr sz="1400" b="1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1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বাহু</a:t>
            </a:r>
            <a:r>
              <a:rPr sz="1400" b="1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: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নিম্নগামী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বাহু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স্থূল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ও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পাতলা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এবং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ঊর্ধ্বগামী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বাহু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পাতলা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ও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স্থূল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)।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কিউবয়েডাল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ও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স্কোয়ামাস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কোষ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গঠিত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27600" y="2122586"/>
            <a:ext cx="186450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0284C7"/>
                </a:solidFill>
                <a:latin typeface="Hind Siliguri"/>
              </a:rPr>
              <a:t>৩. </a:t>
            </a:r>
            <a:r>
              <a:rPr sz="1200" b="1" i="0" u="none" dirty="0" err="1">
                <a:solidFill>
                  <a:srgbClr val="0284C7"/>
                </a:solidFill>
                <a:latin typeface="Hind Siliguri"/>
              </a:rPr>
              <a:t>দূরবর্তী</a:t>
            </a:r>
            <a:r>
              <a:rPr sz="1200" b="1" i="0" u="none" dirty="0">
                <a:solidFill>
                  <a:srgbClr val="0284C7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0284C7"/>
                </a:solidFill>
                <a:latin typeface="Hind Siliguri"/>
              </a:rPr>
              <a:t>পেঁচানো</a:t>
            </a:r>
            <a:r>
              <a:rPr sz="1200" b="1" i="0" u="none" dirty="0">
                <a:solidFill>
                  <a:srgbClr val="0284C7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0284C7"/>
                </a:solidFill>
                <a:latin typeface="Hind Siliguri"/>
              </a:rPr>
              <a:t>নালিকা</a:t>
            </a:r>
            <a:r>
              <a:rPr sz="1200" b="1" i="0" u="none" dirty="0">
                <a:solidFill>
                  <a:srgbClr val="0284C7"/>
                </a:solidFill>
                <a:latin typeface="Hind Siliguri"/>
              </a:rPr>
              <a:t> (DCT)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27600" y="2554874"/>
            <a:ext cx="2059037" cy="19120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1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দৈর্ঘ্য</a:t>
            </a:r>
            <a:r>
              <a:rPr sz="1400" b="1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: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5 mm | </a:t>
            </a:r>
            <a:endParaRPr lang="en-US" sz="1400" b="0" i="0" u="none" dirty="0">
              <a:solidFill>
                <a:srgbClr val="334155"/>
              </a:solidFill>
              <a:latin typeface="Hind Siliguri" panose="02000000000000000000" pitchFamily="2" charset="0"/>
              <a:cs typeface="Hind Siliguri" panose="02000000000000000000" pitchFamily="2" charset="0"/>
            </a:endParaRPr>
          </a:p>
          <a:p>
            <a:pPr algn="l">
              <a:lnSpc>
                <a:spcPct val="150000"/>
              </a:lnSpc>
            </a:pPr>
            <a:r>
              <a:rPr sz="1400" b="1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ব্যাস</a:t>
            </a:r>
            <a:r>
              <a:rPr sz="1400" b="1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: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22.50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μm</a:t>
            </a:r>
            <a:r>
              <a:rPr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
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ঘনতলাকার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এপিথেলিয়াম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,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প্রচুর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মাইটোকন্ড্রিয়াসমৃদ্ধ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। K+ ও H+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আয়নের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সক্রিয়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পরিবহন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ঘটে</a:t>
            </a:r>
            <a:r>
              <a:rPr sz="1400" b="0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।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7EF1754-13A7-D3D2-A0F9-CC9995B5E63E}"/>
              </a:ext>
            </a:extLst>
          </p:cNvPr>
          <p:cNvSpPr/>
          <p:nvPr/>
        </p:nvSpPr>
        <p:spPr>
          <a:xfrm>
            <a:off x="476250" y="88389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7A608B35-F57B-D20E-23E7-40F2A27B24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2351344"/>
              </p:ext>
            </p:extLst>
          </p:nvPr>
        </p:nvGraphicFramePr>
        <p:xfrm>
          <a:off x="7886525" y="1371600"/>
          <a:ext cx="3855601" cy="4221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10" imgW="4116021" imgH="2963218" progId="Word.Picture.8">
                  <p:embed/>
                </p:oleObj>
              </mc:Choice>
              <mc:Fallback>
                <p:oleObj name="Picture" r:id="rId10" imgW="4116021" imgH="2963218" progId="Word.Picture.8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DC0BC173-DCCA-7871-10BB-652B67CC68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01"/>
                      <a:stretch>
                        <a:fillRect/>
                      </a:stretch>
                    </p:blipFill>
                    <p:spPr bwMode="auto">
                      <a:xfrm>
                        <a:off x="7886525" y="1371600"/>
                        <a:ext cx="3855601" cy="42217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5560665"/>
            <a:ext cx="11239500" cy="78581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557965"/>
            <a:ext cx="3619500" cy="301403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0" y="1557965"/>
            <a:ext cx="3619500" cy="301403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1557965"/>
            <a:ext cx="3619500" cy="301403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TextBox 8"/>
          <p:cNvSpPr txBox="1"/>
          <p:nvPr/>
        </p:nvSpPr>
        <p:spPr>
          <a:xfrm>
            <a:off x="476250" y="381000"/>
            <a:ext cx="7429500" cy="397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 dirty="0" err="1">
                <a:solidFill>
                  <a:srgbClr val="0F172A"/>
                </a:solidFill>
                <a:latin typeface="Hind Siliguri"/>
              </a:rPr>
              <a:t>নেফ্রনের</a:t>
            </a:r>
            <a:r>
              <a:rPr sz="255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0F172A"/>
                </a:solidFill>
                <a:latin typeface="Hind Siliguri"/>
              </a:rPr>
              <a:t>শ্রেণিবিভাগ</a:t>
            </a:r>
            <a:r>
              <a:rPr sz="2550" b="1" i="0" u="none" dirty="0">
                <a:solidFill>
                  <a:srgbClr val="0F172A"/>
                </a:solidFill>
                <a:latin typeface="Hind Siliguri"/>
              </a:rPr>
              <a:t> (Types of Nephron)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850" y="1786565"/>
            <a:ext cx="31908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50"/>
              </a:lnSpc>
            </a:pPr>
            <a:r>
              <a:rPr sz="2850" b="1" i="0" u="none">
                <a:solidFill>
                  <a:srgbClr val="0284C7"/>
                </a:solidFill>
                <a:latin typeface="Hind Siliguri"/>
              </a:rPr>
              <a:t>৮৫%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850" y="2205665"/>
            <a:ext cx="3190875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 u="none" dirty="0">
                <a:solidFill>
                  <a:srgbClr val="0369A1"/>
                </a:solidFill>
                <a:latin typeface="Hind Siliguri"/>
              </a:rPr>
              <a:t>১. </a:t>
            </a:r>
            <a:r>
              <a:rPr sz="1500" b="1" i="0" u="none" dirty="0" err="1">
                <a:solidFill>
                  <a:srgbClr val="0369A1"/>
                </a:solidFill>
                <a:latin typeface="Hind Siliguri"/>
              </a:rPr>
              <a:t>সুপারফিসিয়াল</a:t>
            </a:r>
            <a:r>
              <a:rPr sz="1500" b="1" i="0" u="none" dirty="0">
                <a:solidFill>
                  <a:srgbClr val="0369A1"/>
                </a:solidFill>
                <a:latin typeface="Hind Siliguri"/>
              </a:rPr>
              <a:t> / </a:t>
            </a:r>
            <a:r>
              <a:rPr sz="1500" b="1" i="0" u="none" dirty="0" err="1">
                <a:solidFill>
                  <a:srgbClr val="0369A1"/>
                </a:solidFill>
                <a:latin typeface="Hind Siliguri"/>
              </a:rPr>
              <a:t>কর্টিক্যাল</a:t>
            </a:r>
            <a:r>
              <a:rPr sz="1500" b="1" i="0" u="none" dirty="0">
                <a:solidFill>
                  <a:srgbClr val="0369A1"/>
                </a:solidFill>
                <a:latin typeface="Hind Siliguri"/>
              </a:rPr>
              <a:t> </a:t>
            </a:r>
            <a:r>
              <a:rPr sz="1500" b="1" i="0" u="none" dirty="0" err="1">
                <a:solidFill>
                  <a:srgbClr val="0369A1"/>
                </a:solidFill>
                <a:latin typeface="Hind Siliguri"/>
              </a:rPr>
              <a:t>নেফ্রন</a:t>
            </a:r>
            <a:endParaRPr sz="1500" b="1" i="0" u="none" dirty="0">
              <a:solidFill>
                <a:srgbClr val="0369A1"/>
              </a:solidFill>
              <a:latin typeface="Hind Siligu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14850" y="1786565"/>
            <a:ext cx="31908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50"/>
              </a:lnSpc>
            </a:pPr>
            <a:r>
              <a:rPr sz="2850" b="1" i="0" u="none">
                <a:solidFill>
                  <a:srgbClr val="0D9488"/>
                </a:solidFill>
                <a:latin typeface="Hind Siliguri"/>
              </a:rPr>
              <a:t>৫%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70890" y="2242649"/>
            <a:ext cx="3477358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 u="none" dirty="0">
                <a:solidFill>
                  <a:srgbClr val="0F766E"/>
                </a:solidFill>
                <a:latin typeface="Hind Siliguri"/>
              </a:rPr>
              <a:t>২. </a:t>
            </a:r>
            <a:r>
              <a:rPr sz="1500" b="1" i="0" u="none" dirty="0" err="1">
                <a:solidFill>
                  <a:srgbClr val="0F766E"/>
                </a:solidFill>
                <a:latin typeface="Hind Siliguri"/>
              </a:rPr>
              <a:t>মিডকোটিক্যাল</a:t>
            </a:r>
            <a:r>
              <a:rPr sz="150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1500" b="1" i="0" u="none" dirty="0" err="1">
                <a:solidFill>
                  <a:srgbClr val="0F766E"/>
                </a:solidFill>
                <a:latin typeface="Hind Siliguri"/>
              </a:rPr>
              <a:t>নেফ্রন</a:t>
            </a:r>
            <a:r>
              <a:rPr sz="1500" b="1" i="0" u="none" dirty="0">
                <a:solidFill>
                  <a:srgbClr val="0F766E"/>
                </a:solidFill>
                <a:latin typeface="Hind Siliguri"/>
              </a:rPr>
              <a:t> (</a:t>
            </a:r>
            <a:r>
              <a:rPr sz="1500" b="1" i="0" u="none" dirty="0" err="1">
                <a:solidFill>
                  <a:srgbClr val="0F766E"/>
                </a:solidFill>
                <a:latin typeface="Hind Siliguri"/>
              </a:rPr>
              <a:t>Midcortical</a:t>
            </a:r>
            <a:r>
              <a:rPr sz="1500" b="1" i="0" u="none" dirty="0">
                <a:solidFill>
                  <a:srgbClr val="0F766E"/>
                </a:solidFill>
                <a:latin typeface="Hind Siliguri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4850" y="1786565"/>
            <a:ext cx="31908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50"/>
              </a:lnSpc>
            </a:pPr>
            <a:r>
              <a:rPr sz="2850" b="1" i="0" u="none">
                <a:solidFill>
                  <a:srgbClr val="6366F1"/>
                </a:solidFill>
                <a:latin typeface="Hind Siliguri"/>
              </a:rPr>
              <a:t>১০%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4850" y="2205665"/>
            <a:ext cx="3190875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 u="none">
                <a:solidFill>
                  <a:srgbClr val="4338CA"/>
                </a:solidFill>
                <a:latin typeface="Hind Siliguri"/>
              </a:rPr>
              <a:t>৩. জাক্সটামেডুলারি নেফ্রন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5350" y="2681915"/>
            <a:ext cx="3000375" cy="22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>
                <a:solidFill>
                  <a:srgbClr val="334155"/>
                </a:solidFill>
                <a:latin typeface="Hind Siliguri"/>
              </a:rPr>
              <a:t>অবস্থান: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বৃক্কের কর্টেক্সের পরিধির দিকে অবস্থিত।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" y="3127575"/>
            <a:ext cx="3000375" cy="442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>
                <a:solidFill>
                  <a:srgbClr val="334155"/>
                </a:solidFill>
                <a:latin typeface="Hind Siliguri"/>
              </a:rPr>
              <a:t>আকৃতি ও গঠন: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ক্ষুদ্র আকৃতির এবং অত্যন্ত পেঁচানো প্রকৃতির।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" y="3627637"/>
            <a:ext cx="3000375" cy="22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>
                <a:solidFill>
                  <a:srgbClr val="334155"/>
                </a:solidFill>
                <a:latin typeface="Hind Siliguri"/>
              </a:rPr>
              <a:t>কাজ: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স্বাভাবিক অবস্থায় নিয়মিত মূত্র উৎপাদন করে।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05350" y="2681915"/>
            <a:ext cx="3000375" cy="442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>
                <a:solidFill>
                  <a:srgbClr val="334155"/>
                </a:solidFill>
                <a:latin typeface="Hind Siliguri"/>
              </a:rPr>
              <a:t>অবস্থান: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বৃক্কের রেনাল কর্পাসল কর্টেক্সের মাঝামাঝি অংশে অবস্থিত।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05350" y="3181977"/>
            <a:ext cx="3000375" cy="22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>
                <a:solidFill>
                  <a:srgbClr val="334155"/>
                </a:solidFill>
                <a:latin typeface="Hind Siliguri"/>
              </a:rPr>
              <a:t>আকৃতি ও গঠন: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এগুলো লুপ খাটো বা লম্বা হয়ে থাকে।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5350" y="3592467"/>
            <a:ext cx="3000375" cy="22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>
                <a:solidFill>
                  <a:srgbClr val="334155"/>
                </a:solidFill>
                <a:latin typeface="Hind Siliguri"/>
              </a:rPr>
              <a:t>কাজ: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সাধারণ মূত্র প্রক্রিয়াজাতকরণে অবদান রাখে।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15350" y="2681915"/>
            <a:ext cx="3000375" cy="442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>
                <a:solidFill>
                  <a:srgbClr val="334155"/>
                </a:solidFill>
                <a:latin typeface="Hind Siliguri"/>
              </a:rPr>
              <a:t>অবস্থান: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কর্টেক্সের ভেতরের দিকে এবং মেডুলার বাইরের দিকে অবস্থিত।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15350" y="3181977"/>
            <a:ext cx="3000375" cy="442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>
                <a:solidFill>
                  <a:srgbClr val="334155"/>
                </a:solidFill>
                <a:latin typeface="Hind Siliguri"/>
              </a:rPr>
              <a:t>আকৃতি ও গঠন: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তুলনামূলক বড় এবং অপেক্ষাকৃত কম পেঁচানো।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15350" y="3682040"/>
            <a:ext cx="3000375" cy="442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62" b="1" i="0" u="none">
                <a:solidFill>
                  <a:srgbClr val="334155"/>
                </a:solidFill>
                <a:latin typeface="Hind Siliguri"/>
              </a:rPr>
              <a:t>কাজ:</a:t>
            </a:r>
            <a:r>
              <a:rPr sz="1162" b="0" i="0" u="none">
                <a:solidFill>
                  <a:srgbClr val="334155"/>
                </a:solidFill>
                <a:latin typeface="Hind Siliguri"/>
              </a:rPr>
              <a:t> আপৎকালীন অবস্থায় (Emergency) বিশেষ ঘনীভূত মূত্র তৈরি করে।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6275" y="5703540"/>
            <a:ext cx="2717556" cy="196208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l"/>
            <a:r>
              <a:rPr sz="1275" b="1" i="0" u="none" dirty="0" err="1">
                <a:solidFill>
                  <a:srgbClr val="15803D"/>
                </a:solidFill>
                <a:latin typeface="Hind Siliguri"/>
              </a:rPr>
              <a:t>সংক্ষেপে</a:t>
            </a:r>
            <a:r>
              <a:rPr sz="1275" b="1" i="0" u="none" dirty="0">
                <a:solidFill>
                  <a:srgbClr val="15803D"/>
                </a:solidFill>
                <a:latin typeface="Hind Siliguri"/>
              </a:rPr>
              <a:t> </a:t>
            </a:r>
            <a:r>
              <a:rPr sz="1275" b="1" i="0" u="none" dirty="0" err="1">
                <a:solidFill>
                  <a:srgbClr val="15803D"/>
                </a:solidFill>
                <a:latin typeface="Hind Siliguri"/>
              </a:rPr>
              <a:t>নেফ্রনের</a:t>
            </a:r>
            <a:r>
              <a:rPr sz="1275" b="1" i="0" u="none" dirty="0">
                <a:solidFill>
                  <a:srgbClr val="15803D"/>
                </a:solidFill>
                <a:latin typeface="Hind Siliguri"/>
              </a:rPr>
              <a:t> </a:t>
            </a:r>
            <a:r>
              <a:rPr sz="1275" b="1" i="0" u="none" dirty="0" err="1">
                <a:solidFill>
                  <a:srgbClr val="15803D"/>
                </a:solidFill>
                <a:latin typeface="Hind Siliguri"/>
              </a:rPr>
              <a:t>মূল</a:t>
            </a:r>
            <a:r>
              <a:rPr sz="1275" b="1" i="0" u="none" dirty="0">
                <a:solidFill>
                  <a:srgbClr val="15803D"/>
                </a:solidFill>
                <a:latin typeface="Hind Siliguri"/>
              </a:rPr>
              <a:t> </a:t>
            </a:r>
            <a:r>
              <a:rPr sz="1275" b="1" i="0" u="none" dirty="0" err="1">
                <a:solidFill>
                  <a:srgbClr val="15803D"/>
                </a:solidFill>
                <a:latin typeface="Hind Siliguri"/>
              </a:rPr>
              <a:t>ভূমিকা</a:t>
            </a:r>
            <a:r>
              <a:rPr sz="1275" b="1" i="0" u="none" dirty="0">
                <a:solidFill>
                  <a:srgbClr val="15803D"/>
                </a:solidFill>
                <a:latin typeface="Hind Siliguri"/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6275" y="5989290"/>
            <a:ext cx="108394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নেফ্রন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বৃক্কের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গঠনগত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কার্যকরী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একক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আল্ট্রাফিল্ট্রেশন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নির্বাচনী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পুনঃশোষণ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সক্রিয়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খরণের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মাধ্যমে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মানবদেহে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বর্জ্য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নিষ্কাশন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পানির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ভারসাম্য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রক্ষা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4850" y="266286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4850" y="310852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4850" y="3608587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14850" y="266286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14850" y="3162927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14850" y="3573417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4850" y="266286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24850" y="3162927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24850" y="3662990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5741640"/>
            <a:ext cx="161925" cy="1619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08FDA87-A2CE-9B79-1494-F036C8C8BD6C}"/>
              </a:ext>
            </a:extLst>
          </p:cNvPr>
          <p:cNvSpPr/>
          <p:nvPr/>
        </p:nvSpPr>
        <p:spPr>
          <a:xfrm>
            <a:off x="476250" y="88389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5122515"/>
            <a:ext cx="11239500" cy="762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154779"/>
              </p:ext>
            </p:extLst>
          </p:nvPr>
        </p:nvGraphicFramePr>
        <p:xfrm>
          <a:off x="476250" y="1037757"/>
          <a:ext cx="11220449" cy="3971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5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5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1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1825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FFFFFF"/>
                          </a:solidFill>
                          <a:latin typeface="Hind Siliguri"/>
                        </a:rPr>
                        <a:t>নেফ্রনের অংশ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FFFFFF"/>
                          </a:solidFill>
                          <a:latin typeface="Hind Siliguri"/>
                        </a:rPr>
                        <a:t>গঠনগত বৈশিষ্ট্য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FFFFFF"/>
                          </a:solidFill>
                          <a:latin typeface="Hind Siliguri"/>
                        </a:rPr>
                        <a:t>প্রধান শারীরবৃত্তীয় কাজ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84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825"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১. রেনাল কর্পাসল</a:t>
                      </a:r>
                      <a:r>
                        <a:t>
</a:t>
                      </a:r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
         (Renal Corpuscle)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বোম্যান্স ক্যাপসুল ও ৫০-৬০টি কৈশিক জালিকাযুক্ত গ্লোমেরুলাস।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অতি-পরিস্রাবণ (Ultrafiltration):</a:t>
                      </a:r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 রক্তরস থেকে প্রোটিন ব্যতীত জলীয় অংশ ছেঁকে গ্লোমেরুলার ফিলট্রেট (১২৫ মি.লি./মি.) গঠন করে।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25"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২. প্রক্সিমাল প্যাঁচানো নালিকা</a:t>
                      </a:r>
                      <a:r>
                        <a:t>
</a:t>
                      </a:r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
         (PCT - Proximal Convoluted)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১৪ মি.মি. দীর্ঘ, একস্তরী ব্রাশ বর্ডারযুক্ত এপিথেলিয়াম কোষ।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প্রধান পুনঃশোষণ কেন্দ্র:</a:t>
                      </a:r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 ফিলট্রেটের প্রায় ৮০% পানি, Na⁺, Cl⁻, K⁺, HCO₃⁻, সমস্ত গ্লুকোজ ও অ্যামিনো এসিড পুনঃশোষণ করে এবং H⁺, NH₄⁺ ক্ষরণ করে।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1825"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৩. হেনলির লুপ</a:t>
                      </a:r>
                      <a:r>
                        <a:t>
</a:t>
                      </a:r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
         (Loop of Henle)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'U' আকৃতির সরু ইউ-লুপ; নিম্নগামী ও ঊর্ধ্বগামী বাহু বিশিষ্ট।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ঘনত্ব নিয়ন্ত্রণ:</a:t>
                      </a:r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 বিপরীতমুখী প্রবাহ (Counter-current mechanism) প্রক্রিয়ায় পানি এবং Na⁺ ও Cl⁻ আয়নের পুনঃশোষণ ঘটিয়ে মূত্রের ঘনাত্ব রক্ষা করে।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825"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৪. দূরবর্তী প্যাঁচানো নালিকা</a:t>
                      </a:r>
                      <a:r>
                        <a:t>
</a:t>
                      </a:r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
         (DCT - Distal Convoluted)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৫ মি.মি. দীর্ঘ, কুণ্ডলীকৃত এবং ব্রাশ বর্ডারবিহীন।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নিয়ন্ত্রিত পুনঃশোষণ ও ক্ষরণ:</a:t>
                      </a:r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 হরমোনের (ADH ও অ্যালডোস্টেরন) প্রভাবে অতিরিক্ত Na⁺ ও পানি পুনঃশোষণ করে এবং K⁺, H⁺ ক্ষরণ করে।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1825">
                <a:tc>
                  <a:txBody>
                    <a:bodyPr/>
                    <a:lstStyle/>
                    <a:p>
                      <a:pPr algn="ctr"/>
                      <a:r>
                        <a:rPr sz="1125" b="1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৫. </a:t>
                      </a:r>
                      <a:r>
                        <a:rPr sz="1125" b="1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সংগ্রাহী</a:t>
                      </a:r>
                      <a:r>
                        <a:rPr sz="1125" b="1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125" b="1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নালী</a:t>
                      </a:r>
                      <a:r>
                        <a:rPr dirty="0"/>
                        <a:t>
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
         (Collecting Duct)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একাধিক নেফ্রনের নালিকা যুক্ত হয়ে তৈরি বেলিনির নালী।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চূড়ান্ত</a:t>
                      </a:r>
                      <a:r>
                        <a:rPr sz="1125" b="1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125" b="1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মূত্র</a:t>
                      </a:r>
                      <a:r>
                        <a:rPr sz="1125" b="1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125" b="1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ঘনত্বকরণ</a:t>
                      </a:r>
                      <a:r>
                        <a:rPr sz="1125" b="1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: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পানি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Na⁺, Cl⁻ ও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ইউরিয়ার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পুনঃশোষণ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সম্পন্ন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করে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প্রস্তুতকৃত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মূত্রকে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রেনাল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পেলভিসে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প্রেরণ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করে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04850" y="5274915"/>
            <a:ext cx="10820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সারসংক্ষেপ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আল্ট্রাফিল্ট্রেশন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নির্বাচিত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পুনঃশোষণ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(Selective Reabsorption)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সক্রিয়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ক্ষরণ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(Active Secretion) -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এই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তিনটি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ধারাবাহিক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প্রক্রিয়ার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মাধ্যমেই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বৃক্কে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মূত্র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তৈরি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দেহের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অভ্যন্তরীণ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পরিবেশ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সুস্থ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স্থিতিশীল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থাকে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(Homeostasis)।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6250" y="419100"/>
            <a:ext cx="11715750" cy="417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F172A"/>
                </a:solidFill>
                <a:latin typeface="Hind Siliguri"/>
              </a:rPr>
              <a:t>নেফ্রনের বিভিন্ন অংশের বিস্তারিত ভূমিকা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6250" y="88389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0406" y="1482293"/>
            <a:ext cx="4655343" cy="4572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042070"/>
            <a:ext cx="6298406" cy="27673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6" y="4913331"/>
            <a:ext cx="3092053" cy="128011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2129" y="4913331"/>
            <a:ext cx="3092053" cy="128011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TextBox 12"/>
          <p:cNvSpPr txBox="1"/>
          <p:nvPr/>
        </p:nvSpPr>
        <p:spPr>
          <a:xfrm>
            <a:off x="704850" y="2203995"/>
            <a:ext cx="616327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Noto Serif Bengali"/>
              </a:rPr>
              <a:t>(ক) ইউরিয়া সৃষ্টি (Urea Synthesis - অরনিথিন চক্র)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850" y="2529700"/>
            <a:ext cx="5869781" cy="6215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আমিষজাতীয়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খাদ্য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পরিপাক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হয়ে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অ্যামাইনো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এসিডে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পরিণত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যকৃতে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অতিরিক্ত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অ্যামাইনো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এসিড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1" u="none" dirty="0" err="1">
                <a:solidFill>
                  <a:srgbClr val="334155"/>
                </a:solidFill>
                <a:latin typeface="Hind Siliguri"/>
              </a:rPr>
              <a:t>ডিঅ্যামাইনেজ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এনজাইমের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উপস্থিতিতে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ডিঅ্যামাইনেশন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lang="en-US" sz="1125" b="0" i="0" u="none" dirty="0">
                <a:solidFill>
                  <a:srgbClr val="334155"/>
                </a:solidFill>
                <a:latin typeface="Hind Siliguri"/>
              </a:rPr>
              <a:t>-NH₂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প্রক্রিয়ায়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কিটো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এসিড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সৃষ্টি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কিটো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এসিড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শক্তি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উৎপাদনে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ব্যবহৃত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021" y="4334258"/>
            <a:ext cx="5869781" cy="3526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যকৃতে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1" i="0" u="none" dirty="0" err="1">
                <a:solidFill>
                  <a:srgbClr val="64748B"/>
                </a:solidFill>
                <a:latin typeface="Hind Siliguri"/>
              </a:rPr>
              <a:t>অরনিথিন</a:t>
            </a:r>
            <a:r>
              <a:rPr sz="1000" b="1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1" i="0" u="none" dirty="0" err="1">
                <a:solidFill>
                  <a:srgbClr val="64748B"/>
                </a:solidFill>
                <a:latin typeface="Hind Siliguri"/>
              </a:rPr>
              <a:t>চক্র</a:t>
            </a:r>
            <a:r>
              <a:rPr sz="1000" b="1" i="0" u="none" dirty="0">
                <a:solidFill>
                  <a:srgbClr val="64748B"/>
                </a:solidFill>
                <a:latin typeface="Hind Siliguri"/>
              </a:rPr>
              <a:t> (Ornithine Cycle / Krebs-</a:t>
            </a:r>
            <a:r>
              <a:rPr sz="1000" b="1" i="0" u="none" dirty="0" err="1">
                <a:solidFill>
                  <a:srgbClr val="64748B"/>
                </a:solidFill>
                <a:latin typeface="Hind Siliguri"/>
              </a:rPr>
              <a:t>Hensleit</a:t>
            </a:r>
            <a:r>
              <a:rPr sz="1000" b="1" i="0" u="none" dirty="0">
                <a:solidFill>
                  <a:srgbClr val="64748B"/>
                </a:solidFill>
                <a:latin typeface="Hind Siliguri"/>
              </a:rPr>
              <a:t> Cycle)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-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এর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মাধ্যমে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ক্ষতিকর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অ্যামোনিয়া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কম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ক্ষতিকর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ইউরিয়ায়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রূপান্তরিত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হয়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।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এতে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0" i="1" u="none" dirty="0" err="1">
                <a:solidFill>
                  <a:srgbClr val="64748B"/>
                </a:solidFill>
                <a:latin typeface="Hind Siliguri"/>
              </a:rPr>
              <a:t>আরজিনেজ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এনজাইম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৩টি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অ্যামাইনো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এসিড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চক্রাকারে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ব্যবহার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1000" b="0" i="0" u="none" dirty="0" err="1">
                <a:solidFill>
                  <a:srgbClr val="64748B"/>
                </a:solidFill>
                <a:latin typeface="Hind Siliguri"/>
              </a:rPr>
              <a:t>করে</a:t>
            </a:r>
            <a:r>
              <a:rPr sz="1000" b="0" i="0" u="none" dirty="0">
                <a:solidFill>
                  <a:srgbClr val="64748B"/>
                </a:solidFill>
                <a:latin typeface="Hind Siliguri"/>
              </a:rPr>
              <a:t>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4376" y="5075256"/>
            <a:ext cx="279659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Noto Serif Bengali"/>
              </a:rPr>
              <a:t>(খ) ইউরিক এসিড সৃষ্টি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4376" y="5363467"/>
            <a:ext cx="2663428" cy="7617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পিউরিন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বিপাকের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শেষ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পরিণতি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হলো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ইউরিক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এসিড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যকৃতে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তৈরি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হয়ে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রক্তের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মাধ্যমে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বৃক্কে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পৌঁছায়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দ্রবণীয়তা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কম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হওয়ায়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জমে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পাথর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তৈরি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করতে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পারে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20729" y="5075256"/>
            <a:ext cx="279659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Noto Serif Bengali"/>
              </a:rPr>
              <a:t>(গ) ক্রিয়েটিনিন সৃষ্টি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20729" y="5363467"/>
            <a:ext cx="2663428" cy="5693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050" b="0" i="0" u="none">
                <a:solidFill>
                  <a:srgbClr val="334155"/>
                </a:solidFill>
                <a:latin typeface="Hind Siliguri"/>
              </a:rPr>
              <a:t>পেশির ক্রিয়েটিন ভাঙনের মাধ্যমে তৈরি হয়। বৃক্কের কার্যকারিতা মূল্যায়নে ব্যবহৃত হয় (পুরুষ: ০.৬–১.২ mg/dL, নারী: ০.৫–১.১ mg/dL)।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6250" y="381000"/>
            <a:ext cx="117157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solidFill>
                  <a:srgbClr val="1E293B"/>
                </a:solidFill>
                <a:latin typeface="Noto Serif Bengali"/>
              </a:rPr>
              <a:t>নাইট্রোজেনঘটিত</a:t>
            </a:r>
            <a:r>
              <a:rPr sz="2400" b="1" i="0" u="none" dirty="0">
                <a:solidFill>
                  <a:srgbClr val="1E293B"/>
                </a:solidFill>
                <a:latin typeface="Noto Serif Bengali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Noto Serif Bengali"/>
              </a:rPr>
              <a:t>বর্জ্য</a:t>
            </a:r>
            <a:r>
              <a:rPr sz="2400" b="1" i="0" u="none" dirty="0">
                <a:solidFill>
                  <a:srgbClr val="1E293B"/>
                </a:solidFill>
                <a:latin typeface="Noto Serif Bengali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Noto Serif Bengali"/>
              </a:rPr>
              <a:t>উৎপাদন</a:t>
            </a:r>
            <a:endParaRPr sz="2400" b="1" i="0" u="none" dirty="0">
              <a:solidFill>
                <a:srgbClr val="1E293B"/>
              </a:solidFill>
              <a:latin typeface="Noto Serif Bengali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810250" y="544785"/>
            <a:ext cx="5715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815365D-A382-67D2-1680-A8C82914C44E}"/>
              </a:ext>
            </a:extLst>
          </p:cNvPr>
          <p:cNvGrpSpPr/>
          <p:nvPr/>
        </p:nvGrpSpPr>
        <p:grpSpPr>
          <a:xfrm>
            <a:off x="704850" y="3239529"/>
            <a:ext cx="5869781" cy="807810"/>
            <a:chOff x="704850" y="3503292"/>
            <a:chExt cx="5869781" cy="807810"/>
          </a:xfrm>
        </p:grpSpPr>
        <p:pic>
          <p:nvPicPr>
            <p:cNvPr id="6" name="Picture 5" descr="image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4850" y="3503292"/>
              <a:ext cx="5869781" cy="807810"/>
            </a:xfrm>
            <a:prstGeom prst="rect">
              <a:avLst/>
            </a:prstGeom>
          </p:spPr>
        </p:pic>
        <p:sp>
          <p:nvSpPr>
            <p:cNvPr id="26" name="Rectangle 1">
              <a:extLst>
                <a:ext uri="{FF2B5EF4-FFF2-40B4-BE49-F238E27FC236}">
                  <a16:creationId xmlns:a16="http://schemas.microsoft.com/office/drawing/2014/main" id="{126D2600-B5F0-A5C6-4A1D-79762C17AB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9930" y="3536570"/>
              <a:ext cx="4971630" cy="774531"/>
            </a:xfrm>
            <a:prstGeom prst="rect">
              <a:avLst/>
            </a:prstGeom>
            <a:solidFill>
              <a:srgbClr val="0F172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63480" rIns="0" bIns="6348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bn-IN" altLang="en-US" sz="1400" b="0" i="0" u="none" strike="noStrike" cap="none" normalizeH="0" baseline="0" dirty="0">
                  <a:ln>
                    <a:noFill/>
                  </a:ln>
                  <a:solidFill>
                    <a:srgbClr val="F8FAFC"/>
                  </a:solidFill>
                  <a:effectLst/>
                  <a:latin typeface="Hind Siliguri" panose="02000000000000000000" pitchFamily="2" charset="0"/>
                  <a:cs typeface="Hind Siliguri" panose="02000000000000000000" pitchFamily="2" charset="0"/>
                </a:rPr>
                <a:t>প্রোটিন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F8FAFC"/>
                  </a:solidFill>
                  <a:effectLst/>
                  <a:latin typeface="Hind Siliguri" panose="02000000000000000000" pitchFamily="2" charset="0"/>
                  <a:cs typeface="Hind Siliguri" panose="02000000000000000000" pitchFamily="2" charset="0"/>
                </a:rPr>
                <a:t>→</a:t>
              </a:r>
              <a:r>
                <a:rPr kumimoji="0" lang="bn-IN" altLang="en-US" sz="1400" b="0" i="0" u="none" strike="noStrike" cap="none" normalizeH="0" baseline="0" dirty="0">
                  <a:ln>
                    <a:noFill/>
                  </a:ln>
                  <a:solidFill>
                    <a:srgbClr val="F8FAFC"/>
                  </a:solidFill>
                  <a:effectLst/>
                  <a:latin typeface="Hind Siliguri" panose="02000000000000000000" pitchFamily="2" charset="0"/>
                  <a:cs typeface="Hind Siliguri" panose="02000000000000000000" pitchFamily="2" charset="0"/>
                </a:rPr>
                <a:t>অ্যামাইনো এসিড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F8FAFC"/>
                  </a:solidFill>
                  <a:effectLst/>
                  <a:latin typeface="Hind Siliguri" panose="02000000000000000000" pitchFamily="2" charset="0"/>
                  <a:cs typeface="Hind Siliguri" panose="02000000000000000000" pitchFamily="2" charset="0"/>
                </a:rPr>
                <a:t>→</a:t>
              </a:r>
              <a:r>
                <a:rPr kumimoji="0" lang="bn-IN" altLang="en-US" sz="1400" b="0" i="0" u="none" strike="noStrike" cap="none" normalizeH="0" baseline="0" dirty="0">
                  <a:ln>
                    <a:noFill/>
                  </a:ln>
                  <a:solidFill>
                    <a:srgbClr val="F8FAFC"/>
                  </a:solidFill>
                  <a:effectLst/>
                  <a:latin typeface="Hind Siliguri" panose="02000000000000000000" pitchFamily="2" charset="0"/>
                  <a:cs typeface="Hind Siliguri" panose="02000000000000000000" pitchFamily="2" charset="0"/>
                </a:rPr>
                <a:t>কিটো এসিড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F8FAFC"/>
                  </a:solidFill>
                  <a:effectLst/>
                  <a:latin typeface="Hind Siliguri" panose="02000000000000000000" pitchFamily="2" charset="0"/>
                  <a:cs typeface="Hind Siliguri" panose="02000000000000000000" pitchFamily="2" charset="0"/>
                </a:rPr>
                <a:t>+NH₂</a:t>
              </a:r>
              <a:b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F8FAFC"/>
                  </a:solidFill>
                  <a:effectLst/>
                  <a:latin typeface="Hind Siliguri" panose="02000000000000000000" pitchFamily="2" charset="0"/>
                  <a:cs typeface="Hind Siliguri" panose="02000000000000000000" pitchFamily="2" charset="0"/>
                </a:rPr>
              </a:b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F8FAFC"/>
                  </a:solidFill>
                  <a:effectLst/>
                  <a:latin typeface="Hind Siliguri" panose="02000000000000000000" pitchFamily="2" charset="0"/>
                  <a:cs typeface="Hind Siliguri" panose="02000000000000000000" pitchFamily="2" charset="0"/>
                </a:rPr>
                <a:t>NH₂+H+→NH₃(</a:t>
              </a:r>
              <a:r>
                <a:rPr kumimoji="0" lang="bn-IN" altLang="en-US" sz="1400" b="0" i="0" u="none" strike="noStrike" cap="none" normalizeH="0" baseline="0" dirty="0">
                  <a:ln>
                    <a:noFill/>
                  </a:ln>
                  <a:solidFill>
                    <a:srgbClr val="F8FAFC"/>
                  </a:solidFill>
                  <a:effectLst/>
                  <a:latin typeface="Hind Siliguri" panose="02000000000000000000" pitchFamily="2" charset="0"/>
                  <a:cs typeface="Hind Siliguri" panose="02000000000000000000" pitchFamily="2" charset="0"/>
                </a:rPr>
                <a:t>অ্যামোনিয়া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F8FAFC"/>
                  </a:solidFill>
                  <a:effectLst/>
                  <a:latin typeface="Hind Siliguri" panose="02000000000000000000" pitchFamily="2" charset="0"/>
                  <a:cs typeface="Hind Siliguri" panose="02000000000000000000" pitchFamily="2" charset="0"/>
                </a:rPr>
                <a:t>)</a:t>
              </a:r>
              <a:b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F8FAFC"/>
                  </a:solidFill>
                  <a:effectLst/>
                  <a:latin typeface="Hind Siliguri" panose="02000000000000000000" pitchFamily="2" charset="0"/>
                  <a:cs typeface="Hind Siliguri" panose="02000000000000000000" pitchFamily="2" charset="0"/>
                </a:rPr>
              </a:b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F8FAFC"/>
                  </a:solidFill>
                  <a:effectLst/>
                  <a:latin typeface="Hind Siliguri" panose="02000000000000000000" pitchFamily="2" charset="0"/>
                  <a:cs typeface="Hind Siliguri" panose="02000000000000000000" pitchFamily="2" charset="0"/>
                </a:rPr>
                <a:t>2NH₃+CO₂→CO(NH₂)₂(</a:t>
              </a:r>
              <a:r>
                <a:rPr kumimoji="0" lang="bn-IN" altLang="en-US" sz="1400" b="0" i="0" u="none" strike="noStrike" cap="none" normalizeH="0" baseline="0" dirty="0">
                  <a:ln>
                    <a:noFill/>
                  </a:ln>
                  <a:solidFill>
                    <a:srgbClr val="F8FAFC"/>
                  </a:solidFill>
                  <a:effectLst/>
                  <a:latin typeface="Hind Siliguri" panose="02000000000000000000" pitchFamily="2" charset="0"/>
                  <a:cs typeface="Hind Siliguri" panose="02000000000000000000" pitchFamily="2" charset="0"/>
                </a:rPr>
                <a:t>ইউরিয়া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F8FAFC"/>
                  </a:solidFill>
                  <a:effectLst/>
                  <a:latin typeface="Hind Siliguri" panose="02000000000000000000" pitchFamily="2" charset="0"/>
                  <a:cs typeface="Hind Siliguri" panose="02000000000000000000" pitchFamily="2" charset="0"/>
                </a:rPr>
                <a:t>)+H₂O</a:t>
              </a:r>
              <a:endPara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B120EFA-A137-9234-A55B-BD0DA2FC9F61}"/>
              </a:ext>
            </a:extLst>
          </p:cNvPr>
          <p:cNvSpPr/>
          <p:nvPr/>
        </p:nvSpPr>
        <p:spPr>
          <a:xfrm>
            <a:off x="476250" y="1228678"/>
            <a:ext cx="6298406" cy="719322"/>
          </a:xfrm>
          <a:prstGeom prst="roundRect">
            <a:avLst>
              <a:gd name="adj" fmla="val 8679"/>
            </a:avLst>
          </a:prstGeom>
          <a:solidFill>
            <a:srgbClr val="F0F9FF"/>
          </a:solidFill>
          <a:ln>
            <a:solidFill>
              <a:schemeClr val="accent1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8AB35B-85F7-F0B3-41C9-FF8D0592060E}"/>
              </a:ext>
            </a:extLst>
          </p:cNvPr>
          <p:cNvSpPr txBox="1"/>
          <p:nvPr/>
        </p:nvSpPr>
        <p:spPr>
          <a:xfrm>
            <a:off x="576721" y="1301668"/>
            <a:ext cx="6097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2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ইউরিওটেলিক</a:t>
            </a:r>
            <a:r>
              <a:rPr lang="en-US" sz="12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প্রাণী</a:t>
            </a:r>
            <a:r>
              <a:rPr lang="en-US" sz="12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ও </a:t>
            </a:r>
            <a:r>
              <a:rPr lang="en-US" sz="12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ইউরিওটেলিজম</a:t>
            </a:r>
            <a:r>
              <a:rPr lang="en-US" sz="12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: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যে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সকল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প্রাণী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ইউরিয়াকে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রেচন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পদার্থ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হিসেবে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ত্যাগ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করে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,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তাদের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200" i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ইউরিওটেলিক</a:t>
            </a:r>
            <a:r>
              <a:rPr lang="en-US" sz="1200" i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i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প্রাণী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বলে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এবং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এই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রেচন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ক্রিয়াকে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200" i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ইউরিওটেলিজম</a:t>
            </a:r>
            <a:r>
              <a:rPr lang="en-US" sz="1200" i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(Ureotelism)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বলে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মানুষ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একটি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ইউরিওটেলিক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প্রাণী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FAC5C8-F3B1-FE35-0604-5592E27D51E0}"/>
              </a:ext>
            </a:extLst>
          </p:cNvPr>
          <p:cNvSpPr/>
          <p:nvPr/>
        </p:nvSpPr>
        <p:spPr>
          <a:xfrm>
            <a:off x="476250" y="88389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BB409588-FF45-0C99-3A53-6E4088586A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173223"/>
              </p:ext>
            </p:extLst>
          </p:nvPr>
        </p:nvGraphicFramePr>
        <p:xfrm>
          <a:off x="7120399" y="2875733"/>
          <a:ext cx="4526298" cy="1811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8" imgW="4192370" imgH="1314505" progId="Word.Picture.8">
                  <p:embed/>
                </p:oleObj>
              </mc:Choice>
              <mc:Fallback>
                <p:oleObj name="Picture" r:id="rId8" imgW="4192370" imgH="1314505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0399" y="2875733"/>
                        <a:ext cx="4526298" cy="18111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401514"/>
            <a:ext cx="3619500" cy="296287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0" y="1401514"/>
            <a:ext cx="3619500" cy="296287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0" y="1401514"/>
            <a:ext cx="3619500" cy="296287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476250" y="1080045"/>
            <a:ext cx="8500696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স্কটিশ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শারীরবিজ্ঞানী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1" i="0" u="none" dirty="0">
                <a:solidFill>
                  <a:srgbClr val="334155"/>
                </a:solidFill>
                <a:latin typeface="Hind Siliguri"/>
              </a:rPr>
              <a:t>Arther Robertson Cushney (1917)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-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এর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মতে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মূত্র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সৃষ্টি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৩টি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প্রধান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ধাপে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সম্পন্ন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7225" y="2396876"/>
            <a:ext cx="3257550" cy="7617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গ্লোমেরুলাসে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উচ্চ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হাইড্রোস্ট্যাটিক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চাপের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কারণে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প্রোটিন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রক্তকণিকা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ছাড়া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পানি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গ্লুকোজ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ইউরিয়া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লবণ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ইত্যাদি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বোম্যান্স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ক্যাপসুলে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জমা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একে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গ্লোমেরুলার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ফিল্ট্রেট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প্রাথমিক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মূত্র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বলে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7225" y="3385541"/>
            <a:ext cx="3395662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 err="1">
                <a:solidFill>
                  <a:srgbClr val="0284C7"/>
                </a:solidFill>
                <a:latin typeface="Hind Siliguri"/>
              </a:rPr>
              <a:t>ছাঁকন</a:t>
            </a:r>
            <a:r>
              <a:rPr sz="1100" b="1" i="0" u="none" dirty="0">
                <a:solidFill>
                  <a:srgbClr val="0284C7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0284C7"/>
                </a:solidFill>
                <a:latin typeface="Hind Siliguri"/>
              </a:rPr>
              <a:t>স্তর</a:t>
            </a:r>
            <a:r>
              <a:rPr sz="1100" b="1" i="0" u="none" dirty="0">
                <a:solidFill>
                  <a:srgbClr val="0284C7"/>
                </a:solidFill>
                <a:latin typeface="Hind Siliguri"/>
              </a:rPr>
              <a:t> (৩টি):</a:t>
            </a:r>
            <a:r>
              <a:rPr sz="1100" b="0" i="0" u="none" dirty="0">
                <a:solidFill>
                  <a:srgbClr val="0284C7"/>
                </a:solidFill>
                <a:latin typeface="Hind Siliguri"/>
              </a:rPr>
              <a:t> ১. </a:t>
            </a:r>
            <a:r>
              <a:rPr sz="1100" b="0" i="0" u="none" dirty="0" err="1">
                <a:solidFill>
                  <a:srgbClr val="0284C7"/>
                </a:solidFill>
                <a:latin typeface="Hind Siliguri"/>
              </a:rPr>
              <a:t>এন্ডোথেলিয়াম</a:t>
            </a:r>
            <a:r>
              <a:rPr sz="1100" b="0" i="0" u="none" dirty="0">
                <a:solidFill>
                  <a:srgbClr val="0284C7"/>
                </a:solidFill>
                <a:latin typeface="Hind Siliguri"/>
              </a:rPr>
              <a:t>, ২. </a:t>
            </a:r>
            <a:r>
              <a:rPr sz="1100" b="0" i="0" u="none" dirty="0" err="1">
                <a:solidFill>
                  <a:srgbClr val="0284C7"/>
                </a:solidFill>
                <a:latin typeface="Hind Siliguri"/>
              </a:rPr>
              <a:t>বেসমেন্ট</a:t>
            </a:r>
            <a:r>
              <a:rPr sz="1100" b="0" i="0" u="none" dirty="0">
                <a:solidFill>
                  <a:srgbClr val="0284C7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0284C7"/>
                </a:solidFill>
                <a:latin typeface="Hind Siliguri"/>
              </a:rPr>
              <a:t>মেমব্রেন</a:t>
            </a:r>
            <a:r>
              <a:rPr sz="1100" b="0" i="0" u="none" dirty="0">
                <a:solidFill>
                  <a:srgbClr val="0284C7"/>
                </a:solidFill>
                <a:latin typeface="Hind Siliguri"/>
              </a:rPr>
              <a:t>, ৩. </a:t>
            </a:r>
            <a:r>
              <a:rPr sz="1100" b="0" i="0" u="none" dirty="0" err="1">
                <a:solidFill>
                  <a:srgbClr val="0284C7"/>
                </a:solidFill>
                <a:latin typeface="Hind Siliguri"/>
              </a:rPr>
              <a:t>পোডোসাইট</a:t>
            </a:r>
            <a:r>
              <a:rPr sz="1100" b="0" i="0" u="none" dirty="0">
                <a:solidFill>
                  <a:srgbClr val="0284C7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0284C7"/>
                </a:solidFill>
                <a:latin typeface="Hind Siliguri"/>
              </a:rPr>
              <a:t>কোষ</a:t>
            </a:r>
            <a:r>
              <a:rPr sz="1100" b="0" i="0" u="none" dirty="0">
                <a:solidFill>
                  <a:srgbClr val="0284C7"/>
                </a:solidFill>
                <a:latin typeface="Hind Siliguri"/>
              </a:rPr>
              <a:t>।</a:t>
            </a:r>
            <a:r>
              <a:rPr sz="2800" dirty="0"/>
              <a:t>
</a:t>
            </a:r>
            <a:r>
              <a:rPr sz="1100" b="1" i="0" u="none" dirty="0" err="1">
                <a:solidFill>
                  <a:srgbClr val="0284C7"/>
                </a:solidFill>
                <a:latin typeface="Hind Siliguri"/>
              </a:rPr>
              <a:t>হার</a:t>
            </a:r>
            <a:r>
              <a:rPr sz="1100" b="1" i="0" u="none" dirty="0">
                <a:solidFill>
                  <a:srgbClr val="0284C7"/>
                </a:solidFill>
                <a:latin typeface="Hind Siliguri"/>
              </a:rPr>
              <a:t>:</a:t>
            </a:r>
            <a:r>
              <a:rPr sz="1100" b="0" i="0" u="none" dirty="0">
                <a:solidFill>
                  <a:srgbClr val="0284C7"/>
                </a:solidFill>
                <a:latin typeface="Hind Siliguri"/>
              </a:rPr>
              <a:t> ১২০০ mL </a:t>
            </a:r>
            <a:r>
              <a:rPr sz="1100" b="0" i="0" u="none" dirty="0" err="1">
                <a:solidFill>
                  <a:srgbClr val="0284C7"/>
                </a:solidFill>
                <a:latin typeface="Hind Siliguri"/>
              </a:rPr>
              <a:t>রক্ত</a:t>
            </a:r>
            <a:r>
              <a:rPr sz="1100" b="0" i="0" u="none" dirty="0">
                <a:solidFill>
                  <a:srgbClr val="0284C7"/>
                </a:solidFill>
                <a:latin typeface="Hind Siliguri"/>
              </a:rPr>
              <a:t>/</a:t>
            </a:r>
            <a:r>
              <a:rPr sz="1100" b="0" i="0" u="none" dirty="0" err="1">
                <a:solidFill>
                  <a:srgbClr val="0284C7"/>
                </a:solidFill>
                <a:latin typeface="Hind Siliguri"/>
              </a:rPr>
              <a:t>মিঃ</a:t>
            </a:r>
            <a:r>
              <a:rPr sz="1100" b="0" i="0" u="none" dirty="0">
                <a:solidFill>
                  <a:srgbClr val="0284C7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0284C7"/>
                </a:solidFill>
                <a:latin typeface="Hind Siliguri"/>
              </a:rPr>
              <a:t>হতে</a:t>
            </a:r>
            <a:r>
              <a:rPr sz="1100" b="0" i="0" u="none" dirty="0">
                <a:solidFill>
                  <a:srgbClr val="0284C7"/>
                </a:solidFill>
                <a:latin typeface="Hind Siliguri"/>
              </a:rPr>
              <a:t> ১২৫ mL </a:t>
            </a:r>
            <a:r>
              <a:rPr sz="1100" b="0" i="0" u="none" dirty="0" err="1">
                <a:solidFill>
                  <a:srgbClr val="0284C7"/>
                </a:solidFill>
                <a:latin typeface="Hind Siliguri"/>
              </a:rPr>
              <a:t>ফিল্ট্রেট</a:t>
            </a:r>
            <a:r>
              <a:rPr sz="1100" b="0" i="0" u="none" dirty="0">
                <a:solidFill>
                  <a:srgbClr val="0284C7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0284C7"/>
                </a:solidFill>
                <a:latin typeface="Hind Siliguri"/>
              </a:rPr>
              <a:t>তৈরি</a:t>
            </a:r>
            <a:r>
              <a:rPr sz="1100" b="0" i="0" u="none" dirty="0">
                <a:solidFill>
                  <a:srgbClr val="0284C7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0284C7"/>
                </a:solidFill>
                <a:latin typeface="Hind Siliguri"/>
              </a:rPr>
              <a:t>হয়</a:t>
            </a:r>
            <a:r>
              <a:rPr sz="1100" b="0" i="0" u="none" dirty="0">
                <a:solidFill>
                  <a:srgbClr val="0284C7"/>
                </a:solidFill>
                <a:latin typeface="Hind Siliguri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6750" y="2305809"/>
            <a:ext cx="3257550" cy="3770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ফিল্ট্রেটের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প্রায়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৮০%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উপাদান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 (১২৪ cm³/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মিনিট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)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পুনঃশোষিত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7225" y="2210543"/>
            <a:ext cx="3257550" cy="3904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400" b="0" i="0" u="none">
                <a:solidFill>
                  <a:srgbClr val="334155"/>
                </a:solidFill>
                <a:latin typeface="Hind Siliguri"/>
              </a:rPr>
              <a:t>রেনাল টিউবিউলের এপিথেলিয়াম কোষ থেকে দুষিত পদার্থ ফিল্ট্রেটে ক্ষরিত হয়।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7225" y="2711797"/>
            <a:ext cx="325755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ক্ষরিত পদার্থ: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ক্রিয়েটিনিন, হিপ্পিউরিক এসিড, H+, K+, NH4+, সেরোটোনিন, হিস্টামিন ইত্যাদি ফিল্ট্রেটে মিশে মূত্রে পরিণত হয়।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259909"/>
              </p:ext>
            </p:extLst>
          </p:nvPr>
        </p:nvGraphicFramePr>
        <p:xfrm>
          <a:off x="476250" y="4516784"/>
          <a:ext cx="5534023" cy="2259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2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4951"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তুলনার বিষয়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টিউবিউলার পুনঃশোষণ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টিউবিউলার ক্ষরণ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84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951"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প্রক্রিয়া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ফিল্ট্রেট হতে প্রয়োজনীয় বস্তু রক্তে ফিরে আসে।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রক্ত হতে বর্জ্য পদার্থ ফিল্ট্রেটে যুক্ত হয়।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951"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পদ্ধতি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ব্যাপন ও সক্রিয় পরিবহন।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সক্রিয় পরিবহন।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953">
                <a:tc>
                  <a:txBody>
                    <a:bodyPr/>
                    <a:lstStyle/>
                    <a:p>
                      <a:pPr algn="ctr"/>
                      <a:r>
                        <a:rPr sz="112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উপাদান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পানি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গ্লুকোজ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Na</a:t>
                      </a:r>
                      <a:r>
                        <a:rPr sz="1125" b="0" i="0" u="none" baseline="30000" dirty="0">
                          <a:solidFill>
                            <a:srgbClr val="334155"/>
                          </a:solidFill>
                          <a:latin typeface="Hind Siliguri"/>
                        </a:rPr>
                        <a:t>+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K</a:t>
                      </a:r>
                      <a:r>
                        <a:rPr sz="1125" b="0" i="0" u="none" baseline="30000" dirty="0">
                          <a:solidFill>
                            <a:srgbClr val="334155"/>
                          </a:solidFill>
                          <a:latin typeface="Hind Siliguri"/>
                        </a:rPr>
                        <a:t>+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Cl</a:t>
                      </a:r>
                      <a:r>
                        <a:rPr sz="1125" b="0" i="0" u="none" baseline="30000" dirty="0">
                          <a:solidFill>
                            <a:srgbClr val="334155"/>
                          </a:solidFill>
                          <a:latin typeface="Hind Siliguri"/>
                        </a:rPr>
                        <a:t>-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ইত্যাদি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ক্রিয়েটিনিন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H</a:t>
                      </a:r>
                      <a:r>
                        <a:rPr sz="1125" b="0" i="0" u="none" baseline="30000" dirty="0">
                          <a:solidFill>
                            <a:srgbClr val="334155"/>
                          </a:solidFill>
                          <a:latin typeface="Hind Siliguri"/>
                        </a:rPr>
                        <a:t>+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K</a:t>
                      </a:r>
                      <a:r>
                        <a:rPr sz="1125" b="0" i="0" u="none" baseline="30000" dirty="0">
                          <a:solidFill>
                            <a:srgbClr val="334155"/>
                          </a:solidFill>
                          <a:latin typeface="Hind Siliguri"/>
                        </a:rPr>
                        <a:t>+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</a:t>
                      </a:r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NH₂</a:t>
                      </a:r>
                      <a:r>
                        <a:rPr sz="1125" b="0" i="0" u="none" baseline="30000" dirty="0">
                          <a:solidFill>
                            <a:srgbClr val="334155"/>
                          </a:solidFill>
                          <a:latin typeface="Hind Siliguri"/>
                        </a:rPr>
                        <a:t>+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ইউরিয়া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42538" y="4526308"/>
            <a:ext cx="5820727" cy="238125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/>
            <a:r>
              <a:rPr sz="1200" b="1" i="0" u="none" dirty="0" err="1">
                <a:solidFill>
                  <a:srgbClr val="0284C7"/>
                </a:solidFill>
                <a:latin typeface="Noto Serif Bengali"/>
              </a:rPr>
              <a:t>মূত্র</a:t>
            </a:r>
            <a:r>
              <a:rPr sz="1200" b="1" i="0" u="none" dirty="0">
                <a:solidFill>
                  <a:srgbClr val="0284C7"/>
                </a:solidFill>
                <a:latin typeface="Noto Serif Bengali"/>
              </a:rPr>
              <a:t> </a:t>
            </a:r>
            <a:r>
              <a:rPr sz="1200" b="1" i="0" u="none" dirty="0" err="1">
                <a:solidFill>
                  <a:srgbClr val="0284C7"/>
                </a:solidFill>
                <a:latin typeface="Noto Serif Bengali"/>
              </a:rPr>
              <a:t>নির্গমন</a:t>
            </a:r>
            <a:r>
              <a:rPr sz="1200" b="1" i="0" u="none" dirty="0">
                <a:solidFill>
                  <a:srgbClr val="0284C7"/>
                </a:solidFill>
                <a:latin typeface="Noto Serif Bengali"/>
              </a:rPr>
              <a:t> </a:t>
            </a:r>
            <a:r>
              <a:rPr sz="1200" b="1" i="0" u="none" dirty="0" err="1">
                <a:solidFill>
                  <a:srgbClr val="0284C7"/>
                </a:solidFill>
                <a:latin typeface="Noto Serif Bengali"/>
              </a:rPr>
              <a:t>পথ</a:t>
            </a:r>
            <a:r>
              <a:rPr sz="1200" b="1" i="0" u="none" dirty="0">
                <a:solidFill>
                  <a:srgbClr val="0284C7"/>
                </a:solidFill>
                <a:latin typeface="Noto Serif Bengali"/>
              </a:rPr>
              <a:t> (Urination Route):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4850158"/>
            <a:ext cx="5543550" cy="151448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25" y="1734889"/>
            <a:ext cx="381000" cy="381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52525" y="1582489"/>
            <a:ext cx="2900362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Noto Serif Bengali"/>
              </a:rPr>
              <a:t>১. অতিসূক্ষ্ম পরিশ্রাবণ (Ultrafiltration)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7225" y="1734889"/>
            <a:ext cx="381000" cy="381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962525" y="1582489"/>
            <a:ext cx="2900362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Noto Serif Bengali"/>
              </a:rPr>
              <a:t>২. নির্বাচনী পুনঃশোষণ (Selective Reabsorption)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3425" y="2710606"/>
            <a:ext cx="66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10100" y="2711797"/>
            <a:ext cx="3114675" cy="414337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প্রক্সিমাল নালিকা: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৬০% পুনঃশোষণ (গ্লুকোজ, অ্যামাইনো এসিড, পানি, Na+)।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43425" y="3182094"/>
            <a:ext cx="66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10100" y="3183284"/>
            <a:ext cx="3114675" cy="207168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হেনলির লুপ: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৭০% পানি ও লবণ (Na+, K+, Cl-)।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43425" y="3446412"/>
            <a:ext cx="66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0100" y="3447603"/>
            <a:ext cx="3114675" cy="414337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ডিস্টাল নালিকা: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Na+, Cl-, পানি (অ্যালডোস্টেরন ও ADH হরমোন)।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3425" y="3917900"/>
            <a:ext cx="66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10100" y="3919091"/>
            <a:ext cx="3114675" cy="207168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সংগ্রাহক নালী: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পানি, Na+, Cl- ও সামান্য ইউরিয়া।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7225" y="1582489"/>
            <a:ext cx="381000" cy="381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772525" y="1582489"/>
            <a:ext cx="281066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Noto Serif Bengali"/>
              </a:rPr>
              <a:t>৩. সক্রিয় ক্ষরণ (Active Secretion)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2200" y="4545359"/>
            <a:ext cx="152400" cy="1524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7450" y="5086086"/>
            <a:ext cx="485775" cy="304800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10375" y="5181336"/>
            <a:ext cx="76200" cy="11430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43725" y="5086086"/>
            <a:ext cx="523875" cy="3048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4750" y="5181336"/>
            <a:ext cx="76200" cy="1143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8100" y="5086086"/>
            <a:ext cx="762000" cy="3048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77250" y="5181336"/>
            <a:ext cx="76200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10600" y="5086086"/>
            <a:ext cx="1104900" cy="3048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72650" y="5181336"/>
            <a:ext cx="76200" cy="114300"/>
          </a:xfrm>
          <a:prstGeom prst="rect">
            <a:avLst/>
          </a:prstGeom>
        </p:spPr>
      </p:pic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06000" y="5086086"/>
            <a:ext cx="723900" cy="304800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87050" y="5181336"/>
            <a:ext cx="76200" cy="114300"/>
          </a:xfrm>
          <a:prstGeom prst="rect">
            <a:avLst/>
          </a:prstGeom>
        </p:spPr>
      </p:pic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67450" y="5448036"/>
            <a:ext cx="990600" cy="304800"/>
          </a:xfrm>
          <a:prstGeom prst="rect">
            <a:avLst/>
          </a:prstGeom>
        </p:spPr>
      </p:pic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15200" y="5543286"/>
            <a:ext cx="76200" cy="114300"/>
          </a:xfrm>
          <a:prstGeom prst="rect">
            <a:avLst/>
          </a:prstGeom>
        </p:spPr>
      </p:pic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48550" y="5448036"/>
            <a:ext cx="1047750" cy="304800"/>
          </a:xfrm>
          <a:prstGeom prst="rect">
            <a:avLst/>
          </a:prstGeom>
        </p:spPr>
      </p:pic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53450" y="5543286"/>
            <a:ext cx="76200" cy="114300"/>
          </a:xfrm>
          <a:prstGeom prst="rect">
            <a:avLst/>
          </a:prstGeom>
        </p:spPr>
      </p:pic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86800" y="5448036"/>
            <a:ext cx="819150" cy="304800"/>
          </a:xfrm>
          <a:prstGeom prst="rect">
            <a:avLst/>
          </a:prstGeom>
        </p:spPr>
      </p:pic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63100" y="5543286"/>
            <a:ext cx="76200" cy="114300"/>
          </a:xfrm>
          <a:prstGeom prst="rect">
            <a:avLst/>
          </a:prstGeom>
        </p:spPr>
      </p:pic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696450" y="5448036"/>
            <a:ext cx="571500" cy="304800"/>
          </a:xfrm>
          <a:prstGeom prst="rect">
            <a:avLst/>
          </a:prstGeom>
        </p:spPr>
      </p:pic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25100" y="5543286"/>
            <a:ext cx="76200" cy="114300"/>
          </a:xfrm>
          <a:prstGeom prst="rect">
            <a:avLst/>
          </a:prstGeom>
        </p:spPr>
      </p:pic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458450" y="5448036"/>
            <a:ext cx="581025" cy="304800"/>
          </a:xfrm>
          <a:prstGeom prst="rect">
            <a:avLst/>
          </a:prstGeom>
        </p:spPr>
      </p:pic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96625" y="5543286"/>
            <a:ext cx="76200" cy="114300"/>
          </a:xfrm>
          <a:prstGeom prst="rect">
            <a:avLst/>
          </a:prstGeom>
        </p:spPr>
      </p:pic>
      <p:pic>
        <p:nvPicPr>
          <p:cNvPr id="50" name="Picture 49" descr="imag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67450" y="5809986"/>
            <a:ext cx="533400" cy="304800"/>
          </a:xfrm>
          <a:prstGeom prst="rect">
            <a:avLst/>
          </a:prstGeom>
        </p:spPr>
      </p:pic>
      <p:pic>
        <p:nvPicPr>
          <p:cNvPr id="51" name="Picture 5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0" y="5905236"/>
            <a:ext cx="76200" cy="114300"/>
          </a:xfrm>
          <a:prstGeom prst="rect">
            <a:avLst/>
          </a:prstGeom>
        </p:spPr>
      </p:pic>
      <p:pic>
        <p:nvPicPr>
          <p:cNvPr id="52" name="Picture 51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991350" y="5809986"/>
            <a:ext cx="552450" cy="304800"/>
          </a:xfrm>
          <a:prstGeom prst="rect">
            <a:avLst/>
          </a:prstGeom>
        </p:spPr>
      </p:pic>
      <p:pic>
        <p:nvPicPr>
          <p:cNvPr id="53" name="Picture 5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00950" y="5905236"/>
            <a:ext cx="76200" cy="114300"/>
          </a:xfrm>
          <a:prstGeom prst="rect">
            <a:avLst/>
          </a:prstGeom>
        </p:spPr>
      </p:pic>
      <p:pic>
        <p:nvPicPr>
          <p:cNvPr id="54" name="Picture 53" descr="image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734300" y="5809986"/>
            <a:ext cx="723900" cy="30480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476250" y="381000"/>
            <a:ext cx="117157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solidFill>
                  <a:srgbClr val="1E293B"/>
                </a:solidFill>
                <a:latin typeface="Noto Serif Bengali"/>
              </a:rPr>
              <a:t>মূত্র</a:t>
            </a:r>
            <a:r>
              <a:rPr sz="2400" b="1" i="0" u="none" dirty="0">
                <a:solidFill>
                  <a:srgbClr val="1E293B"/>
                </a:solidFill>
                <a:latin typeface="Noto Serif Bengali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Noto Serif Bengali"/>
              </a:rPr>
              <a:t>সৃষ্টির</a:t>
            </a:r>
            <a:r>
              <a:rPr sz="2400" b="1" i="0" u="none" dirty="0">
                <a:solidFill>
                  <a:srgbClr val="1E293B"/>
                </a:solidFill>
                <a:latin typeface="Noto Serif Bengali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Noto Serif Bengali"/>
              </a:rPr>
              <a:t>শারীরবৃত্তিক</a:t>
            </a:r>
            <a:r>
              <a:rPr sz="2400" b="1" i="0" u="none" dirty="0">
                <a:solidFill>
                  <a:srgbClr val="1E293B"/>
                </a:solidFill>
                <a:latin typeface="Noto Serif Bengali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Noto Serif Bengali"/>
              </a:rPr>
              <a:t>কৌশল</a:t>
            </a:r>
            <a:r>
              <a:rPr sz="2400" b="1" i="0" u="none" dirty="0">
                <a:solidFill>
                  <a:srgbClr val="1E293B"/>
                </a:solidFill>
                <a:latin typeface="Noto Serif Bengali"/>
              </a:rPr>
              <a:t> (Formation of Urine)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810250" y="544785"/>
            <a:ext cx="5715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0D3E630-D73B-31AD-C745-B3AE19DA0C40}"/>
              </a:ext>
            </a:extLst>
          </p:cNvPr>
          <p:cNvSpPr/>
          <p:nvPr/>
        </p:nvSpPr>
        <p:spPr>
          <a:xfrm>
            <a:off x="476250" y="88389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794420"/>
            <a:ext cx="5476875" cy="250403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1794420"/>
            <a:ext cx="5476875" cy="250403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TextBox 8"/>
          <p:cNvSpPr txBox="1"/>
          <p:nvPr/>
        </p:nvSpPr>
        <p:spPr>
          <a:xfrm>
            <a:off x="476249" y="4450853"/>
            <a:ext cx="6232281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284C7"/>
                </a:solidFill>
                <a:latin typeface="Noto Serif Bengali"/>
              </a:rPr>
              <a:t>রাসায়নিক</a:t>
            </a:r>
            <a:r>
              <a:rPr sz="1350" b="1" i="0" u="none" dirty="0">
                <a:solidFill>
                  <a:srgbClr val="0284C7"/>
                </a:solidFill>
                <a:latin typeface="Noto Serif Bengali"/>
              </a:rPr>
              <a:t> </a:t>
            </a:r>
            <a:r>
              <a:rPr sz="1350" b="1" i="0" u="none" dirty="0" err="1">
                <a:solidFill>
                  <a:srgbClr val="0284C7"/>
                </a:solidFill>
                <a:latin typeface="Noto Serif Bengali"/>
              </a:rPr>
              <a:t>উপাদান</a:t>
            </a:r>
            <a:r>
              <a:rPr sz="1350" b="1" i="0" u="none" dirty="0">
                <a:solidFill>
                  <a:srgbClr val="0284C7"/>
                </a:solidFill>
                <a:latin typeface="Noto Serif Bengali"/>
              </a:rPr>
              <a:t> (Chemical Composition: ৯৫% </a:t>
            </a:r>
            <a:r>
              <a:rPr sz="1350" b="1" i="0" u="none" dirty="0" err="1">
                <a:solidFill>
                  <a:srgbClr val="0284C7"/>
                </a:solidFill>
                <a:latin typeface="Noto Serif Bengali"/>
              </a:rPr>
              <a:t>পানি</a:t>
            </a:r>
            <a:r>
              <a:rPr sz="1350" b="1" i="0" u="none" dirty="0">
                <a:solidFill>
                  <a:srgbClr val="0284C7"/>
                </a:solidFill>
                <a:latin typeface="Noto Serif Bengali"/>
              </a:rPr>
              <a:t>, ৫% </a:t>
            </a:r>
            <a:r>
              <a:rPr sz="1350" b="1" i="0" u="none" dirty="0" err="1">
                <a:solidFill>
                  <a:srgbClr val="0284C7"/>
                </a:solidFill>
                <a:latin typeface="Noto Serif Bengali"/>
              </a:rPr>
              <a:t>কঠিন</a:t>
            </a:r>
            <a:r>
              <a:rPr sz="1350" b="1" i="0" u="none" dirty="0">
                <a:solidFill>
                  <a:srgbClr val="0284C7"/>
                </a:solidFill>
                <a:latin typeface="Noto Serif Bengali"/>
              </a:rPr>
              <a:t> </a:t>
            </a:r>
            <a:r>
              <a:rPr sz="1350" b="1" i="0" u="none" dirty="0" err="1">
                <a:solidFill>
                  <a:srgbClr val="0284C7"/>
                </a:solidFill>
                <a:latin typeface="Noto Serif Bengali"/>
              </a:rPr>
              <a:t>পদার্থ</a:t>
            </a:r>
            <a:r>
              <a:rPr sz="1350" b="1" i="0" u="none" dirty="0">
                <a:solidFill>
                  <a:srgbClr val="0284C7"/>
                </a:solidFill>
                <a:latin typeface="Noto Serif Bengali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850" y="1956345"/>
            <a:ext cx="530066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Noto Serif Bengali"/>
              </a:rPr>
              <a:t>ভৌত বৈশিষ্ট্যসমূহ (Physical Properties)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7475" y="1956345"/>
            <a:ext cx="530066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Noto Serif Bengali"/>
              </a:rPr>
              <a:t>মূত্রের পরিমাণের তারতম্যজনিত অবস্থা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625" y="2336155"/>
            <a:ext cx="66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2337345"/>
            <a:ext cx="4876800" cy="207168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পরিমাণ: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দৈনিক ০.৫ – ২.৫ লিটার (গড়ে ১.৫ L)।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9625" y="2600473"/>
            <a:ext cx="66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6300" y="2601664"/>
            <a:ext cx="4876800" cy="19717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>
              <a:lnSpc>
                <a:spcPts val="1631"/>
              </a:lnSpc>
            </a:pP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বর্ণ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lang="en-US" sz="11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lang="en-US" sz="1100" b="1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ইউরোক্রোম</a:t>
            </a:r>
            <a:r>
              <a:rPr lang="en-US" sz="1100" b="1" dirty="0">
                <a:latin typeface="Hind Siliguri" panose="02000000000000000000" pitchFamily="2" charset="0"/>
                <a:cs typeface="Hind Siliguri" panose="02000000000000000000" pitchFamily="2" charset="0"/>
              </a:rPr>
              <a:t> (Urochrome)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রঞ্জকের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উপস্থিতির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কারণে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হালকা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খড়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বর্ণের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625" y="2870894"/>
            <a:ext cx="66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" y="2872085"/>
            <a:ext cx="4876800" cy="207168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রাসায়নিক ধর্ম: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সামান্য অম্লধর্মী; pH মান </a:t>
            </a:r>
            <a:r>
              <a:rPr sz="1125" b="1" i="0" u="none">
                <a:solidFill>
                  <a:srgbClr val="334155"/>
                </a:solidFill>
                <a:latin typeface="Hind Siliguri"/>
              </a:rPr>
              <a:t>৫.০ – ৬.৫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625" y="3135213"/>
            <a:ext cx="66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6300" y="3136403"/>
            <a:ext cx="4876800" cy="207168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আপেক্ষিক গুরুত্ব: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১.০০৮ – ১.০৩০।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9625" y="3399532"/>
            <a:ext cx="66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6300" y="3400722"/>
            <a:ext cx="4876800" cy="207168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প্রকৃতি: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স্বচ্ছ, তরল এবং অতিসারক (Hypertonic)।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625" y="3663850"/>
            <a:ext cx="66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76300" y="3665041"/>
                <a:ext cx="4876800" cy="414337"/>
              </a:xfrm>
              <a:prstGeom prst="rect">
                <a:avLst/>
              </a:prstGeom>
              <a:noFill/>
            </p:spPr>
            <p:txBody>
              <a:bodyPr wrap="square" lIns="66675" tIns="0" rIns="0" bIns="0" anchor="t">
                <a:spAutoFit/>
              </a:bodyPr>
              <a:lstStyle/>
              <a:p>
                <a:pPr>
                  <a:lnSpc>
                    <a:spcPts val="1631"/>
                  </a:lnSpc>
                </a:pPr>
                <a:r>
                  <a:rPr sz="1125" b="1" i="0" u="none" dirty="0" err="1">
                    <a:solidFill>
                      <a:srgbClr val="334155"/>
                    </a:solidFill>
                    <a:latin typeface="Hind Siliguri"/>
                  </a:rPr>
                  <a:t>গন্ধ</a:t>
                </a:r>
                <a:r>
                  <a:rPr sz="1125" b="1" i="0" u="none" dirty="0">
                    <a:solidFill>
                      <a:srgbClr val="334155"/>
                    </a:solidFill>
                    <a:latin typeface="Hind Siliguri"/>
                  </a:rPr>
                  <a:t>:</a:t>
                </a:r>
                <a:r>
                  <a:rPr sz="1125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125" b="0" i="0" u="none" dirty="0" err="1">
                    <a:solidFill>
                      <a:srgbClr val="334155"/>
                    </a:solidFill>
                    <a:latin typeface="Hind Siliguri"/>
                  </a:rPr>
                  <a:t>ঝাঁঝালো</a:t>
                </a:r>
                <a:r>
                  <a:rPr sz="1125" b="0" i="0" u="none" dirty="0">
                    <a:solidFill>
                      <a:srgbClr val="334155"/>
                    </a:solidFill>
                    <a:latin typeface="Hind Siliguri"/>
                  </a:rPr>
                  <a:t> (</a:t>
                </a:r>
                <a:r>
                  <a:rPr sz="1125" b="0" i="0" u="none" dirty="0" err="1">
                    <a:solidFill>
                      <a:srgbClr val="334155"/>
                    </a:solidFill>
                    <a:latin typeface="Hind Siliguri"/>
                  </a:rPr>
                  <a:t>অ্যারোমেটিক</a:t>
                </a:r>
                <a:r>
                  <a:rPr sz="1125" b="0" i="0" u="none" dirty="0">
                    <a:solidFill>
                      <a:srgbClr val="334155"/>
                    </a:solidFill>
                    <a:latin typeface="Hind Siliguri"/>
                  </a:rPr>
                  <a:t>/</a:t>
                </a:r>
                <a:r>
                  <a:rPr sz="1125" b="0" i="0" u="none" dirty="0" err="1">
                    <a:solidFill>
                      <a:srgbClr val="334155"/>
                    </a:solidFill>
                    <a:latin typeface="Hind Siliguri"/>
                  </a:rPr>
                  <a:t>ইউরিনয়েড</a:t>
                </a:r>
                <a:r>
                  <a:rPr lang="ar-AE" dirty="0"/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ar-AE" sz="1200" b="1" i="1">
                            <a:latin typeface="Cambria Math" panose="02040503050406030204" pitchFamily="18" charset="0"/>
                          </a:rPr>
                          <m:t>𝟔</m:t>
                        </m:r>
                      </m:sub>
                    </m:sSub>
                    <m:sSub>
                      <m:sSubPr>
                        <m:ctrlPr>
                          <a:rPr lang="ar-AE" sz="1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b="1" i="1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ar-AE" sz="1200" b="1" i="1">
                            <a:latin typeface="Cambria Math" panose="02040503050406030204" pitchFamily="18" charset="0"/>
                          </a:rPr>
                          <m:t>𝟖</m:t>
                        </m:r>
                      </m:sub>
                    </m:sSub>
                    <m:r>
                      <a:rPr lang="ar-AE" sz="1200" b="1" i="1">
                        <a:latin typeface="Cambria Math" panose="02040503050406030204" pitchFamily="18" charset="0"/>
                      </a:rPr>
                      <m:t>𝑶</m:t>
                    </m:r>
                  </m:oMath>
                </a14:m>
                <a:r>
                  <a:rPr sz="1000" b="1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125" b="0" i="0" u="none" dirty="0">
                    <a:solidFill>
                      <a:srgbClr val="334155"/>
                    </a:solidFill>
                    <a:latin typeface="Hind Siliguri"/>
                  </a:rPr>
                  <a:t>)। </a:t>
                </a:r>
                <a:r>
                  <a:rPr sz="1125" b="0" i="0" u="none" dirty="0" err="1">
                    <a:solidFill>
                      <a:srgbClr val="334155"/>
                    </a:solidFill>
                    <a:latin typeface="Hind Siliguri"/>
                  </a:rPr>
                  <a:t>বায়ুতে</a:t>
                </a:r>
                <a:r>
                  <a:rPr sz="1125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125" b="0" i="0" u="none" dirty="0" err="1">
                    <a:solidFill>
                      <a:srgbClr val="334155"/>
                    </a:solidFill>
                    <a:latin typeface="Hind Siliguri"/>
                  </a:rPr>
                  <a:t>রাখলে</a:t>
                </a:r>
                <a:r>
                  <a:rPr sz="1125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125" b="0" i="0" u="none" dirty="0" err="1">
                    <a:solidFill>
                      <a:srgbClr val="334155"/>
                    </a:solidFill>
                    <a:latin typeface="Hind Siliguri"/>
                  </a:rPr>
                  <a:t>ইউরিয়া</a:t>
                </a:r>
                <a:r>
                  <a:rPr sz="1125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125" b="0" i="0" u="none" dirty="0" err="1">
                    <a:solidFill>
                      <a:srgbClr val="334155"/>
                    </a:solidFill>
                    <a:latin typeface="Hind Siliguri"/>
                  </a:rPr>
                  <a:t>অ্যামোনিয়ায়</a:t>
                </a:r>
                <a:r>
                  <a:rPr sz="1125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125" b="0" i="0" u="none" dirty="0" err="1">
                    <a:solidFill>
                      <a:srgbClr val="334155"/>
                    </a:solidFill>
                    <a:latin typeface="Hind Siliguri"/>
                  </a:rPr>
                  <a:t>রূপান্তরিত</a:t>
                </a:r>
                <a:r>
                  <a:rPr sz="1125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125" b="0" i="0" u="none" dirty="0" err="1">
                    <a:solidFill>
                      <a:srgbClr val="334155"/>
                    </a:solidFill>
                    <a:latin typeface="Hind Siliguri"/>
                  </a:rPr>
                  <a:t>হয়</a:t>
                </a:r>
                <a:r>
                  <a:rPr sz="1125" b="0" i="0" u="none" dirty="0">
                    <a:solidFill>
                      <a:srgbClr val="334155"/>
                    </a:solidFill>
                    <a:latin typeface="Hind Siliguri"/>
                  </a:rPr>
                  <a:t>।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00" y="3665041"/>
                <a:ext cx="4876800" cy="414337"/>
              </a:xfrm>
              <a:prstGeom prst="rect">
                <a:avLst/>
              </a:prstGeom>
              <a:blipFill>
                <a:blip r:embed="rId4"/>
                <a:stretch>
                  <a:fillRect l="-500" t="-35294" b="-14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476250" y="381000"/>
            <a:ext cx="1171575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solidFill>
                  <a:srgbClr val="1E293B"/>
                </a:solidFill>
                <a:latin typeface="Noto Serif Bengali"/>
              </a:rPr>
              <a:t>মূত্রের</a:t>
            </a:r>
            <a:r>
              <a:rPr sz="2400" b="1" i="0" u="none" dirty="0">
                <a:solidFill>
                  <a:srgbClr val="1E293B"/>
                </a:solidFill>
                <a:latin typeface="Noto Serif Bengali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Noto Serif Bengali"/>
              </a:rPr>
              <a:t>বৈশিষ্ট্য</a:t>
            </a:r>
            <a:r>
              <a:rPr sz="2400" b="1" i="0" u="none" dirty="0">
                <a:solidFill>
                  <a:srgbClr val="1E293B"/>
                </a:solidFill>
                <a:latin typeface="Noto Serif Bengali"/>
              </a:rPr>
              <a:t> ও </a:t>
            </a:r>
            <a:r>
              <a:rPr sz="2400" b="1" i="0" u="none" dirty="0" err="1">
                <a:solidFill>
                  <a:srgbClr val="1E293B"/>
                </a:solidFill>
                <a:latin typeface="Noto Serif Bengali"/>
              </a:rPr>
              <a:t>রাসায়নিক</a:t>
            </a:r>
            <a:r>
              <a:rPr sz="2400" b="1" i="0" u="none" dirty="0">
                <a:solidFill>
                  <a:srgbClr val="1E293B"/>
                </a:solidFill>
                <a:latin typeface="Noto Serif Bengali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Noto Serif Bengali"/>
              </a:rPr>
              <a:t>উপাদান</a:t>
            </a:r>
            <a:endParaRPr sz="2400" b="1" i="0" u="none" dirty="0">
              <a:solidFill>
                <a:srgbClr val="1E293B"/>
              </a:solidFill>
              <a:latin typeface="Noto Serif Bengali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5810250" y="544785"/>
            <a:ext cx="5715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CC54436-B87F-5F25-EE6D-9D5F594A9E22}"/>
              </a:ext>
            </a:extLst>
          </p:cNvPr>
          <p:cNvSpPr/>
          <p:nvPr/>
        </p:nvSpPr>
        <p:spPr>
          <a:xfrm>
            <a:off x="476250" y="83993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8128385-13D8-0CAD-DD85-FA0E324EE5DE}"/>
              </a:ext>
            </a:extLst>
          </p:cNvPr>
          <p:cNvSpPr/>
          <p:nvPr/>
        </p:nvSpPr>
        <p:spPr>
          <a:xfrm>
            <a:off x="528637" y="970508"/>
            <a:ext cx="11239500" cy="742950"/>
          </a:xfrm>
          <a:prstGeom prst="roundRect">
            <a:avLst>
              <a:gd name="adj" fmla="val 15483"/>
            </a:avLst>
          </a:prstGeom>
          <a:solidFill>
            <a:srgbClr val="F0F9FF"/>
          </a:solidFill>
          <a:ln>
            <a:solidFill>
              <a:schemeClr val="accent1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ABDEA2C-B72E-D0AB-5C36-5FE29B29882C}"/>
              </a:ext>
            </a:extLst>
          </p:cNvPr>
          <p:cNvSpPr txBox="1"/>
          <p:nvPr/>
        </p:nvSpPr>
        <p:spPr>
          <a:xfrm>
            <a:off x="627917" y="1037863"/>
            <a:ext cx="108878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6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মূত্র</a:t>
            </a:r>
            <a:r>
              <a:rPr lang="en-US" sz="16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(Urine)-</a:t>
            </a:r>
            <a:r>
              <a:rPr lang="en-US" sz="16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এর</a:t>
            </a:r>
            <a:r>
              <a:rPr lang="en-US" sz="16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সংজ্ঞা</a:t>
            </a:r>
            <a:r>
              <a:rPr lang="en-US" sz="16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: 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নেফ্রনের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রেনাল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টিউবিউলসে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গ্লোমেরুলার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ফিল্ট্রেটের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নির্বাচিত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পুনঃশোষণের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পর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যে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খড়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বর্ণের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,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তীব্র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ঝাঁঝালো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গন্ধযুক্ত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ও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অম্লধর্মী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তরল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রেচন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বর্জ্য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মূত্রথলিতে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জমা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হয়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তাকে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মূত্র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বলে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একজন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সুস্থ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মানুষ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দৈনিক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গড়ে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১.৫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লিটার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(০.৫-২.৫ L) 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মূত্র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ত্যাগ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6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করে</a:t>
            </a:r>
            <a:r>
              <a:rPr lang="en-US" sz="16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7813215-3287-3DA3-6F10-1FD3F45A034D}"/>
              </a:ext>
            </a:extLst>
          </p:cNvPr>
          <p:cNvGrpSpPr/>
          <p:nvPr/>
        </p:nvGrpSpPr>
        <p:grpSpPr>
          <a:xfrm>
            <a:off x="6467475" y="2356395"/>
            <a:ext cx="5048250" cy="457200"/>
            <a:chOff x="6467475" y="2356395"/>
            <a:chExt cx="5048250" cy="457200"/>
          </a:xfrm>
        </p:grpSpPr>
        <p:pic>
          <p:nvPicPr>
            <p:cNvPr id="6" name="Picture 5" descr="imag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67475" y="2356395"/>
              <a:ext cx="5048250" cy="457200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70197EE-0E4E-6CF7-AC29-5F40ED4AE0B7}"/>
                </a:ext>
              </a:extLst>
            </p:cNvPr>
            <p:cNvSpPr/>
            <p:nvPr/>
          </p:nvSpPr>
          <p:spPr>
            <a:xfrm>
              <a:off x="7842738" y="2461846"/>
              <a:ext cx="2584939" cy="2527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E9454AC2-2142-7E49-3561-5C4A6A957A17}"/>
              </a:ext>
            </a:extLst>
          </p:cNvPr>
          <p:cNvSpPr txBox="1"/>
          <p:nvPr/>
        </p:nvSpPr>
        <p:spPr>
          <a:xfrm>
            <a:off x="6730144" y="2423070"/>
            <a:ext cx="45229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পলিউরিয়া</a:t>
            </a:r>
            <a:r>
              <a:rPr lang="en-US" sz="14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(Polyuria): 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দৈনিক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&gt; ২.৫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লিটারের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বেশি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মূত্র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উৎপাদন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E12B156-926F-51ED-1E1D-8C276D38BBCD}"/>
              </a:ext>
            </a:extLst>
          </p:cNvPr>
          <p:cNvGrpSpPr/>
          <p:nvPr/>
        </p:nvGrpSpPr>
        <p:grpSpPr>
          <a:xfrm>
            <a:off x="6467474" y="2948799"/>
            <a:ext cx="5048250" cy="457200"/>
            <a:chOff x="6467475" y="2356395"/>
            <a:chExt cx="5048250" cy="457200"/>
          </a:xfrm>
        </p:grpSpPr>
        <p:pic>
          <p:nvPicPr>
            <p:cNvPr id="46" name="Picture 45" descr="image.png">
              <a:extLst>
                <a:ext uri="{FF2B5EF4-FFF2-40B4-BE49-F238E27FC236}">
                  <a16:creationId xmlns:a16="http://schemas.microsoft.com/office/drawing/2014/main" id="{DBAA77A2-B528-4592-2980-318519138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67475" y="2356395"/>
              <a:ext cx="5048250" cy="457200"/>
            </a:xfrm>
            <a:prstGeom prst="rect">
              <a:avLst/>
            </a:prstGeom>
          </p:spPr>
        </p:pic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71C6B10-567C-C33F-B02A-914AE8F17DBD}"/>
                </a:ext>
              </a:extLst>
            </p:cNvPr>
            <p:cNvSpPr/>
            <p:nvPr/>
          </p:nvSpPr>
          <p:spPr>
            <a:xfrm>
              <a:off x="7842738" y="2461846"/>
              <a:ext cx="2584939" cy="2527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62BE9BE-BB68-F842-2C7F-FA3674852857}"/>
              </a:ext>
            </a:extLst>
          </p:cNvPr>
          <p:cNvGrpSpPr/>
          <p:nvPr/>
        </p:nvGrpSpPr>
        <p:grpSpPr>
          <a:xfrm>
            <a:off x="6476266" y="3541203"/>
            <a:ext cx="5048250" cy="457200"/>
            <a:chOff x="6467475" y="2356395"/>
            <a:chExt cx="5048250" cy="457200"/>
          </a:xfrm>
        </p:grpSpPr>
        <p:pic>
          <p:nvPicPr>
            <p:cNvPr id="49" name="Picture 48" descr="image.png">
              <a:extLst>
                <a:ext uri="{FF2B5EF4-FFF2-40B4-BE49-F238E27FC236}">
                  <a16:creationId xmlns:a16="http://schemas.microsoft.com/office/drawing/2014/main" id="{E52D1448-086A-D5C9-DD47-FEA317D24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67475" y="2356395"/>
              <a:ext cx="5048250" cy="457200"/>
            </a:xfrm>
            <a:prstGeom prst="rect">
              <a:avLst/>
            </a:prstGeom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60E7837-C8F9-5132-4BFA-B9F8781D1AD9}"/>
                </a:ext>
              </a:extLst>
            </p:cNvPr>
            <p:cNvSpPr/>
            <p:nvPr/>
          </p:nvSpPr>
          <p:spPr>
            <a:xfrm>
              <a:off x="7842738" y="2461846"/>
              <a:ext cx="2584939" cy="2527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919DE881-330C-8B38-9F3E-46874C9F37E3}"/>
              </a:ext>
            </a:extLst>
          </p:cNvPr>
          <p:cNvSpPr txBox="1"/>
          <p:nvPr/>
        </p:nvSpPr>
        <p:spPr>
          <a:xfrm>
            <a:off x="6836751" y="3023510"/>
            <a:ext cx="44789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অলিগুরিয়া</a:t>
            </a:r>
            <a:r>
              <a:rPr lang="en-US" sz="14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(Oliguria): 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দৈনিক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&lt; ৪০০ mL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এর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কম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মূত্র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উৎপাদন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E129E3C-70BC-83B3-0844-F5DF803CB73E}"/>
              </a:ext>
            </a:extLst>
          </p:cNvPr>
          <p:cNvSpPr txBox="1"/>
          <p:nvPr/>
        </p:nvSpPr>
        <p:spPr>
          <a:xfrm>
            <a:off x="6822097" y="3615982"/>
            <a:ext cx="43104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অ্যানুরিয়া</a:t>
            </a:r>
            <a:r>
              <a:rPr lang="en-US" sz="14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(Anuria): 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দৈনিক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&lt; </a:t>
            </a: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১০০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mL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এর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কম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মূত্র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উৎপাদন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315B8341-2869-4483-D50A-7BF41EBA6D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083487"/>
              </p:ext>
            </p:extLst>
          </p:nvPr>
        </p:nvGraphicFramePr>
        <p:xfrm>
          <a:off x="476248" y="4739371"/>
          <a:ext cx="11239501" cy="18974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5995">
                  <a:extLst>
                    <a:ext uri="{9D8B030D-6E8A-4147-A177-3AD203B41FA5}">
                      <a16:colId xmlns:a16="http://schemas.microsoft.com/office/drawing/2014/main" val="2500554961"/>
                    </a:ext>
                  </a:extLst>
                </a:gridCol>
                <a:gridCol w="3369310">
                  <a:extLst>
                    <a:ext uri="{9D8B030D-6E8A-4147-A177-3AD203B41FA5}">
                      <a16:colId xmlns:a16="http://schemas.microsoft.com/office/drawing/2014/main" val="1681980429"/>
                    </a:ext>
                  </a:extLst>
                </a:gridCol>
                <a:gridCol w="5624196">
                  <a:extLst>
                    <a:ext uri="{9D8B030D-6E8A-4147-A177-3AD203B41FA5}">
                      <a16:colId xmlns:a16="http://schemas.microsoft.com/office/drawing/2014/main" val="794224846"/>
                    </a:ext>
                  </a:extLst>
                </a:gridCol>
              </a:tblGrid>
              <a:tr h="3790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400" kern="100">
                          <a:effectLst/>
                        </a:rPr>
                        <a:t>শ্রেণি বিভাগ</a:t>
                      </a:r>
                      <a:endParaRPr lang="en-US" sz="1400" kern="100">
                        <a:effectLst/>
                        <a:latin typeface="Lecture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639" marR="97639" marT="69742" marB="6974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400" kern="100">
                          <a:effectLst/>
                        </a:rPr>
                        <a:t>উপ-শ্রেণি</a:t>
                      </a:r>
                      <a:endParaRPr lang="en-US" sz="1400" kern="100">
                        <a:effectLst/>
                        <a:latin typeface="Lecture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639" marR="97639" marT="69742" marB="6974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400" kern="100">
                          <a:effectLst/>
                        </a:rPr>
                        <a:t>প্রধান উপাদানসমূহ</a:t>
                      </a:r>
                      <a:endParaRPr lang="en-US" sz="1400" kern="100">
                        <a:effectLst/>
                        <a:latin typeface="Lecture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639" marR="97639" marT="69742" marB="69742" anchor="ctr"/>
                </a:tc>
                <a:extLst>
                  <a:ext uri="{0D108BD9-81ED-4DB2-BD59-A6C34878D82A}">
                    <a16:rowId xmlns:a16="http://schemas.microsoft.com/office/drawing/2014/main" val="3201917576"/>
                  </a:ext>
                </a:extLst>
              </a:tr>
              <a:tr h="379021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400" kern="100">
                          <a:effectLst/>
                        </a:rPr>
                        <a:t>জৈব পদার্থ (৬০%)</a:t>
                      </a:r>
                      <a:endParaRPr lang="en-US" sz="1400" kern="100">
                        <a:effectLst/>
                        <a:latin typeface="Lecture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639" marR="97639" marT="69742" marB="6974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400" kern="100">
                          <a:effectLst/>
                        </a:rPr>
                        <a:t>i. নাইট্রোজেনঘটিত (Nitrogenous)</a:t>
                      </a:r>
                      <a:endParaRPr lang="en-US" sz="1400" kern="100">
                        <a:effectLst/>
                        <a:latin typeface="Lecture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639" marR="97639" marT="69742" marB="6974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400" kern="100">
                          <a:effectLst/>
                        </a:rPr>
                        <a:t>ইউরিয়া (প্রধান), ইউরিক এসিড, ক্রিয়েটিনিন, হিপ্পিউরিক এসিড, ইন্ডিকান।</a:t>
                      </a:r>
                      <a:endParaRPr lang="en-US" sz="1400" kern="100">
                        <a:effectLst/>
                        <a:latin typeface="Lecture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639" marR="97639" marT="69742" marB="69742" anchor="ctr"/>
                </a:tc>
                <a:extLst>
                  <a:ext uri="{0D108BD9-81ED-4DB2-BD59-A6C34878D82A}">
                    <a16:rowId xmlns:a16="http://schemas.microsoft.com/office/drawing/2014/main" val="4174968778"/>
                  </a:ext>
                </a:extLst>
              </a:tr>
              <a:tr h="3790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400" kern="100">
                          <a:effectLst/>
                        </a:rPr>
                        <a:t>ii. নন-নাইট্রোজেনঘটিত</a:t>
                      </a:r>
                      <a:endParaRPr lang="en-US" sz="1400" kern="100">
                        <a:effectLst/>
                        <a:latin typeface="Lecture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639" marR="97639" marT="69742" marB="6974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400" kern="100">
                          <a:effectLst/>
                        </a:rPr>
                        <a:t>সাইট্রেট, ল্যাকটেট, কিটোন বডি।</a:t>
                      </a:r>
                      <a:endParaRPr lang="en-US" sz="1400" kern="100">
                        <a:effectLst/>
                        <a:latin typeface="Lecture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639" marR="97639" marT="69742" marB="69742" anchor="ctr"/>
                </a:tc>
                <a:extLst>
                  <a:ext uri="{0D108BD9-81ED-4DB2-BD59-A6C34878D82A}">
                    <a16:rowId xmlns:a16="http://schemas.microsoft.com/office/drawing/2014/main" val="2022394510"/>
                  </a:ext>
                </a:extLst>
              </a:tr>
              <a:tr h="38019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400" kern="100">
                          <a:effectLst/>
                        </a:rPr>
                        <a:t>অজৈব পদার্থ (৪০%)</a:t>
                      </a:r>
                      <a:endParaRPr lang="en-US" sz="1400" kern="100">
                        <a:effectLst/>
                        <a:latin typeface="Lecture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639" marR="97639" marT="69742" marB="6974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400" kern="100">
                          <a:effectLst/>
                        </a:rPr>
                        <a:t>i. ক্যাটায়ন (Cations)</a:t>
                      </a:r>
                      <a:endParaRPr lang="en-US" sz="1400" kern="100">
                        <a:effectLst/>
                        <a:latin typeface="Lecture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639" marR="97639" marT="69742" marB="6974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400" kern="100" dirty="0">
                          <a:effectLst/>
                        </a:rPr>
                        <a:t>Na</a:t>
                      </a:r>
                      <a:r>
                        <a:rPr lang="en-US" sz="1400" kern="100" baseline="30000" dirty="0">
                          <a:effectLst/>
                        </a:rPr>
                        <a:t>+</a:t>
                      </a:r>
                      <a:r>
                        <a:rPr lang="en-US" sz="1400" kern="100" dirty="0">
                          <a:effectLst/>
                        </a:rPr>
                        <a:t>,K</a:t>
                      </a:r>
                      <a:r>
                        <a:rPr lang="en-US" sz="1400" kern="100" baseline="30000" dirty="0">
                          <a:effectLst/>
                        </a:rPr>
                        <a:t>+</a:t>
                      </a:r>
                      <a:r>
                        <a:rPr lang="en-US" sz="1400" kern="100" dirty="0">
                          <a:effectLst/>
                        </a:rPr>
                        <a:t>,Ca</a:t>
                      </a:r>
                      <a:r>
                        <a:rPr lang="en-US" sz="1400" kern="100" baseline="30000" dirty="0">
                          <a:effectLst/>
                        </a:rPr>
                        <a:t>2+</a:t>
                      </a:r>
                      <a:r>
                        <a:rPr lang="en-US" sz="1400" kern="100" dirty="0">
                          <a:effectLst/>
                        </a:rPr>
                        <a:t>,Mg</a:t>
                      </a:r>
                      <a:r>
                        <a:rPr lang="en-US" sz="1400" kern="100" baseline="30000" dirty="0">
                          <a:effectLst/>
                        </a:rPr>
                        <a:t>2+</a:t>
                      </a:r>
                      <a:r>
                        <a:rPr lang="en-US" sz="1400" kern="100" dirty="0">
                          <a:effectLst/>
                        </a:rPr>
                        <a:t>, NH₄</a:t>
                      </a:r>
                      <a:r>
                        <a:rPr lang="en-US" sz="1400" kern="100" baseline="30000" dirty="0">
                          <a:effectLst/>
                        </a:rPr>
                        <a:t>+</a:t>
                      </a:r>
                      <a:endParaRPr lang="en-US" sz="1400" kern="100" baseline="30000" dirty="0">
                        <a:effectLst/>
                        <a:latin typeface="Lecture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639" marR="97639" marT="69742" marB="69742" anchor="ctr"/>
                </a:tc>
                <a:extLst>
                  <a:ext uri="{0D108BD9-81ED-4DB2-BD59-A6C34878D82A}">
                    <a16:rowId xmlns:a16="http://schemas.microsoft.com/office/drawing/2014/main" val="1690821618"/>
                  </a:ext>
                </a:extLst>
              </a:tr>
              <a:tr h="3801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400" kern="100">
                          <a:effectLst/>
                        </a:rPr>
                        <a:t>ii. অ্যানায়ন (Anions)</a:t>
                      </a:r>
                      <a:endParaRPr lang="en-US" sz="1400" kern="100">
                        <a:effectLst/>
                        <a:latin typeface="Lecture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639" marR="97639" marT="69742" marB="6974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400" kern="100" dirty="0">
                          <a:effectLst/>
                        </a:rPr>
                        <a:t>SO₄²⁻, PO₄³⁻,Cl</a:t>
                      </a:r>
                      <a:r>
                        <a:rPr lang="en-US" sz="1400" kern="100" baseline="30000" dirty="0">
                          <a:effectLst/>
                        </a:rPr>
                        <a:t>−</a:t>
                      </a:r>
                      <a:r>
                        <a:rPr lang="en-US" sz="1400" kern="100" dirty="0">
                          <a:effectLst/>
                        </a:rPr>
                        <a:t>,</a:t>
                      </a:r>
                      <a:r>
                        <a:rPr lang="en-US" sz="1400" dirty="0"/>
                        <a:t> HCO₃⁻</a:t>
                      </a:r>
                      <a:endParaRPr lang="en-US" sz="1400" kern="100" dirty="0">
                        <a:effectLst/>
                        <a:latin typeface="Lecture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639" marR="97639" marT="69742" marB="69742" anchor="ctr"/>
                </a:tc>
                <a:extLst>
                  <a:ext uri="{0D108BD9-81ED-4DB2-BD59-A6C34878D82A}">
                    <a16:rowId xmlns:a16="http://schemas.microsoft.com/office/drawing/2014/main" val="415536782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image.png">
            <a:extLst>
              <a:ext uri="{FF2B5EF4-FFF2-40B4-BE49-F238E27FC236}">
                <a16:creationId xmlns:a16="http://schemas.microsoft.com/office/drawing/2014/main" id="{584F1EF6-5FF1-81B5-E459-6889D23DB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283" y="1110634"/>
            <a:ext cx="4655343" cy="4572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302841"/>
            <a:ext cx="5429250" cy="990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3137719"/>
            <a:ext cx="5429250" cy="116162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4347223"/>
            <a:ext cx="5429250" cy="12079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476250" y="381000"/>
            <a:ext cx="9582150" cy="3577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solidFill>
                  <a:srgbClr val="1E293B"/>
                </a:solidFill>
                <a:latin typeface="Noto Serif Bengali"/>
              </a:rPr>
              <a:t>অস্মোরেগুলেশনে</a:t>
            </a:r>
            <a:r>
              <a:rPr sz="2400" b="1" i="0" u="none" dirty="0">
                <a:solidFill>
                  <a:srgbClr val="1E293B"/>
                </a:solidFill>
                <a:latin typeface="Noto Serif Bengali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Noto Serif Bengali"/>
              </a:rPr>
              <a:t>বৃক্কের</a:t>
            </a:r>
            <a:r>
              <a:rPr sz="2400" b="1" i="0" u="none" dirty="0">
                <a:solidFill>
                  <a:srgbClr val="1E293B"/>
                </a:solidFill>
                <a:latin typeface="Noto Serif Bengali"/>
              </a:rPr>
              <a:t> </a:t>
            </a:r>
            <a:r>
              <a:rPr sz="2400" b="1" i="0" u="none" dirty="0" err="1">
                <a:solidFill>
                  <a:srgbClr val="1E293B"/>
                </a:solidFill>
                <a:latin typeface="Noto Serif Bengali"/>
              </a:rPr>
              <a:t>ভূমিকা</a:t>
            </a:r>
            <a:r>
              <a:rPr sz="2400" b="1" i="0" u="none" dirty="0">
                <a:solidFill>
                  <a:srgbClr val="1E293B"/>
                </a:solidFill>
                <a:latin typeface="Noto Serif Bengali"/>
              </a:rPr>
              <a:t> (Osmoregulation)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05125" y="727620"/>
            <a:ext cx="571500" cy="381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6250" y="2407741"/>
            <a:ext cx="570071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Noto Serif Bengali"/>
              </a:rPr>
              <a:t>অস্মোরেগুলেশনের গুরুত্ব ও ক্রিয়াকৌশল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0537" y="2683096"/>
            <a:ext cx="5429250" cy="378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22"/>
              </a:lnSpc>
            </a:pP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বৃক্ক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প্রধানত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অ্যান্টিডাইইউরেটিক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হরমোন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 (ADH)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অ্যালডোস্টেরন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 (Aldosterone)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হরমোনের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মাধ্যমে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রক্তরস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কোষীয়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তরলের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অভিশ্রবণিক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চাপ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নিয়ন্ত্রণ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3859" y="3277572"/>
            <a:ext cx="5410676" cy="238125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369A1"/>
                </a:solidFill>
                <a:latin typeface="Noto Serif Bengali"/>
              </a:rPr>
              <a:t>ধাপ ১: রক্তে পানি কমলে (পানিশূন্যতা / ঘন রক্ত)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6588" y="3461570"/>
            <a:ext cx="5153025" cy="740587"/>
          </a:xfrm>
          <a:prstGeom prst="rect">
            <a:avLst/>
          </a:prstGeom>
          <a:noFill/>
        </p:spPr>
        <p:txBody>
          <a:bodyPr wrap="square" lIns="104775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রক্তের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অভিশ্রবণিক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চাপ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বাড়ে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lang="en-US" sz="1100" b="0" i="0" u="none" dirty="0">
                <a:solidFill>
                  <a:srgbClr val="334155"/>
                </a:solidFill>
                <a:latin typeface="Hind Siliguri"/>
              </a:rPr>
              <a:t>-&gt;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হাইপোথ্যালামাসের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অস্মোরিসেপ্টর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উদ্দীপিত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lang="en-US" sz="1100" b="0" i="0" u="none" dirty="0">
                <a:solidFill>
                  <a:srgbClr val="334155"/>
                </a:solidFill>
                <a:latin typeface="Hind Siliguri"/>
              </a:rPr>
              <a:t> -&gt;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পিটুইটারি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হতে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ADH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হরমোন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ক্ষরণ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বৃদ্ধি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পায়</a:t>
            </a:r>
            <a:r>
              <a:rPr lang="en-US" sz="11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lang="en-US" sz="1100" dirty="0">
                <a:solidFill>
                  <a:srgbClr val="334155"/>
                </a:solidFill>
                <a:latin typeface="Hind Siliguri"/>
              </a:rPr>
              <a:t>-&gt;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সংগ্রাহক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নালিকায়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পানি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পুনঃশোষণ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বাড়ে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lang="en-US" sz="1100" dirty="0">
                <a:solidFill>
                  <a:srgbClr val="334155"/>
                </a:solidFill>
                <a:latin typeface="Hind Siliguri"/>
              </a:rPr>
              <a:t>-&gt;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কম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পরিমাণে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ঘনীভূত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মূত্র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তৈরি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3859" y="4487075"/>
            <a:ext cx="5410676" cy="238125"/>
          </a:xfrm>
          <a:prstGeom prst="rect">
            <a:avLst/>
          </a:prstGeom>
          <a:noFill/>
        </p:spPr>
        <p:txBody>
          <a:bodyPr wrap="square" lIns="114300" tIns="0" rIns="0" bIns="0" anchor="t">
            <a:spAutoFit/>
          </a:bodyPr>
          <a:lstStyle/>
          <a:p>
            <a:pPr algn="l"/>
            <a:r>
              <a:rPr sz="1200" b="1" i="0" u="none" dirty="0" err="1">
                <a:solidFill>
                  <a:srgbClr val="6D28D9"/>
                </a:solidFill>
                <a:latin typeface="Noto Serif Bengali"/>
              </a:rPr>
              <a:t>ধাপ</a:t>
            </a:r>
            <a:r>
              <a:rPr sz="1200" b="1" i="0" u="none" dirty="0">
                <a:solidFill>
                  <a:srgbClr val="6D28D9"/>
                </a:solidFill>
                <a:latin typeface="Noto Serif Bengali"/>
              </a:rPr>
              <a:t> ২: </a:t>
            </a:r>
            <a:r>
              <a:rPr sz="1200" b="1" i="0" u="none" dirty="0" err="1">
                <a:solidFill>
                  <a:srgbClr val="6D28D9"/>
                </a:solidFill>
                <a:latin typeface="Noto Serif Bengali"/>
              </a:rPr>
              <a:t>রক্তে</a:t>
            </a:r>
            <a:r>
              <a:rPr sz="1200" b="1" i="0" u="none" dirty="0">
                <a:solidFill>
                  <a:srgbClr val="6D28D9"/>
                </a:solidFill>
                <a:latin typeface="Noto Serif Bengali"/>
              </a:rPr>
              <a:t> </a:t>
            </a:r>
            <a:r>
              <a:rPr sz="1200" b="1" i="0" u="none" dirty="0" err="1">
                <a:solidFill>
                  <a:srgbClr val="6D28D9"/>
                </a:solidFill>
                <a:latin typeface="Noto Serif Bengali"/>
              </a:rPr>
              <a:t>পানি</a:t>
            </a:r>
            <a:r>
              <a:rPr sz="1200" b="1" i="0" u="none" dirty="0">
                <a:solidFill>
                  <a:srgbClr val="6D28D9"/>
                </a:solidFill>
                <a:latin typeface="Noto Serif Bengali"/>
              </a:rPr>
              <a:t> </a:t>
            </a:r>
            <a:r>
              <a:rPr sz="1200" b="1" i="0" u="none" dirty="0" err="1">
                <a:solidFill>
                  <a:srgbClr val="6D28D9"/>
                </a:solidFill>
                <a:latin typeface="Noto Serif Bengali"/>
              </a:rPr>
              <a:t>বাড়লে</a:t>
            </a:r>
            <a:r>
              <a:rPr sz="1200" b="1" i="0" u="none" dirty="0">
                <a:solidFill>
                  <a:srgbClr val="6D28D9"/>
                </a:solidFill>
                <a:latin typeface="Noto Serif Bengali"/>
              </a:rPr>
              <a:t> (</a:t>
            </a:r>
            <a:r>
              <a:rPr sz="1200" b="1" i="0" u="none" dirty="0" err="1">
                <a:solidFill>
                  <a:srgbClr val="6D28D9"/>
                </a:solidFill>
                <a:latin typeface="Noto Serif Bengali"/>
              </a:rPr>
              <a:t>অতিরিক্ত</a:t>
            </a:r>
            <a:r>
              <a:rPr sz="1200" b="1" i="0" u="none" dirty="0">
                <a:solidFill>
                  <a:srgbClr val="6D28D9"/>
                </a:solidFill>
                <a:latin typeface="Noto Serif Bengali"/>
              </a:rPr>
              <a:t> </a:t>
            </a:r>
            <a:r>
              <a:rPr sz="1200" b="1" i="0" u="none" dirty="0" err="1">
                <a:solidFill>
                  <a:srgbClr val="6D28D9"/>
                </a:solidFill>
                <a:latin typeface="Noto Serif Bengali"/>
              </a:rPr>
              <a:t>পানি</a:t>
            </a:r>
            <a:r>
              <a:rPr sz="1200" b="1" i="0" u="none" dirty="0">
                <a:solidFill>
                  <a:srgbClr val="6D28D9"/>
                </a:solidFill>
                <a:latin typeface="Noto Serif Bengali"/>
              </a:rPr>
              <a:t> </a:t>
            </a:r>
            <a:r>
              <a:rPr sz="1200" b="1" i="0" u="none" dirty="0" err="1">
                <a:solidFill>
                  <a:srgbClr val="6D28D9"/>
                </a:solidFill>
                <a:latin typeface="Noto Serif Bengali"/>
              </a:rPr>
              <a:t>পান</a:t>
            </a:r>
            <a:r>
              <a:rPr sz="1200" b="1" i="0" u="none" dirty="0">
                <a:solidFill>
                  <a:srgbClr val="6D28D9"/>
                </a:solidFill>
                <a:latin typeface="Noto Serif Bengali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6587" y="4720929"/>
            <a:ext cx="5153025" cy="740587"/>
          </a:xfrm>
          <a:prstGeom prst="rect">
            <a:avLst/>
          </a:prstGeom>
          <a:noFill/>
        </p:spPr>
        <p:txBody>
          <a:bodyPr wrap="square" lIns="104775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রক্তের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অভিশ্রবণিক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চাপ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কমে</a:t>
            </a:r>
            <a:r>
              <a:rPr lang="en-US" sz="1100" dirty="0">
                <a:solidFill>
                  <a:srgbClr val="334155"/>
                </a:solidFill>
                <a:latin typeface="Hind Siliguri"/>
              </a:rPr>
              <a:t> -&gt;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অস্মোরিসেপ্টর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অনুদ্দীপিত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থাকে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lang="en-US" sz="1100" dirty="0">
                <a:solidFill>
                  <a:srgbClr val="334155"/>
                </a:solidFill>
                <a:latin typeface="Hind Siliguri"/>
              </a:rPr>
              <a:t>-&gt; 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ADH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ক্ষরণ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হ্রাস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পায়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lang="en-US" sz="1100" dirty="0">
                <a:solidFill>
                  <a:srgbClr val="334155"/>
                </a:solidFill>
                <a:latin typeface="Hind Siliguri"/>
              </a:rPr>
              <a:t>-&gt;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সংগ্রাহক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নালিকা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পানি-অভেদ্য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থাকে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পুনঃশোষণ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কমে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lang="en-US" sz="1100" dirty="0">
                <a:solidFill>
                  <a:srgbClr val="334155"/>
                </a:solidFill>
                <a:latin typeface="Hind Siliguri"/>
              </a:rPr>
              <a:t>-&gt;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বেশি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পরিমাণে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পাতলা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/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লঘু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মূত্র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তৈরি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" y="3290120"/>
            <a:ext cx="190500" cy="1524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" y="4499623"/>
            <a:ext cx="114300" cy="1524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3EE0C80-A324-3A64-979C-BED5FCF49A28}"/>
              </a:ext>
            </a:extLst>
          </p:cNvPr>
          <p:cNvSpPr/>
          <p:nvPr/>
        </p:nvSpPr>
        <p:spPr>
          <a:xfrm>
            <a:off x="476250" y="839930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BDC931BF-CBE7-3653-D381-AB501ECA36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816348"/>
              </p:ext>
            </p:extLst>
          </p:nvPr>
        </p:nvGraphicFramePr>
        <p:xfrm>
          <a:off x="6786745" y="1334654"/>
          <a:ext cx="4141178" cy="4123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8" imgW="3658645" imgH="3649282" progId="Word.Picture.8">
                  <p:embed/>
                </p:oleObj>
              </mc:Choice>
              <mc:Fallback>
                <p:oleObj name="Picture" r:id="rId8" imgW="3658645" imgH="3649282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6745" y="1334654"/>
                        <a:ext cx="4141178" cy="41239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4B552319-2644-9ECF-9A71-1DDBDC4A4D90}"/>
              </a:ext>
            </a:extLst>
          </p:cNvPr>
          <p:cNvSpPr/>
          <p:nvPr/>
        </p:nvSpPr>
        <p:spPr>
          <a:xfrm>
            <a:off x="611066" y="1415562"/>
            <a:ext cx="4796204" cy="776653"/>
          </a:xfrm>
          <a:prstGeom prst="rect">
            <a:avLst/>
          </a:prstGeom>
          <a:solidFill>
            <a:srgbClr val="F0F9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C01D69B-280F-CEF6-6531-172885D0A4D6}"/>
              </a:ext>
            </a:extLst>
          </p:cNvPr>
          <p:cNvSpPr txBox="1"/>
          <p:nvPr/>
        </p:nvSpPr>
        <p:spPr>
          <a:xfrm>
            <a:off x="476250" y="1273876"/>
            <a:ext cx="5429250" cy="1034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sz="14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অস্মোরেগুলেশন</a:t>
            </a:r>
            <a:r>
              <a:rPr lang="en-US" sz="14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(Osmoregulation):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যে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শারীরবৃত্তীয়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প্রক্রিয়ায়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দেহের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পানিসাম্য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ও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ইলেকট্রোলাইট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লবণ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)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ঘনমাত্রার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ভারসাম্য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বজায়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থাকে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,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তাকে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অভিশ্রবণিক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নিয়ন্ত্রণ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বা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অস্মোরেগুলেশন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বলে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952766"/>
            <a:ext cx="5543550" cy="327174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952766"/>
            <a:ext cx="5543550" cy="37504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378919"/>
            <a:ext cx="5543550" cy="201691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4785388"/>
            <a:ext cx="5543550" cy="201691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2719653"/>
            <a:ext cx="5143500" cy="1028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2225" y="4007909"/>
            <a:ext cx="5143500" cy="53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6250" y="331295"/>
            <a:ext cx="8905875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নেফ্রোলজি</a:t>
            </a:r>
            <a:r>
              <a:rPr sz="2400" b="1" i="0" u="none" dirty="0">
                <a:solidFill>
                  <a:srgbClr val="0F172A"/>
                </a:solidFill>
                <a:latin typeface="Hind Siliguri"/>
              </a:rPr>
              <a:t>, </a:t>
            </a:r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বৃক্কের</a:t>
            </a:r>
            <a:r>
              <a:rPr sz="24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রোগ</a:t>
            </a:r>
            <a:r>
              <a:rPr sz="2400" b="1" i="0" u="none" dirty="0">
                <a:solidFill>
                  <a:srgbClr val="0F172A"/>
                </a:solidFill>
                <a:latin typeface="Hind Siliguri"/>
              </a:rPr>
              <a:t> ও </a:t>
            </a:r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হঠা</a:t>
            </a:r>
            <a:r>
              <a:rPr sz="2400" b="1" i="0" u="none" dirty="0">
                <a:solidFill>
                  <a:srgbClr val="0F172A"/>
                </a:solidFill>
                <a:latin typeface="Hind Siliguri"/>
              </a:rPr>
              <a:t>ৎ </a:t>
            </a:r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বৃক্ক</a:t>
            </a:r>
            <a:r>
              <a:rPr sz="24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বিকল</a:t>
            </a:r>
            <a:r>
              <a:rPr sz="2400" b="1" i="0" u="none" dirty="0">
                <a:solidFill>
                  <a:srgbClr val="0F172A"/>
                </a:solidFill>
                <a:latin typeface="Hind Siliguri"/>
              </a:rPr>
              <a:t> (ARF)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1114691"/>
            <a:ext cx="4829175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বৃক্ক ও নেফ্রোলজি পরিচিতি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275" y="1486166"/>
            <a:ext cx="5143500" cy="3857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বৃক্ক (Kidney):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শরীরের ছেঁকন যন্ত্র। মানবদেহের দুটি বৃক্ক প্রতিদিন প্রায় </a:t>
            </a:r>
            <a:r>
              <a:rPr sz="1012" b="1" i="0" u="none">
                <a:solidFill>
                  <a:srgbClr val="0F172A"/>
                </a:solidFill>
                <a:latin typeface="Hind Siliguri"/>
              </a:rPr>
              <a:t>১৭০ লিটার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রক্ত পরিশ্রুত করে শরীরকে সুস্থ রাখে।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275" y="1871928"/>
            <a:ext cx="5143500" cy="3857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নেফ্রোলজি (Nephrology):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চিকিৎসাবিজ্ঞানের যে শাখায় বৃক্কের স্বাভাবিক কার্যাবলী ও এর রোগ নিয়ে অধ্যয়ন করা হয় তাকে নেফ্রোলজি বলে।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6275" y="2257691"/>
            <a:ext cx="5143500" cy="3857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প্রধান রোগসমূহ: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রেনাল ফেইলিয়ুর, একইউট গ্লোমেরুলো নেফ্রাইটিস (AGN), হেমাচুরিয়া (প্রস্রাবে রক্ত), নেফোটিক সিন্ড্রম, অ্যানুরিয়া ইত্যাদি।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7975" y="1114691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হঠাৎ বৃক্ক বিকলের (ARF) ১০টি কারণ ও কৌশল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2025" y="4540844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হঠাৎ বৃক্ক বিকলের লক্ষণসমূহ (Symptoms)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57975" y="4947313"/>
            <a:ext cx="4857750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বৃক্ক বিকল প্রতিরোধ ও প্রতিকার (১১টি করণীয়)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72225" y="5255748"/>
            <a:ext cx="5143500" cy="13619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১.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যকৃ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ৎ ও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হৃদরোগীদের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সাবধানতা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২.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ডায়রিয়া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/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বমিতে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ওরস্যালাইন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/IV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স্যালাইন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৩.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দক্ষ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ধাত্রী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দিয়ে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প্রসব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৪.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ক্ষতিকর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ভেষজ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বর্জন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৫.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সঠিক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রক্তদান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নিশ্চিত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করা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৬.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রক্তচাপ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ডায়াবেটিস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নিয়ন্ত্রণ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৭.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নিয়মিত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হাঁটা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ব্যায়াম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৮.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সঠিক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ওজন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বজায়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রাখা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৯.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ধূমপান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বর্জন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১০.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ডাক্তারের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পরামর্শ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ছাড়া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ওষুধ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খাওয়া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১১. ৫০+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বয়সে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নিয়মিত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বৃক্ক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পরীক্ষা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1157553"/>
            <a:ext cx="219075" cy="1905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2225" y="1157553"/>
            <a:ext cx="190500" cy="1905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486525" y="1487356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43675" y="1486166"/>
            <a:ext cx="4972050" cy="19288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১. পানি ও লবণের অভাব: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অতিমাত্রার ডায়রিয়া ও বমি।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86525" y="1718337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43675" y="1717147"/>
            <a:ext cx="4972050" cy="19288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২. দুর্ঘটনা ও প্রদাহ: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আগুনে পোড়া, বড় দুর্ঘটনা, নেফ্রাইটিস।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86525" y="1949319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43675" y="1948128"/>
            <a:ext cx="4972050" cy="19288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৩. অতিরিক্ত রক্তক্ষরণ: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রক্তবমি, সার্জারি, গর্ভপাত ইত্যাদি।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86525" y="2180300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43675" y="2179109"/>
            <a:ext cx="4972050" cy="19288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৪. সেপসিস: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অতিমাত্রার প্রদাহ (গ্রাম নেগেটিভ সেপটিসেমিয়া)।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86525" y="2411281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43675" y="2410092"/>
            <a:ext cx="5143500" cy="183255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 dirty="0">
                <a:solidFill>
                  <a:srgbClr val="0F172A"/>
                </a:solidFill>
                <a:latin typeface="Hind Siliguri"/>
              </a:rPr>
              <a:t>৫. </a:t>
            </a:r>
            <a:r>
              <a:rPr sz="1012" b="1" i="0" u="none" dirty="0" err="1">
                <a:solidFill>
                  <a:srgbClr val="0F172A"/>
                </a:solidFill>
                <a:latin typeface="Hind Siliguri"/>
              </a:rPr>
              <a:t>কার্ডিয়াক</a:t>
            </a:r>
            <a:r>
              <a:rPr sz="1012" b="1" i="0" u="none" dirty="0">
                <a:solidFill>
                  <a:srgbClr val="0F172A"/>
                </a:solidFill>
                <a:latin typeface="Hind Siliguri"/>
              </a:rPr>
              <a:t> ও </a:t>
            </a:r>
            <a:r>
              <a:rPr sz="1012" b="1" i="0" u="none" dirty="0" err="1">
                <a:solidFill>
                  <a:srgbClr val="0F172A"/>
                </a:solidFill>
                <a:latin typeface="Hind Siliguri"/>
              </a:rPr>
              <a:t>প্যানক্রিয়াটিক</a:t>
            </a:r>
            <a:r>
              <a:rPr sz="1012" b="1" i="0" u="none" dirty="0">
                <a:solidFill>
                  <a:srgbClr val="0F172A"/>
                </a:solidFill>
                <a:latin typeface="Hind Siliguri"/>
              </a:rPr>
              <a:t>: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শক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হার্ট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অ্যাটাক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অ্যাকিউট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প্যানক্রিয়াটাইটিস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ভুল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রক্তদান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86525" y="2642262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43675" y="2641072"/>
            <a:ext cx="4972050" cy="19288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৬. বিষাক্ত পদার্থ: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কার্বন টেট্রাক্লোরাইড, আর্সেনিক, সীসা, সোনা, পারদ।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86525" y="2873244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43675" y="2872053"/>
            <a:ext cx="4972050" cy="385762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৭. ক্ষতিকর ওষুধ: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অ্যান্টিবায়োটিক (জেন্টামাইসিন, স্ট্রিপ্টোমাইসিন), ব্যথানাশক (অ্যাসপিরিন, আইবুপ্রোফেন), উচ্চ রক্তচাপের ওষুধ (ACE Inhibitor)।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86525" y="3297106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43675" y="3295916"/>
            <a:ext cx="4972050" cy="19288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৮. অন্যান্য: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সর্প দংশন, অতি উচ্চ রক্তচাপ।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86525" y="3528087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43675" y="3526897"/>
            <a:ext cx="4972050" cy="19288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৯. রেচনপথে বাধা: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ইউরেটারে পাথর ও মূত্র নির্গমনের পথ রুদ্ধ হওয়া।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86525" y="3759069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43675" y="3757878"/>
            <a:ext cx="4972050" cy="19288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১০. অঙ্গের পূর্বরোগ: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হৃদপিণ্ড, যকৃৎ বা বৃক্কের আগে থেকেই কোনো রোগ থাকা।</a:t>
            </a:r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4583707"/>
            <a:ext cx="190500" cy="1905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790575" y="4913510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7725" y="4912319"/>
            <a:ext cx="4972050" cy="38472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lang="en-US" sz="1200" b="1" i="0" u="none" dirty="0" err="1">
                <a:solidFill>
                  <a:srgbClr val="334155"/>
                </a:solidFill>
                <a:latin typeface="Hind Siliguri"/>
              </a:rPr>
              <a:t>মৃদুঃ</a:t>
            </a:r>
            <a:r>
              <a:rPr lang="en-US" sz="1200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পাঁজর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কোমরের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দুপাশে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ব্যথা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মূত্র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হ্রাস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শরীর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ফোলা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ক্লান্তি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বমি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ভাব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ডায়রিয়া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নাইট্রোজেনঘটিত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বর্জ্য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জমা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0575" y="5354041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7725" y="5352851"/>
            <a:ext cx="4972050" cy="38472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lang="en-US" sz="1200" b="1" i="0" u="none" dirty="0" err="1">
                <a:solidFill>
                  <a:srgbClr val="334155"/>
                </a:solidFill>
                <a:latin typeface="Hind Siliguri"/>
              </a:rPr>
              <a:t>মাঝারিঃ</a:t>
            </a:r>
            <a:r>
              <a:rPr lang="en-US"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ঘন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গাঢ়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মূত্র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শারীরিক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দুর্বলতা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রক্তচাপ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বৃদ্ধি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চোখ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ফোলা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ঘন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ঘন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শ্বাস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চুলকানি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90575" y="5794572"/>
            <a:ext cx="5715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47725" y="5793382"/>
            <a:ext cx="4972050" cy="38472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lang="en-US" sz="1200" b="1" dirty="0" err="1">
                <a:solidFill>
                  <a:srgbClr val="334155"/>
                </a:solidFill>
                <a:latin typeface="Hind Siliguri"/>
              </a:rPr>
              <a:t>অতিমাত্রারঃ</a:t>
            </a:r>
            <a:r>
              <a:rPr lang="en-US" sz="1200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খিঁচুনি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অজ্ঞান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হওয়া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রক্তাল্পতা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বুকে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ব্যথা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শ্বাসকষ্ট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তীব্র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বমি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রক্ত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পায়খানা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মূত্রত্যাগে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অক্ষমতা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51" name="Picture 5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2225" y="4990176"/>
            <a:ext cx="190500" cy="190500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A4D02EB2-5DD8-0AC6-28D7-6B428CECA340}"/>
              </a:ext>
            </a:extLst>
          </p:cNvPr>
          <p:cNvSpPr/>
          <p:nvPr/>
        </p:nvSpPr>
        <p:spPr>
          <a:xfrm>
            <a:off x="476250" y="787178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41B68AC-838D-7B67-AAF6-798CEFEE33B0}"/>
              </a:ext>
            </a:extLst>
          </p:cNvPr>
          <p:cNvSpPr/>
          <p:nvPr/>
        </p:nvSpPr>
        <p:spPr>
          <a:xfrm>
            <a:off x="790575" y="2832762"/>
            <a:ext cx="4933217" cy="798461"/>
          </a:xfrm>
          <a:prstGeom prst="rect">
            <a:avLst/>
          </a:prstGeom>
          <a:solidFill>
            <a:srgbClr val="F0FDF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6B7C37C-612B-EB3A-E50D-331B56DA2DFA}"/>
              </a:ext>
            </a:extLst>
          </p:cNvPr>
          <p:cNvSpPr txBox="1"/>
          <p:nvPr/>
        </p:nvSpPr>
        <p:spPr>
          <a:xfrm>
            <a:off x="676275" y="2754938"/>
            <a:ext cx="51435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রোগের</a:t>
            </a:r>
            <a:r>
              <a:rPr lang="en-US" sz="14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শ্রেণীবিন্যাস</a:t>
            </a:r>
            <a:r>
              <a:rPr lang="en-US" sz="14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:</a:t>
            </a:r>
            <a:br>
              <a:rPr lang="en-US" sz="14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</a:b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১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. 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দীর্ঘস্থায়ী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বৃক্ক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রোগ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(CKD): 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কার্যকারিতা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৩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মাস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বা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ততোধিক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সময়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লোপ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পেলে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লক্ষণ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প্রকাশ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পায়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৭৫%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কার্যকারিতা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নষ্ট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হওয়ার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পর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  <a:b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</a:b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২. 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তাৎক্ষণিক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বৃক্ক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বিকল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(ARF): 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হঠা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ৎ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বৃক্কের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কার্যক্রম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কমে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বা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বন্ধ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হয়ে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যাওয়া</a:t>
            </a:r>
            <a:r>
              <a:rPr lang="en-US" sz="14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FFBB283-1A57-B48F-A4EB-7BE822E58354}"/>
              </a:ext>
            </a:extLst>
          </p:cNvPr>
          <p:cNvSpPr/>
          <p:nvPr/>
        </p:nvSpPr>
        <p:spPr>
          <a:xfrm>
            <a:off x="6486525" y="4088423"/>
            <a:ext cx="4881929" cy="394546"/>
          </a:xfrm>
          <a:prstGeom prst="rect">
            <a:avLst/>
          </a:prstGeom>
          <a:solidFill>
            <a:srgbClr val="FFF1F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1B61DA5-DF39-AFFF-2B0C-491225C3478D}"/>
              </a:ext>
            </a:extLst>
          </p:cNvPr>
          <p:cNvSpPr txBox="1"/>
          <p:nvPr/>
        </p:nvSpPr>
        <p:spPr>
          <a:xfrm>
            <a:off x="6459965" y="3976842"/>
            <a:ext cx="5139470" cy="579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sz="11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বিকলের</a:t>
            </a:r>
            <a:r>
              <a:rPr lang="en-US" sz="11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সম্ভাব্য</a:t>
            </a:r>
            <a:r>
              <a:rPr lang="en-US" sz="11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কৌশল</a:t>
            </a:r>
            <a:r>
              <a:rPr lang="en-US" sz="11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: 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কর্টেক্স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থেকে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মেডুলায়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রক্ত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সঞ্চালিত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হওয়া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,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রেনিন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অ্যাঞ্জিওটেনসিনের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সক্রিয়তা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বৃদ্ধি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,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টিউবিউলার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কোষ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ফুলে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যাওয়া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ও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ক্যালসিয়াম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বৃদ্ধি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পাওয়া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200150"/>
            <a:ext cx="3644800" cy="49315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50" y="1200150"/>
            <a:ext cx="3644949" cy="49315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0800" y="1200150"/>
            <a:ext cx="3644800" cy="49315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0350" y="4255477"/>
            <a:ext cx="3244750" cy="17817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6250" y="434330"/>
            <a:ext cx="8832606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ডায়ালাইসিস</a:t>
            </a:r>
            <a:r>
              <a:rPr sz="2400" b="1" i="0" u="none" dirty="0">
                <a:solidFill>
                  <a:srgbClr val="0F172A"/>
                </a:solidFill>
                <a:latin typeface="Hind Siliguri"/>
              </a:rPr>
              <a:t> ও </a:t>
            </a:r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বৃক্ক</a:t>
            </a:r>
            <a:r>
              <a:rPr sz="24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প্রতিস্থাপন</a:t>
            </a:r>
            <a:endParaRPr sz="2400" b="1" i="0" u="none" dirty="0">
              <a:solidFill>
                <a:srgbClr val="0F172A"/>
              </a:solidFill>
              <a:latin typeface="Hind Siligu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2025" y="1265361"/>
            <a:ext cx="2959000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১. হিমোডায়ালাইসিস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274" y="3638550"/>
            <a:ext cx="3315433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 dirty="0" err="1">
                <a:solidFill>
                  <a:srgbClr val="0F172A"/>
                </a:solidFill>
                <a:latin typeface="Hind Siliguri"/>
              </a:rPr>
              <a:t>সংজ্ঞা</a:t>
            </a:r>
            <a:r>
              <a:rPr sz="1012" b="1" i="0" u="none" dirty="0">
                <a:solidFill>
                  <a:srgbClr val="0F172A"/>
                </a:solidFill>
                <a:latin typeface="Hind Siliguri"/>
              </a:rPr>
              <a:t>: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বৃক্ক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সম্পূর্ণ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অকেজো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হলে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রক্ত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থেকে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বর্জ্য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(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ইউরিয়া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ক্রিয়েটিনিন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পটাশিয়াম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)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পরিশোধনের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প্রক্রিয়াকে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ডায়ালাইসিস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বলে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রক্তে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রেচন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বর্জ্য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বৃদ্ধি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পাওয়াকে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1" i="0" u="none" dirty="0" err="1">
                <a:solidFill>
                  <a:srgbClr val="0F172A"/>
                </a:solidFill>
                <a:latin typeface="Hind Siliguri"/>
              </a:rPr>
              <a:t>অ্যাজোটেমিয়া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অসুস্থতার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অনুভূতিকে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1" i="0" u="none" dirty="0" err="1">
                <a:solidFill>
                  <a:srgbClr val="0F172A"/>
                </a:solidFill>
                <a:latin typeface="Hind Siliguri"/>
              </a:rPr>
              <a:t>ইউরেমিয়া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বলে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87800" y="1265361"/>
            <a:ext cx="2930574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২. পেরিটোনিয়াল ডায়ালাইসিস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22187" y="3443195"/>
            <a:ext cx="3244899" cy="3857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সংজ্ঞা: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দেহের প্রাকৃতিক পেরিটোনিয়াল পর্দাকে ডায়ালাইসিং পর্দা হিসেবে ব্যবহার করে রক্ত শোধনের প্রক্রিয়া।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04200" y="1265361"/>
            <a:ext cx="2911375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 dirty="0" err="1">
                <a:solidFill>
                  <a:srgbClr val="0369A1"/>
                </a:solidFill>
                <a:latin typeface="Hind Siliguri"/>
              </a:rPr>
              <a:t>বৃক্ক</a:t>
            </a:r>
            <a:r>
              <a:rPr sz="1350" b="1" i="0" u="none" dirty="0">
                <a:solidFill>
                  <a:srgbClr val="0369A1"/>
                </a:solidFill>
                <a:latin typeface="Hind Siliguri"/>
              </a:rPr>
              <a:t> </a:t>
            </a:r>
            <a:r>
              <a:rPr sz="1350" b="1" i="0" u="none" dirty="0" err="1">
                <a:solidFill>
                  <a:srgbClr val="0369A1"/>
                </a:solidFill>
                <a:latin typeface="Hind Siliguri"/>
              </a:rPr>
              <a:t>প্রতিস্থাপন</a:t>
            </a:r>
            <a:r>
              <a:rPr sz="1350" b="1" i="0" u="none" dirty="0">
                <a:solidFill>
                  <a:srgbClr val="0369A1"/>
                </a:solidFill>
                <a:latin typeface="Hind Siliguri"/>
              </a:rPr>
              <a:t> (Transplant)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9875" y="3785090"/>
            <a:ext cx="3244750" cy="3712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900" b="1" i="0" u="none" dirty="0" err="1">
                <a:solidFill>
                  <a:srgbClr val="0F172A"/>
                </a:solidFill>
                <a:latin typeface="Hind Siliguri"/>
              </a:rPr>
              <a:t>সংজ্ঞা</a:t>
            </a:r>
            <a:r>
              <a:rPr sz="900" b="1" i="0" u="none" dirty="0">
                <a:solidFill>
                  <a:srgbClr val="0F172A"/>
                </a:solidFill>
                <a:latin typeface="Hind Siliguri"/>
              </a:rPr>
              <a:t>: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দুটি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বৃক্কই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অকেজো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হলে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কোনো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সুস্থ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বা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মৃত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ব্যক্তির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সুস্থ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বৃক্ক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রোগীর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দেহে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স্থাপন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করাকে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বৃক্ক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সংযোজন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/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প্রতিস্থাপন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00" b="0" i="0" u="none" dirty="0" err="1">
                <a:solidFill>
                  <a:srgbClr val="334155"/>
                </a:solidFill>
                <a:latin typeface="Hind Siliguri"/>
              </a:rPr>
              <a:t>বলে</a:t>
            </a:r>
            <a:r>
              <a:rPr sz="9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1308223"/>
            <a:ext cx="190500" cy="1905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0237" y="4612022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387" y="4610832"/>
            <a:ext cx="3073300" cy="385762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ক্লিয়ারেন্স মাত্রা: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স্বাভাবিক ক্রিয়েটিনিন ক্লিয়ারেন্স ১২৫ cc/min; ১০-১২ cc/min-এ নামলে ডায়ালাইসিস প্রয়োজন।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0237" y="5035885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387" y="5034694"/>
            <a:ext cx="3073300" cy="385762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 dirty="0" err="1">
                <a:solidFill>
                  <a:srgbClr val="0F172A"/>
                </a:solidFill>
                <a:latin typeface="Hind Siliguri"/>
              </a:rPr>
              <a:t>পদ্ধতি</a:t>
            </a:r>
            <a:r>
              <a:rPr sz="1012" b="1" i="0" u="none" dirty="0">
                <a:solidFill>
                  <a:srgbClr val="0F172A"/>
                </a:solidFill>
                <a:latin typeface="Hind Siliguri"/>
              </a:rPr>
              <a:t>: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মেশিনের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নালিকা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রোগীর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ধমনী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শিরার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সাথে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যুক্ত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রক্ত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প্রবাহ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ঘটানো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। ৪-৫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ঘণ্টা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সময়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লাগে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0237" y="5459747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387" y="5458557"/>
            <a:ext cx="3073300" cy="578643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ডায়ালাইসেট উপাদান: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নির্দিষ্ট তাপমাত্রা, Ionic balance (Na+, K+, Cl-, Mg2+, Ca2+, HCO3-), গ্লুকোজ, pH ও বাফারিং ক্ষমতা।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3475" y="1308223"/>
            <a:ext cx="219075" cy="1905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536487" y="3925398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93637" y="3924207"/>
            <a:ext cx="3073449" cy="578643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 dirty="0" err="1">
                <a:solidFill>
                  <a:srgbClr val="0F172A"/>
                </a:solidFill>
                <a:latin typeface="Hind Siliguri"/>
              </a:rPr>
              <a:t>কার্যপ্রণালী</a:t>
            </a:r>
            <a:r>
              <a:rPr sz="1012" b="1" i="0" u="none" dirty="0">
                <a:solidFill>
                  <a:srgbClr val="0F172A"/>
                </a:solidFill>
                <a:latin typeface="Hind Siliguri"/>
              </a:rPr>
              <a:t>: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উদর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প্রাচীরে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ছোট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ছিদ্র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প্লাস্টিক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টিউব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দিয়ে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ডায়ালাইসেট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ঢুকিয়ে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কয়েক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ঘণ্টা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রাখা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টিস্যু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তরল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দ্রবণের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মধ্যে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উপাদান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বিনিময়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12" b="0" i="0" u="none" dirty="0" err="1">
                <a:solidFill>
                  <a:srgbClr val="334155"/>
                </a:solidFill>
                <a:latin typeface="Hind Siliguri"/>
              </a:rPr>
              <a:t>ঘটে</a:t>
            </a:r>
            <a:r>
              <a:rPr sz="1012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36487" y="4542141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93637" y="4540951"/>
            <a:ext cx="3073449" cy="578643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CAPD: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দিনে ৩-৪ বার পরিবর্তন করা যায়। স্বাধীনভাবে চলাফেরা করা যায় বলে একে </a:t>
            </a:r>
            <a:r>
              <a:rPr sz="1012" b="1" i="0" u="none">
                <a:solidFill>
                  <a:srgbClr val="0F172A"/>
                </a:solidFill>
                <a:latin typeface="Hind Siliguri"/>
              </a:rPr>
              <a:t>Continuous Ambulatory Peritoneal Dialysis (CAPD)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বলে।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36487" y="5158885"/>
            <a:ext cx="57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93637" y="5157695"/>
            <a:ext cx="3073449" cy="385762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0F172A"/>
                </a:solidFill>
                <a:latin typeface="Hind Siliguri"/>
              </a:rPr>
              <a:t>সুবিধা ও ঝুঁকি: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সহজ ও কম ব্যয়বহুল হলেও প্লাস্টিক নালী পথে সংক্রমণের ভয় থাকে।</a:t>
            </a: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0825" y="1308223"/>
            <a:ext cx="238125" cy="1905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055E5267-A0C4-5ACD-90BC-9A9114090229}"/>
              </a:ext>
            </a:extLst>
          </p:cNvPr>
          <p:cNvSpPr/>
          <p:nvPr/>
        </p:nvSpPr>
        <p:spPr>
          <a:xfrm>
            <a:off x="476250" y="866306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411DE056-D628-D8A1-C183-5E47E4E914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558436"/>
              </p:ext>
            </p:extLst>
          </p:nvPr>
        </p:nvGraphicFramePr>
        <p:xfrm>
          <a:off x="628650" y="1667432"/>
          <a:ext cx="3394466" cy="1893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9" imgW="4192370" imgH="2562744" progId="Word.Picture.8">
                  <p:embed/>
                </p:oleObj>
              </mc:Choice>
              <mc:Fallback>
                <p:oleObj name="Picture" r:id="rId9" imgW="4192370" imgH="2562744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1667432"/>
                        <a:ext cx="3394466" cy="18931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A257AB47-F8F3-0919-27EC-BDBC4074AA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1859980"/>
              </p:ext>
            </p:extLst>
          </p:nvPr>
        </p:nvGraphicFramePr>
        <p:xfrm>
          <a:off x="4631006" y="1595559"/>
          <a:ext cx="3063875" cy="185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11" imgW="3501508" imgH="2175551" progId="Word.Picture.8">
                  <p:embed/>
                </p:oleObj>
              </mc:Choice>
              <mc:Fallback>
                <p:oleObj name="Picture" r:id="rId11" imgW="3501508" imgH="217555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1006" y="1595559"/>
                        <a:ext cx="3063875" cy="185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F0830F7E-5A8E-1AAE-4310-20EF39113DAB}"/>
              </a:ext>
            </a:extLst>
          </p:cNvPr>
          <p:cNvSpPr txBox="1"/>
          <p:nvPr/>
        </p:nvSpPr>
        <p:spPr>
          <a:xfrm>
            <a:off x="4345157" y="5543457"/>
            <a:ext cx="3525618" cy="534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প্রক্রিয়ার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নীতি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: </a:t>
            </a:r>
            <a:r>
              <a:rPr lang="en-US" sz="10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ব্যাপ্তির</a:t>
            </a:r>
            <a:r>
              <a:rPr lang="en-US" sz="10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(Diffusion) </a:t>
            </a:r>
            <a:r>
              <a:rPr lang="en-US" sz="10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মাধ্যমে</a:t>
            </a:r>
            <a:r>
              <a:rPr lang="en-US" sz="10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বর্জ্য</a:t>
            </a:r>
            <a:r>
              <a:rPr lang="en-US" sz="10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নিঃসরণ</a:t>
            </a:r>
            <a:r>
              <a:rPr lang="en-US" sz="10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এবং</a:t>
            </a:r>
            <a:r>
              <a:rPr lang="en-US" sz="10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অতি-পরিস্রাবণের</a:t>
            </a:r>
            <a:r>
              <a:rPr lang="en-US" sz="10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(Ultrafiltration) </a:t>
            </a:r>
            <a:r>
              <a:rPr lang="en-US" sz="10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মাধ্যমে</a:t>
            </a:r>
            <a:r>
              <a:rPr lang="en-US" sz="10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অতিরিক্ত</a:t>
            </a:r>
            <a:r>
              <a:rPr lang="en-US" sz="10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তরল</a:t>
            </a:r>
            <a:r>
              <a:rPr lang="en-US" sz="10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নিষ্কাশন</a:t>
            </a:r>
            <a:r>
              <a:rPr lang="en-US" sz="10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করা</a:t>
            </a:r>
            <a:r>
              <a:rPr lang="en-US" sz="10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হয়</a:t>
            </a:r>
            <a:r>
              <a:rPr lang="en-US" sz="10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3A53F17-F7F1-2F65-5EC9-3110AEC483D6}"/>
              </a:ext>
            </a:extLst>
          </p:cNvPr>
          <p:cNvSpPr/>
          <p:nvPr/>
        </p:nvSpPr>
        <p:spPr>
          <a:xfrm>
            <a:off x="8389887" y="4329581"/>
            <a:ext cx="3024726" cy="1587643"/>
          </a:xfrm>
          <a:prstGeom prst="rect">
            <a:avLst/>
          </a:prstGeom>
          <a:solidFill>
            <a:srgbClr val="F0FDF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2B7DDDF-EC52-EFA2-3851-8200107AEF16}"/>
              </a:ext>
            </a:extLst>
          </p:cNvPr>
          <p:cNvSpPr txBox="1"/>
          <p:nvPr/>
        </p:nvSpPr>
        <p:spPr>
          <a:xfrm>
            <a:off x="8256170" y="4223880"/>
            <a:ext cx="3435250" cy="1848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sz="11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প্রতিস্থাপনের</a:t>
            </a:r>
            <a:r>
              <a:rPr lang="en-US" sz="11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আবশ্যকীয়</a:t>
            </a:r>
            <a:r>
              <a:rPr lang="en-US" sz="11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৪টি </a:t>
            </a:r>
            <a:r>
              <a:rPr lang="en-US" sz="11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শর্ত</a:t>
            </a:r>
            <a:r>
              <a:rPr lang="en-US" sz="11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:</a:t>
            </a:r>
            <a:br>
              <a:rPr lang="en-US" sz="11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</a:br>
            <a:r>
              <a:rPr lang="en-US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১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.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সংগৃহীত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বৃক্কটি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অবশ্যই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সংক্রমণ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মুক্ত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হতে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হবে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  <a:b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</a:b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২.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সংগ্রহের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ঠিক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৪৮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ঘণ্টার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মধ্যে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রোগীর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দেহে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স্থাপন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করতে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হবে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  <a:b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</a:b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৩.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রক্তগ্রহীতা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ও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দাতার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ব্ল্যাড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গ্রুপ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এক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হতে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হবে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  <a:b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</a:b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৪.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রক্তগ্রহীতা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ও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দাতার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টিস্যুর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ধরন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(Tissue match) 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এক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হতে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হবে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 (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নিকট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আত্মীয়দের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টিস্যু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ম্যাচ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হওয়ার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সম্ভাবনা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সবচেয়ে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1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বেশি</a:t>
            </a:r>
            <a:r>
              <a:rPr lang="en-US" sz="11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)।</a:t>
            </a:r>
          </a:p>
        </p:txBody>
      </p:sp>
      <p:graphicFrame>
        <p:nvGraphicFramePr>
          <p:cNvPr id="48" name="Object 47">
            <a:extLst>
              <a:ext uri="{FF2B5EF4-FFF2-40B4-BE49-F238E27FC236}">
                <a16:creationId xmlns:a16="http://schemas.microsoft.com/office/drawing/2014/main" id="{6E82B11B-1E5A-85DE-CC16-5A44023C4C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867049"/>
              </p:ext>
            </p:extLst>
          </p:nvPr>
        </p:nvGraphicFramePr>
        <p:xfrm>
          <a:off x="8228281" y="1530320"/>
          <a:ext cx="3349952" cy="22734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13" imgW="3134644" imgH="2410406" progId="Word.Picture.8">
                  <p:embed/>
                </p:oleObj>
              </mc:Choice>
              <mc:Fallback>
                <p:oleObj name="Picture" r:id="rId13" imgW="3134644" imgH="2410406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5431"/>
                      <a:stretch>
                        <a:fillRect/>
                      </a:stretch>
                    </p:blipFill>
                    <p:spPr bwMode="auto">
                      <a:xfrm>
                        <a:off x="8228281" y="1530320"/>
                        <a:ext cx="3349952" cy="22734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513798"/>
            <a:ext cx="11239500" cy="576939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281237"/>
            <a:ext cx="3644800" cy="347900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3450" y="2281237"/>
            <a:ext cx="3644949" cy="347900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800" y="2281237"/>
            <a:ext cx="3644800" cy="347900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175" y="4655343"/>
            <a:ext cx="3244750" cy="7239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6250" y="516493"/>
            <a:ext cx="10896874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বৃক্ক</a:t>
            </a:r>
            <a:r>
              <a:rPr sz="2400" b="1" i="0" u="none" dirty="0">
                <a:solidFill>
                  <a:srgbClr val="0F172A"/>
                </a:solidFill>
                <a:latin typeface="Hind Siliguri"/>
              </a:rPr>
              <a:t> ও </a:t>
            </a:r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শরীরের</a:t>
            </a:r>
            <a:r>
              <a:rPr sz="24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অভ্যন্তরীণ</a:t>
            </a:r>
            <a:r>
              <a:rPr sz="24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ভারসাম্য</a:t>
            </a:r>
            <a:endParaRPr sz="2400" b="1" i="0" u="none" dirty="0">
              <a:solidFill>
                <a:srgbClr val="0F172A"/>
              </a:solidFill>
              <a:latin typeface="Hind Siligu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8175" y="1600225"/>
            <a:ext cx="1091565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Hind Siliguri"/>
              </a:rPr>
              <a:t>হোমিওস্ট্যাসিস</a:t>
            </a:r>
            <a:r>
              <a:rPr sz="14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Hind Siliguri"/>
              </a:rPr>
              <a:t>পরিচিতি</a:t>
            </a:r>
            <a:r>
              <a:rPr sz="1400" b="1" i="0" u="none" dirty="0">
                <a:solidFill>
                  <a:srgbClr val="0F172A"/>
                </a:solidFill>
                <a:latin typeface="Hind Siliguri"/>
              </a:rPr>
              <a:t>: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১৯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শতকে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ফরাসি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শারীরবিজ্ঞানী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Hind Siliguri"/>
              </a:rPr>
              <a:t>ক্লড</a:t>
            </a:r>
            <a:r>
              <a:rPr sz="14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1400" b="1" i="0" u="none" dirty="0" err="1">
                <a:solidFill>
                  <a:srgbClr val="0F172A"/>
                </a:solidFill>
                <a:latin typeface="Hind Siliguri"/>
              </a:rPr>
              <a:t>বার্নার্ড</a:t>
            </a:r>
            <a:r>
              <a:rPr sz="1400" b="1" i="0" u="none" dirty="0">
                <a:solidFill>
                  <a:srgbClr val="0F172A"/>
                </a:solidFill>
                <a:latin typeface="Hind Siliguri"/>
              </a:rPr>
              <a:t> (Claude Bernard)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প্রথম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প্রাণীদেহের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অভ্যন্তরীণ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পরিবেশের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সাম্যা</a:t>
            </a:r>
            <a:r>
              <a:rPr lang="en-US" sz="1400" b="0" i="0" u="none" dirty="0" err="1">
                <a:solidFill>
                  <a:srgbClr val="334155"/>
                </a:solidFill>
                <a:latin typeface="Hind Siliguri"/>
              </a:rPr>
              <a:t>বস্থা</a:t>
            </a:r>
            <a:r>
              <a:rPr lang="en-US"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রক্ষার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কৌশলের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উল্লেখ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Hind Siliguri"/>
              </a:rPr>
              <a:t>করেন</a:t>
            </a:r>
            <a:r>
              <a:rPr sz="14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2443162"/>
            <a:ext cx="3006625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১. মূত্রের ঘনত্ব ও ADH নিয়ন্ত্রণ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275" y="2742065"/>
            <a:ext cx="3244750" cy="7617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100" b="1" i="0" u="none" dirty="0" err="1">
                <a:solidFill>
                  <a:srgbClr val="0F172A"/>
                </a:solidFill>
                <a:latin typeface="Hind Siliguri"/>
              </a:rPr>
              <a:t>হরমোন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: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পশ্চা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ৎ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পিটুইটারি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থেকে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নিঃসৃত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0F172A"/>
                </a:solidFill>
                <a:latin typeface="Hind Siliguri"/>
              </a:rPr>
              <a:t>অ্যান্টিডিউরেটিক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0F172A"/>
                </a:solidFill>
                <a:latin typeface="Hind Siliguri"/>
              </a:rPr>
              <a:t>হরমোন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 (ADH)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0F172A"/>
                </a:solidFill>
                <a:latin typeface="Hind Siliguri"/>
              </a:rPr>
              <a:t>ভাসোপ্রেসিন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 (Vasopressin)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হাইপোথ্যালামাসের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অসমোরেসেপ্টর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কোষে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তৈরি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27179" y="2484229"/>
            <a:ext cx="3216325" cy="2077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 dirty="0">
                <a:solidFill>
                  <a:srgbClr val="0369A1"/>
                </a:solidFill>
                <a:latin typeface="Hind Siliguri"/>
              </a:rPr>
              <a:t>২. </a:t>
            </a:r>
            <a:r>
              <a:rPr sz="1350" b="1" i="0" u="none" dirty="0" err="1">
                <a:solidFill>
                  <a:srgbClr val="0369A1"/>
                </a:solidFill>
                <a:latin typeface="Hind Siliguri"/>
              </a:rPr>
              <a:t>সোডিয়ামের</a:t>
            </a:r>
            <a:r>
              <a:rPr sz="1350" b="1" i="0" u="none" dirty="0">
                <a:solidFill>
                  <a:srgbClr val="0369A1"/>
                </a:solidFill>
                <a:latin typeface="Hind Siliguri"/>
              </a:rPr>
              <a:t> </a:t>
            </a:r>
            <a:r>
              <a:rPr sz="1350" b="1" i="0" u="none" dirty="0" err="1">
                <a:solidFill>
                  <a:srgbClr val="0369A1"/>
                </a:solidFill>
                <a:latin typeface="Hind Siliguri"/>
              </a:rPr>
              <a:t>মাত্রা</a:t>
            </a:r>
            <a:r>
              <a:rPr sz="1350" b="1" i="0" u="none" dirty="0">
                <a:solidFill>
                  <a:srgbClr val="0369A1"/>
                </a:solidFill>
                <a:latin typeface="Hind Siliguri"/>
              </a:rPr>
              <a:t> ও </a:t>
            </a:r>
            <a:r>
              <a:rPr sz="1350" b="1" i="0" u="none" dirty="0" err="1">
                <a:solidFill>
                  <a:srgbClr val="0369A1"/>
                </a:solidFill>
                <a:latin typeface="Hind Siliguri"/>
              </a:rPr>
              <a:t>অ্যালডোস্টেরন</a:t>
            </a:r>
            <a:endParaRPr sz="1350" b="1" i="0" u="none" dirty="0">
              <a:solidFill>
                <a:srgbClr val="0369A1"/>
              </a:solidFill>
              <a:latin typeface="Hind Siligu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73473" y="2745937"/>
            <a:ext cx="3244899" cy="3857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100" b="1" i="0" u="none" dirty="0" err="1">
                <a:solidFill>
                  <a:srgbClr val="0F172A"/>
                </a:solidFill>
                <a:latin typeface="Hind Siliguri"/>
              </a:rPr>
              <a:t>ঘনত্ব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: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বহিঃকোষীয়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তরলে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Na+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ঘনত্ব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১৪২ mmol/L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অন্তঃকোষীয়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তরলে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১০ mmol/L।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99022" y="3141225"/>
            <a:ext cx="3244899" cy="5693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100" b="1" i="0" u="none" dirty="0" err="1">
                <a:solidFill>
                  <a:srgbClr val="0F172A"/>
                </a:solidFill>
                <a:latin typeface="Hind Siliguri"/>
              </a:rPr>
              <a:t>অ্যালডোস্টেরন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 (Aldosterone):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অ্যাড্রেনাল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গ্রন্থির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কর্টেক্স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অঞ্চল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থেকে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নিঃসৃত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হয়ে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সোডিয়াম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ক্লোরাইড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নিয়ন্ত্রণ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73474" y="5236992"/>
            <a:ext cx="3244899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93"/>
              </a:lnSpc>
            </a:pPr>
            <a:r>
              <a:rPr sz="1050" b="0" i="0" u="none" dirty="0">
                <a:solidFill>
                  <a:srgbClr val="B91C1C"/>
                </a:solidFill>
                <a:latin typeface="Hind Siliguri"/>
              </a:rPr>
              <a:t>*</a:t>
            </a:r>
            <a:r>
              <a:rPr sz="1050" b="0" i="0" u="none" dirty="0" err="1">
                <a:solidFill>
                  <a:srgbClr val="B91C1C"/>
                </a:solidFill>
                <a:latin typeface="Hind Siliguri"/>
              </a:rPr>
              <a:t>উচ্চ</a:t>
            </a:r>
            <a:r>
              <a:rPr sz="1050" b="0" i="0" u="none" dirty="0">
                <a:solidFill>
                  <a:srgbClr val="B91C1C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B91C1C"/>
                </a:solidFill>
                <a:latin typeface="Hind Siliguri"/>
              </a:rPr>
              <a:t>রক্তচাপের</a:t>
            </a:r>
            <a:r>
              <a:rPr sz="1050" b="0" i="0" u="none" dirty="0">
                <a:solidFill>
                  <a:srgbClr val="B91C1C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B91C1C"/>
                </a:solidFill>
                <a:latin typeface="Hind Siliguri"/>
              </a:rPr>
              <a:t>রোগীদের</a:t>
            </a:r>
            <a:r>
              <a:rPr sz="1050" b="0" i="0" u="none" dirty="0">
                <a:solidFill>
                  <a:srgbClr val="B91C1C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B91C1C"/>
                </a:solidFill>
                <a:latin typeface="Hind Siliguri"/>
              </a:rPr>
              <a:t>অতিরিক্ত</a:t>
            </a:r>
            <a:r>
              <a:rPr sz="1050" b="0" i="0" u="none" dirty="0">
                <a:solidFill>
                  <a:srgbClr val="B91C1C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B91C1C"/>
                </a:solidFill>
                <a:latin typeface="Hind Siliguri"/>
              </a:rPr>
              <a:t>খাবার</a:t>
            </a:r>
            <a:r>
              <a:rPr sz="1050" b="0" i="0" u="none" dirty="0">
                <a:solidFill>
                  <a:srgbClr val="B91C1C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B91C1C"/>
                </a:solidFill>
                <a:latin typeface="Hind Siliguri"/>
              </a:rPr>
              <a:t>লবণ</a:t>
            </a:r>
            <a:r>
              <a:rPr sz="1050" b="0" i="0" u="none" dirty="0">
                <a:solidFill>
                  <a:srgbClr val="B91C1C"/>
                </a:solidFill>
                <a:latin typeface="Hind Siliguri"/>
              </a:rPr>
              <a:t> (NaCl) </a:t>
            </a:r>
            <a:r>
              <a:rPr sz="1050" b="0" i="0" u="none" dirty="0" err="1">
                <a:solidFill>
                  <a:srgbClr val="B91C1C"/>
                </a:solidFill>
                <a:latin typeface="Hind Siliguri"/>
              </a:rPr>
              <a:t>গ্রহণ</a:t>
            </a:r>
            <a:r>
              <a:rPr sz="1050" b="0" i="0" u="none" dirty="0">
                <a:solidFill>
                  <a:srgbClr val="B91C1C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B91C1C"/>
                </a:solidFill>
                <a:latin typeface="Hind Siliguri"/>
              </a:rPr>
              <a:t>বর্জনীয়</a:t>
            </a:r>
            <a:r>
              <a:rPr sz="1050" b="0" i="0" u="none" dirty="0">
                <a:solidFill>
                  <a:srgbClr val="B91C1C"/>
                </a:solidFill>
                <a:latin typeface="Hind Siliguri"/>
              </a:rPr>
              <a:t>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04200" y="2443162"/>
            <a:ext cx="2911375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৩. রক্তের pH ও ক্ষার-এসিড নিয়ন্ত্রণ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9075" y="2949177"/>
            <a:ext cx="3244750" cy="5786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100" b="1" i="0" u="none" dirty="0" err="1">
                <a:solidFill>
                  <a:srgbClr val="0F172A"/>
                </a:solidFill>
                <a:latin typeface="Hind Siliguri"/>
              </a:rPr>
              <a:t>স্বাভাবিক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 pH: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মানবদেহে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রক্ত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তরলের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স্বাভাবিক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pH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মাত্রা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৭.৩ – ৭.৭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কোষীয়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শসনে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উৎপন্ন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CO2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এর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কারণে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দেহে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এসিড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বেশি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তৈরি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2486025"/>
            <a:ext cx="142875" cy="1905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76275" y="3647732"/>
            <a:ext cx="5715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7712" y="3599062"/>
            <a:ext cx="3073300" cy="571310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100" b="1" i="0" u="none" dirty="0" err="1">
                <a:solidFill>
                  <a:srgbClr val="0F172A"/>
                </a:solidFill>
                <a:latin typeface="Hind Siliguri"/>
              </a:rPr>
              <a:t>রক্তে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0F172A"/>
                </a:solidFill>
                <a:latin typeface="Hind Siliguri"/>
              </a:rPr>
              <a:t>পানি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0F172A"/>
                </a:solidFill>
                <a:latin typeface="Hind Siliguri"/>
              </a:rPr>
              <a:t>কমলে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: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ADH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ক্ষরণ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বাড়ে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→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বৃক্কীয়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নালিকা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বেশি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পানি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শোষণ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→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মূত্র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কম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ঘন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6275" y="4158852"/>
            <a:ext cx="5715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3425" y="4157661"/>
            <a:ext cx="3073300" cy="385762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100" b="1" i="0" u="none">
                <a:solidFill>
                  <a:srgbClr val="0F172A"/>
                </a:solidFill>
                <a:latin typeface="Hind Siliguri"/>
              </a:rPr>
              <a:t>রক্তে পানি বাড়লে:</a:t>
            </a:r>
            <a:r>
              <a:rPr sz="1100" b="0" i="0" u="none">
                <a:solidFill>
                  <a:srgbClr val="334155"/>
                </a:solidFill>
                <a:latin typeface="Hind Siliguri"/>
              </a:rPr>
              <a:t> ADH ক্ষরণ কমে → পুনঃশোষণ হ্রাস পায় → মূত্র উৎপাদন বাড়ে।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3475" y="2486025"/>
            <a:ext cx="190500" cy="19050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0825" y="2486025"/>
            <a:ext cx="238125" cy="1905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385125" y="3658862"/>
            <a:ext cx="5715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42275" y="3657672"/>
            <a:ext cx="3073300" cy="76367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H+ </a:t>
            </a:r>
            <a:r>
              <a:rPr sz="1100" b="1" i="0" u="none" dirty="0" err="1">
                <a:solidFill>
                  <a:srgbClr val="0F172A"/>
                </a:solidFill>
                <a:latin typeface="Hind Siliguri"/>
              </a:rPr>
              <a:t>নিঃসরণ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: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রক্তে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এসিড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বাড়লে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প্রক্সিমাল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ডিস্টাল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সংগ্রাহী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নালিকা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সক্রিয়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পরিবহনের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মাধ্যমে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রক্ত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থেকে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H</a:t>
            </a:r>
            <a:r>
              <a:rPr sz="1100" b="0" i="0" u="none" baseline="30000" dirty="0">
                <a:solidFill>
                  <a:srgbClr val="334155"/>
                </a:solidFill>
                <a:latin typeface="Hind Siliguri"/>
              </a:rPr>
              <a:t>+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গহ্বরে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নিঃসৃত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১টি Na</a:t>
            </a:r>
            <a:r>
              <a:rPr sz="1100" b="0" i="0" u="none" baseline="30000" dirty="0">
                <a:solidFill>
                  <a:srgbClr val="334155"/>
                </a:solidFill>
                <a:latin typeface="Hind Siliguri"/>
              </a:rPr>
              <a:t>+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রক্তে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ফিরিয়ে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নেয়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85125" y="4434943"/>
            <a:ext cx="5715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42275" y="4433753"/>
            <a:ext cx="3073300" cy="76367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>
              <a:lnSpc>
                <a:spcPts val="1518"/>
              </a:lnSpc>
            </a:pPr>
            <a:r>
              <a:rPr sz="1100" b="1" i="0" u="none" dirty="0" err="1">
                <a:solidFill>
                  <a:srgbClr val="0F172A"/>
                </a:solidFill>
                <a:latin typeface="Hind Siliguri"/>
              </a:rPr>
              <a:t>অ্যামোনিয়াম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0F172A"/>
                </a:solidFill>
                <a:latin typeface="Hind Siliguri"/>
              </a:rPr>
              <a:t>গঠন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: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বৃক্ক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অ্যামোনিয়া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(</a:t>
            </a:r>
            <a:r>
              <a:rPr lang="en-US" sz="1100" dirty="0"/>
              <a:t>NH₃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)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ব্যবহার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অতিরিক্ত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H</a:t>
            </a:r>
            <a:r>
              <a:rPr sz="1100" b="0" i="0" u="none" baseline="30000" dirty="0">
                <a:solidFill>
                  <a:srgbClr val="334155"/>
                </a:solidFill>
                <a:latin typeface="Hind Siliguri"/>
              </a:rPr>
              <a:t>+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এর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সাথে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বিক্রিয়া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ঘটিয়ে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1" i="0" u="none" dirty="0" err="1">
                <a:solidFill>
                  <a:srgbClr val="0F172A"/>
                </a:solidFill>
                <a:latin typeface="Hind Siliguri"/>
              </a:rPr>
              <a:t>অ্যামোনিয়াম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 (</a:t>
            </a:r>
            <a:r>
              <a:rPr lang="en-US" sz="1100" b="1" i="0" u="none" dirty="0">
                <a:solidFill>
                  <a:srgbClr val="0F172A"/>
                </a:solidFill>
                <a:latin typeface="Hind Siliguri"/>
              </a:rPr>
              <a:t>NH₄</a:t>
            </a:r>
            <a:r>
              <a:rPr sz="1100" b="1" i="0" u="none" baseline="30000" dirty="0">
                <a:solidFill>
                  <a:srgbClr val="0F172A"/>
                </a:solidFill>
                <a:latin typeface="Hind Siliguri"/>
              </a:rPr>
              <a:t>+</a:t>
            </a:r>
            <a:r>
              <a:rPr sz="1100" b="1" i="0" u="none" dirty="0">
                <a:solidFill>
                  <a:srgbClr val="0F172A"/>
                </a:solidFill>
                <a:latin typeface="Hind Siliguri"/>
              </a:rPr>
              <a:t>)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গঠন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বর্জ্য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নিষ্কাশন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DB3444E-48EB-22E1-4561-B56F963D8599}"/>
              </a:ext>
            </a:extLst>
          </p:cNvPr>
          <p:cNvSpPr/>
          <p:nvPr/>
        </p:nvSpPr>
        <p:spPr>
          <a:xfrm>
            <a:off x="480302" y="1024567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0B7F6D7-8011-3FE4-925E-E6FD45E7773E}"/>
              </a:ext>
            </a:extLst>
          </p:cNvPr>
          <p:cNvSpPr/>
          <p:nvPr/>
        </p:nvSpPr>
        <p:spPr>
          <a:xfrm>
            <a:off x="782516" y="4730262"/>
            <a:ext cx="2936631" cy="553363"/>
          </a:xfrm>
          <a:prstGeom prst="rect">
            <a:avLst/>
          </a:prstGeom>
          <a:solidFill>
            <a:srgbClr val="FFF1F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09A69A5-C0C8-7B08-A699-2A381A6779F6}"/>
              </a:ext>
            </a:extLst>
          </p:cNvPr>
          <p:cNvSpPr txBox="1"/>
          <p:nvPr/>
        </p:nvSpPr>
        <p:spPr>
          <a:xfrm>
            <a:off x="756506" y="4689997"/>
            <a:ext cx="32264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ADH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ক্ষরণ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খুব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কমে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গেলে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বহুমূত্র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বা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ডায়াবেটিস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ইনসিপিডাস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(Diabetes Insipidus) 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হয়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এবং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বাহু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সংকোচন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ব্যাহত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হয়ে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রক্তচাপ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হ্রাস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পায়</a:t>
            </a:r>
            <a:r>
              <a:rPr lang="en-US" sz="12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E5E88C8-70AB-438B-481A-A87FC23E0D2C}"/>
              </a:ext>
            </a:extLst>
          </p:cNvPr>
          <p:cNvGrpSpPr/>
          <p:nvPr/>
        </p:nvGrpSpPr>
        <p:grpSpPr>
          <a:xfrm>
            <a:off x="4473475" y="3678774"/>
            <a:ext cx="3244899" cy="1519625"/>
            <a:chOff x="4473475" y="3662362"/>
            <a:chExt cx="3244899" cy="1276350"/>
          </a:xfrm>
        </p:grpSpPr>
        <p:pic>
          <p:nvPicPr>
            <p:cNvPr id="8" name="Picture 7" descr="image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73475" y="3662362"/>
              <a:ext cx="3244899" cy="1276350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A738FF9-8727-E833-8350-40C898FBD25C}"/>
                </a:ext>
              </a:extLst>
            </p:cNvPr>
            <p:cNvSpPr/>
            <p:nvPr/>
          </p:nvSpPr>
          <p:spPr>
            <a:xfrm>
              <a:off x="4646391" y="3785636"/>
              <a:ext cx="2950163" cy="1018441"/>
            </a:xfrm>
            <a:prstGeom prst="rect">
              <a:avLst/>
            </a:prstGeom>
            <a:solidFill>
              <a:srgbClr val="F0FDF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0CD9DCB4-D1D6-DD8A-8297-1FC45022D88E}"/>
              </a:ext>
            </a:extLst>
          </p:cNvPr>
          <p:cNvSpPr txBox="1"/>
          <p:nvPr/>
        </p:nvSpPr>
        <p:spPr>
          <a:xfrm>
            <a:off x="4530625" y="3715745"/>
            <a:ext cx="3244899" cy="1458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রেনিন-অ্যাঞ্জিওটেনসিন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পদ্ধতি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:</a:t>
            </a:r>
            <a:b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</a:b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সোডিয়াম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ও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রক্তচাপ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কমলে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→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জ্যাক্সটামেডুলারি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নেফ্রন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থেকে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রেনিন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(Renin) 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এনজাইম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ক্ষরিত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হয়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→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অ্যানজিওটেনসিনোজেনকে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সক্রিয়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 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অ্যানজিওটেনসিন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(Angiotensin)-এ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পরিণত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করে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→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অ্যালডোস্টেরন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ক্ষরণ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বাড়ে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→ Na</a:t>
            </a:r>
            <a:r>
              <a:rPr lang="en-US" sz="1000" b="1" baseline="30000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+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ও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পানি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পুনঃশোষণ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বৃদ্ধি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পেয়ে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রক্তচাপ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স্বাভাবিক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 </a:t>
            </a:r>
            <a:r>
              <a:rPr lang="en-US" sz="1000" b="1" dirty="0" err="1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হয়</a:t>
            </a:r>
            <a:r>
              <a:rPr lang="en-US" sz="1000" b="1" dirty="0">
                <a:effectLst/>
                <a:latin typeface="Hind Siliguri" panose="02000000000000000000" pitchFamily="2" charset="0"/>
                <a:ea typeface="Times New Roman" panose="02020603050405020304" pitchFamily="18" charset="0"/>
                <a:cs typeface="Hind Siliguri" panose="02000000000000000000" pitchFamily="2" charset="0"/>
              </a:rPr>
              <a:t>।</a:t>
            </a:r>
            <a:endParaRPr lang="en-US" sz="1000" dirty="0">
              <a:effectLst/>
              <a:latin typeface="Hind Siliguri" panose="02000000000000000000" pitchFamily="2" charset="0"/>
              <a:ea typeface="Times New Roman" panose="02020603050405020304" pitchFamily="18" charset="0"/>
              <a:cs typeface="Hind Siliguri" panose="0200000000000000000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3658</Words>
  <Application>Microsoft Office PowerPoint</Application>
  <PresentationFormat>Widescreen</PresentationFormat>
  <Paragraphs>280</Paragraphs>
  <Slides>16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Calibri</vt:lpstr>
      <vt:lpstr>Cambria Math</vt:lpstr>
      <vt:lpstr>Hind Siliguri</vt:lpstr>
      <vt:lpstr>Hind Siliguri Medium</vt:lpstr>
      <vt:lpstr>Hind Siliguri SemiBold</vt:lpstr>
      <vt:lpstr>Lecture</vt:lpstr>
      <vt:lpstr>Noto Serif Bengali</vt:lpstr>
      <vt:lpstr>Office Theme</vt:lpstr>
      <vt:lpstr>Picture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Anik Shahrier Oishik</cp:lastModifiedBy>
  <cp:revision>78</cp:revision>
  <dcterms:created xsi:type="dcterms:W3CDTF">2013-01-27T09:14:16Z</dcterms:created>
  <dcterms:modified xsi:type="dcterms:W3CDTF">2026-09-14T03:41:42Z</dcterms:modified>
  <cp:category/>
</cp:coreProperties>
</file>