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7" r:id="rId9"/>
    <p:sldId id="268" r:id="rId10"/>
    <p:sldId id="269" r:id="rId11"/>
    <p:sldId id="270" r:id="rId12"/>
    <p:sldId id="271" r:id="rId13"/>
    <p:sldId id="272" r:id="rId14"/>
    <p:sldId id="273" r:id="rId15"/>
    <p:sldId id="274" r:id="rId16"/>
    <p:sldId id="275" r:id="rId17"/>
    <p:sldId id="276" r:id="rId18"/>
    <p:sldId id="277" r:id="rId19"/>
    <p:sldId id="263" r:id="rId20"/>
    <p:sldId id="264" r:id="rId21"/>
    <p:sldId id="265" r:id="rId22"/>
    <p:sldId id="266"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6F7F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79" d="100"/>
          <a:sy n="79" d="100"/>
        </p:scale>
        <p:origin x="101" y="24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5BCAD085-E8A6-8845-BD4E-CB4CCA059FC4}" type="datetimeFigureOut">
              <a:rPr lang="en-US" smtClean="0"/>
              <a:t>9/14/2026</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5BCAD085-E8A6-8845-BD4E-CB4CCA059FC4}" type="datetimeFigureOut">
              <a:rPr lang="en-US" smtClean="0"/>
              <a:t>9/14/2026</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5BCAD085-E8A6-8845-BD4E-CB4CCA059FC4}" type="datetimeFigureOut">
              <a:rPr lang="en-US" smtClean="0"/>
              <a:t>9/14/2026</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5BCAD085-E8A6-8845-BD4E-CB4CCA059FC4}" type="datetimeFigureOut">
              <a:rPr lang="en-US" smtClean="0"/>
              <a:t>9/14/2026</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5BCAD085-E8A6-8845-BD4E-CB4CCA059FC4}" type="datetimeFigureOut">
              <a:rPr lang="en-US" smtClean="0"/>
              <a:t>9/14/2026</a:t>
            </a:fld>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5BCAD085-E8A6-8845-BD4E-CB4CCA059FC4}" type="datetimeFigureOut">
              <a:rPr lang="en-US" smtClean="0"/>
              <a:t>9/14/2026</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5BCAD085-E8A6-8845-BD4E-CB4CCA059FC4}" type="datetimeFigureOut">
              <a:rPr lang="en-US" smtClean="0"/>
              <a:t>9/14/2026</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5BCAD085-E8A6-8845-BD4E-CB4CCA059FC4}" type="datetimeFigureOut">
              <a:rPr lang="en-US" smtClean="0"/>
              <a:t>9/14/2026</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5BCAD085-E8A6-8845-BD4E-CB4CCA059FC4}" type="datetimeFigureOut">
              <a:rPr lang="en-US" smtClean="0"/>
              <a:t>9/14/2026</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5BCAD085-E8A6-8845-BD4E-CB4CCA059FC4}" type="datetimeFigureOut">
              <a:rPr lang="en-US" smtClean="0"/>
              <a:t>9/14/2026</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5BCAD085-E8A6-8845-BD4E-CB4CCA059FC4}" type="datetimeFigureOut">
              <a:rPr lang="en-US" smtClean="0"/>
              <a:t>9/14/2026</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40000"/>
            <a:lum/>
          </a:blip>
          <a:srcRect/>
          <a:stretch>
            <a:fillRect/>
          </a:stretch>
        </a:blip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6AB9E70-CDC9-AFF7-F28A-2A90EF637E9D}"/>
              </a:ext>
            </a:extLst>
          </p:cNvPr>
          <p:cNvPicPr>
            <a:picLocks noChangeAspect="1"/>
          </p:cNvPicPr>
          <p:nvPr userDrawn="1"/>
        </p:nvPicPr>
        <p:blipFill>
          <a:blip r:embed="rId14"/>
          <a:stretch>
            <a:fillRect/>
          </a:stretch>
        </p:blipFill>
        <p:spPr>
          <a:xfrm>
            <a:off x="10766612" y="0"/>
            <a:ext cx="1425388" cy="447979"/>
          </a:xfrm>
          <a:prstGeom prst="rect">
            <a:avLst/>
          </a:prstGeom>
        </p:spPr>
      </p:pic>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10"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15.png"/></Relationships>
</file>

<file path=ppt/slides/_rels/slide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 Id="rId5" Type="http://schemas.openxmlformats.org/officeDocument/2006/relationships/image" Target="../media/image24.emf"/><Relationship Id="rId4" Type="http://schemas.openxmlformats.org/officeDocument/2006/relationships/oleObject" Target="../embeddings/oleObject1.bin"/></Relationships>
</file>

<file path=ppt/slides/_rels/slide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5.png"/><Relationship Id="rId1" Type="http://schemas.openxmlformats.org/officeDocument/2006/relationships/slideLayout" Target="../slideLayouts/slideLayout7.xml"/><Relationship Id="rId5" Type="http://schemas.openxmlformats.org/officeDocument/2006/relationships/image" Target="../media/image26.emf"/><Relationship Id="rId4" Type="http://schemas.openxmlformats.org/officeDocument/2006/relationships/oleObject" Target="../embeddings/oleObject2.bin"/></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image" Target="../media/image25.png"/><Relationship Id="rId1" Type="http://schemas.openxmlformats.org/officeDocument/2006/relationships/slideLayout" Target="../slideLayouts/slideLayout7.xml"/><Relationship Id="rId4" Type="http://schemas.openxmlformats.org/officeDocument/2006/relationships/image" Target="../media/image27.emf"/></Relationships>
</file>

<file path=ppt/slides/_rels/slide8.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9.png"/><Relationship Id="rId7" Type="http://schemas.openxmlformats.org/officeDocument/2006/relationships/image" Target="../media/image33.png"/><Relationship Id="rId12" Type="http://schemas.openxmlformats.org/officeDocument/2006/relationships/image" Target="../media/image36.emf"/><Relationship Id="rId2" Type="http://schemas.openxmlformats.org/officeDocument/2006/relationships/image" Target="../media/image28.png"/><Relationship Id="rId1" Type="http://schemas.openxmlformats.org/officeDocument/2006/relationships/slideLayout" Target="../slideLayouts/slideLayout7.xml"/><Relationship Id="rId6" Type="http://schemas.openxmlformats.org/officeDocument/2006/relationships/image" Target="../media/image32.png"/><Relationship Id="rId11" Type="http://schemas.openxmlformats.org/officeDocument/2006/relationships/oleObject" Target="../embeddings/oleObject5.bin"/><Relationship Id="rId5" Type="http://schemas.openxmlformats.org/officeDocument/2006/relationships/image" Target="../media/image31.png"/><Relationship Id="rId10" Type="http://schemas.openxmlformats.org/officeDocument/2006/relationships/image" Target="../media/image35.emf"/><Relationship Id="rId4" Type="http://schemas.openxmlformats.org/officeDocument/2006/relationships/image" Target="../media/image30.png"/><Relationship Id="rId9" Type="http://schemas.openxmlformats.org/officeDocument/2006/relationships/oleObject" Target="../embeddings/oleObject4.bin"/></Relationships>
</file>

<file path=ppt/slides/_rels/slide9.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0.png"/><Relationship Id="rId7" Type="http://schemas.openxmlformats.org/officeDocument/2006/relationships/image" Target="../media/image40.png"/><Relationship Id="rId2" Type="http://schemas.openxmlformats.org/officeDocument/2006/relationships/image" Target="../media/image28.png"/><Relationship Id="rId1" Type="http://schemas.openxmlformats.org/officeDocument/2006/relationships/slideLayout" Target="../slideLayouts/slideLayout7.xml"/><Relationship Id="rId6" Type="http://schemas.openxmlformats.org/officeDocument/2006/relationships/image" Target="../media/image39.png"/><Relationship Id="rId5" Type="http://schemas.openxmlformats.org/officeDocument/2006/relationships/image" Target="../media/image38.png"/><Relationship Id="rId10" Type="http://schemas.openxmlformats.org/officeDocument/2006/relationships/image" Target="../media/image42.emf"/><Relationship Id="rId4" Type="http://schemas.openxmlformats.org/officeDocument/2006/relationships/image" Target="../media/image37.png"/><Relationship Id="rId9" Type="http://schemas.openxmlformats.org/officeDocument/2006/relationships/oleObject" Target="../embeddings/oleObject6.bin"/></Relationships>
</file>

<file path=ppt/slides/_rels/slide10.xml.rels><?xml version="1.0" encoding="UTF-8" standalone="yes"?>
<Relationships xmlns="http://schemas.openxmlformats.org/package/2006/relationships"><Relationship Id="rId8" Type="http://schemas.openxmlformats.org/officeDocument/2006/relationships/image" Target="../media/image47.emf"/><Relationship Id="rId3" Type="http://schemas.openxmlformats.org/officeDocument/2006/relationships/image" Target="../media/image43.png"/><Relationship Id="rId7" Type="http://schemas.openxmlformats.org/officeDocument/2006/relationships/oleObject" Target="../embeddings/oleObject7.bin"/><Relationship Id="rId2" Type="http://schemas.openxmlformats.org/officeDocument/2006/relationships/image" Target="../media/image28.png"/><Relationship Id="rId1" Type="http://schemas.openxmlformats.org/officeDocument/2006/relationships/slideLayout" Target="../slideLayouts/slideLayout7.xml"/><Relationship Id="rId6" Type="http://schemas.openxmlformats.org/officeDocument/2006/relationships/image" Target="../media/image46.png"/><Relationship Id="rId5" Type="http://schemas.openxmlformats.org/officeDocument/2006/relationships/image" Target="../media/image45.png"/><Relationship Id="rId10" Type="http://schemas.openxmlformats.org/officeDocument/2006/relationships/image" Target="../media/image48.emf"/><Relationship Id="rId4" Type="http://schemas.openxmlformats.org/officeDocument/2006/relationships/image" Target="../media/image44.png"/><Relationship Id="rId9" Type="http://schemas.openxmlformats.org/officeDocument/2006/relationships/oleObject" Target="../embeddings/oleObject8.bin"/></Relationships>
</file>

<file path=ppt/slides/_rels/slide11.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30.png"/><Relationship Id="rId7" Type="http://schemas.openxmlformats.org/officeDocument/2006/relationships/image" Target="../media/image52.png"/><Relationship Id="rId2" Type="http://schemas.openxmlformats.org/officeDocument/2006/relationships/image" Target="../media/image28.png"/><Relationship Id="rId1" Type="http://schemas.openxmlformats.org/officeDocument/2006/relationships/slideLayout" Target="../slideLayouts/slideLayout7.xml"/><Relationship Id="rId6" Type="http://schemas.openxmlformats.org/officeDocument/2006/relationships/image" Target="../media/image51.png"/><Relationship Id="rId5" Type="http://schemas.openxmlformats.org/officeDocument/2006/relationships/image" Target="../media/image50.png"/><Relationship Id="rId10" Type="http://schemas.openxmlformats.org/officeDocument/2006/relationships/image" Target="../media/image54.emf"/><Relationship Id="rId4" Type="http://schemas.openxmlformats.org/officeDocument/2006/relationships/image" Target="../media/image49.png"/><Relationship Id="rId9" Type="http://schemas.openxmlformats.org/officeDocument/2006/relationships/oleObject" Target="../embeddings/oleObject9.bin"/></Relationships>
</file>

<file path=ppt/slides/_rels/slide1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28.png"/><Relationship Id="rId1" Type="http://schemas.openxmlformats.org/officeDocument/2006/relationships/slideLayout" Target="../slideLayouts/slideLayout7.xml"/><Relationship Id="rId6" Type="http://schemas.openxmlformats.org/officeDocument/2006/relationships/image" Target="../media/image57.emf"/><Relationship Id="rId5" Type="http://schemas.openxmlformats.org/officeDocument/2006/relationships/oleObject" Target="../embeddings/oleObject10.bin"/><Relationship Id="rId4" Type="http://schemas.openxmlformats.org/officeDocument/2006/relationships/image" Target="../media/image56.png"/></Relationships>
</file>

<file path=ppt/slides/_rels/slide13.xml.rels><?xml version="1.0" encoding="UTF-8" standalone="yes"?>
<Relationships xmlns="http://schemas.openxmlformats.org/package/2006/relationships"><Relationship Id="rId3" Type="http://schemas.openxmlformats.org/officeDocument/2006/relationships/image" Target="../media/image59.png"/><Relationship Id="rId7" Type="http://schemas.openxmlformats.org/officeDocument/2006/relationships/image" Target="../media/image63.png"/><Relationship Id="rId2" Type="http://schemas.openxmlformats.org/officeDocument/2006/relationships/image" Target="../media/image58.png"/><Relationship Id="rId1" Type="http://schemas.openxmlformats.org/officeDocument/2006/relationships/slideLayout" Target="../slideLayouts/slideLayout7.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s>
</file>

<file path=ppt/slides/_rels/slide14.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4.png"/><Relationship Id="rId1" Type="http://schemas.openxmlformats.org/officeDocument/2006/relationships/slideLayout" Target="../slideLayouts/slideLayout7.xml"/><Relationship Id="rId6" Type="http://schemas.openxmlformats.org/officeDocument/2006/relationships/image" Target="../media/image65.emf"/><Relationship Id="rId5" Type="http://schemas.openxmlformats.org/officeDocument/2006/relationships/oleObject" Target="../embeddings/oleObject11.bin"/><Relationship Id="rId4" Type="http://schemas.openxmlformats.org/officeDocument/2006/relationships/image" Target="../media/image63.png"/></Relationships>
</file>

<file path=ppt/slides/_rels/slide15.xml.rels><?xml version="1.0" encoding="UTF-8" standalone="yes"?>
<Relationships xmlns="http://schemas.openxmlformats.org/package/2006/relationships"><Relationship Id="rId8" Type="http://schemas.openxmlformats.org/officeDocument/2006/relationships/image" Target="../media/image69.emf"/><Relationship Id="rId3" Type="http://schemas.openxmlformats.org/officeDocument/2006/relationships/image" Target="../media/image67.png"/><Relationship Id="rId7" Type="http://schemas.openxmlformats.org/officeDocument/2006/relationships/oleObject" Target="../embeddings/oleObject13.bin"/><Relationship Id="rId12" Type="http://schemas.openxmlformats.org/officeDocument/2006/relationships/image" Target="../media/image71.emf"/><Relationship Id="rId2" Type="http://schemas.openxmlformats.org/officeDocument/2006/relationships/image" Target="../media/image66.png"/><Relationship Id="rId1" Type="http://schemas.openxmlformats.org/officeDocument/2006/relationships/slideLayout" Target="../slideLayouts/slideLayout7.xml"/><Relationship Id="rId6" Type="http://schemas.openxmlformats.org/officeDocument/2006/relationships/image" Target="../media/image68.emf"/><Relationship Id="rId11" Type="http://schemas.openxmlformats.org/officeDocument/2006/relationships/oleObject" Target="../embeddings/oleObject15.bin"/><Relationship Id="rId5" Type="http://schemas.openxmlformats.org/officeDocument/2006/relationships/oleObject" Target="../embeddings/oleObject12.bin"/><Relationship Id="rId10" Type="http://schemas.openxmlformats.org/officeDocument/2006/relationships/image" Target="../media/image70.emf"/><Relationship Id="rId4" Type="http://schemas.openxmlformats.org/officeDocument/2006/relationships/image" Target="../media/image63.png"/><Relationship Id="rId9" Type="http://schemas.openxmlformats.org/officeDocument/2006/relationships/oleObject" Target="../embeddings/oleObject14.bin"/></Relationships>
</file>

<file path=ppt/slides/_rels/slide16.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73.png"/><Relationship Id="rId7" Type="http://schemas.openxmlformats.org/officeDocument/2006/relationships/image" Target="../media/image77.png"/><Relationship Id="rId2" Type="http://schemas.openxmlformats.org/officeDocument/2006/relationships/image" Target="../media/image72.png"/><Relationship Id="rId1" Type="http://schemas.openxmlformats.org/officeDocument/2006/relationships/slideLayout" Target="../slideLayouts/slideLayout7.xml"/><Relationship Id="rId6" Type="http://schemas.openxmlformats.org/officeDocument/2006/relationships/image" Target="../media/image76.png"/><Relationship Id="rId5" Type="http://schemas.openxmlformats.org/officeDocument/2006/relationships/image" Target="../media/image75.png"/><Relationship Id="rId4" Type="http://schemas.openxmlformats.org/officeDocument/2006/relationships/image" Target="../media/image74.png"/><Relationship Id="rId9" Type="http://schemas.openxmlformats.org/officeDocument/2006/relationships/image" Target="../media/image63.png"/></Relationships>
</file>

<file path=ppt/slides/_rels/slide17.xml.rels><?xml version="1.0" encoding="UTF-8" standalone="yes"?>
<Relationships xmlns="http://schemas.openxmlformats.org/package/2006/relationships"><Relationship Id="rId3" Type="http://schemas.openxmlformats.org/officeDocument/2006/relationships/image" Target="../media/image78.emf"/><Relationship Id="rId7" Type="http://schemas.openxmlformats.org/officeDocument/2006/relationships/image" Target="../media/image80.emf"/><Relationship Id="rId2" Type="http://schemas.openxmlformats.org/officeDocument/2006/relationships/oleObject" Target="../embeddings/oleObject16.bin"/><Relationship Id="rId1" Type="http://schemas.openxmlformats.org/officeDocument/2006/relationships/slideLayout" Target="../slideLayouts/slideLayout7.xml"/><Relationship Id="rId6" Type="http://schemas.openxmlformats.org/officeDocument/2006/relationships/oleObject" Target="../embeddings/oleObject18.bin"/><Relationship Id="rId5" Type="http://schemas.openxmlformats.org/officeDocument/2006/relationships/image" Target="../media/image79.emf"/><Relationship Id="rId4" Type="http://schemas.openxmlformats.org/officeDocument/2006/relationships/oleObject" Target="../embeddings/oleObject17.bin"/></Relationships>
</file>

<file path=ppt/slides/_rels/slide18.xml.rels><?xml version="1.0" encoding="UTF-8" standalone="yes"?>
<Relationships xmlns="http://schemas.openxmlformats.org/package/2006/relationships"><Relationship Id="rId8" Type="http://schemas.openxmlformats.org/officeDocument/2006/relationships/image" Target="../media/image87.png"/><Relationship Id="rId13" Type="http://schemas.openxmlformats.org/officeDocument/2006/relationships/image" Target="../media/image92.png"/><Relationship Id="rId18" Type="http://schemas.openxmlformats.org/officeDocument/2006/relationships/image" Target="../media/image97.png"/><Relationship Id="rId26" Type="http://schemas.openxmlformats.org/officeDocument/2006/relationships/image" Target="../media/image105.png"/><Relationship Id="rId3" Type="http://schemas.openxmlformats.org/officeDocument/2006/relationships/image" Target="../media/image82.png"/><Relationship Id="rId21" Type="http://schemas.openxmlformats.org/officeDocument/2006/relationships/image" Target="../media/image100.png"/><Relationship Id="rId7" Type="http://schemas.openxmlformats.org/officeDocument/2006/relationships/image" Target="../media/image86.png"/><Relationship Id="rId12" Type="http://schemas.openxmlformats.org/officeDocument/2006/relationships/image" Target="../media/image91.png"/><Relationship Id="rId17" Type="http://schemas.openxmlformats.org/officeDocument/2006/relationships/image" Target="../media/image96.png"/><Relationship Id="rId25" Type="http://schemas.openxmlformats.org/officeDocument/2006/relationships/image" Target="../media/image104.png"/><Relationship Id="rId2" Type="http://schemas.openxmlformats.org/officeDocument/2006/relationships/image" Target="../media/image81.png"/><Relationship Id="rId16" Type="http://schemas.openxmlformats.org/officeDocument/2006/relationships/image" Target="../media/image95.png"/><Relationship Id="rId20" Type="http://schemas.openxmlformats.org/officeDocument/2006/relationships/image" Target="../media/image99.png"/><Relationship Id="rId29" Type="http://schemas.openxmlformats.org/officeDocument/2006/relationships/image" Target="../media/image108.png"/><Relationship Id="rId1" Type="http://schemas.openxmlformats.org/officeDocument/2006/relationships/slideLayout" Target="../slideLayouts/slideLayout7.xml"/><Relationship Id="rId6" Type="http://schemas.openxmlformats.org/officeDocument/2006/relationships/image" Target="../media/image85.png"/><Relationship Id="rId11" Type="http://schemas.openxmlformats.org/officeDocument/2006/relationships/image" Target="../media/image90.png"/><Relationship Id="rId24" Type="http://schemas.openxmlformats.org/officeDocument/2006/relationships/image" Target="../media/image103.png"/><Relationship Id="rId5" Type="http://schemas.openxmlformats.org/officeDocument/2006/relationships/image" Target="../media/image84.png"/><Relationship Id="rId15" Type="http://schemas.openxmlformats.org/officeDocument/2006/relationships/image" Target="../media/image94.png"/><Relationship Id="rId23" Type="http://schemas.openxmlformats.org/officeDocument/2006/relationships/image" Target="../media/image102.png"/><Relationship Id="rId28" Type="http://schemas.openxmlformats.org/officeDocument/2006/relationships/image" Target="../media/image107.png"/><Relationship Id="rId10" Type="http://schemas.openxmlformats.org/officeDocument/2006/relationships/image" Target="../media/image89.png"/><Relationship Id="rId19" Type="http://schemas.openxmlformats.org/officeDocument/2006/relationships/image" Target="../media/image98.png"/><Relationship Id="rId31" Type="http://schemas.openxmlformats.org/officeDocument/2006/relationships/image" Target="../media/image110.png"/><Relationship Id="rId4" Type="http://schemas.openxmlformats.org/officeDocument/2006/relationships/image" Target="../media/image83.png"/><Relationship Id="rId9" Type="http://schemas.openxmlformats.org/officeDocument/2006/relationships/image" Target="../media/image88.png"/><Relationship Id="rId14" Type="http://schemas.openxmlformats.org/officeDocument/2006/relationships/image" Target="../media/image93.png"/><Relationship Id="rId22" Type="http://schemas.openxmlformats.org/officeDocument/2006/relationships/image" Target="../media/image101.png"/><Relationship Id="rId27" Type="http://schemas.openxmlformats.org/officeDocument/2006/relationships/image" Target="../media/image106.png"/><Relationship Id="rId30" Type="http://schemas.openxmlformats.org/officeDocument/2006/relationships/image" Target="../media/image109.png"/></Relationships>
</file>

<file path=ppt/slides/_rels/slide19.xml.rels><?xml version="1.0" encoding="UTF-8" standalone="yes"?>
<Relationships xmlns="http://schemas.openxmlformats.org/package/2006/relationships"><Relationship Id="rId8" Type="http://schemas.openxmlformats.org/officeDocument/2006/relationships/oleObject" Target="../embeddings/oleObject20.bin"/><Relationship Id="rId13" Type="http://schemas.openxmlformats.org/officeDocument/2006/relationships/image" Target="../media/image117.emf"/><Relationship Id="rId3" Type="http://schemas.openxmlformats.org/officeDocument/2006/relationships/image" Target="../media/image112.png"/><Relationship Id="rId7" Type="http://schemas.openxmlformats.org/officeDocument/2006/relationships/image" Target="../media/image114.emf"/><Relationship Id="rId12" Type="http://schemas.openxmlformats.org/officeDocument/2006/relationships/oleObject" Target="../embeddings/oleObject22.bin"/><Relationship Id="rId17" Type="http://schemas.openxmlformats.org/officeDocument/2006/relationships/image" Target="../media/image119.emf"/><Relationship Id="rId2" Type="http://schemas.openxmlformats.org/officeDocument/2006/relationships/image" Target="../media/image111.png"/><Relationship Id="rId16" Type="http://schemas.openxmlformats.org/officeDocument/2006/relationships/oleObject" Target="../embeddings/oleObject24.bin"/><Relationship Id="rId1" Type="http://schemas.openxmlformats.org/officeDocument/2006/relationships/slideLayout" Target="../slideLayouts/slideLayout7.xml"/><Relationship Id="rId6" Type="http://schemas.openxmlformats.org/officeDocument/2006/relationships/oleObject" Target="../embeddings/oleObject19.bin"/><Relationship Id="rId11" Type="http://schemas.openxmlformats.org/officeDocument/2006/relationships/image" Target="../media/image116.emf"/><Relationship Id="rId5" Type="http://schemas.openxmlformats.org/officeDocument/2006/relationships/image" Target="../media/image64.png"/><Relationship Id="rId15" Type="http://schemas.openxmlformats.org/officeDocument/2006/relationships/image" Target="../media/image118.emf"/><Relationship Id="rId10" Type="http://schemas.openxmlformats.org/officeDocument/2006/relationships/oleObject" Target="../embeddings/oleObject21.bin"/><Relationship Id="rId4" Type="http://schemas.openxmlformats.org/officeDocument/2006/relationships/image" Target="../media/image113.png"/><Relationship Id="rId9" Type="http://schemas.openxmlformats.org/officeDocument/2006/relationships/image" Target="../media/image115.wmf"/><Relationship Id="rId14" Type="http://schemas.openxmlformats.org/officeDocument/2006/relationships/oleObject" Target="../embeddings/oleObject23.bin"/></Relationships>
</file>

<file path=ppt/slides/_rels/slide20.xml.rels><?xml version="1.0" encoding="UTF-8" standalone="yes"?>
<Relationships xmlns="http://schemas.openxmlformats.org/package/2006/relationships"><Relationship Id="rId3" Type="http://schemas.openxmlformats.org/officeDocument/2006/relationships/image" Target="../media/image120.png"/><Relationship Id="rId7" Type="http://schemas.openxmlformats.org/officeDocument/2006/relationships/image" Target="../media/image122.emf"/><Relationship Id="rId2" Type="http://schemas.openxmlformats.org/officeDocument/2006/relationships/image" Target="../media/image64.png"/><Relationship Id="rId1" Type="http://schemas.openxmlformats.org/officeDocument/2006/relationships/slideLayout" Target="../slideLayouts/slideLayout7.xml"/><Relationship Id="rId6" Type="http://schemas.openxmlformats.org/officeDocument/2006/relationships/oleObject" Target="../embeddings/oleObject25.bin"/><Relationship Id="rId5" Type="http://schemas.openxmlformats.org/officeDocument/2006/relationships/image" Target="../media/image62.png"/><Relationship Id="rId4" Type="http://schemas.openxmlformats.org/officeDocument/2006/relationships/image" Target="../media/image121.png"/></Relationships>
</file>

<file path=ppt/slides/_rels/slide21.xml.rels><?xml version="1.0" encoding="UTF-8" standalone="yes"?>
<Relationships xmlns="http://schemas.openxmlformats.org/package/2006/relationships"><Relationship Id="rId8" Type="http://schemas.openxmlformats.org/officeDocument/2006/relationships/image" Target="../media/image124.emf"/><Relationship Id="rId3" Type="http://schemas.openxmlformats.org/officeDocument/2006/relationships/image" Target="../media/image62.png"/><Relationship Id="rId7" Type="http://schemas.openxmlformats.org/officeDocument/2006/relationships/oleObject" Target="../embeddings/oleObject27.bin"/><Relationship Id="rId2" Type="http://schemas.openxmlformats.org/officeDocument/2006/relationships/image" Target="../media/image64.png"/><Relationship Id="rId1" Type="http://schemas.openxmlformats.org/officeDocument/2006/relationships/slideLayout" Target="../slideLayouts/slideLayout7.xml"/><Relationship Id="rId6" Type="http://schemas.openxmlformats.org/officeDocument/2006/relationships/image" Target="../media/image123.emf"/><Relationship Id="rId5" Type="http://schemas.openxmlformats.org/officeDocument/2006/relationships/oleObject" Target="../embeddings/oleObject26.bin"/><Relationship Id="rId4" Type="http://schemas.openxmlformats.org/officeDocument/2006/relationships/image" Target="../media/image63.png"/></Relationships>
</file>

<file path=ppt/slides/_rels/slide22.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image" Target="../media/image125.png"/><Relationship Id="rId1" Type="http://schemas.openxmlformats.org/officeDocument/2006/relationships/slideLayout" Target="../slideLayouts/slideLayout7.xml"/><Relationship Id="rId6" Type="http://schemas.openxmlformats.org/officeDocument/2006/relationships/image" Target="../media/image62.png"/><Relationship Id="rId5" Type="http://schemas.openxmlformats.org/officeDocument/2006/relationships/image" Target="../media/image128.png"/><Relationship Id="rId4" Type="http://schemas.openxmlformats.org/officeDocument/2006/relationships/image" Target="../media/image127.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89E53B9-40E5-E5F5-F59B-BBBC9FBD0A9F}"/>
              </a:ext>
            </a:extLst>
          </p:cNvPr>
          <p:cNvSpPr/>
          <p:nvPr/>
        </p:nvSpPr>
        <p:spPr>
          <a:xfrm>
            <a:off x="826851" y="2324909"/>
            <a:ext cx="7188740" cy="2237362"/>
          </a:xfrm>
          <a:prstGeom prst="rect">
            <a:avLst/>
          </a:prstGeom>
          <a:solidFill>
            <a:srgbClr val="F6F7F9"/>
          </a:solidFill>
          <a:ln>
            <a:noFill/>
          </a:ln>
          <a:effectLst>
            <a:softEdge rad="12700"/>
          </a:effectLst>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40C710FC-13B5-B904-4E00-7F693737A37B}"/>
              </a:ext>
            </a:extLst>
          </p:cNvPr>
          <p:cNvSpPr txBox="1"/>
          <p:nvPr/>
        </p:nvSpPr>
        <p:spPr>
          <a:xfrm>
            <a:off x="1091930" y="2305615"/>
            <a:ext cx="6797202" cy="2246769"/>
          </a:xfrm>
          <a:prstGeom prst="rect">
            <a:avLst/>
          </a:prstGeom>
          <a:noFill/>
        </p:spPr>
        <p:txBody>
          <a:bodyPr wrap="square">
            <a:spAutoFit/>
          </a:bodyPr>
          <a:lstStyle/>
          <a:p>
            <a:r>
              <a:rPr lang="en-US" sz="7000" b="1" dirty="0" err="1">
                <a:solidFill>
                  <a:schemeClr val="tx2">
                    <a:lumMod val="75000"/>
                  </a:schemeClr>
                </a:solidFill>
                <a:latin typeface="Hind Siliguri" panose="02000000000000000000" pitchFamily="2" charset="0"/>
                <a:cs typeface="Hind Siliguri" panose="02000000000000000000" pitchFamily="2" charset="0"/>
              </a:rPr>
              <a:t>মানব</a:t>
            </a:r>
            <a:r>
              <a:rPr lang="en-US" sz="7000" b="1" dirty="0">
                <a:solidFill>
                  <a:schemeClr val="tx2">
                    <a:lumMod val="75000"/>
                  </a:schemeClr>
                </a:solidFill>
                <a:latin typeface="Hind Siliguri" panose="02000000000000000000" pitchFamily="2" charset="0"/>
                <a:cs typeface="Hind Siliguri" panose="02000000000000000000" pitchFamily="2" charset="0"/>
              </a:rPr>
              <a:t> </a:t>
            </a:r>
            <a:r>
              <a:rPr lang="en-US" sz="7000" b="1" dirty="0" err="1">
                <a:solidFill>
                  <a:schemeClr val="tx2">
                    <a:lumMod val="75000"/>
                  </a:schemeClr>
                </a:solidFill>
                <a:latin typeface="Hind Siliguri" panose="02000000000000000000" pitchFamily="2" charset="0"/>
                <a:cs typeface="Hind Siliguri" panose="02000000000000000000" pitchFamily="2" charset="0"/>
              </a:rPr>
              <a:t>শরীরতত্ত্ব</a:t>
            </a:r>
            <a:r>
              <a:rPr lang="en-US" sz="7000" b="1" dirty="0">
                <a:solidFill>
                  <a:schemeClr val="tx2">
                    <a:lumMod val="75000"/>
                  </a:schemeClr>
                </a:solidFill>
                <a:latin typeface="Hind Siliguri" panose="02000000000000000000" pitchFamily="2" charset="0"/>
                <a:cs typeface="Hind Siliguri" panose="02000000000000000000" pitchFamily="2" charset="0"/>
              </a:rPr>
              <a:t>: </a:t>
            </a:r>
            <a:r>
              <a:rPr lang="en-US" sz="7000" b="1" dirty="0" err="1">
                <a:solidFill>
                  <a:schemeClr val="tx2">
                    <a:lumMod val="75000"/>
                  </a:schemeClr>
                </a:solidFill>
                <a:latin typeface="Hind Siliguri" panose="02000000000000000000" pitchFamily="2" charset="0"/>
                <a:cs typeface="Hind Siliguri" panose="02000000000000000000" pitchFamily="2" charset="0"/>
              </a:rPr>
              <a:t>চলন</a:t>
            </a:r>
            <a:r>
              <a:rPr lang="en-US" sz="7000" b="1" dirty="0">
                <a:solidFill>
                  <a:schemeClr val="tx2">
                    <a:lumMod val="75000"/>
                  </a:schemeClr>
                </a:solidFill>
                <a:latin typeface="Hind Siliguri" panose="02000000000000000000" pitchFamily="2" charset="0"/>
                <a:cs typeface="Hind Siliguri" panose="02000000000000000000" pitchFamily="2" charset="0"/>
              </a:rPr>
              <a:t> ও </a:t>
            </a:r>
            <a:r>
              <a:rPr lang="en-US" sz="7000" b="1" dirty="0" err="1">
                <a:solidFill>
                  <a:schemeClr val="tx2">
                    <a:lumMod val="75000"/>
                  </a:schemeClr>
                </a:solidFill>
                <a:latin typeface="Hind Siliguri" panose="02000000000000000000" pitchFamily="2" charset="0"/>
                <a:cs typeface="Hind Siliguri" panose="02000000000000000000" pitchFamily="2" charset="0"/>
              </a:rPr>
              <a:t>অঙ্গচালনা</a:t>
            </a:r>
            <a:r>
              <a:rPr lang="en-US" sz="7000" b="1" dirty="0">
                <a:solidFill>
                  <a:schemeClr val="tx2">
                    <a:lumMod val="75000"/>
                  </a:schemeClr>
                </a:solidFill>
                <a:latin typeface="Hind Siliguri" panose="02000000000000000000" pitchFamily="2" charset="0"/>
                <a:cs typeface="Hind Siliguri" panose="02000000000000000000" pitchFamily="2" charset="0"/>
              </a:rPr>
              <a:t>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age.png"/>
          <p:cNvPicPr>
            <a:picLocks noChangeAspect="1"/>
          </p:cNvPicPr>
          <p:nvPr/>
        </p:nvPicPr>
        <p:blipFill>
          <a:blip r:embed="rId2"/>
          <a:stretch>
            <a:fillRect/>
          </a:stretch>
        </p:blipFill>
        <p:spPr>
          <a:xfrm>
            <a:off x="571500" y="2027336"/>
            <a:ext cx="11049000" cy="111442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4" name="Picture 3" descr="image.png"/>
          <p:cNvPicPr>
            <a:picLocks noChangeAspect="1"/>
          </p:cNvPicPr>
          <p:nvPr/>
        </p:nvPicPr>
        <p:blipFill>
          <a:blip r:embed="rId3"/>
          <a:stretch>
            <a:fillRect/>
          </a:stretch>
        </p:blipFill>
        <p:spPr>
          <a:xfrm>
            <a:off x="571500" y="4056161"/>
            <a:ext cx="3555950" cy="1538287"/>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pic>
        <p:nvPicPr>
          <p:cNvPr id="5" name="Picture 4" descr="image.png"/>
          <p:cNvPicPr>
            <a:picLocks noChangeAspect="1"/>
          </p:cNvPicPr>
          <p:nvPr/>
        </p:nvPicPr>
        <p:blipFill>
          <a:blip r:embed="rId4"/>
          <a:stretch>
            <a:fillRect/>
          </a:stretch>
        </p:blipFill>
        <p:spPr>
          <a:xfrm>
            <a:off x="4317950" y="4056161"/>
            <a:ext cx="3555950" cy="1538287"/>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pic>
        <p:nvPicPr>
          <p:cNvPr id="6" name="Picture 5" descr="image.png"/>
          <p:cNvPicPr>
            <a:picLocks noChangeAspect="1"/>
          </p:cNvPicPr>
          <p:nvPr/>
        </p:nvPicPr>
        <p:blipFill>
          <a:blip r:embed="rId5"/>
          <a:stretch>
            <a:fillRect/>
          </a:stretch>
        </p:blipFill>
        <p:spPr>
          <a:xfrm>
            <a:off x="8064400" y="4056161"/>
            <a:ext cx="3555950" cy="1538287"/>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sp>
        <p:nvSpPr>
          <p:cNvPr id="7" name="TextBox 6"/>
          <p:cNvSpPr txBox="1"/>
          <p:nvPr/>
        </p:nvSpPr>
        <p:spPr>
          <a:xfrm>
            <a:off x="571500" y="3332261"/>
            <a:ext cx="11049000" cy="485775"/>
          </a:xfrm>
          <a:prstGeom prst="rect">
            <a:avLst/>
          </a:prstGeom>
          <a:noFill/>
        </p:spPr>
        <p:txBody>
          <a:bodyPr wrap="square" lIns="0" tIns="0" rIns="0" bIns="0" anchor="t">
            <a:spAutoFit/>
          </a:bodyPr>
          <a:lstStyle/>
          <a:p>
            <a:pPr algn="l">
              <a:lnSpc>
                <a:spcPts val="1912"/>
              </a:lnSpc>
            </a:pPr>
            <a:r>
              <a:rPr sz="1275" b="0" i="0" u="none">
                <a:solidFill>
                  <a:srgbClr val="334155"/>
                </a:solidFill>
                <a:latin typeface="Hind Siliguri"/>
              </a:rPr>
              <a:t>জীববিজ্ঞানের যে শাখায় মানবদেহের অস্থি নিয়ে অধ্যয়ন করা হয়, তাকে </a:t>
            </a:r>
            <a:r>
              <a:rPr sz="1275" b="1" i="0" u="none">
                <a:solidFill>
                  <a:srgbClr val="334155"/>
                </a:solidFill>
                <a:latin typeface="Hind Siliguri"/>
              </a:rPr>
              <a:t>মানব অস্থিবিজ্ঞান (Human Osteology)</a:t>
            </a:r>
            <a:r>
              <a:rPr sz="1275" b="0" i="0" u="none">
                <a:solidFill>
                  <a:srgbClr val="334155"/>
                </a:solidFill>
                <a:latin typeface="Hind Siliguri"/>
              </a:rPr>
              <a:t> বলে। কঙ্কালতন্ত্র পুরুষ ও নারীদেহের মোট ওজনের যথাক্রমে ১৫% ও ১০% অংশ গঠন করে।</a:t>
            </a:r>
          </a:p>
        </p:txBody>
      </p:sp>
      <p:sp>
        <p:nvSpPr>
          <p:cNvPr id="8" name="TextBox 7"/>
          <p:cNvSpPr txBox="1"/>
          <p:nvPr/>
        </p:nvSpPr>
        <p:spPr>
          <a:xfrm>
            <a:off x="828675" y="2198786"/>
            <a:ext cx="10582275" cy="771525"/>
          </a:xfrm>
          <a:prstGeom prst="rect">
            <a:avLst/>
          </a:prstGeom>
          <a:noFill/>
        </p:spPr>
        <p:txBody>
          <a:bodyPr wrap="square" lIns="0" tIns="0" rIns="0" bIns="0" anchor="t">
            <a:spAutoFit/>
          </a:bodyPr>
          <a:lstStyle/>
          <a:p>
            <a:pPr algn="l">
              <a:lnSpc>
                <a:spcPts val="2025"/>
              </a:lnSpc>
            </a:pPr>
            <a:r>
              <a:rPr sz="1350" b="1" i="0" u="none">
                <a:solidFill>
                  <a:srgbClr val="0F172A"/>
                </a:solidFill>
                <a:latin typeface="Hind Siliguri"/>
              </a:rPr>
              <a:t>কঙ্কালতন্ত্র (Skeletal System):</a:t>
            </a:r>
            <a:r>
              <a:rPr sz="1350" b="0" i="0" u="none">
                <a:solidFill>
                  <a:srgbClr val="0F172A"/>
                </a:solidFill>
                <a:latin typeface="Hind Siliguri Medium"/>
              </a:rPr>
              <a:t> ভ্রূণীয় মেসোডার্ম থেকে উদ্ভূত অস্থি ও তরুণাস্থি (কার্টিলেজ) নামক যোজক টিস্যুর সমন্বয়ে গঠিত যে তন্ত্র মানবদেহের কাঠামো সৃষ্টির মাধ্যমে দেহকে নির্দিষ্ট আকৃতি প্রদান করে, দেহের ভার বহন করে, পেশি সংযোগের স্থান প্রদান করে এবং ক্ষতিগ্রস্ত হতে পারে এমন অভ্যন্তরীণ নরম অঙ্গসমূহ রক্ষা করে, তাকে কঙ্কালতন্ত্র বলে।</a:t>
            </a:r>
          </a:p>
        </p:txBody>
      </p:sp>
      <p:sp>
        <p:nvSpPr>
          <p:cNvPr id="9" name="TextBox 8"/>
          <p:cNvSpPr txBox="1"/>
          <p:nvPr/>
        </p:nvSpPr>
        <p:spPr>
          <a:xfrm>
            <a:off x="790575" y="4275236"/>
            <a:ext cx="3273690" cy="276225"/>
          </a:xfrm>
          <a:prstGeom prst="rect">
            <a:avLst/>
          </a:prstGeom>
          <a:noFill/>
        </p:spPr>
        <p:txBody>
          <a:bodyPr wrap="square" lIns="0" tIns="0" rIns="0" bIns="0" anchor="t">
            <a:spAutoFit/>
          </a:bodyPr>
          <a:lstStyle/>
          <a:p>
            <a:pPr algn="l"/>
            <a:r>
              <a:rPr sz="1650" b="1" i="0" u="none">
                <a:solidFill>
                  <a:srgbClr val="0369A1"/>
                </a:solidFill>
                <a:latin typeface="Noto Sans Bengali"/>
              </a:rPr>
              <a:t>১. বহিঃকঙ্কাল</a:t>
            </a:r>
          </a:p>
        </p:txBody>
      </p:sp>
      <p:sp>
        <p:nvSpPr>
          <p:cNvPr id="10" name="TextBox 9"/>
          <p:cNvSpPr txBox="1"/>
          <p:nvPr/>
        </p:nvSpPr>
        <p:spPr>
          <a:xfrm>
            <a:off x="790575" y="4646711"/>
            <a:ext cx="3117800" cy="485775"/>
          </a:xfrm>
          <a:prstGeom prst="rect">
            <a:avLst/>
          </a:prstGeom>
          <a:noFill/>
        </p:spPr>
        <p:txBody>
          <a:bodyPr wrap="square" lIns="0" tIns="0" rIns="0" bIns="0" anchor="t">
            <a:spAutoFit/>
          </a:bodyPr>
          <a:lstStyle/>
          <a:p>
            <a:pPr algn="l">
              <a:lnSpc>
                <a:spcPts val="1912"/>
              </a:lnSpc>
            </a:pPr>
            <a:r>
              <a:rPr sz="1275" b="0" i="0" u="none">
                <a:solidFill>
                  <a:srgbClr val="334155"/>
                </a:solidFill>
                <a:latin typeface="Hind Siliguri"/>
              </a:rPr>
              <a:t>ত্বকের এপিডার্মিস থেকে উদ্ভূত যে কঙ্কালতন্ত্র দেহের বাইরে থেকে দেখা যায়। (উদাহরণ: নখ, দাঁত, লোম)।</a:t>
            </a:r>
          </a:p>
        </p:txBody>
      </p:sp>
      <p:sp>
        <p:nvSpPr>
          <p:cNvPr id="11" name="TextBox 10"/>
          <p:cNvSpPr txBox="1"/>
          <p:nvPr/>
        </p:nvSpPr>
        <p:spPr>
          <a:xfrm>
            <a:off x="4537025" y="4275236"/>
            <a:ext cx="3273690" cy="276225"/>
          </a:xfrm>
          <a:prstGeom prst="rect">
            <a:avLst/>
          </a:prstGeom>
          <a:noFill/>
        </p:spPr>
        <p:txBody>
          <a:bodyPr wrap="square" lIns="0" tIns="0" rIns="0" bIns="0" anchor="t">
            <a:spAutoFit/>
          </a:bodyPr>
          <a:lstStyle/>
          <a:p>
            <a:pPr algn="l"/>
            <a:r>
              <a:rPr sz="1650" b="1" i="0" u="none">
                <a:solidFill>
                  <a:srgbClr val="0369A1"/>
                </a:solidFill>
                <a:latin typeface="Noto Sans Bengali"/>
              </a:rPr>
              <a:t>২. অন্তঃকঙ্কাল</a:t>
            </a:r>
          </a:p>
        </p:txBody>
      </p:sp>
      <p:sp>
        <p:nvSpPr>
          <p:cNvPr id="12" name="TextBox 11"/>
          <p:cNvSpPr txBox="1"/>
          <p:nvPr/>
        </p:nvSpPr>
        <p:spPr>
          <a:xfrm>
            <a:off x="4537025" y="4646711"/>
            <a:ext cx="3117800" cy="728662"/>
          </a:xfrm>
          <a:prstGeom prst="rect">
            <a:avLst/>
          </a:prstGeom>
          <a:noFill/>
        </p:spPr>
        <p:txBody>
          <a:bodyPr wrap="square" lIns="0" tIns="0" rIns="0" bIns="0" anchor="t">
            <a:spAutoFit/>
          </a:bodyPr>
          <a:lstStyle/>
          <a:p>
            <a:pPr algn="l">
              <a:lnSpc>
                <a:spcPts val="1912"/>
              </a:lnSpc>
            </a:pPr>
            <a:r>
              <a:rPr sz="1275" b="0" i="0" u="none">
                <a:solidFill>
                  <a:srgbClr val="334155"/>
                </a:solidFill>
                <a:latin typeface="Hind Siliguri"/>
              </a:rPr>
              <a:t>ভ্রূণীয় মেসোডার্ম থেকে উদ্ভূত অস্থি, তরুণাস্থি ও লিগামেন্টের সমন্বয়ে গঠিত অভ্যন্তরীণ কঙ্কাল। (অক্ষীয় ও উপাঙ্গীয়)।</a:t>
            </a:r>
          </a:p>
        </p:txBody>
      </p:sp>
      <p:sp>
        <p:nvSpPr>
          <p:cNvPr id="13" name="TextBox 12"/>
          <p:cNvSpPr txBox="1"/>
          <p:nvPr/>
        </p:nvSpPr>
        <p:spPr>
          <a:xfrm>
            <a:off x="8283475" y="4275236"/>
            <a:ext cx="3273690" cy="276225"/>
          </a:xfrm>
          <a:prstGeom prst="rect">
            <a:avLst/>
          </a:prstGeom>
          <a:noFill/>
        </p:spPr>
        <p:txBody>
          <a:bodyPr wrap="square" lIns="0" tIns="0" rIns="0" bIns="0" anchor="t">
            <a:spAutoFit/>
          </a:bodyPr>
          <a:lstStyle/>
          <a:p>
            <a:pPr algn="l"/>
            <a:r>
              <a:rPr sz="1650" b="1" i="0" u="none">
                <a:solidFill>
                  <a:srgbClr val="0369A1"/>
                </a:solidFill>
                <a:latin typeface="Noto Sans Bengali"/>
              </a:rPr>
              <a:t>৩. স্প্ল্যাঙ্কনিক কঙ্কাল</a:t>
            </a:r>
          </a:p>
        </p:txBody>
      </p:sp>
      <p:sp>
        <p:nvSpPr>
          <p:cNvPr id="14" name="TextBox 13"/>
          <p:cNvSpPr txBox="1"/>
          <p:nvPr/>
        </p:nvSpPr>
        <p:spPr>
          <a:xfrm>
            <a:off x="8283475" y="4646711"/>
            <a:ext cx="3117800" cy="485775"/>
          </a:xfrm>
          <a:prstGeom prst="rect">
            <a:avLst/>
          </a:prstGeom>
          <a:noFill/>
        </p:spPr>
        <p:txBody>
          <a:bodyPr wrap="square" lIns="0" tIns="0" rIns="0" bIns="0" anchor="t">
            <a:spAutoFit/>
          </a:bodyPr>
          <a:lstStyle/>
          <a:p>
            <a:pPr algn="l">
              <a:lnSpc>
                <a:spcPts val="1912"/>
              </a:lnSpc>
            </a:pPr>
            <a:r>
              <a:rPr sz="1275" b="0" i="0" u="none">
                <a:solidFill>
                  <a:srgbClr val="334155"/>
                </a:solidFill>
                <a:latin typeface="Hind Siliguri"/>
              </a:rPr>
              <a:t>ল্যারিংসের তরুণাস্থি, ট্রাকিয়া ও ব্রঙ্কাই ইত্যাদি মূল বৈচিত্র্যময় তরুণাস্থি নির্মিত অভ্যন্তরীণ কাঠামো।</a:t>
            </a:r>
          </a:p>
        </p:txBody>
      </p:sp>
      <p:sp>
        <p:nvSpPr>
          <p:cNvPr id="15" name="TextBox 14"/>
          <p:cNvSpPr txBox="1"/>
          <p:nvPr/>
        </p:nvSpPr>
        <p:spPr>
          <a:xfrm>
            <a:off x="571500" y="476250"/>
            <a:ext cx="11601450" cy="430410"/>
          </a:xfrm>
          <a:prstGeom prst="rect">
            <a:avLst/>
          </a:prstGeom>
          <a:noFill/>
        </p:spPr>
        <p:txBody>
          <a:bodyPr wrap="square" lIns="0" tIns="0" rIns="0" bIns="0" anchor="t">
            <a:spAutoFit/>
          </a:bodyPr>
          <a:lstStyle/>
          <a:p>
            <a:pPr algn="l">
              <a:lnSpc>
                <a:spcPts val="3240"/>
              </a:lnSpc>
            </a:pPr>
            <a:r>
              <a:rPr sz="2700" b="1" i="0" u="none">
                <a:solidFill>
                  <a:srgbClr val="0284C7"/>
                </a:solidFill>
                <a:latin typeface="Noto Sans Bengali"/>
              </a:rPr>
              <a:t>কঙ্কালতন্ত্রের সংজ্ঞা ও শ্রেণীবিন্যাস</a:t>
            </a:r>
          </a:p>
        </p:txBody>
      </p:sp>
      <p:sp>
        <p:nvSpPr>
          <p:cNvPr id="16" name="Rectangle 15"/>
          <p:cNvSpPr/>
          <p:nvPr/>
        </p:nvSpPr>
        <p:spPr>
          <a:xfrm>
            <a:off x="571500" y="982860"/>
            <a:ext cx="11049000" cy="19050"/>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age.png"/>
          <p:cNvPicPr>
            <a:picLocks noChangeAspect="1"/>
          </p:cNvPicPr>
          <p:nvPr/>
        </p:nvPicPr>
        <p:blipFill>
          <a:blip r:embed="rId2"/>
          <a:stretch>
            <a:fillRect/>
          </a:stretch>
        </p:blipFill>
        <p:spPr>
          <a:xfrm>
            <a:off x="571500" y="2355949"/>
            <a:ext cx="2057400" cy="2909887"/>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4" name="Picture 3" descr="image.png"/>
          <p:cNvPicPr>
            <a:picLocks noChangeAspect="1"/>
          </p:cNvPicPr>
          <p:nvPr/>
        </p:nvPicPr>
        <p:blipFill>
          <a:blip r:embed="rId3"/>
          <a:stretch>
            <a:fillRect/>
          </a:stretch>
        </p:blipFill>
        <p:spPr>
          <a:xfrm>
            <a:off x="2819400" y="2355949"/>
            <a:ext cx="2057400" cy="2909887"/>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5" name="Picture 4" descr="image.png"/>
          <p:cNvPicPr>
            <a:picLocks noChangeAspect="1"/>
          </p:cNvPicPr>
          <p:nvPr/>
        </p:nvPicPr>
        <p:blipFill>
          <a:blip r:embed="rId4"/>
          <a:stretch>
            <a:fillRect/>
          </a:stretch>
        </p:blipFill>
        <p:spPr>
          <a:xfrm>
            <a:off x="5067300" y="2355949"/>
            <a:ext cx="2057400" cy="2909887"/>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6" name="Picture 5" descr="image.png"/>
          <p:cNvPicPr>
            <a:picLocks noChangeAspect="1"/>
          </p:cNvPicPr>
          <p:nvPr/>
        </p:nvPicPr>
        <p:blipFill>
          <a:blip r:embed="rId4"/>
          <a:stretch>
            <a:fillRect/>
          </a:stretch>
        </p:blipFill>
        <p:spPr>
          <a:xfrm>
            <a:off x="7315200" y="2355949"/>
            <a:ext cx="2057400" cy="2909887"/>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7" name="Picture 6" descr="image.png"/>
          <p:cNvPicPr>
            <a:picLocks noChangeAspect="1"/>
          </p:cNvPicPr>
          <p:nvPr/>
        </p:nvPicPr>
        <p:blipFill>
          <a:blip r:embed="rId5"/>
          <a:stretch>
            <a:fillRect/>
          </a:stretch>
        </p:blipFill>
        <p:spPr>
          <a:xfrm>
            <a:off x="9563100" y="2355949"/>
            <a:ext cx="2057400" cy="2909887"/>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8" name="TextBox 7"/>
          <p:cNvSpPr txBox="1"/>
          <p:nvPr/>
        </p:nvSpPr>
        <p:spPr>
          <a:xfrm>
            <a:off x="790575" y="3184624"/>
            <a:ext cx="1700212" cy="276225"/>
          </a:xfrm>
          <a:prstGeom prst="rect">
            <a:avLst/>
          </a:prstGeom>
          <a:noFill/>
        </p:spPr>
        <p:txBody>
          <a:bodyPr wrap="square" lIns="0" tIns="0" rIns="0" bIns="0" anchor="t">
            <a:spAutoFit/>
          </a:bodyPr>
          <a:lstStyle/>
          <a:p>
            <a:pPr algn="l"/>
            <a:r>
              <a:rPr sz="1650" b="1" i="0" u="none">
                <a:solidFill>
                  <a:srgbClr val="0369A1"/>
                </a:solidFill>
                <a:latin typeface="Noto Sans Bengali"/>
              </a:rPr>
              <a:t>১. অস্থি (Bone)</a:t>
            </a:r>
          </a:p>
        </p:txBody>
      </p:sp>
      <p:sp>
        <p:nvSpPr>
          <p:cNvPr id="9" name="TextBox 8"/>
          <p:cNvSpPr txBox="1"/>
          <p:nvPr/>
        </p:nvSpPr>
        <p:spPr>
          <a:xfrm>
            <a:off x="790575" y="3556099"/>
            <a:ext cx="1619250" cy="1214437"/>
          </a:xfrm>
          <a:prstGeom prst="rect">
            <a:avLst/>
          </a:prstGeom>
          <a:noFill/>
        </p:spPr>
        <p:txBody>
          <a:bodyPr wrap="square" lIns="0" tIns="0" rIns="0" bIns="0" anchor="t">
            <a:spAutoFit/>
          </a:bodyPr>
          <a:lstStyle/>
          <a:p>
            <a:pPr algn="l">
              <a:lnSpc>
                <a:spcPts val="1912"/>
              </a:lnSpc>
            </a:pPr>
            <a:r>
              <a:rPr sz="1275" b="0" i="0" u="none">
                <a:solidFill>
                  <a:srgbClr val="334155"/>
                </a:solidFill>
                <a:latin typeface="Hind Siliguri"/>
              </a:rPr>
              <a:t>কঙ্কালতন্ত্রে উপস্থিত একধরনের কঠিন, অনমনীয়, প্রধানত ক্যালসিয়াম লবণ দিয়ে গঠিত ভঙ্গুর যোজক টিস্যু।</a:t>
            </a:r>
          </a:p>
        </p:txBody>
      </p:sp>
      <p:sp>
        <p:nvSpPr>
          <p:cNvPr id="10" name="TextBox 9"/>
          <p:cNvSpPr txBox="1"/>
          <p:nvPr/>
        </p:nvSpPr>
        <p:spPr>
          <a:xfrm>
            <a:off x="3038475" y="3184624"/>
            <a:ext cx="1700212" cy="552450"/>
          </a:xfrm>
          <a:prstGeom prst="rect">
            <a:avLst/>
          </a:prstGeom>
          <a:noFill/>
        </p:spPr>
        <p:txBody>
          <a:bodyPr wrap="square" lIns="0" tIns="0" rIns="0" bIns="0" anchor="t">
            <a:spAutoFit/>
          </a:bodyPr>
          <a:lstStyle/>
          <a:p>
            <a:pPr algn="l"/>
            <a:r>
              <a:rPr sz="1650" b="1" i="0" u="none">
                <a:solidFill>
                  <a:srgbClr val="0369A1"/>
                </a:solidFill>
                <a:latin typeface="Noto Sans Bengali"/>
              </a:rPr>
              <a:t>২. কোমলাস্থি / তরুণাস্থি</a:t>
            </a:r>
          </a:p>
        </p:txBody>
      </p:sp>
      <p:sp>
        <p:nvSpPr>
          <p:cNvPr id="11" name="TextBox 10"/>
          <p:cNvSpPr txBox="1"/>
          <p:nvPr/>
        </p:nvSpPr>
        <p:spPr>
          <a:xfrm>
            <a:off x="2968139" y="3832324"/>
            <a:ext cx="1809750" cy="1214437"/>
          </a:xfrm>
          <a:prstGeom prst="rect">
            <a:avLst/>
          </a:prstGeom>
          <a:noFill/>
        </p:spPr>
        <p:txBody>
          <a:bodyPr wrap="square" lIns="0" tIns="0" rIns="0" bIns="0" anchor="t">
            <a:spAutoFit/>
          </a:bodyPr>
          <a:lstStyle/>
          <a:p>
            <a:pPr algn="l">
              <a:lnSpc>
                <a:spcPts val="1912"/>
              </a:lnSpc>
            </a:pPr>
            <a:r>
              <a:rPr sz="1275" b="0" i="0" u="none" dirty="0" err="1">
                <a:solidFill>
                  <a:srgbClr val="334155"/>
                </a:solidFill>
                <a:latin typeface="Hind Siliguri"/>
              </a:rPr>
              <a:t>দৃঢ়</a:t>
            </a:r>
            <a:r>
              <a:rPr sz="1275" b="0" i="0" u="none" dirty="0">
                <a:solidFill>
                  <a:srgbClr val="334155"/>
                </a:solidFill>
                <a:latin typeface="Hind Siliguri"/>
              </a:rPr>
              <a:t> </a:t>
            </a:r>
            <a:r>
              <a:rPr sz="1275" b="0" i="0" u="none" dirty="0" err="1">
                <a:solidFill>
                  <a:srgbClr val="334155"/>
                </a:solidFill>
                <a:latin typeface="Hind Siliguri"/>
              </a:rPr>
              <a:t>অথচ</a:t>
            </a:r>
            <a:r>
              <a:rPr sz="1275" b="0" i="0" u="none" dirty="0">
                <a:solidFill>
                  <a:srgbClr val="334155"/>
                </a:solidFill>
                <a:latin typeface="Hind Siliguri"/>
              </a:rPr>
              <a:t> </a:t>
            </a:r>
            <a:r>
              <a:rPr sz="1275" b="0" i="0" u="none" dirty="0" err="1">
                <a:solidFill>
                  <a:srgbClr val="334155"/>
                </a:solidFill>
                <a:latin typeface="Hind Siliguri"/>
              </a:rPr>
              <a:t>নমনীয়</a:t>
            </a:r>
            <a:r>
              <a:rPr sz="1275" b="0" i="0" u="none" dirty="0">
                <a:solidFill>
                  <a:srgbClr val="334155"/>
                </a:solidFill>
                <a:latin typeface="Hind Siliguri"/>
              </a:rPr>
              <a:t> </a:t>
            </a:r>
            <a:r>
              <a:rPr sz="1275" b="0" i="0" u="none" dirty="0" err="1">
                <a:solidFill>
                  <a:srgbClr val="334155"/>
                </a:solidFill>
                <a:latin typeface="Hind Siliguri"/>
              </a:rPr>
              <a:t>যোজক</a:t>
            </a:r>
            <a:r>
              <a:rPr sz="1275" b="0" i="0" u="none" dirty="0">
                <a:solidFill>
                  <a:srgbClr val="334155"/>
                </a:solidFill>
                <a:latin typeface="Hind Siliguri"/>
              </a:rPr>
              <a:t> </a:t>
            </a:r>
            <a:r>
              <a:rPr sz="1275" b="0" i="0" u="none" dirty="0" err="1">
                <a:solidFill>
                  <a:srgbClr val="334155"/>
                </a:solidFill>
                <a:latin typeface="Hind Siliguri"/>
              </a:rPr>
              <a:t>টিস্যু</a:t>
            </a:r>
            <a:r>
              <a:rPr sz="1275" b="0" i="0" u="none" dirty="0">
                <a:solidFill>
                  <a:srgbClr val="334155"/>
                </a:solidFill>
                <a:latin typeface="Hind Siliguri"/>
              </a:rPr>
              <a:t>। </a:t>
            </a:r>
            <a:r>
              <a:rPr sz="1275" b="0" i="0" u="none" dirty="0" err="1">
                <a:solidFill>
                  <a:srgbClr val="334155"/>
                </a:solidFill>
                <a:latin typeface="Hind Siliguri"/>
              </a:rPr>
              <a:t>এতে</a:t>
            </a:r>
            <a:r>
              <a:rPr sz="1275" b="0" i="0" u="none" dirty="0">
                <a:solidFill>
                  <a:srgbClr val="334155"/>
                </a:solidFill>
                <a:latin typeface="Hind Siliguri"/>
              </a:rPr>
              <a:t> '</a:t>
            </a:r>
            <a:r>
              <a:rPr sz="1275" b="0" i="0" u="none" dirty="0" err="1">
                <a:solidFill>
                  <a:srgbClr val="334155"/>
                </a:solidFill>
                <a:latin typeface="Hind Siliguri"/>
              </a:rPr>
              <a:t>কন্ড্রিন</a:t>
            </a:r>
            <a:r>
              <a:rPr sz="1275" b="0" i="0" u="none" dirty="0">
                <a:solidFill>
                  <a:srgbClr val="334155"/>
                </a:solidFill>
                <a:latin typeface="Hind Siliguri"/>
              </a:rPr>
              <a:t>' </a:t>
            </a:r>
            <a:r>
              <a:rPr sz="1275" b="0" i="0" u="none" dirty="0" err="1">
                <a:solidFill>
                  <a:srgbClr val="334155"/>
                </a:solidFill>
                <a:latin typeface="Hind Siliguri"/>
              </a:rPr>
              <a:t>নামক</a:t>
            </a:r>
            <a:r>
              <a:rPr sz="1275" b="0" i="0" u="none" dirty="0">
                <a:solidFill>
                  <a:srgbClr val="334155"/>
                </a:solidFill>
                <a:latin typeface="Hind Siliguri"/>
              </a:rPr>
              <a:t> </a:t>
            </a:r>
            <a:r>
              <a:rPr sz="1275" b="0" i="0" u="none" dirty="0" err="1">
                <a:solidFill>
                  <a:srgbClr val="334155"/>
                </a:solidFill>
                <a:latin typeface="Hind Siliguri"/>
              </a:rPr>
              <a:t>ঈষৎস্বচ্ছ</a:t>
            </a:r>
            <a:r>
              <a:rPr sz="1275" b="0" i="0" u="none" dirty="0">
                <a:solidFill>
                  <a:srgbClr val="334155"/>
                </a:solidFill>
                <a:latin typeface="Hind Siliguri"/>
              </a:rPr>
              <a:t> </a:t>
            </a:r>
            <a:r>
              <a:rPr sz="1275" b="0" i="0" u="none" dirty="0" err="1">
                <a:solidFill>
                  <a:srgbClr val="334155"/>
                </a:solidFill>
                <a:latin typeface="Hind Siliguri"/>
              </a:rPr>
              <a:t>স্থিতিস্থাপক</a:t>
            </a:r>
            <a:r>
              <a:rPr sz="1275" b="0" i="0" u="none" dirty="0">
                <a:solidFill>
                  <a:srgbClr val="334155"/>
                </a:solidFill>
                <a:latin typeface="Hind Siliguri"/>
              </a:rPr>
              <a:t> </a:t>
            </a:r>
            <a:r>
              <a:rPr sz="1275" b="0" i="0" u="none" dirty="0" err="1">
                <a:solidFill>
                  <a:srgbClr val="334155"/>
                </a:solidFill>
                <a:latin typeface="Hind Siliguri"/>
              </a:rPr>
              <a:t>ম্যাট্রিক্সে</a:t>
            </a:r>
            <a:r>
              <a:rPr sz="1275" b="0" i="0" u="none" dirty="0">
                <a:solidFill>
                  <a:srgbClr val="334155"/>
                </a:solidFill>
                <a:latin typeface="Hind Siliguri"/>
              </a:rPr>
              <a:t> </a:t>
            </a:r>
            <a:r>
              <a:rPr sz="1275" b="0" i="0" u="none" dirty="0" err="1">
                <a:solidFill>
                  <a:srgbClr val="334155"/>
                </a:solidFill>
                <a:latin typeface="Hind Siliguri"/>
              </a:rPr>
              <a:t>তরুণাস্থি</a:t>
            </a:r>
            <a:r>
              <a:rPr sz="1275" b="0" i="0" u="none" dirty="0">
                <a:solidFill>
                  <a:srgbClr val="334155"/>
                </a:solidFill>
                <a:latin typeface="Hind Siliguri"/>
              </a:rPr>
              <a:t> </a:t>
            </a:r>
            <a:r>
              <a:rPr sz="1275" b="0" i="0" u="none" dirty="0" err="1">
                <a:solidFill>
                  <a:srgbClr val="334155"/>
                </a:solidFill>
                <a:latin typeface="Hind Siliguri"/>
              </a:rPr>
              <a:t>কোষ</a:t>
            </a:r>
            <a:r>
              <a:rPr sz="1275" b="0" i="0" u="none" dirty="0">
                <a:solidFill>
                  <a:srgbClr val="334155"/>
                </a:solidFill>
                <a:latin typeface="Hind Siliguri"/>
              </a:rPr>
              <a:t> </a:t>
            </a:r>
            <a:r>
              <a:rPr sz="1275" b="0" i="0" u="none" dirty="0" err="1">
                <a:solidFill>
                  <a:srgbClr val="334155"/>
                </a:solidFill>
                <a:latin typeface="Hind Siliguri"/>
              </a:rPr>
              <a:t>ছড়ানো</a:t>
            </a:r>
            <a:r>
              <a:rPr sz="1275" b="0" i="0" u="none" dirty="0">
                <a:solidFill>
                  <a:srgbClr val="334155"/>
                </a:solidFill>
                <a:latin typeface="Hind Siliguri"/>
              </a:rPr>
              <a:t> </a:t>
            </a:r>
            <a:r>
              <a:rPr sz="1275" b="0" i="0" u="none" dirty="0" err="1">
                <a:solidFill>
                  <a:srgbClr val="334155"/>
                </a:solidFill>
                <a:latin typeface="Hind Siliguri"/>
              </a:rPr>
              <a:t>থাকে</a:t>
            </a:r>
            <a:r>
              <a:rPr sz="1275" b="0" i="0" u="none" dirty="0">
                <a:solidFill>
                  <a:srgbClr val="334155"/>
                </a:solidFill>
                <a:latin typeface="Hind Siliguri"/>
              </a:rPr>
              <a:t>।</a:t>
            </a:r>
          </a:p>
        </p:txBody>
      </p:sp>
      <p:sp>
        <p:nvSpPr>
          <p:cNvPr id="12" name="TextBox 11"/>
          <p:cNvSpPr txBox="1"/>
          <p:nvPr/>
        </p:nvSpPr>
        <p:spPr>
          <a:xfrm>
            <a:off x="5286375" y="3184624"/>
            <a:ext cx="1700212" cy="552450"/>
          </a:xfrm>
          <a:prstGeom prst="rect">
            <a:avLst/>
          </a:prstGeom>
          <a:noFill/>
        </p:spPr>
        <p:txBody>
          <a:bodyPr wrap="square" lIns="0" tIns="0" rIns="0" bIns="0" anchor="t">
            <a:spAutoFit/>
          </a:bodyPr>
          <a:lstStyle/>
          <a:p>
            <a:pPr algn="l"/>
            <a:r>
              <a:rPr sz="1650" b="1" i="0" u="none">
                <a:solidFill>
                  <a:srgbClr val="0369A1"/>
                </a:solidFill>
                <a:latin typeface="Noto Sans Bengali"/>
              </a:rPr>
              <a:t>৩. লিগামেন্ট (Ligament)</a:t>
            </a:r>
          </a:p>
        </p:txBody>
      </p:sp>
      <p:sp>
        <p:nvSpPr>
          <p:cNvPr id="13" name="TextBox 12"/>
          <p:cNvSpPr txBox="1"/>
          <p:nvPr/>
        </p:nvSpPr>
        <p:spPr>
          <a:xfrm>
            <a:off x="5286375" y="3832324"/>
            <a:ext cx="1619250" cy="971550"/>
          </a:xfrm>
          <a:prstGeom prst="rect">
            <a:avLst/>
          </a:prstGeom>
          <a:noFill/>
        </p:spPr>
        <p:txBody>
          <a:bodyPr wrap="square" lIns="0" tIns="0" rIns="0" bIns="0" anchor="t">
            <a:spAutoFit/>
          </a:bodyPr>
          <a:lstStyle/>
          <a:p>
            <a:pPr algn="l">
              <a:lnSpc>
                <a:spcPts val="1912"/>
              </a:lnSpc>
            </a:pPr>
            <a:r>
              <a:rPr sz="1275" b="0" i="0" u="none" dirty="0" err="1">
                <a:solidFill>
                  <a:srgbClr val="334155"/>
                </a:solidFill>
                <a:latin typeface="Hind Siliguri"/>
              </a:rPr>
              <a:t>ঘন</a:t>
            </a:r>
            <a:r>
              <a:rPr sz="1275" b="0" i="0" u="none" dirty="0">
                <a:solidFill>
                  <a:srgbClr val="334155"/>
                </a:solidFill>
                <a:latin typeface="Hind Siliguri"/>
              </a:rPr>
              <a:t>, </a:t>
            </a:r>
            <a:r>
              <a:rPr sz="1275" b="0" i="0" u="none" dirty="0" err="1">
                <a:solidFill>
                  <a:srgbClr val="334155"/>
                </a:solidFill>
                <a:latin typeface="Hind Siliguri"/>
              </a:rPr>
              <a:t>শ্বেত</a:t>
            </a:r>
            <a:r>
              <a:rPr sz="1275" b="0" i="0" u="none" dirty="0">
                <a:solidFill>
                  <a:srgbClr val="334155"/>
                </a:solidFill>
                <a:latin typeface="Hind Siliguri"/>
              </a:rPr>
              <a:t> </a:t>
            </a:r>
            <a:r>
              <a:rPr sz="1275" b="0" i="0" u="none" dirty="0" err="1">
                <a:solidFill>
                  <a:srgbClr val="334155"/>
                </a:solidFill>
                <a:latin typeface="Hind Siliguri"/>
              </a:rPr>
              <a:t>বর্ণের</a:t>
            </a:r>
            <a:r>
              <a:rPr sz="1275" b="0" i="0" u="none" dirty="0">
                <a:solidFill>
                  <a:srgbClr val="334155"/>
                </a:solidFill>
                <a:latin typeface="Hind Siliguri"/>
              </a:rPr>
              <a:t> </a:t>
            </a:r>
            <a:r>
              <a:rPr sz="1275" b="0" i="0" u="none" dirty="0" err="1">
                <a:solidFill>
                  <a:srgbClr val="334155"/>
                </a:solidFill>
                <a:latin typeface="Hind Siliguri"/>
              </a:rPr>
              <a:t>তন্তুময়</a:t>
            </a:r>
            <a:r>
              <a:rPr sz="1275" b="0" i="0" u="none" dirty="0">
                <a:solidFill>
                  <a:srgbClr val="334155"/>
                </a:solidFill>
                <a:latin typeface="Hind Siliguri"/>
              </a:rPr>
              <a:t> ও </a:t>
            </a:r>
            <a:r>
              <a:rPr sz="1275" b="0" i="0" u="none" dirty="0" err="1">
                <a:solidFill>
                  <a:srgbClr val="334155"/>
                </a:solidFill>
                <a:latin typeface="Hind Siliguri"/>
              </a:rPr>
              <a:t>স্থিতিস্থাপক</a:t>
            </a:r>
            <a:r>
              <a:rPr sz="1275" b="0" i="0" u="none" dirty="0">
                <a:solidFill>
                  <a:srgbClr val="334155"/>
                </a:solidFill>
                <a:latin typeface="Hind Siliguri"/>
              </a:rPr>
              <a:t> </a:t>
            </a:r>
            <a:r>
              <a:rPr sz="1275" b="0" i="0" u="none" dirty="0" err="1">
                <a:solidFill>
                  <a:srgbClr val="334155"/>
                </a:solidFill>
                <a:latin typeface="Hind Siliguri"/>
              </a:rPr>
              <a:t>বন্ধনী</a:t>
            </a:r>
            <a:r>
              <a:rPr sz="1275" b="0" i="0" u="none" dirty="0">
                <a:solidFill>
                  <a:srgbClr val="334155"/>
                </a:solidFill>
                <a:latin typeface="Hind Siliguri"/>
              </a:rPr>
              <a:t> </a:t>
            </a:r>
            <a:r>
              <a:rPr sz="1275" b="0" i="0" u="none" dirty="0" err="1">
                <a:solidFill>
                  <a:srgbClr val="334155"/>
                </a:solidFill>
                <a:latin typeface="Hind Siliguri"/>
              </a:rPr>
              <a:t>যা</a:t>
            </a:r>
            <a:r>
              <a:rPr sz="1275" b="0" i="0" u="none" dirty="0">
                <a:solidFill>
                  <a:srgbClr val="334155"/>
                </a:solidFill>
                <a:latin typeface="Hind Siliguri"/>
              </a:rPr>
              <a:t> </a:t>
            </a:r>
            <a:r>
              <a:rPr sz="1275" b="0" i="0" u="none" dirty="0" err="1">
                <a:solidFill>
                  <a:srgbClr val="334155"/>
                </a:solidFill>
                <a:latin typeface="Hind Siliguri"/>
              </a:rPr>
              <a:t>একটি</a:t>
            </a:r>
            <a:r>
              <a:rPr sz="1275" b="0" i="0" u="none" dirty="0">
                <a:solidFill>
                  <a:srgbClr val="334155"/>
                </a:solidFill>
                <a:latin typeface="Hind Siliguri"/>
              </a:rPr>
              <a:t> </a:t>
            </a:r>
            <a:r>
              <a:rPr sz="1275" b="0" i="0" u="none" dirty="0" err="1">
                <a:solidFill>
                  <a:srgbClr val="334155"/>
                </a:solidFill>
                <a:latin typeface="Hind Siliguri"/>
              </a:rPr>
              <a:t>অস্থিকে</a:t>
            </a:r>
            <a:r>
              <a:rPr sz="1275" b="0" i="0" u="none" dirty="0">
                <a:solidFill>
                  <a:srgbClr val="334155"/>
                </a:solidFill>
                <a:latin typeface="Hind Siliguri"/>
              </a:rPr>
              <a:t> </a:t>
            </a:r>
            <a:r>
              <a:rPr sz="1275" b="0" i="0" u="none" dirty="0" err="1">
                <a:solidFill>
                  <a:srgbClr val="334155"/>
                </a:solidFill>
                <a:latin typeface="Hind Siliguri"/>
              </a:rPr>
              <a:t>অন্য</a:t>
            </a:r>
            <a:r>
              <a:rPr sz="1275" b="0" i="0" u="none" dirty="0">
                <a:solidFill>
                  <a:srgbClr val="334155"/>
                </a:solidFill>
                <a:latin typeface="Hind Siliguri"/>
              </a:rPr>
              <a:t> </a:t>
            </a:r>
            <a:r>
              <a:rPr sz="1275" b="0" i="0" u="none" dirty="0" err="1">
                <a:solidFill>
                  <a:srgbClr val="334155"/>
                </a:solidFill>
                <a:latin typeface="Hind Siliguri"/>
              </a:rPr>
              <a:t>অস্থির</a:t>
            </a:r>
            <a:r>
              <a:rPr sz="1275" b="0" i="0" u="none" dirty="0">
                <a:solidFill>
                  <a:srgbClr val="334155"/>
                </a:solidFill>
                <a:latin typeface="Hind Siliguri"/>
              </a:rPr>
              <a:t> </a:t>
            </a:r>
            <a:r>
              <a:rPr sz="1275" b="0" i="0" u="none" dirty="0" err="1">
                <a:solidFill>
                  <a:srgbClr val="334155"/>
                </a:solidFill>
                <a:latin typeface="Hind Siliguri"/>
              </a:rPr>
              <a:t>সাথে</a:t>
            </a:r>
            <a:r>
              <a:rPr sz="1275" b="0" i="0" u="none" dirty="0">
                <a:solidFill>
                  <a:srgbClr val="334155"/>
                </a:solidFill>
                <a:latin typeface="Hind Siliguri"/>
              </a:rPr>
              <a:t> </a:t>
            </a:r>
            <a:r>
              <a:rPr sz="1275" b="0" i="0" u="none" dirty="0" err="1">
                <a:solidFill>
                  <a:srgbClr val="334155"/>
                </a:solidFill>
                <a:latin typeface="Hind Siliguri"/>
              </a:rPr>
              <a:t>যুক্ত</a:t>
            </a:r>
            <a:r>
              <a:rPr sz="1275" b="0" i="0" u="none" dirty="0">
                <a:solidFill>
                  <a:srgbClr val="334155"/>
                </a:solidFill>
                <a:latin typeface="Hind Siliguri"/>
              </a:rPr>
              <a:t> </a:t>
            </a:r>
            <a:r>
              <a:rPr sz="1275" b="0" i="0" u="none" dirty="0" err="1">
                <a:solidFill>
                  <a:srgbClr val="334155"/>
                </a:solidFill>
                <a:latin typeface="Hind Siliguri"/>
              </a:rPr>
              <a:t>রাখে</a:t>
            </a:r>
            <a:r>
              <a:rPr sz="1275" b="0" i="0" u="none" dirty="0">
                <a:solidFill>
                  <a:srgbClr val="334155"/>
                </a:solidFill>
                <a:latin typeface="Hind Siliguri"/>
              </a:rPr>
              <a:t>।</a:t>
            </a:r>
          </a:p>
        </p:txBody>
      </p:sp>
      <p:sp>
        <p:nvSpPr>
          <p:cNvPr id="14" name="TextBox 13"/>
          <p:cNvSpPr txBox="1"/>
          <p:nvPr/>
        </p:nvSpPr>
        <p:spPr>
          <a:xfrm>
            <a:off x="7534275" y="3184624"/>
            <a:ext cx="1700212" cy="552450"/>
          </a:xfrm>
          <a:prstGeom prst="rect">
            <a:avLst/>
          </a:prstGeom>
          <a:noFill/>
        </p:spPr>
        <p:txBody>
          <a:bodyPr wrap="square" lIns="0" tIns="0" rIns="0" bIns="0" anchor="t">
            <a:spAutoFit/>
          </a:bodyPr>
          <a:lstStyle/>
          <a:p>
            <a:pPr algn="l"/>
            <a:r>
              <a:rPr sz="1650" b="1" i="0" u="none">
                <a:solidFill>
                  <a:srgbClr val="0369A1"/>
                </a:solidFill>
                <a:latin typeface="Noto Sans Bengali"/>
              </a:rPr>
              <a:t>৪. টেন্ডন (Tendon)</a:t>
            </a:r>
          </a:p>
        </p:txBody>
      </p:sp>
      <p:sp>
        <p:nvSpPr>
          <p:cNvPr id="15" name="TextBox 14"/>
          <p:cNvSpPr txBox="1"/>
          <p:nvPr/>
        </p:nvSpPr>
        <p:spPr>
          <a:xfrm>
            <a:off x="7463939" y="3832324"/>
            <a:ext cx="1809750" cy="1214437"/>
          </a:xfrm>
          <a:prstGeom prst="rect">
            <a:avLst/>
          </a:prstGeom>
          <a:noFill/>
        </p:spPr>
        <p:txBody>
          <a:bodyPr wrap="square" lIns="0" tIns="0" rIns="0" bIns="0" anchor="t">
            <a:spAutoFit/>
          </a:bodyPr>
          <a:lstStyle/>
          <a:p>
            <a:pPr algn="l">
              <a:lnSpc>
                <a:spcPts val="1912"/>
              </a:lnSpc>
            </a:pPr>
            <a:r>
              <a:rPr sz="1275" b="0" i="0" u="none" dirty="0" err="1">
                <a:solidFill>
                  <a:srgbClr val="334155"/>
                </a:solidFill>
                <a:latin typeface="Hind Siliguri"/>
              </a:rPr>
              <a:t>ঘন</a:t>
            </a:r>
            <a:r>
              <a:rPr sz="1275" b="0" i="0" u="none" dirty="0">
                <a:solidFill>
                  <a:srgbClr val="334155"/>
                </a:solidFill>
                <a:latin typeface="Hind Siliguri"/>
              </a:rPr>
              <a:t>, </a:t>
            </a:r>
            <a:r>
              <a:rPr sz="1275" b="0" i="0" u="none" dirty="0" err="1">
                <a:solidFill>
                  <a:srgbClr val="334155"/>
                </a:solidFill>
                <a:latin typeface="Hind Siliguri"/>
              </a:rPr>
              <a:t>শক্ত</a:t>
            </a:r>
            <a:r>
              <a:rPr sz="1275" b="0" i="0" u="none" dirty="0">
                <a:solidFill>
                  <a:srgbClr val="334155"/>
                </a:solidFill>
                <a:latin typeface="Hind Siliguri"/>
              </a:rPr>
              <a:t>, </a:t>
            </a:r>
            <a:r>
              <a:rPr sz="1275" b="0" i="0" u="none" dirty="0" err="1">
                <a:solidFill>
                  <a:srgbClr val="334155"/>
                </a:solidFill>
                <a:latin typeface="Hind Siliguri"/>
              </a:rPr>
              <a:t>নমনীয়</a:t>
            </a:r>
            <a:r>
              <a:rPr sz="1275" b="0" i="0" u="none" dirty="0">
                <a:solidFill>
                  <a:srgbClr val="334155"/>
                </a:solidFill>
                <a:latin typeface="Hind Siliguri"/>
              </a:rPr>
              <a:t> </a:t>
            </a:r>
            <a:r>
              <a:rPr sz="1275" b="0" i="0" u="none" dirty="0" err="1">
                <a:solidFill>
                  <a:srgbClr val="334155"/>
                </a:solidFill>
                <a:latin typeface="Hind Siliguri"/>
              </a:rPr>
              <a:t>তন্তুময়</a:t>
            </a:r>
            <a:r>
              <a:rPr sz="1275" b="0" i="0" u="none" dirty="0">
                <a:solidFill>
                  <a:srgbClr val="334155"/>
                </a:solidFill>
                <a:latin typeface="Hind Siliguri"/>
              </a:rPr>
              <a:t> </a:t>
            </a:r>
            <a:r>
              <a:rPr sz="1275" b="0" i="0" u="none" dirty="0" err="1">
                <a:solidFill>
                  <a:srgbClr val="334155"/>
                </a:solidFill>
                <a:latin typeface="Hind Siliguri"/>
              </a:rPr>
              <a:t>যোজক</a:t>
            </a:r>
            <a:r>
              <a:rPr sz="1275" b="0" i="0" u="none" dirty="0">
                <a:solidFill>
                  <a:srgbClr val="334155"/>
                </a:solidFill>
                <a:latin typeface="Hind Siliguri"/>
              </a:rPr>
              <a:t> </a:t>
            </a:r>
            <a:r>
              <a:rPr sz="1275" b="0" i="0" u="none" dirty="0" err="1">
                <a:solidFill>
                  <a:srgbClr val="334155"/>
                </a:solidFill>
                <a:latin typeface="Hind Siliguri"/>
              </a:rPr>
              <a:t>টিস্যু</a:t>
            </a:r>
            <a:r>
              <a:rPr sz="1275" b="0" i="0" u="none" dirty="0">
                <a:solidFill>
                  <a:srgbClr val="334155"/>
                </a:solidFill>
                <a:latin typeface="Hind Siliguri"/>
              </a:rPr>
              <a:t> </a:t>
            </a:r>
            <a:r>
              <a:rPr sz="1275" b="0" i="0" u="none" dirty="0" err="1">
                <a:solidFill>
                  <a:srgbClr val="334155"/>
                </a:solidFill>
                <a:latin typeface="Hind Siliguri"/>
              </a:rPr>
              <a:t>যা</a:t>
            </a:r>
            <a:r>
              <a:rPr sz="1275" b="0" i="0" u="none" dirty="0">
                <a:solidFill>
                  <a:srgbClr val="334155"/>
                </a:solidFill>
                <a:latin typeface="Hind Siliguri"/>
              </a:rPr>
              <a:t> </a:t>
            </a:r>
            <a:r>
              <a:rPr sz="1275" b="0" i="0" u="none" dirty="0" err="1">
                <a:solidFill>
                  <a:srgbClr val="334155"/>
                </a:solidFill>
                <a:latin typeface="Hind Siliguri"/>
              </a:rPr>
              <a:t>মাংসপেশির</a:t>
            </a:r>
            <a:r>
              <a:rPr sz="1275" b="0" i="0" u="none" dirty="0">
                <a:solidFill>
                  <a:srgbClr val="334155"/>
                </a:solidFill>
                <a:latin typeface="Hind Siliguri"/>
              </a:rPr>
              <a:t> </a:t>
            </a:r>
            <a:r>
              <a:rPr sz="1275" b="0" i="0" u="none" dirty="0" err="1">
                <a:solidFill>
                  <a:srgbClr val="334155"/>
                </a:solidFill>
                <a:latin typeface="Hind Siliguri"/>
              </a:rPr>
              <a:t>প্রান্তে</a:t>
            </a:r>
            <a:r>
              <a:rPr sz="1275" b="0" i="0" u="none" dirty="0">
                <a:solidFill>
                  <a:srgbClr val="334155"/>
                </a:solidFill>
                <a:latin typeface="Hind Siliguri"/>
              </a:rPr>
              <a:t> </a:t>
            </a:r>
            <a:r>
              <a:rPr sz="1275" b="0" i="0" u="none" dirty="0" err="1">
                <a:solidFill>
                  <a:srgbClr val="334155"/>
                </a:solidFill>
                <a:latin typeface="Hind Siliguri"/>
              </a:rPr>
              <a:t>অবস্থান</a:t>
            </a:r>
            <a:r>
              <a:rPr sz="1275" b="0" i="0" u="none" dirty="0">
                <a:solidFill>
                  <a:srgbClr val="334155"/>
                </a:solidFill>
                <a:latin typeface="Hind Siliguri"/>
              </a:rPr>
              <a:t> </a:t>
            </a:r>
            <a:r>
              <a:rPr sz="1275" b="0" i="0" u="none" dirty="0" err="1">
                <a:solidFill>
                  <a:srgbClr val="334155"/>
                </a:solidFill>
                <a:latin typeface="Hind Siliguri"/>
              </a:rPr>
              <a:t>করে</a:t>
            </a:r>
            <a:r>
              <a:rPr sz="1275" b="0" i="0" u="none" dirty="0">
                <a:solidFill>
                  <a:srgbClr val="334155"/>
                </a:solidFill>
                <a:latin typeface="Hind Siliguri"/>
              </a:rPr>
              <a:t> </a:t>
            </a:r>
            <a:r>
              <a:rPr sz="1275" b="0" i="0" u="none" dirty="0" err="1">
                <a:solidFill>
                  <a:srgbClr val="334155"/>
                </a:solidFill>
                <a:latin typeface="Hind Siliguri"/>
              </a:rPr>
              <a:t>পেশি</a:t>
            </a:r>
            <a:r>
              <a:rPr sz="1275" b="0" i="0" u="none" dirty="0">
                <a:solidFill>
                  <a:srgbClr val="334155"/>
                </a:solidFill>
                <a:latin typeface="Hind Siliguri"/>
              </a:rPr>
              <a:t> ও </a:t>
            </a:r>
            <a:r>
              <a:rPr sz="1275" b="0" i="0" u="none" dirty="0" err="1">
                <a:solidFill>
                  <a:srgbClr val="334155"/>
                </a:solidFill>
                <a:latin typeface="Hind Siliguri"/>
              </a:rPr>
              <a:t>অস্থির</a:t>
            </a:r>
            <a:r>
              <a:rPr sz="1275" b="0" i="0" u="none" dirty="0">
                <a:solidFill>
                  <a:srgbClr val="334155"/>
                </a:solidFill>
                <a:latin typeface="Hind Siliguri"/>
              </a:rPr>
              <a:t> </a:t>
            </a:r>
            <a:r>
              <a:rPr sz="1275" b="0" i="0" u="none" dirty="0" err="1">
                <a:solidFill>
                  <a:srgbClr val="334155"/>
                </a:solidFill>
                <a:latin typeface="Hind Siliguri"/>
              </a:rPr>
              <a:t>মধ্যে</a:t>
            </a:r>
            <a:r>
              <a:rPr sz="1275" b="0" i="0" u="none" dirty="0">
                <a:solidFill>
                  <a:srgbClr val="334155"/>
                </a:solidFill>
                <a:latin typeface="Hind Siliguri"/>
              </a:rPr>
              <a:t> </a:t>
            </a:r>
            <a:r>
              <a:rPr sz="1275" b="0" i="0" u="none" dirty="0" err="1">
                <a:solidFill>
                  <a:srgbClr val="334155"/>
                </a:solidFill>
                <a:latin typeface="Hind Siliguri"/>
              </a:rPr>
              <a:t>সংযোগ</a:t>
            </a:r>
            <a:r>
              <a:rPr sz="1275" b="0" i="0" u="none" dirty="0">
                <a:solidFill>
                  <a:srgbClr val="334155"/>
                </a:solidFill>
                <a:latin typeface="Hind Siliguri"/>
              </a:rPr>
              <a:t> </a:t>
            </a:r>
            <a:r>
              <a:rPr sz="1275" b="0" i="0" u="none" dirty="0" err="1">
                <a:solidFill>
                  <a:srgbClr val="334155"/>
                </a:solidFill>
                <a:latin typeface="Hind Siliguri"/>
              </a:rPr>
              <a:t>ঘটায়</a:t>
            </a:r>
            <a:r>
              <a:rPr sz="1275" b="0" i="0" u="none" dirty="0">
                <a:solidFill>
                  <a:srgbClr val="334155"/>
                </a:solidFill>
                <a:latin typeface="Hind Siliguri"/>
              </a:rPr>
              <a:t>।</a:t>
            </a:r>
          </a:p>
        </p:txBody>
      </p:sp>
      <p:sp>
        <p:nvSpPr>
          <p:cNvPr id="16" name="TextBox 15"/>
          <p:cNvSpPr txBox="1"/>
          <p:nvPr/>
        </p:nvSpPr>
        <p:spPr>
          <a:xfrm>
            <a:off x="9782175" y="3184624"/>
            <a:ext cx="1700212" cy="552450"/>
          </a:xfrm>
          <a:prstGeom prst="rect">
            <a:avLst/>
          </a:prstGeom>
          <a:noFill/>
        </p:spPr>
        <p:txBody>
          <a:bodyPr wrap="square" lIns="0" tIns="0" rIns="0" bIns="0" anchor="t">
            <a:spAutoFit/>
          </a:bodyPr>
          <a:lstStyle/>
          <a:p>
            <a:pPr algn="l"/>
            <a:r>
              <a:rPr sz="1650" b="1" i="0" u="none">
                <a:solidFill>
                  <a:srgbClr val="0369A1"/>
                </a:solidFill>
                <a:latin typeface="Noto Sans Bengali"/>
              </a:rPr>
              <a:t>৫. অস্থিসন্ধি (Joint)</a:t>
            </a:r>
          </a:p>
        </p:txBody>
      </p:sp>
      <p:sp>
        <p:nvSpPr>
          <p:cNvPr id="17" name="TextBox 16"/>
          <p:cNvSpPr txBox="1"/>
          <p:nvPr/>
        </p:nvSpPr>
        <p:spPr>
          <a:xfrm>
            <a:off x="9782175" y="3832324"/>
            <a:ext cx="1619250" cy="1214437"/>
          </a:xfrm>
          <a:prstGeom prst="rect">
            <a:avLst/>
          </a:prstGeom>
          <a:noFill/>
        </p:spPr>
        <p:txBody>
          <a:bodyPr wrap="square" lIns="0" tIns="0" rIns="0" bIns="0" anchor="t">
            <a:spAutoFit/>
          </a:bodyPr>
          <a:lstStyle/>
          <a:p>
            <a:pPr algn="l">
              <a:lnSpc>
                <a:spcPts val="1912"/>
              </a:lnSpc>
            </a:pPr>
            <a:r>
              <a:rPr sz="1275" b="0" i="0" u="none">
                <a:solidFill>
                  <a:srgbClr val="334155"/>
                </a:solidFill>
                <a:latin typeface="Hind Siliguri"/>
              </a:rPr>
              <a:t>একটি অস্থি অন্য অস্থির সাথে সংযুক্ত হয়ে যে সন্ধিস্থল গঠন করে। এটি চলন ও ভার বহনে সহায়তা করে।</a:t>
            </a:r>
          </a:p>
        </p:txBody>
      </p:sp>
      <p:pic>
        <p:nvPicPr>
          <p:cNvPr id="18" name="Picture 17" descr="image.png"/>
          <p:cNvPicPr>
            <a:picLocks noChangeAspect="1"/>
          </p:cNvPicPr>
          <p:nvPr/>
        </p:nvPicPr>
        <p:blipFill>
          <a:blip r:embed="rId6"/>
          <a:stretch>
            <a:fillRect/>
          </a:stretch>
        </p:blipFill>
        <p:spPr>
          <a:xfrm>
            <a:off x="790575" y="2651224"/>
            <a:ext cx="342900" cy="304800"/>
          </a:xfrm>
          <a:prstGeom prst="rect">
            <a:avLst/>
          </a:prstGeom>
        </p:spPr>
      </p:pic>
      <p:pic>
        <p:nvPicPr>
          <p:cNvPr id="19" name="Picture 18" descr="image.png"/>
          <p:cNvPicPr>
            <a:picLocks noChangeAspect="1"/>
          </p:cNvPicPr>
          <p:nvPr/>
        </p:nvPicPr>
        <p:blipFill>
          <a:blip r:embed="rId7"/>
          <a:stretch>
            <a:fillRect/>
          </a:stretch>
        </p:blipFill>
        <p:spPr>
          <a:xfrm>
            <a:off x="3038475" y="2651224"/>
            <a:ext cx="342900" cy="304800"/>
          </a:xfrm>
          <a:prstGeom prst="rect">
            <a:avLst/>
          </a:prstGeom>
        </p:spPr>
      </p:pic>
      <p:pic>
        <p:nvPicPr>
          <p:cNvPr id="20" name="Picture 19" descr="image.png"/>
          <p:cNvPicPr>
            <a:picLocks noChangeAspect="1"/>
          </p:cNvPicPr>
          <p:nvPr/>
        </p:nvPicPr>
        <p:blipFill>
          <a:blip r:embed="rId8"/>
          <a:stretch>
            <a:fillRect/>
          </a:stretch>
        </p:blipFill>
        <p:spPr>
          <a:xfrm>
            <a:off x="5286375" y="2651224"/>
            <a:ext cx="381000" cy="304800"/>
          </a:xfrm>
          <a:prstGeom prst="rect">
            <a:avLst/>
          </a:prstGeom>
        </p:spPr>
      </p:pic>
      <p:pic>
        <p:nvPicPr>
          <p:cNvPr id="21" name="Picture 20" descr="image.png"/>
          <p:cNvPicPr>
            <a:picLocks noChangeAspect="1"/>
          </p:cNvPicPr>
          <p:nvPr/>
        </p:nvPicPr>
        <p:blipFill>
          <a:blip r:embed="rId9"/>
          <a:stretch>
            <a:fillRect/>
          </a:stretch>
        </p:blipFill>
        <p:spPr>
          <a:xfrm>
            <a:off x="7534275" y="2651224"/>
            <a:ext cx="266700" cy="304800"/>
          </a:xfrm>
          <a:prstGeom prst="rect">
            <a:avLst/>
          </a:prstGeom>
        </p:spPr>
      </p:pic>
      <p:pic>
        <p:nvPicPr>
          <p:cNvPr id="22" name="Picture 21" descr="image.png"/>
          <p:cNvPicPr>
            <a:picLocks noChangeAspect="1"/>
          </p:cNvPicPr>
          <p:nvPr/>
        </p:nvPicPr>
        <p:blipFill>
          <a:blip r:embed="rId10"/>
          <a:stretch>
            <a:fillRect/>
          </a:stretch>
        </p:blipFill>
        <p:spPr>
          <a:xfrm>
            <a:off x="9782175" y="2651224"/>
            <a:ext cx="304800" cy="304800"/>
          </a:xfrm>
          <a:prstGeom prst="rect">
            <a:avLst/>
          </a:prstGeom>
        </p:spPr>
      </p:pic>
      <p:sp>
        <p:nvSpPr>
          <p:cNvPr id="23" name="TextBox 22"/>
          <p:cNvSpPr txBox="1"/>
          <p:nvPr/>
        </p:nvSpPr>
        <p:spPr>
          <a:xfrm>
            <a:off x="571500" y="476250"/>
            <a:ext cx="11601450" cy="430410"/>
          </a:xfrm>
          <a:prstGeom prst="rect">
            <a:avLst/>
          </a:prstGeom>
          <a:noFill/>
        </p:spPr>
        <p:txBody>
          <a:bodyPr wrap="square" lIns="0" tIns="0" rIns="0" bIns="0" anchor="t">
            <a:spAutoFit/>
          </a:bodyPr>
          <a:lstStyle/>
          <a:p>
            <a:pPr algn="l">
              <a:lnSpc>
                <a:spcPts val="3240"/>
              </a:lnSpc>
            </a:pPr>
            <a:r>
              <a:rPr sz="2700" b="1" i="0" u="none">
                <a:solidFill>
                  <a:srgbClr val="0284C7"/>
                </a:solidFill>
                <a:latin typeface="Noto Sans Bengali"/>
              </a:rPr>
              <a:t>কঙ্কালতন্ত্রের প্রধান উপাদানসমূহ</a:t>
            </a:r>
          </a:p>
        </p:txBody>
      </p:sp>
      <p:sp>
        <p:nvSpPr>
          <p:cNvPr id="24" name="Rectangle 23"/>
          <p:cNvSpPr/>
          <p:nvPr/>
        </p:nvSpPr>
        <p:spPr>
          <a:xfrm>
            <a:off x="571500" y="982860"/>
            <a:ext cx="11049000" cy="19050"/>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age.png"/>
          <p:cNvPicPr>
            <a:picLocks noChangeAspect="1"/>
          </p:cNvPicPr>
          <p:nvPr/>
        </p:nvPicPr>
        <p:blipFill>
          <a:blip r:embed="rId2"/>
          <a:stretch>
            <a:fillRect/>
          </a:stretch>
        </p:blipFill>
        <p:spPr>
          <a:xfrm>
            <a:off x="571500" y="2022574"/>
            <a:ext cx="5357812" cy="3576637"/>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pic>
        <p:nvPicPr>
          <p:cNvPr id="4" name="Picture 3" descr="image.png"/>
          <p:cNvPicPr>
            <a:picLocks noChangeAspect="1"/>
          </p:cNvPicPr>
          <p:nvPr/>
        </p:nvPicPr>
        <p:blipFill>
          <a:blip r:embed="rId3"/>
          <a:stretch>
            <a:fillRect/>
          </a:stretch>
        </p:blipFill>
        <p:spPr>
          <a:xfrm>
            <a:off x="6262687" y="2022574"/>
            <a:ext cx="5357812" cy="3576637"/>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sp>
        <p:nvSpPr>
          <p:cNvPr id="5" name="TextBox 4"/>
          <p:cNvSpPr txBox="1"/>
          <p:nvPr/>
        </p:nvSpPr>
        <p:spPr>
          <a:xfrm>
            <a:off x="790575" y="2851249"/>
            <a:ext cx="5165645" cy="276225"/>
          </a:xfrm>
          <a:prstGeom prst="rect">
            <a:avLst/>
          </a:prstGeom>
          <a:noFill/>
        </p:spPr>
        <p:txBody>
          <a:bodyPr wrap="square" lIns="0" tIns="0" rIns="0" bIns="0" anchor="t">
            <a:spAutoFit/>
          </a:bodyPr>
          <a:lstStyle/>
          <a:p>
            <a:pPr algn="l"/>
            <a:r>
              <a:rPr sz="1650" b="1" i="0" u="none">
                <a:solidFill>
                  <a:srgbClr val="0369A1"/>
                </a:solidFill>
                <a:latin typeface="Noto Sans Bengali"/>
              </a:rPr>
              <a:t>(ক) যান্ত্রিক কাজ (Mechanical Functions)</a:t>
            </a:r>
          </a:p>
        </p:txBody>
      </p:sp>
      <p:sp>
        <p:nvSpPr>
          <p:cNvPr id="6" name="TextBox 5"/>
          <p:cNvSpPr txBox="1"/>
          <p:nvPr/>
        </p:nvSpPr>
        <p:spPr>
          <a:xfrm>
            <a:off x="6481762" y="2851249"/>
            <a:ext cx="5165645" cy="276225"/>
          </a:xfrm>
          <a:prstGeom prst="rect">
            <a:avLst/>
          </a:prstGeom>
          <a:noFill/>
        </p:spPr>
        <p:txBody>
          <a:bodyPr wrap="square" lIns="0" tIns="0" rIns="0" bIns="0" anchor="t">
            <a:spAutoFit/>
          </a:bodyPr>
          <a:lstStyle/>
          <a:p>
            <a:pPr algn="l"/>
            <a:r>
              <a:rPr sz="1650" b="1" i="0" u="none">
                <a:solidFill>
                  <a:srgbClr val="0369A1"/>
                </a:solidFill>
                <a:latin typeface="Noto Sans Bengali"/>
              </a:rPr>
              <a:t>(খ) শারীরবৃত্তীয় কাজ (Physiological Functions)</a:t>
            </a:r>
          </a:p>
        </p:txBody>
      </p:sp>
      <p:pic>
        <p:nvPicPr>
          <p:cNvPr id="7" name="Picture 6" descr="image.png"/>
          <p:cNvPicPr>
            <a:picLocks noChangeAspect="1"/>
          </p:cNvPicPr>
          <p:nvPr/>
        </p:nvPicPr>
        <p:blipFill>
          <a:blip r:embed="rId4"/>
          <a:stretch>
            <a:fillRect/>
          </a:stretch>
        </p:blipFill>
        <p:spPr>
          <a:xfrm>
            <a:off x="790575" y="2317849"/>
            <a:ext cx="381000" cy="304800"/>
          </a:xfrm>
          <a:prstGeom prst="rect">
            <a:avLst/>
          </a:prstGeom>
        </p:spPr>
      </p:pic>
      <p:sp>
        <p:nvSpPr>
          <p:cNvPr id="8" name="TextBox 7"/>
          <p:cNvSpPr txBox="1"/>
          <p:nvPr/>
        </p:nvSpPr>
        <p:spPr>
          <a:xfrm>
            <a:off x="1057275" y="3222724"/>
            <a:ext cx="4652962" cy="242887"/>
          </a:xfrm>
          <a:prstGeom prst="rect">
            <a:avLst/>
          </a:prstGeom>
          <a:noFill/>
        </p:spPr>
        <p:txBody>
          <a:bodyPr wrap="square" lIns="0" tIns="0" rIns="0" bIns="0" anchor="t">
            <a:spAutoFit/>
          </a:bodyPr>
          <a:lstStyle/>
          <a:p>
            <a:pPr algn="l">
              <a:lnSpc>
                <a:spcPts val="1912"/>
              </a:lnSpc>
            </a:pPr>
            <a:r>
              <a:rPr sz="1275" b="1" i="0" u="none">
                <a:solidFill>
                  <a:srgbClr val="334155"/>
                </a:solidFill>
                <a:latin typeface="Hind Siliguri"/>
              </a:rPr>
              <a:t>দৈহিক কাঠামো গঠন:</a:t>
            </a:r>
            <a:r>
              <a:rPr sz="1275" b="0" i="0" u="none">
                <a:solidFill>
                  <a:srgbClr val="334155"/>
                </a:solidFill>
                <a:latin typeface="Hind Siliguri"/>
              </a:rPr>
              <a:t> মানবদেহের নির্দিষ্ট আকার ও সুদৃঢ় আকৃতি প্রদান করে।</a:t>
            </a:r>
          </a:p>
        </p:txBody>
      </p:sp>
      <p:sp>
        <p:nvSpPr>
          <p:cNvPr id="9" name="TextBox 8"/>
          <p:cNvSpPr txBox="1"/>
          <p:nvPr/>
        </p:nvSpPr>
        <p:spPr>
          <a:xfrm>
            <a:off x="1057275" y="3650247"/>
            <a:ext cx="4652962" cy="242887"/>
          </a:xfrm>
          <a:prstGeom prst="rect">
            <a:avLst/>
          </a:prstGeom>
          <a:noFill/>
        </p:spPr>
        <p:txBody>
          <a:bodyPr wrap="square" lIns="0" tIns="0" rIns="0" bIns="0" anchor="t">
            <a:spAutoFit/>
          </a:bodyPr>
          <a:lstStyle/>
          <a:p>
            <a:pPr algn="l">
              <a:lnSpc>
                <a:spcPts val="1912"/>
              </a:lnSpc>
            </a:pPr>
            <a:r>
              <a:rPr sz="1275" b="1" i="0" u="none" dirty="0" err="1">
                <a:solidFill>
                  <a:srgbClr val="334155"/>
                </a:solidFill>
                <a:latin typeface="Hind Siliguri"/>
              </a:rPr>
              <a:t>সুরক্ষা</a:t>
            </a:r>
            <a:r>
              <a:rPr sz="1275" b="1" i="0" u="none" dirty="0">
                <a:solidFill>
                  <a:srgbClr val="334155"/>
                </a:solidFill>
                <a:latin typeface="Hind Siliguri"/>
              </a:rPr>
              <a:t>:</a:t>
            </a:r>
            <a:r>
              <a:rPr sz="1275" b="0" i="0" u="none" dirty="0">
                <a:solidFill>
                  <a:srgbClr val="334155"/>
                </a:solidFill>
                <a:latin typeface="Hind Siliguri"/>
              </a:rPr>
              <a:t> </a:t>
            </a:r>
            <a:r>
              <a:rPr sz="1275" b="0" i="0" u="none" dirty="0" err="1">
                <a:solidFill>
                  <a:srgbClr val="334155"/>
                </a:solidFill>
                <a:latin typeface="Hind Siliguri"/>
              </a:rPr>
              <a:t>মস্তিষ্ক</a:t>
            </a:r>
            <a:r>
              <a:rPr sz="1275" b="0" i="0" u="none" dirty="0">
                <a:solidFill>
                  <a:srgbClr val="334155"/>
                </a:solidFill>
                <a:latin typeface="Hind Siliguri"/>
              </a:rPr>
              <a:t>, </a:t>
            </a:r>
            <a:r>
              <a:rPr sz="1275" b="0" i="0" u="none" dirty="0" err="1">
                <a:solidFill>
                  <a:srgbClr val="334155"/>
                </a:solidFill>
                <a:latin typeface="Hind Siliguri"/>
              </a:rPr>
              <a:t>ফুসফুস</a:t>
            </a:r>
            <a:r>
              <a:rPr sz="1275" b="0" i="0" u="none" dirty="0">
                <a:solidFill>
                  <a:srgbClr val="334155"/>
                </a:solidFill>
                <a:latin typeface="Hind Siliguri"/>
              </a:rPr>
              <a:t>, </a:t>
            </a:r>
            <a:r>
              <a:rPr sz="1275" b="0" i="0" u="none" dirty="0" err="1">
                <a:solidFill>
                  <a:srgbClr val="334155"/>
                </a:solidFill>
                <a:latin typeface="Hind Siliguri"/>
              </a:rPr>
              <a:t>হৃদপিণ্ড</a:t>
            </a:r>
            <a:r>
              <a:rPr sz="1275" b="0" i="0" u="none" dirty="0">
                <a:solidFill>
                  <a:srgbClr val="334155"/>
                </a:solidFill>
                <a:latin typeface="Hind Siliguri"/>
              </a:rPr>
              <a:t> ও </a:t>
            </a:r>
            <a:r>
              <a:rPr sz="1275" b="0" i="0" u="none" dirty="0" err="1">
                <a:solidFill>
                  <a:srgbClr val="334155"/>
                </a:solidFill>
                <a:latin typeface="Hind Siliguri"/>
              </a:rPr>
              <a:t>সুষুম্নাকাণ্ডকে</a:t>
            </a:r>
            <a:r>
              <a:rPr sz="1275" b="0" i="0" u="none" dirty="0">
                <a:solidFill>
                  <a:srgbClr val="334155"/>
                </a:solidFill>
                <a:latin typeface="Hind Siliguri"/>
              </a:rPr>
              <a:t> </a:t>
            </a:r>
            <a:r>
              <a:rPr sz="1275" b="0" i="0" u="none" dirty="0" err="1">
                <a:solidFill>
                  <a:srgbClr val="334155"/>
                </a:solidFill>
                <a:latin typeface="Hind Siliguri"/>
              </a:rPr>
              <a:t>নিরাপদে</a:t>
            </a:r>
            <a:r>
              <a:rPr sz="1275" b="0" i="0" u="none" dirty="0">
                <a:solidFill>
                  <a:srgbClr val="334155"/>
                </a:solidFill>
                <a:latin typeface="Hind Siliguri"/>
              </a:rPr>
              <a:t> </a:t>
            </a:r>
            <a:r>
              <a:rPr sz="1275" b="0" i="0" u="none" dirty="0" err="1">
                <a:solidFill>
                  <a:srgbClr val="334155"/>
                </a:solidFill>
                <a:latin typeface="Hind Siliguri"/>
              </a:rPr>
              <a:t>রাখে</a:t>
            </a:r>
            <a:r>
              <a:rPr sz="1275" b="0" i="0" u="none" dirty="0">
                <a:solidFill>
                  <a:srgbClr val="334155"/>
                </a:solidFill>
                <a:latin typeface="Hind Siliguri"/>
              </a:rPr>
              <a:t>।</a:t>
            </a:r>
          </a:p>
        </p:txBody>
      </p:sp>
      <p:sp>
        <p:nvSpPr>
          <p:cNvPr id="10" name="TextBox 9"/>
          <p:cNvSpPr txBox="1"/>
          <p:nvPr/>
        </p:nvSpPr>
        <p:spPr>
          <a:xfrm>
            <a:off x="1057275" y="3937099"/>
            <a:ext cx="4652962" cy="242887"/>
          </a:xfrm>
          <a:prstGeom prst="rect">
            <a:avLst/>
          </a:prstGeom>
          <a:noFill/>
        </p:spPr>
        <p:txBody>
          <a:bodyPr wrap="square" lIns="0" tIns="0" rIns="0" bIns="0" anchor="t">
            <a:spAutoFit/>
          </a:bodyPr>
          <a:lstStyle/>
          <a:p>
            <a:pPr algn="l">
              <a:lnSpc>
                <a:spcPts val="1912"/>
              </a:lnSpc>
            </a:pPr>
            <a:r>
              <a:rPr sz="1275" b="1" i="0" u="none">
                <a:solidFill>
                  <a:srgbClr val="334155"/>
                </a:solidFill>
                <a:latin typeface="Hind Siliguri"/>
              </a:rPr>
              <a:t>সংযোগতল সৃষ্টি:</a:t>
            </a:r>
            <a:r>
              <a:rPr sz="1275" b="0" i="0" u="none">
                <a:solidFill>
                  <a:srgbClr val="334155"/>
                </a:solidFill>
                <a:latin typeface="Hind Siliguri"/>
              </a:rPr>
              <a:t> পেশি, লিগামেন্ট ও টেন্ডন আটকে থেকে অঙ্গ সঞ্চালন ঘটায়।</a:t>
            </a:r>
          </a:p>
        </p:txBody>
      </p:sp>
      <p:sp>
        <p:nvSpPr>
          <p:cNvPr id="11" name="TextBox 10"/>
          <p:cNvSpPr txBox="1"/>
          <p:nvPr/>
        </p:nvSpPr>
        <p:spPr>
          <a:xfrm>
            <a:off x="1066067" y="4355830"/>
            <a:ext cx="4652962" cy="485775"/>
          </a:xfrm>
          <a:prstGeom prst="rect">
            <a:avLst/>
          </a:prstGeom>
          <a:noFill/>
        </p:spPr>
        <p:txBody>
          <a:bodyPr wrap="square" lIns="0" tIns="0" rIns="0" bIns="0" anchor="t">
            <a:spAutoFit/>
          </a:bodyPr>
          <a:lstStyle/>
          <a:p>
            <a:pPr algn="l">
              <a:lnSpc>
                <a:spcPts val="1912"/>
              </a:lnSpc>
            </a:pPr>
            <a:r>
              <a:rPr sz="1275" b="1" i="0" u="none">
                <a:solidFill>
                  <a:srgbClr val="334155"/>
                </a:solidFill>
                <a:latin typeface="Hind Siliguri"/>
              </a:rPr>
              <a:t>চলন ও ভার বহন:</a:t>
            </a:r>
            <a:r>
              <a:rPr sz="1275" b="0" i="0" u="none">
                <a:solidFill>
                  <a:srgbClr val="334155"/>
                </a:solidFill>
                <a:latin typeface="Hind Siliguri"/>
              </a:rPr>
              <a:t> অস্থিসন্ধি ও পেশির সমন্বয়ে চলনে সাহায্য করে এবং দেহের ভার বহন করে।</a:t>
            </a:r>
          </a:p>
        </p:txBody>
      </p:sp>
      <p:pic>
        <p:nvPicPr>
          <p:cNvPr id="12" name="Picture 11" descr="image.png"/>
          <p:cNvPicPr>
            <a:picLocks noChangeAspect="1"/>
          </p:cNvPicPr>
          <p:nvPr/>
        </p:nvPicPr>
        <p:blipFill>
          <a:blip r:embed="rId5"/>
          <a:stretch>
            <a:fillRect/>
          </a:stretch>
        </p:blipFill>
        <p:spPr>
          <a:xfrm>
            <a:off x="6481762" y="2317849"/>
            <a:ext cx="304800" cy="304800"/>
          </a:xfrm>
          <a:prstGeom prst="rect">
            <a:avLst/>
          </a:prstGeom>
        </p:spPr>
      </p:pic>
      <p:sp>
        <p:nvSpPr>
          <p:cNvPr id="13" name="TextBox 12"/>
          <p:cNvSpPr txBox="1"/>
          <p:nvPr/>
        </p:nvSpPr>
        <p:spPr>
          <a:xfrm>
            <a:off x="6748462" y="3222724"/>
            <a:ext cx="4652962" cy="485775"/>
          </a:xfrm>
          <a:prstGeom prst="rect">
            <a:avLst/>
          </a:prstGeom>
          <a:noFill/>
        </p:spPr>
        <p:txBody>
          <a:bodyPr wrap="square" lIns="0" tIns="0" rIns="0" bIns="0" anchor="t">
            <a:spAutoFit/>
          </a:bodyPr>
          <a:lstStyle/>
          <a:p>
            <a:pPr algn="l">
              <a:lnSpc>
                <a:spcPts val="1912"/>
              </a:lnSpc>
            </a:pPr>
            <a:r>
              <a:rPr sz="1275" b="1" i="0" u="none">
                <a:solidFill>
                  <a:srgbClr val="334155"/>
                </a:solidFill>
                <a:latin typeface="Hind Siliguri"/>
              </a:rPr>
              <a:t>রক্তকণিকা উৎপাদন:</a:t>
            </a:r>
            <a:r>
              <a:rPr sz="1275" b="0" i="0" u="none">
                <a:solidFill>
                  <a:srgbClr val="334155"/>
                </a:solidFill>
                <a:latin typeface="Hind Siliguri"/>
              </a:rPr>
              <a:t> লাল অস্থিমজ্জা হতে লোহিত রক্তকণিকা ও অণুচক্রিকা তৈরি হয়।</a:t>
            </a:r>
          </a:p>
        </p:txBody>
      </p:sp>
      <p:sp>
        <p:nvSpPr>
          <p:cNvPr id="14" name="TextBox 13"/>
          <p:cNvSpPr txBox="1"/>
          <p:nvPr/>
        </p:nvSpPr>
        <p:spPr>
          <a:xfrm>
            <a:off x="6748462" y="3717295"/>
            <a:ext cx="4652962" cy="242887"/>
          </a:xfrm>
          <a:prstGeom prst="rect">
            <a:avLst/>
          </a:prstGeom>
          <a:noFill/>
        </p:spPr>
        <p:txBody>
          <a:bodyPr wrap="square" lIns="0" tIns="0" rIns="0" bIns="0" anchor="t">
            <a:spAutoFit/>
          </a:bodyPr>
          <a:lstStyle/>
          <a:p>
            <a:pPr algn="l">
              <a:lnSpc>
                <a:spcPts val="1912"/>
              </a:lnSpc>
            </a:pPr>
            <a:r>
              <a:rPr sz="1275" b="1" i="0" u="none">
                <a:solidFill>
                  <a:srgbClr val="334155"/>
                </a:solidFill>
                <a:latin typeface="Hind Siliguri"/>
              </a:rPr>
              <a:t>খনিজ লবণ সঞ্চয়:</a:t>
            </a:r>
            <a:r>
              <a:rPr sz="1275" b="0" i="0" u="none">
                <a:solidFill>
                  <a:srgbClr val="334155"/>
                </a:solidFill>
                <a:latin typeface="Hind Siliguri"/>
              </a:rPr>
              <a:t> দেহে সঞ্চিত ক্যালসিয়ামের প্রায় ৯৭% অস্থিতে জমা থাকে।</a:t>
            </a:r>
          </a:p>
        </p:txBody>
      </p:sp>
      <p:sp>
        <p:nvSpPr>
          <p:cNvPr id="15" name="TextBox 14"/>
          <p:cNvSpPr txBox="1"/>
          <p:nvPr/>
        </p:nvSpPr>
        <p:spPr>
          <a:xfrm>
            <a:off x="6748462" y="4179986"/>
            <a:ext cx="4652962" cy="485775"/>
          </a:xfrm>
          <a:prstGeom prst="rect">
            <a:avLst/>
          </a:prstGeom>
          <a:noFill/>
        </p:spPr>
        <p:txBody>
          <a:bodyPr wrap="square" lIns="0" tIns="0" rIns="0" bIns="0" anchor="t">
            <a:spAutoFit/>
          </a:bodyPr>
          <a:lstStyle/>
          <a:p>
            <a:pPr algn="l">
              <a:lnSpc>
                <a:spcPts val="1912"/>
              </a:lnSpc>
            </a:pPr>
            <a:r>
              <a:rPr sz="1275" b="1" i="0" u="none">
                <a:solidFill>
                  <a:srgbClr val="334155"/>
                </a:solidFill>
                <a:latin typeface="Hind Siliguri"/>
              </a:rPr>
              <a:t>হরমোন ক্ষরণ:</a:t>
            </a:r>
            <a:r>
              <a:rPr sz="1275" b="0" i="0" u="none">
                <a:solidFill>
                  <a:srgbClr val="334155"/>
                </a:solidFill>
                <a:latin typeface="Hind Siliguri"/>
              </a:rPr>
              <a:t> অস্থি কোষ থেকে 'অস্টিওক্যালসিন' হরমোন নিঃসৃত হয়ে রক্তে শর্করা নিয়ন্ত্রণ করে।</a:t>
            </a:r>
          </a:p>
        </p:txBody>
      </p:sp>
      <p:sp>
        <p:nvSpPr>
          <p:cNvPr id="16" name="TextBox 15"/>
          <p:cNvSpPr txBox="1"/>
          <p:nvPr/>
        </p:nvSpPr>
        <p:spPr>
          <a:xfrm>
            <a:off x="6748462" y="4780061"/>
            <a:ext cx="4652962" cy="485775"/>
          </a:xfrm>
          <a:prstGeom prst="rect">
            <a:avLst/>
          </a:prstGeom>
          <a:noFill/>
        </p:spPr>
        <p:txBody>
          <a:bodyPr wrap="square" lIns="0" tIns="0" rIns="0" bIns="0" anchor="t">
            <a:spAutoFit/>
          </a:bodyPr>
          <a:lstStyle/>
          <a:p>
            <a:pPr algn="l">
              <a:lnSpc>
                <a:spcPts val="1912"/>
              </a:lnSpc>
            </a:pPr>
            <a:r>
              <a:rPr sz="1275" b="1" i="0" u="none">
                <a:solidFill>
                  <a:srgbClr val="334155"/>
                </a:solidFill>
                <a:latin typeface="Hind Siliguri"/>
              </a:rPr>
              <a:t>রাসায়নিক শক্তি ও বিষাক্ত মৌল:</a:t>
            </a:r>
            <a:r>
              <a:rPr sz="1275" b="0" i="0" u="none">
                <a:solidFill>
                  <a:srgbClr val="334155"/>
                </a:solidFill>
                <a:latin typeface="Hind Siliguri"/>
              </a:rPr>
              <a:t> পীত অস্থিমজ্জা শক্তি সঞ্চয় করে এবং আর্সেনিক/সিসা জমা রেখে দেহ রক্ষা করে।</a:t>
            </a:r>
          </a:p>
        </p:txBody>
      </p:sp>
      <p:sp>
        <p:nvSpPr>
          <p:cNvPr id="17" name="TextBox 16"/>
          <p:cNvSpPr txBox="1"/>
          <p:nvPr/>
        </p:nvSpPr>
        <p:spPr>
          <a:xfrm>
            <a:off x="571500" y="476250"/>
            <a:ext cx="11601450" cy="430410"/>
          </a:xfrm>
          <a:prstGeom prst="rect">
            <a:avLst/>
          </a:prstGeom>
          <a:noFill/>
        </p:spPr>
        <p:txBody>
          <a:bodyPr wrap="square" lIns="0" tIns="0" rIns="0" bIns="0" anchor="t">
            <a:spAutoFit/>
          </a:bodyPr>
          <a:lstStyle/>
          <a:p>
            <a:pPr algn="l">
              <a:lnSpc>
                <a:spcPts val="3240"/>
              </a:lnSpc>
            </a:pPr>
            <a:r>
              <a:rPr sz="2700" b="1" i="0" u="none">
                <a:solidFill>
                  <a:srgbClr val="0284C7"/>
                </a:solidFill>
                <a:latin typeface="Noto Sans Bengali"/>
              </a:rPr>
              <a:t>কঙ্কালতন্ত্রের প্রধান কাজসমূহ</a:t>
            </a:r>
          </a:p>
        </p:txBody>
      </p:sp>
      <p:sp>
        <p:nvSpPr>
          <p:cNvPr id="18" name="Rectangle 17"/>
          <p:cNvSpPr/>
          <p:nvPr/>
        </p:nvSpPr>
        <p:spPr>
          <a:xfrm>
            <a:off x="571500" y="982860"/>
            <a:ext cx="11049000" cy="19050"/>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9" name="Picture 18" descr="image.png"/>
          <p:cNvPicPr>
            <a:picLocks noChangeAspect="1"/>
          </p:cNvPicPr>
          <p:nvPr/>
        </p:nvPicPr>
        <p:blipFill>
          <a:blip r:embed="rId6"/>
          <a:stretch>
            <a:fillRect/>
          </a:stretch>
        </p:blipFill>
        <p:spPr>
          <a:xfrm>
            <a:off x="790575" y="3241774"/>
            <a:ext cx="171450" cy="180975"/>
          </a:xfrm>
          <a:prstGeom prst="rect">
            <a:avLst/>
          </a:prstGeom>
        </p:spPr>
      </p:pic>
      <p:pic>
        <p:nvPicPr>
          <p:cNvPr id="20" name="Picture 19" descr="image.png"/>
          <p:cNvPicPr>
            <a:picLocks noChangeAspect="1"/>
          </p:cNvPicPr>
          <p:nvPr/>
        </p:nvPicPr>
        <p:blipFill>
          <a:blip r:embed="rId6"/>
          <a:stretch>
            <a:fillRect/>
          </a:stretch>
        </p:blipFill>
        <p:spPr>
          <a:xfrm>
            <a:off x="790575" y="3669297"/>
            <a:ext cx="171450" cy="180975"/>
          </a:xfrm>
          <a:prstGeom prst="rect">
            <a:avLst/>
          </a:prstGeom>
        </p:spPr>
      </p:pic>
      <p:pic>
        <p:nvPicPr>
          <p:cNvPr id="21" name="Picture 20" descr="image.png"/>
          <p:cNvPicPr>
            <a:picLocks noChangeAspect="1"/>
          </p:cNvPicPr>
          <p:nvPr/>
        </p:nvPicPr>
        <p:blipFill>
          <a:blip r:embed="rId6"/>
          <a:stretch>
            <a:fillRect/>
          </a:stretch>
        </p:blipFill>
        <p:spPr>
          <a:xfrm>
            <a:off x="790575" y="3956149"/>
            <a:ext cx="171450" cy="180975"/>
          </a:xfrm>
          <a:prstGeom prst="rect">
            <a:avLst/>
          </a:prstGeom>
        </p:spPr>
      </p:pic>
      <p:pic>
        <p:nvPicPr>
          <p:cNvPr id="22" name="Picture 21" descr="image.png"/>
          <p:cNvPicPr>
            <a:picLocks noChangeAspect="1"/>
          </p:cNvPicPr>
          <p:nvPr/>
        </p:nvPicPr>
        <p:blipFill>
          <a:blip r:embed="rId6"/>
          <a:stretch>
            <a:fillRect/>
          </a:stretch>
        </p:blipFill>
        <p:spPr>
          <a:xfrm>
            <a:off x="799367" y="4374880"/>
            <a:ext cx="171450" cy="180975"/>
          </a:xfrm>
          <a:prstGeom prst="rect">
            <a:avLst/>
          </a:prstGeom>
        </p:spPr>
      </p:pic>
      <p:pic>
        <p:nvPicPr>
          <p:cNvPr id="23" name="Picture 22" descr="image.png"/>
          <p:cNvPicPr>
            <a:picLocks noChangeAspect="1"/>
          </p:cNvPicPr>
          <p:nvPr/>
        </p:nvPicPr>
        <p:blipFill>
          <a:blip r:embed="rId6"/>
          <a:stretch>
            <a:fillRect/>
          </a:stretch>
        </p:blipFill>
        <p:spPr>
          <a:xfrm>
            <a:off x="6481762" y="3241774"/>
            <a:ext cx="171450" cy="180975"/>
          </a:xfrm>
          <a:prstGeom prst="rect">
            <a:avLst/>
          </a:prstGeom>
        </p:spPr>
      </p:pic>
      <p:pic>
        <p:nvPicPr>
          <p:cNvPr id="24" name="Picture 23" descr="image.png"/>
          <p:cNvPicPr>
            <a:picLocks noChangeAspect="1"/>
          </p:cNvPicPr>
          <p:nvPr/>
        </p:nvPicPr>
        <p:blipFill>
          <a:blip r:embed="rId6"/>
          <a:stretch>
            <a:fillRect/>
          </a:stretch>
        </p:blipFill>
        <p:spPr>
          <a:xfrm>
            <a:off x="6481762" y="3736345"/>
            <a:ext cx="171450" cy="180975"/>
          </a:xfrm>
          <a:prstGeom prst="rect">
            <a:avLst/>
          </a:prstGeom>
        </p:spPr>
      </p:pic>
      <p:pic>
        <p:nvPicPr>
          <p:cNvPr id="25" name="Picture 24" descr="image.png"/>
          <p:cNvPicPr>
            <a:picLocks noChangeAspect="1"/>
          </p:cNvPicPr>
          <p:nvPr/>
        </p:nvPicPr>
        <p:blipFill>
          <a:blip r:embed="rId6"/>
          <a:stretch>
            <a:fillRect/>
          </a:stretch>
        </p:blipFill>
        <p:spPr>
          <a:xfrm>
            <a:off x="6481762" y="4199036"/>
            <a:ext cx="171450" cy="180975"/>
          </a:xfrm>
          <a:prstGeom prst="rect">
            <a:avLst/>
          </a:prstGeom>
        </p:spPr>
      </p:pic>
      <p:pic>
        <p:nvPicPr>
          <p:cNvPr id="26" name="Picture 25" descr="image.png"/>
          <p:cNvPicPr>
            <a:picLocks noChangeAspect="1"/>
          </p:cNvPicPr>
          <p:nvPr/>
        </p:nvPicPr>
        <p:blipFill>
          <a:blip r:embed="rId6"/>
          <a:stretch>
            <a:fillRect/>
          </a:stretch>
        </p:blipFill>
        <p:spPr>
          <a:xfrm>
            <a:off x="6481762" y="4799111"/>
            <a:ext cx="171450" cy="180975"/>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age.png"/>
          <p:cNvPicPr>
            <a:picLocks noChangeAspect="1"/>
          </p:cNvPicPr>
          <p:nvPr/>
        </p:nvPicPr>
        <p:blipFill>
          <a:blip r:embed="rId2"/>
          <a:stretch>
            <a:fillRect/>
          </a:stretch>
        </p:blipFill>
        <p:spPr>
          <a:xfrm>
            <a:off x="571500" y="2763142"/>
            <a:ext cx="5357812" cy="129540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4" name="Picture 3" descr="image.png"/>
          <p:cNvPicPr>
            <a:picLocks noChangeAspect="1"/>
          </p:cNvPicPr>
          <p:nvPr/>
        </p:nvPicPr>
        <p:blipFill>
          <a:blip r:embed="rId3"/>
          <a:stretch>
            <a:fillRect/>
          </a:stretch>
        </p:blipFill>
        <p:spPr>
          <a:xfrm>
            <a:off x="571500" y="4201417"/>
            <a:ext cx="5357812" cy="157162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6" name="TextBox 5"/>
          <p:cNvSpPr txBox="1"/>
          <p:nvPr/>
        </p:nvSpPr>
        <p:spPr>
          <a:xfrm>
            <a:off x="571500" y="1848742"/>
            <a:ext cx="5357812" cy="771525"/>
          </a:xfrm>
          <a:prstGeom prst="rect">
            <a:avLst/>
          </a:prstGeom>
          <a:noFill/>
        </p:spPr>
        <p:txBody>
          <a:bodyPr wrap="square" lIns="0" tIns="0" rIns="0" bIns="0" anchor="t">
            <a:spAutoFit/>
          </a:bodyPr>
          <a:lstStyle/>
          <a:p>
            <a:pPr algn="l">
              <a:lnSpc>
                <a:spcPts val="2025"/>
              </a:lnSpc>
            </a:pPr>
            <a:r>
              <a:rPr sz="1350" b="0" i="0" u="none" dirty="0" err="1">
                <a:solidFill>
                  <a:srgbClr val="334155"/>
                </a:solidFill>
                <a:latin typeface="Hind Siliguri"/>
              </a:rPr>
              <a:t>মানব</a:t>
            </a:r>
            <a:r>
              <a:rPr sz="1350" b="0" i="0" u="none" dirty="0">
                <a:solidFill>
                  <a:srgbClr val="334155"/>
                </a:solidFill>
                <a:latin typeface="Hind Siliguri"/>
              </a:rPr>
              <a:t> </a:t>
            </a:r>
            <a:r>
              <a:rPr sz="1350" b="0" i="0" u="none" dirty="0" err="1">
                <a:solidFill>
                  <a:srgbClr val="334155"/>
                </a:solidFill>
                <a:latin typeface="Hind Siliguri"/>
              </a:rPr>
              <a:t>শিশুর</a:t>
            </a:r>
            <a:r>
              <a:rPr sz="1350" b="0" i="0" u="none" dirty="0">
                <a:solidFill>
                  <a:srgbClr val="334155"/>
                </a:solidFill>
                <a:latin typeface="Hind Siliguri"/>
              </a:rPr>
              <a:t> </a:t>
            </a:r>
            <a:r>
              <a:rPr sz="1350" b="0" i="0" u="none" dirty="0" err="1">
                <a:solidFill>
                  <a:srgbClr val="334155"/>
                </a:solidFill>
                <a:latin typeface="Hind Siliguri"/>
              </a:rPr>
              <a:t>জন্মের</a:t>
            </a:r>
            <a:r>
              <a:rPr sz="1350" b="0" i="0" u="none" dirty="0">
                <a:solidFill>
                  <a:srgbClr val="334155"/>
                </a:solidFill>
                <a:latin typeface="Hind Siliguri"/>
              </a:rPr>
              <a:t> </a:t>
            </a:r>
            <a:r>
              <a:rPr sz="1350" b="0" i="0" u="none" dirty="0" err="1">
                <a:solidFill>
                  <a:srgbClr val="334155"/>
                </a:solidFill>
                <a:latin typeface="Hind Siliguri"/>
              </a:rPr>
              <a:t>সময়</a:t>
            </a:r>
            <a:r>
              <a:rPr sz="1350" b="0" i="0" u="none" dirty="0">
                <a:solidFill>
                  <a:srgbClr val="334155"/>
                </a:solidFill>
                <a:latin typeface="Hind Siliguri"/>
              </a:rPr>
              <a:t> </a:t>
            </a:r>
            <a:r>
              <a:rPr sz="1350" b="0" i="0" u="none" dirty="0" err="1">
                <a:solidFill>
                  <a:srgbClr val="334155"/>
                </a:solidFill>
                <a:latin typeface="Hind Siliguri"/>
              </a:rPr>
              <a:t>প্রায়</a:t>
            </a:r>
            <a:r>
              <a:rPr sz="1350" b="0" i="0" u="none" dirty="0">
                <a:solidFill>
                  <a:srgbClr val="334155"/>
                </a:solidFill>
                <a:latin typeface="Hind Siliguri"/>
              </a:rPr>
              <a:t> </a:t>
            </a:r>
            <a:r>
              <a:rPr sz="1350" b="1" i="0" u="none" dirty="0">
                <a:solidFill>
                  <a:srgbClr val="334155"/>
                </a:solidFill>
                <a:latin typeface="Hind Siliguri"/>
              </a:rPr>
              <a:t>৩০০টি</a:t>
            </a:r>
            <a:r>
              <a:rPr sz="1350" b="0" i="0" u="none" dirty="0">
                <a:solidFill>
                  <a:srgbClr val="334155"/>
                </a:solidFill>
                <a:latin typeface="Hind Siliguri"/>
              </a:rPr>
              <a:t> </a:t>
            </a:r>
            <a:r>
              <a:rPr sz="1350" b="0" i="0" u="none" dirty="0" err="1">
                <a:solidFill>
                  <a:srgbClr val="334155"/>
                </a:solidFill>
                <a:latin typeface="Hind Siliguri"/>
              </a:rPr>
              <a:t>অস্থি</a:t>
            </a:r>
            <a:r>
              <a:rPr sz="1350" b="0" i="0" u="none" dirty="0">
                <a:solidFill>
                  <a:srgbClr val="334155"/>
                </a:solidFill>
                <a:latin typeface="Hind Siliguri"/>
              </a:rPr>
              <a:t> </a:t>
            </a:r>
            <a:r>
              <a:rPr sz="1350" b="0" i="0" u="none" dirty="0" err="1">
                <a:solidFill>
                  <a:srgbClr val="334155"/>
                </a:solidFill>
                <a:latin typeface="Hind Siliguri"/>
              </a:rPr>
              <a:t>থাকে</a:t>
            </a:r>
            <a:r>
              <a:rPr sz="1350" b="0" i="0" u="none" dirty="0">
                <a:solidFill>
                  <a:srgbClr val="334155"/>
                </a:solidFill>
                <a:latin typeface="Hind Siliguri"/>
              </a:rPr>
              <a:t>। </a:t>
            </a:r>
            <a:r>
              <a:rPr sz="1350" b="0" i="0" u="none" dirty="0" err="1">
                <a:solidFill>
                  <a:srgbClr val="334155"/>
                </a:solidFill>
                <a:latin typeface="Hind Siliguri"/>
              </a:rPr>
              <a:t>তবে</a:t>
            </a:r>
            <a:r>
              <a:rPr sz="1350" b="0" i="0" u="none" dirty="0">
                <a:solidFill>
                  <a:srgbClr val="334155"/>
                </a:solidFill>
                <a:latin typeface="Hind Siliguri"/>
              </a:rPr>
              <a:t> </a:t>
            </a:r>
            <a:r>
              <a:rPr sz="1350" b="0" i="0" u="none" dirty="0" err="1">
                <a:solidFill>
                  <a:srgbClr val="334155"/>
                </a:solidFill>
                <a:latin typeface="Hind Siliguri"/>
              </a:rPr>
              <a:t>পূর্ণাঙ্গ</a:t>
            </a:r>
            <a:r>
              <a:rPr sz="1350" b="0" i="0" u="none" dirty="0">
                <a:solidFill>
                  <a:srgbClr val="334155"/>
                </a:solidFill>
                <a:latin typeface="Hind Siliguri"/>
              </a:rPr>
              <a:t> </a:t>
            </a:r>
            <a:r>
              <a:rPr sz="1350" b="0" i="0" u="none" dirty="0" err="1">
                <a:solidFill>
                  <a:srgbClr val="334155"/>
                </a:solidFill>
                <a:latin typeface="Hind Siliguri"/>
              </a:rPr>
              <a:t>মানব</a:t>
            </a:r>
            <a:r>
              <a:rPr sz="1350" b="0" i="0" u="none" dirty="0">
                <a:solidFill>
                  <a:srgbClr val="334155"/>
                </a:solidFill>
                <a:latin typeface="Hind Siliguri"/>
              </a:rPr>
              <a:t> </a:t>
            </a:r>
            <a:r>
              <a:rPr sz="1350" b="0" i="0" u="none" dirty="0" err="1">
                <a:solidFill>
                  <a:srgbClr val="334155"/>
                </a:solidFill>
                <a:latin typeface="Hind Siliguri"/>
              </a:rPr>
              <a:t>অন্তঃকঙ্কাল</a:t>
            </a:r>
            <a:r>
              <a:rPr sz="1350" b="0" i="0" u="none" dirty="0">
                <a:solidFill>
                  <a:srgbClr val="334155"/>
                </a:solidFill>
                <a:latin typeface="Hind Siliguri"/>
              </a:rPr>
              <a:t> </a:t>
            </a:r>
            <a:r>
              <a:rPr sz="1350" b="0" i="0" u="none" dirty="0" err="1">
                <a:solidFill>
                  <a:srgbClr val="334155"/>
                </a:solidFill>
                <a:latin typeface="Hind Siliguri"/>
              </a:rPr>
              <a:t>মোট</a:t>
            </a:r>
            <a:r>
              <a:rPr sz="1350" b="0" i="0" u="none" dirty="0">
                <a:solidFill>
                  <a:srgbClr val="334155"/>
                </a:solidFill>
                <a:latin typeface="Hind Siliguri"/>
              </a:rPr>
              <a:t> </a:t>
            </a:r>
            <a:r>
              <a:rPr sz="1350" b="1" i="0" u="none" dirty="0">
                <a:solidFill>
                  <a:srgbClr val="334155"/>
                </a:solidFill>
                <a:latin typeface="Hind Siliguri"/>
              </a:rPr>
              <a:t>২০৬টি</a:t>
            </a:r>
            <a:r>
              <a:rPr sz="1350" b="0" i="0" u="none" dirty="0">
                <a:solidFill>
                  <a:srgbClr val="334155"/>
                </a:solidFill>
                <a:latin typeface="Hind Siliguri"/>
              </a:rPr>
              <a:t> </a:t>
            </a:r>
            <a:r>
              <a:rPr sz="1350" b="0" i="0" u="none" dirty="0" err="1">
                <a:solidFill>
                  <a:srgbClr val="334155"/>
                </a:solidFill>
                <a:latin typeface="Hind Siliguri"/>
              </a:rPr>
              <a:t>অস্থি</a:t>
            </a:r>
            <a:r>
              <a:rPr sz="1350" b="0" i="0" u="none" dirty="0">
                <a:solidFill>
                  <a:srgbClr val="334155"/>
                </a:solidFill>
                <a:latin typeface="Hind Siliguri"/>
              </a:rPr>
              <a:t> </a:t>
            </a:r>
            <a:r>
              <a:rPr sz="1350" b="0" i="0" u="none" dirty="0" err="1">
                <a:solidFill>
                  <a:srgbClr val="334155"/>
                </a:solidFill>
                <a:latin typeface="Hind Siliguri"/>
              </a:rPr>
              <a:t>নিয়ে</a:t>
            </a:r>
            <a:r>
              <a:rPr sz="1350" b="0" i="0" u="none" dirty="0">
                <a:solidFill>
                  <a:srgbClr val="334155"/>
                </a:solidFill>
                <a:latin typeface="Hind Siliguri"/>
              </a:rPr>
              <a:t> </a:t>
            </a:r>
            <a:r>
              <a:rPr sz="1350" b="0" i="0" u="none" dirty="0" err="1">
                <a:solidFill>
                  <a:srgbClr val="334155"/>
                </a:solidFill>
                <a:latin typeface="Hind Siliguri"/>
              </a:rPr>
              <a:t>গঠিত</a:t>
            </a:r>
            <a:r>
              <a:rPr sz="1350" b="0" i="0" u="none" dirty="0">
                <a:solidFill>
                  <a:srgbClr val="334155"/>
                </a:solidFill>
                <a:latin typeface="Hind Siliguri"/>
              </a:rPr>
              <a:t>। </a:t>
            </a:r>
            <a:r>
              <a:rPr sz="1350" b="0" i="0" u="none" dirty="0" err="1">
                <a:solidFill>
                  <a:srgbClr val="334155"/>
                </a:solidFill>
                <a:latin typeface="Hind Siliguri"/>
              </a:rPr>
              <a:t>মানুষের</a:t>
            </a:r>
            <a:r>
              <a:rPr sz="1350" b="0" i="0" u="none" dirty="0">
                <a:solidFill>
                  <a:srgbClr val="334155"/>
                </a:solidFill>
                <a:latin typeface="Hind Siliguri"/>
              </a:rPr>
              <a:t> </a:t>
            </a:r>
            <a:r>
              <a:rPr sz="1350" b="0" i="0" u="none" dirty="0" err="1">
                <a:solidFill>
                  <a:srgbClr val="334155"/>
                </a:solidFill>
                <a:latin typeface="Hind Siliguri"/>
              </a:rPr>
              <a:t>অন্তঃকঙ্কালতন্ত্রকে</a:t>
            </a:r>
            <a:r>
              <a:rPr sz="1350" b="0" i="0" u="none" dirty="0">
                <a:solidFill>
                  <a:srgbClr val="334155"/>
                </a:solidFill>
                <a:latin typeface="Hind Siliguri"/>
              </a:rPr>
              <a:t> </a:t>
            </a:r>
            <a:r>
              <a:rPr sz="1350" b="0" i="0" u="none" dirty="0" err="1">
                <a:solidFill>
                  <a:srgbClr val="334155"/>
                </a:solidFill>
                <a:latin typeface="Hind Siliguri"/>
              </a:rPr>
              <a:t>প্রধানত</a:t>
            </a:r>
            <a:r>
              <a:rPr sz="1350" b="0" i="0" u="none" dirty="0">
                <a:solidFill>
                  <a:srgbClr val="334155"/>
                </a:solidFill>
                <a:latin typeface="Hind Siliguri"/>
              </a:rPr>
              <a:t> </a:t>
            </a:r>
            <a:r>
              <a:rPr sz="1350" b="0" i="0" u="none" dirty="0" err="1">
                <a:solidFill>
                  <a:srgbClr val="334155"/>
                </a:solidFill>
                <a:latin typeface="Hind Siliguri"/>
              </a:rPr>
              <a:t>দুটি</a:t>
            </a:r>
            <a:r>
              <a:rPr sz="1350" b="0" i="0" u="none" dirty="0">
                <a:solidFill>
                  <a:srgbClr val="334155"/>
                </a:solidFill>
                <a:latin typeface="Hind Siliguri"/>
              </a:rPr>
              <a:t> </a:t>
            </a:r>
            <a:r>
              <a:rPr sz="1350" b="0" i="0" u="none" dirty="0" err="1">
                <a:solidFill>
                  <a:srgbClr val="334155"/>
                </a:solidFill>
                <a:latin typeface="Hind Siliguri"/>
              </a:rPr>
              <a:t>ভাগে</a:t>
            </a:r>
            <a:r>
              <a:rPr sz="1350" b="0" i="0" u="none" dirty="0">
                <a:solidFill>
                  <a:srgbClr val="334155"/>
                </a:solidFill>
                <a:latin typeface="Hind Siliguri"/>
              </a:rPr>
              <a:t> </a:t>
            </a:r>
            <a:r>
              <a:rPr sz="1350" b="0" i="0" u="none" dirty="0" err="1">
                <a:solidFill>
                  <a:srgbClr val="334155"/>
                </a:solidFill>
                <a:latin typeface="Hind Siliguri"/>
              </a:rPr>
              <a:t>ভাগ</a:t>
            </a:r>
            <a:r>
              <a:rPr sz="1350" b="0" i="0" u="none" dirty="0">
                <a:solidFill>
                  <a:srgbClr val="334155"/>
                </a:solidFill>
                <a:latin typeface="Hind Siliguri"/>
              </a:rPr>
              <a:t> </a:t>
            </a:r>
            <a:r>
              <a:rPr sz="1350" b="0" i="0" u="none" dirty="0" err="1">
                <a:solidFill>
                  <a:srgbClr val="334155"/>
                </a:solidFill>
                <a:latin typeface="Hind Siliguri"/>
              </a:rPr>
              <a:t>করা</a:t>
            </a:r>
            <a:r>
              <a:rPr sz="1350" b="0" i="0" u="none" dirty="0">
                <a:solidFill>
                  <a:srgbClr val="334155"/>
                </a:solidFill>
                <a:latin typeface="Hind Siliguri"/>
              </a:rPr>
              <a:t> </a:t>
            </a:r>
            <a:r>
              <a:rPr sz="1350" b="0" i="0" u="none" dirty="0" err="1">
                <a:solidFill>
                  <a:srgbClr val="334155"/>
                </a:solidFill>
                <a:latin typeface="Hind Siliguri"/>
              </a:rPr>
              <a:t>হয়</a:t>
            </a:r>
            <a:r>
              <a:rPr sz="1350" b="0" i="0" u="none" dirty="0">
                <a:solidFill>
                  <a:srgbClr val="334155"/>
                </a:solidFill>
                <a:latin typeface="Hind Siliguri"/>
              </a:rPr>
              <a:t>:</a:t>
            </a:r>
          </a:p>
        </p:txBody>
      </p:sp>
      <p:sp>
        <p:nvSpPr>
          <p:cNvPr id="7" name="TextBox 6"/>
          <p:cNvSpPr txBox="1"/>
          <p:nvPr/>
        </p:nvSpPr>
        <p:spPr>
          <a:xfrm>
            <a:off x="790575" y="2982217"/>
            <a:ext cx="5165645" cy="276225"/>
          </a:xfrm>
          <a:prstGeom prst="rect">
            <a:avLst/>
          </a:prstGeom>
          <a:noFill/>
        </p:spPr>
        <p:txBody>
          <a:bodyPr wrap="square" lIns="0" tIns="0" rIns="0" bIns="0" anchor="t">
            <a:spAutoFit/>
          </a:bodyPr>
          <a:lstStyle/>
          <a:p>
            <a:pPr algn="l"/>
            <a:r>
              <a:rPr sz="1650" b="1" i="0" u="none">
                <a:solidFill>
                  <a:srgbClr val="0369A1"/>
                </a:solidFill>
                <a:latin typeface="Noto Sans Bengali"/>
              </a:rPr>
              <a:t>১. অক্ষীয় কঙ্কাল (Axial Skeleton) — ৮০টি</a:t>
            </a:r>
          </a:p>
        </p:txBody>
      </p:sp>
      <p:sp>
        <p:nvSpPr>
          <p:cNvPr id="8" name="TextBox 7"/>
          <p:cNvSpPr txBox="1"/>
          <p:nvPr/>
        </p:nvSpPr>
        <p:spPr>
          <a:xfrm>
            <a:off x="790575" y="3353692"/>
            <a:ext cx="4919662" cy="485775"/>
          </a:xfrm>
          <a:prstGeom prst="rect">
            <a:avLst/>
          </a:prstGeom>
          <a:noFill/>
        </p:spPr>
        <p:txBody>
          <a:bodyPr wrap="square" lIns="0" tIns="0" rIns="0" bIns="0" anchor="t">
            <a:spAutoFit/>
          </a:bodyPr>
          <a:lstStyle/>
          <a:p>
            <a:pPr algn="l">
              <a:lnSpc>
                <a:spcPts val="1912"/>
              </a:lnSpc>
            </a:pPr>
            <a:r>
              <a:rPr sz="1275" b="0" i="0" u="none">
                <a:solidFill>
                  <a:srgbClr val="334155"/>
                </a:solidFill>
                <a:latin typeface="Hind Siliguri"/>
              </a:rPr>
              <a:t>দেহের লম্ব অক্ষ বরাবর অবস্থিত অস্থিসমূহ। এতে করোটি (২৯), মেরুদণ্ড (৩৩/২৬) এবং বক্ষপিঞ্জর (২৫) অন্তর্ভুক্ত।</a:t>
            </a:r>
          </a:p>
        </p:txBody>
      </p:sp>
      <p:sp>
        <p:nvSpPr>
          <p:cNvPr id="9" name="TextBox 8"/>
          <p:cNvSpPr txBox="1"/>
          <p:nvPr/>
        </p:nvSpPr>
        <p:spPr>
          <a:xfrm>
            <a:off x="790575" y="4420492"/>
            <a:ext cx="5165645" cy="552450"/>
          </a:xfrm>
          <a:prstGeom prst="rect">
            <a:avLst/>
          </a:prstGeom>
          <a:noFill/>
        </p:spPr>
        <p:txBody>
          <a:bodyPr wrap="square" lIns="0" tIns="0" rIns="0" bIns="0" anchor="t">
            <a:spAutoFit/>
          </a:bodyPr>
          <a:lstStyle/>
          <a:p>
            <a:pPr algn="l"/>
            <a:r>
              <a:rPr sz="1650" b="1" i="0" u="none">
                <a:solidFill>
                  <a:srgbClr val="0369A1"/>
                </a:solidFill>
                <a:latin typeface="Noto Sans Bengali"/>
              </a:rPr>
              <a:t>২. উপাঙ্গীয় কঙ্কাল (Appendicular Skeleton) — ১২৬টি</a:t>
            </a:r>
          </a:p>
        </p:txBody>
      </p:sp>
      <p:sp>
        <p:nvSpPr>
          <p:cNvPr id="10" name="TextBox 9"/>
          <p:cNvSpPr txBox="1"/>
          <p:nvPr/>
        </p:nvSpPr>
        <p:spPr>
          <a:xfrm>
            <a:off x="790575" y="5068192"/>
            <a:ext cx="4919662" cy="485775"/>
          </a:xfrm>
          <a:prstGeom prst="rect">
            <a:avLst/>
          </a:prstGeom>
          <a:noFill/>
        </p:spPr>
        <p:txBody>
          <a:bodyPr wrap="square" lIns="0" tIns="0" rIns="0" bIns="0" anchor="t">
            <a:spAutoFit/>
          </a:bodyPr>
          <a:lstStyle/>
          <a:p>
            <a:pPr algn="l">
              <a:lnSpc>
                <a:spcPts val="1912"/>
              </a:lnSpc>
            </a:pPr>
            <a:r>
              <a:rPr sz="1275" b="0" i="0" u="none">
                <a:solidFill>
                  <a:srgbClr val="334155"/>
                </a:solidFill>
                <a:latin typeface="Hind Siliguri"/>
              </a:rPr>
              <a:t>অক্ষীয় কঙ্কালের দুপাশে অবস্থিত অস্থিসমূহ। এতে বক্ষ অস্থিচক্র (৪), ঊর্ধ্ববাহু (৬০), শ্রোণিচক্র (২) এবং নিম্নবাহু (৬০) অন্তর্ভুক্ত।</a:t>
            </a:r>
          </a:p>
        </p:txBody>
      </p:sp>
      <p:sp>
        <p:nvSpPr>
          <p:cNvPr id="12" name="TextBox 11"/>
          <p:cNvSpPr txBox="1"/>
          <p:nvPr/>
        </p:nvSpPr>
        <p:spPr>
          <a:xfrm>
            <a:off x="571500" y="476250"/>
            <a:ext cx="11601450" cy="430410"/>
          </a:xfrm>
          <a:prstGeom prst="rect">
            <a:avLst/>
          </a:prstGeom>
          <a:noFill/>
        </p:spPr>
        <p:txBody>
          <a:bodyPr wrap="square" lIns="0" tIns="0" rIns="0" bIns="0" anchor="t">
            <a:spAutoFit/>
          </a:bodyPr>
          <a:lstStyle/>
          <a:p>
            <a:pPr algn="l">
              <a:lnSpc>
                <a:spcPts val="3240"/>
              </a:lnSpc>
            </a:pPr>
            <a:r>
              <a:rPr sz="2700" b="1" i="0" u="none">
                <a:solidFill>
                  <a:srgbClr val="0284C7"/>
                </a:solidFill>
                <a:latin typeface="Noto Sans Bengali"/>
              </a:rPr>
              <a:t>মানব কঙ্কালের প্রধান বিভাজন</a:t>
            </a:r>
          </a:p>
        </p:txBody>
      </p:sp>
      <p:sp>
        <p:nvSpPr>
          <p:cNvPr id="13" name="Rectangle 12"/>
          <p:cNvSpPr/>
          <p:nvPr/>
        </p:nvSpPr>
        <p:spPr>
          <a:xfrm>
            <a:off x="571500" y="982860"/>
            <a:ext cx="11049000" cy="19050"/>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graphicFrame>
        <p:nvGraphicFramePr>
          <p:cNvPr id="15" name="Object 14">
            <a:extLst>
              <a:ext uri="{FF2B5EF4-FFF2-40B4-BE49-F238E27FC236}">
                <a16:creationId xmlns:a16="http://schemas.microsoft.com/office/drawing/2014/main" id="{6E752BF9-4CA9-1F0D-2BE4-A82D46D7B0D5}"/>
              </a:ext>
            </a:extLst>
          </p:cNvPr>
          <p:cNvGraphicFramePr>
            <a:graphicFrameLocks noChangeAspect="1"/>
          </p:cNvGraphicFramePr>
          <p:nvPr>
            <p:extLst>
              <p:ext uri="{D42A27DB-BD31-4B8C-83A1-F6EECF244321}">
                <p14:modId xmlns:p14="http://schemas.microsoft.com/office/powerpoint/2010/main" val="3340893711"/>
              </p:ext>
            </p:extLst>
          </p:nvPr>
        </p:nvGraphicFramePr>
        <p:xfrm>
          <a:off x="7332783" y="1028286"/>
          <a:ext cx="3576655" cy="5759376"/>
        </p:xfrm>
        <a:graphic>
          <a:graphicData uri="http://schemas.openxmlformats.org/presentationml/2006/ole">
            <mc:AlternateContent xmlns:mc="http://schemas.openxmlformats.org/markup-compatibility/2006">
              <mc:Choice xmlns:v="urn:schemas-microsoft-com:vml" Requires="v">
                <p:oleObj name="Picture" r:id="rId4" imgW="3579055" imgH="5764734" progId="Word.Picture.8">
                  <p:embed/>
                </p:oleObj>
              </mc:Choice>
              <mc:Fallback>
                <p:oleObj name="Picture" r:id="rId4" imgW="3579055" imgH="5764734" progId="Word.Picture.8">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32783" y="1028286"/>
                        <a:ext cx="3576655" cy="5759376"/>
                      </a:xfrm>
                      <a:prstGeom prst="rect">
                        <a:avLst/>
                      </a:prstGeom>
                      <a:noFill/>
                    </p:spPr>
                  </p:pic>
                </p:oleObj>
              </mc:Fallback>
            </mc:AlternateContent>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age.png"/>
          <p:cNvPicPr>
            <a:picLocks noChangeAspect="1"/>
          </p:cNvPicPr>
          <p:nvPr/>
        </p:nvPicPr>
        <p:blipFill>
          <a:blip r:embed="rId2"/>
          <a:stretch>
            <a:fillRect/>
          </a:stretch>
        </p:blipFill>
        <p:spPr>
          <a:xfrm>
            <a:off x="6262687" y="1905892"/>
            <a:ext cx="5357812" cy="3810000"/>
          </a:xfrm>
          <a:prstGeom prst="rect">
            <a:avLst/>
          </a:prstGeom>
        </p:spPr>
      </p:pic>
      <p:sp>
        <p:nvSpPr>
          <p:cNvPr id="4" name="TextBox 3"/>
          <p:cNvSpPr txBox="1"/>
          <p:nvPr/>
        </p:nvSpPr>
        <p:spPr>
          <a:xfrm>
            <a:off x="571500" y="1934913"/>
            <a:ext cx="5357812" cy="242887"/>
          </a:xfrm>
          <a:prstGeom prst="rect">
            <a:avLst/>
          </a:prstGeom>
          <a:noFill/>
        </p:spPr>
        <p:txBody>
          <a:bodyPr wrap="square" lIns="0" tIns="0" rIns="0" bIns="0" anchor="t">
            <a:spAutoFit/>
          </a:bodyPr>
          <a:lstStyle/>
          <a:p>
            <a:pPr algn="l">
              <a:lnSpc>
                <a:spcPts val="1912"/>
              </a:lnSpc>
            </a:pPr>
            <a:r>
              <a:rPr sz="1275" b="1" i="0" u="none" dirty="0" err="1">
                <a:solidFill>
                  <a:srgbClr val="334155"/>
                </a:solidFill>
                <a:latin typeface="Hind Siliguri"/>
              </a:rPr>
              <a:t>করোটি</a:t>
            </a:r>
            <a:r>
              <a:rPr sz="1275" b="1" i="0" u="none" dirty="0">
                <a:solidFill>
                  <a:srgbClr val="334155"/>
                </a:solidFill>
                <a:latin typeface="Hind Siliguri"/>
              </a:rPr>
              <a:t> (Skull):</a:t>
            </a:r>
            <a:r>
              <a:rPr sz="1275" b="0" i="0" u="none" dirty="0">
                <a:solidFill>
                  <a:srgbClr val="334155"/>
                </a:solidFill>
                <a:latin typeface="Hind Siliguri"/>
              </a:rPr>
              <a:t> </a:t>
            </a:r>
            <a:r>
              <a:rPr sz="1275" b="0" i="0" u="none" dirty="0" err="1">
                <a:solidFill>
                  <a:srgbClr val="334155"/>
                </a:solidFill>
                <a:latin typeface="Hind Siliguri"/>
              </a:rPr>
              <a:t>মুখমণ্ডলীয়</a:t>
            </a:r>
            <a:r>
              <a:rPr sz="1275" b="0" i="0" u="none" dirty="0">
                <a:solidFill>
                  <a:srgbClr val="334155"/>
                </a:solidFill>
                <a:latin typeface="Hind Siliguri"/>
              </a:rPr>
              <a:t> ও </a:t>
            </a:r>
            <a:r>
              <a:rPr sz="1275" b="0" i="0" u="none" dirty="0" err="1">
                <a:solidFill>
                  <a:srgbClr val="334155"/>
                </a:solidFill>
                <a:latin typeface="Hind Siliguri"/>
              </a:rPr>
              <a:t>করোটিকার</a:t>
            </a:r>
            <a:r>
              <a:rPr sz="1275" b="0" i="0" u="none" dirty="0">
                <a:solidFill>
                  <a:srgbClr val="334155"/>
                </a:solidFill>
                <a:latin typeface="Hind Siliguri"/>
              </a:rPr>
              <a:t> ২৯টি </a:t>
            </a:r>
            <a:r>
              <a:rPr sz="1275" b="0" i="0" u="none" dirty="0" err="1">
                <a:solidFill>
                  <a:srgbClr val="334155"/>
                </a:solidFill>
                <a:latin typeface="Hind Siliguri"/>
              </a:rPr>
              <a:t>অস্থি</a:t>
            </a:r>
            <a:r>
              <a:rPr sz="1275" b="0" i="0" u="none" dirty="0">
                <a:solidFill>
                  <a:srgbClr val="334155"/>
                </a:solidFill>
                <a:latin typeface="Hind Siliguri"/>
              </a:rPr>
              <a:t> </a:t>
            </a:r>
            <a:r>
              <a:rPr sz="1275" b="0" i="0" u="none" dirty="0" err="1">
                <a:solidFill>
                  <a:srgbClr val="334155"/>
                </a:solidFill>
                <a:latin typeface="Hind Siliguri"/>
              </a:rPr>
              <a:t>নিয়ে</a:t>
            </a:r>
            <a:r>
              <a:rPr sz="1275" b="0" i="0" u="none" dirty="0">
                <a:solidFill>
                  <a:srgbClr val="334155"/>
                </a:solidFill>
                <a:latin typeface="Hind Siliguri"/>
              </a:rPr>
              <a:t> </a:t>
            </a:r>
            <a:r>
              <a:rPr sz="1275" b="0" i="0" u="none" dirty="0" err="1">
                <a:solidFill>
                  <a:srgbClr val="334155"/>
                </a:solidFill>
                <a:latin typeface="Hind Siliguri"/>
              </a:rPr>
              <a:t>গঠিত</a:t>
            </a:r>
            <a:r>
              <a:rPr sz="1275" b="0" i="0" u="none" dirty="0">
                <a:solidFill>
                  <a:srgbClr val="334155"/>
                </a:solidFill>
                <a:latin typeface="Hind Siliguri"/>
              </a:rPr>
              <a:t> </a:t>
            </a:r>
            <a:r>
              <a:rPr sz="1275" b="0" i="0" u="none" dirty="0" err="1">
                <a:solidFill>
                  <a:srgbClr val="334155"/>
                </a:solidFill>
                <a:latin typeface="Hind Siliguri"/>
              </a:rPr>
              <a:t>মস্তকের</a:t>
            </a:r>
            <a:r>
              <a:rPr sz="1275" b="0" i="0" u="none" dirty="0">
                <a:solidFill>
                  <a:srgbClr val="334155"/>
                </a:solidFill>
                <a:latin typeface="Hind Siliguri"/>
              </a:rPr>
              <a:t> </a:t>
            </a:r>
            <a:r>
              <a:rPr sz="1275" b="0" i="0" u="none" dirty="0" err="1">
                <a:solidFill>
                  <a:srgbClr val="334155"/>
                </a:solidFill>
                <a:latin typeface="Hind Siliguri"/>
              </a:rPr>
              <a:t>কাঠামো</a:t>
            </a:r>
            <a:r>
              <a:rPr sz="1275" b="0" i="0" u="none" dirty="0">
                <a:solidFill>
                  <a:srgbClr val="334155"/>
                </a:solidFill>
                <a:latin typeface="Hind Siliguri"/>
              </a:rPr>
              <a:t>।</a:t>
            </a:r>
          </a:p>
        </p:txBody>
      </p:sp>
      <p:sp>
        <p:nvSpPr>
          <p:cNvPr id="5" name="TextBox 4"/>
          <p:cNvSpPr txBox="1"/>
          <p:nvPr/>
        </p:nvSpPr>
        <p:spPr>
          <a:xfrm>
            <a:off x="571500" y="2403598"/>
            <a:ext cx="5357812" cy="728662"/>
          </a:xfrm>
          <a:prstGeom prst="rect">
            <a:avLst/>
          </a:prstGeom>
          <a:noFill/>
        </p:spPr>
        <p:txBody>
          <a:bodyPr wrap="square" lIns="0" tIns="0" rIns="0" bIns="0" anchor="t">
            <a:spAutoFit/>
          </a:bodyPr>
          <a:lstStyle/>
          <a:p>
            <a:pPr algn="l">
              <a:lnSpc>
                <a:spcPts val="1912"/>
              </a:lnSpc>
            </a:pPr>
            <a:r>
              <a:rPr sz="1275" b="1" i="0" u="none" dirty="0" err="1">
                <a:solidFill>
                  <a:srgbClr val="334155"/>
                </a:solidFill>
                <a:latin typeface="Hind Siliguri"/>
              </a:rPr>
              <a:t>করোটিকা</a:t>
            </a:r>
            <a:r>
              <a:rPr sz="1275" b="1" i="0" u="none" dirty="0">
                <a:solidFill>
                  <a:srgbClr val="334155"/>
                </a:solidFill>
                <a:latin typeface="Hind Siliguri"/>
              </a:rPr>
              <a:t> (Cranium):</a:t>
            </a:r>
            <a:r>
              <a:rPr sz="1275" b="0" i="0" u="none" dirty="0">
                <a:solidFill>
                  <a:srgbClr val="334155"/>
                </a:solidFill>
                <a:latin typeface="Hind Siliguri"/>
              </a:rPr>
              <a:t> </a:t>
            </a:r>
            <a:r>
              <a:rPr sz="1275" b="0" i="0" u="none" dirty="0" err="1">
                <a:solidFill>
                  <a:srgbClr val="334155"/>
                </a:solidFill>
                <a:latin typeface="Hind Siliguri"/>
              </a:rPr>
              <a:t>মস্তিষ্ককে</a:t>
            </a:r>
            <a:r>
              <a:rPr sz="1275" b="0" i="0" u="none" dirty="0">
                <a:solidFill>
                  <a:srgbClr val="334155"/>
                </a:solidFill>
                <a:latin typeface="Hind Siliguri"/>
              </a:rPr>
              <a:t> </a:t>
            </a:r>
            <a:r>
              <a:rPr sz="1275" b="0" i="0" u="none" dirty="0" err="1">
                <a:solidFill>
                  <a:srgbClr val="334155"/>
                </a:solidFill>
                <a:latin typeface="Hind Siliguri"/>
              </a:rPr>
              <a:t>ঘিরে</a:t>
            </a:r>
            <a:r>
              <a:rPr sz="1275" b="0" i="0" u="none" dirty="0">
                <a:solidFill>
                  <a:srgbClr val="334155"/>
                </a:solidFill>
                <a:latin typeface="Hind Siliguri"/>
              </a:rPr>
              <a:t> </a:t>
            </a:r>
            <a:r>
              <a:rPr sz="1275" b="0" i="0" u="none" dirty="0" err="1">
                <a:solidFill>
                  <a:srgbClr val="334155"/>
                </a:solidFill>
                <a:latin typeface="Hind Siliguri"/>
              </a:rPr>
              <a:t>রাখা</a:t>
            </a:r>
            <a:r>
              <a:rPr sz="1275" b="0" i="0" u="none" dirty="0">
                <a:solidFill>
                  <a:srgbClr val="334155"/>
                </a:solidFill>
                <a:latin typeface="Hind Siliguri"/>
              </a:rPr>
              <a:t> ৬ </a:t>
            </a:r>
            <a:r>
              <a:rPr sz="1275" b="0" i="0" u="none" dirty="0" err="1">
                <a:solidFill>
                  <a:srgbClr val="334155"/>
                </a:solidFill>
                <a:latin typeface="Hind Siliguri"/>
              </a:rPr>
              <a:t>ধরনের</a:t>
            </a:r>
            <a:r>
              <a:rPr sz="1275" b="0" i="0" u="none" dirty="0">
                <a:solidFill>
                  <a:srgbClr val="334155"/>
                </a:solidFill>
                <a:latin typeface="Hind Siliguri"/>
              </a:rPr>
              <a:t> </a:t>
            </a:r>
            <a:r>
              <a:rPr sz="1275" b="0" i="0" u="none" dirty="0" err="1">
                <a:solidFill>
                  <a:srgbClr val="334155"/>
                </a:solidFill>
                <a:latin typeface="Hind Siliguri"/>
              </a:rPr>
              <a:t>মোট</a:t>
            </a:r>
            <a:r>
              <a:rPr sz="1275" b="0" i="0" u="none" dirty="0">
                <a:solidFill>
                  <a:srgbClr val="334155"/>
                </a:solidFill>
                <a:latin typeface="Hind Siliguri"/>
              </a:rPr>
              <a:t> </a:t>
            </a:r>
            <a:r>
              <a:rPr sz="1275" b="1" i="0" u="none" dirty="0">
                <a:solidFill>
                  <a:srgbClr val="334155"/>
                </a:solidFill>
                <a:latin typeface="Hind Siliguri"/>
              </a:rPr>
              <a:t>৮টি</a:t>
            </a:r>
            <a:r>
              <a:rPr sz="1275" b="0" i="0" u="none" dirty="0">
                <a:solidFill>
                  <a:srgbClr val="334155"/>
                </a:solidFill>
                <a:latin typeface="Hind Siliguri"/>
              </a:rPr>
              <a:t> </a:t>
            </a:r>
            <a:r>
              <a:rPr sz="1275" b="0" i="0" u="none" dirty="0" err="1">
                <a:solidFill>
                  <a:srgbClr val="334155"/>
                </a:solidFill>
                <a:latin typeface="Hind Siliguri"/>
              </a:rPr>
              <a:t>শক্ত</a:t>
            </a:r>
            <a:r>
              <a:rPr sz="1275" b="0" i="0" u="none" dirty="0">
                <a:solidFill>
                  <a:srgbClr val="334155"/>
                </a:solidFill>
                <a:latin typeface="Hind Siliguri"/>
              </a:rPr>
              <a:t> ও </a:t>
            </a:r>
            <a:r>
              <a:rPr sz="1275" b="0" i="0" u="none" dirty="0" err="1">
                <a:solidFill>
                  <a:srgbClr val="334155"/>
                </a:solidFill>
                <a:latin typeface="Hind Siliguri"/>
              </a:rPr>
              <a:t>চ্যাপ্টা</a:t>
            </a:r>
            <a:r>
              <a:rPr sz="1275" b="0" i="0" u="none" dirty="0">
                <a:solidFill>
                  <a:srgbClr val="334155"/>
                </a:solidFill>
                <a:latin typeface="Hind Siliguri"/>
              </a:rPr>
              <a:t> </a:t>
            </a:r>
            <a:r>
              <a:rPr sz="1275" b="0" i="0" u="none" dirty="0" err="1">
                <a:solidFill>
                  <a:srgbClr val="334155"/>
                </a:solidFill>
                <a:latin typeface="Hind Siliguri"/>
              </a:rPr>
              <a:t>অস্থি</a:t>
            </a:r>
            <a:r>
              <a:rPr sz="1275" b="0" i="0" u="none" dirty="0">
                <a:solidFill>
                  <a:srgbClr val="334155"/>
                </a:solidFill>
                <a:latin typeface="Hind Siliguri"/>
              </a:rPr>
              <a:t>। </a:t>
            </a:r>
            <a:r>
              <a:rPr sz="1275" b="0" i="0" u="none" dirty="0" err="1">
                <a:solidFill>
                  <a:srgbClr val="334155"/>
                </a:solidFill>
                <a:latin typeface="Hind Siliguri"/>
              </a:rPr>
              <a:t>এগুলো</a:t>
            </a:r>
            <a:r>
              <a:rPr sz="1275" b="0" i="0" u="none" dirty="0">
                <a:solidFill>
                  <a:srgbClr val="334155"/>
                </a:solidFill>
                <a:latin typeface="Hind Siliguri"/>
              </a:rPr>
              <a:t> </a:t>
            </a:r>
            <a:r>
              <a:rPr sz="1275" b="0" i="0" u="none" dirty="0" err="1">
                <a:solidFill>
                  <a:srgbClr val="334155"/>
                </a:solidFill>
                <a:latin typeface="Hind Siliguri"/>
              </a:rPr>
              <a:t>সুচার</a:t>
            </a:r>
            <a:r>
              <a:rPr sz="1275" b="0" i="0" u="none" dirty="0">
                <a:solidFill>
                  <a:srgbClr val="334155"/>
                </a:solidFill>
                <a:latin typeface="Hind Siliguri"/>
              </a:rPr>
              <a:t> </a:t>
            </a:r>
            <a:r>
              <a:rPr sz="1275" b="0" i="0" u="none" dirty="0" err="1">
                <a:solidFill>
                  <a:srgbClr val="334155"/>
                </a:solidFill>
                <a:latin typeface="Hind Siliguri"/>
              </a:rPr>
              <a:t>সন্ধি</a:t>
            </a:r>
            <a:r>
              <a:rPr sz="1275" b="0" i="0" u="none" dirty="0">
                <a:solidFill>
                  <a:srgbClr val="334155"/>
                </a:solidFill>
                <a:latin typeface="Hind Siliguri"/>
              </a:rPr>
              <a:t> (Suture joint) </a:t>
            </a:r>
            <a:r>
              <a:rPr sz="1275" b="0" i="0" u="none" dirty="0" err="1">
                <a:solidFill>
                  <a:srgbClr val="334155"/>
                </a:solidFill>
                <a:latin typeface="Hind Siliguri"/>
              </a:rPr>
              <a:t>দ্বারা</a:t>
            </a:r>
            <a:r>
              <a:rPr sz="1275" b="0" i="0" u="none" dirty="0">
                <a:solidFill>
                  <a:srgbClr val="334155"/>
                </a:solidFill>
                <a:latin typeface="Hind Siliguri"/>
              </a:rPr>
              <a:t> </a:t>
            </a:r>
            <a:r>
              <a:rPr sz="1275" b="0" i="0" u="none" dirty="0" err="1">
                <a:solidFill>
                  <a:srgbClr val="334155"/>
                </a:solidFill>
                <a:latin typeface="Hind Siliguri"/>
              </a:rPr>
              <a:t>শক্তভাবে</a:t>
            </a:r>
            <a:r>
              <a:rPr sz="1275" b="0" i="0" u="none" dirty="0">
                <a:solidFill>
                  <a:srgbClr val="334155"/>
                </a:solidFill>
                <a:latin typeface="Hind Siliguri"/>
              </a:rPr>
              <a:t> </a:t>
            </a:r>
            <a:r>
              <a:rPr sz="1275" b="0" i="0" u="none" dirty="0" err="1">
                <a:solidFill>
                  <a:srgbClr val="334155"/>
                </a:solidFill>
                <a:latin typeface="Hind Siliguri"/>
              </a:rPr>
              <a:t>যুক্ত</a:t>
            </a:r>
            <a:r>
              <a:rPr sz="1275" b="0" i="0" u="none" dirty="0">
                <a:solidFill>
                  <a:srgbClr val="334155"/>
                </a:solidFill>
                <a:latin typeface="Hind Siliguri"/>
              </a:rPr>
              <a:t> </a:t>
            </a:r>
            <a:r>
              <a:rPr sz="1275" b="0" i="0" u="none" dirty="0" err="1">
                <a:solidFill>
                  <a:srgbClr val="334155"/>
                </a:solidFill>
                <a:latin typeface="Hind Siliguri"/>
              </a:rPr>
              <a:t>থাকে</a:t>
            </a:r>
            <a:r>
              <a:rPr sz="1275" b="0" i="0" u="none" dirty="0">
                <a:solidFill>
                  <a:srgbClr val="334155"/>
                </a:solidFill>
                <a:latin typeface="Hind Siliguri"/>
              </a:rPr>
              <a:t>। </a:t>
            </a:r>
            <a:r>
              <a:rPr sz="1275" b="0" i="0" u="none" dirty="0" err="1">
                <a:solidFill>
                  <a:srgbClr val="334155"/>
                </a:solidFill>
                <a:latin typeface="Hind Siliguri"/>
              </a:rPr>
              <a:t>শিশুদের</a:t>
            </a:r>
            <a:r>
              <a:rPr sz="1275" b="0" i="0" u="none" dirty="0">
                <a:solidFill>
                  <a:srgbClr val="334155"/>
                </a:solidFill>
                <a:latin typeface="Hind Siliguri"/>
              </a:rPr>
              <a:t> </a:t>
            </a:r>
            <a:r>
              <a:rPr sz="1275" b="0" i="0" u="none" dirty="0" err="1">
                <a:solidFill>
                  <a:srgbClr val="334155"/>
                </a:solidFill>
                <a:latin typeface="Hind Siliguri"/>
              </a:rPr>
              <a:t>করোটিকার</a:t>
            </a:r>
            <a:r>
              <a:rPr sz="1275" b="0" i="0" u="none" dirty="0">
                <a:solidFill>
                  <a:srgbClr val="334155"/>
                </a:solidFill>
                <a:latin typeface="Hind Siliguri"/>
              </a:rPr>
              <a:t> </a:t>
            </a:r>
            <a:r>
              <a:rPr sz="1275" b="0" i="0" u="none" dirty="0" err="1">
                <a:solidFill>
                  <a:srgbClr val="334155"/>
                </a:solidFill>
                <a:latin typeface="Hind Siliguri"/>
              </a:rPr>
              <a:t>ফাঁকা</a:t>
            </a:r>
            <a:r>
              <a:rPr sz="1275" b="0" i="0" u="none" dirty="0">
                <a:solidFill>
                  <a:srgbClr val="334155"/>
                </a:solidFill>
                <a:latin typeface="Hind Siliguri"/>
              </a:rPr>
              <a:t> </a:t>
            </a:r>
            <a:r>
              <a:rPr sz="1275" b="0" i="0" u="none" dirty="0" err="1">
                <a:solidFill>
                  <a:srgbClr val="334155"/>
                </a:solidFill>
                <a:latin typeface="Hind Siliguri"/>
              </a:rPr>
              <a:t>স্থানকে</a:t>
            </a:r>
            <a:r>
              <a:rPr sz="1275" b="0" i="0" u="none" dirty="0">
                <a:solidFill>
                  <a:srgbClr val="334155"/>
                </a:solidFill>
                <a:latin typeface="Hind Siliguri"/>
              </a:rPr>
              <a:t> </a:t>
            </a:r>
            <a:r>
              <a:rPr sz="1275" b="0" i="1" u="none" dirty="0" err="1">
                <a:solidFill>
                  <a:srgbClr val="334155"/>
                </a:solidFill>
                <a:latin typeface="Hind Siliguri"/>
              </a:rPr>
              <a:t>ফন্টানেল</a:t>
            </a:r>
            <a:r>
              <a:rPr sz="1275" b="0" i="1" u="none" dirty="0">
                <a:solidFill>
                  <a:srgbClr val="334155"/>
                </a:solidFill>
                <a:latin typeface="Hind Siliguri"/>
              </a:rPr>
              <a:t> (Fontanels)</a:t>
            </a:r>
            <a:r>
              <a:rPr sz="1275" b="0" i="0" u="none" dirty="0">
                <a:solidFill>
                  <a:srgbClr val="334155"/>
                </a:solidFill>
                <a:latin typeface="Hind Siliguri"/>
              </a:rPr>
              <a:t> </a:t>
            </a:r>
            <a:r>
              <a:rPr sz="1275" b="0" i="0" u="none" dirty="0" err="1">
                <a:solidFill>
                  <a:srgbClr val="334155"/>
                </a:solidFill>
                <a:latin typeface="Hind Siliguri"/>
              </a:rPr>
              <a:t>বলে</a:t>
            </a:r>
            <a:r>
              <a:rPr sz="1275" b="0" i="0" u="none" dirty="0">
                <a:solidFill>
                  <a:srgbClr val="334155"/>
                </a:solidFill>
                <a:latin typeface="Hind Siliguri"/>
              </a:rPr>
              <a:t>।</a:t>
            </a:r>
          </a:p>
        </p:txBody>
      </p:sp>
      <p:sp>
        <p:nvSpPr>
          <p:cNvPr id="6" name="TextBox 5"/>
          <p:cNvSpPr txBox="1"/>
          <p:nvPr/>
        </p:nvSpPr>
        <p:spPr>
          <a:xfrm>
            <a:off x="838200" y="3265772"/>
            <a:ext cx="5091112" cy="242887"/>
          </a:xfrm>
          <a:prstGeom prst="rect">
            <a:avLst/>
          </a:prstGeom>
          <a:noFill/>
        </p:spPr>
        <p:txBody>
          <a:bodyPr wrap="square" lIns="0" tIns="0" rIns="0" bIns="0" anchor="t">
            <a:spAutoFit/>
          </a:bodyPr>
          <a:lstStyle/>
          <a:p>
            <a:pPr algn="l">
              <a:lnSpc>
                <a:spcPts val="1912"/>
              </a:lnSpc>
            </a:pPr>
            <a:r>
              <a:rPr sz="1275" b="1" i="0" u="none">
                <a:solidFill>
                  <a:srgbClr val="334155"/>
                </a:solidFill>
                <a:latin typeface="Hind Siliguri"/>
              </a:rPr>
              <a:t>ফ্রন্টাল (Frontal - ১টি):</a:t>
            </a:r>
            <a:r>
              <a:rPr sz="1275" b="0" i="0" u="none">
                <a:solidFill>
                  <a:srgbClr val="334155"/>
                </a:solidFill>
                <a:latin typeface="Hind Siliguri"/>
              </a:rPr>
              <a:t> কপাল গঠনকারী অস্থি।</a:t>
            </a:r>
          </a:p>
        </p:txBody>
      </p:sp>
      <p:sp>
        <p:nvSpPr>
          <p:cNvPr id="7" name="TextBox 6"/>
          <p:cNvSpPr txBox="1"/>
          <p:nvPr/>
        </p:nvSpPr>
        <p:spPr>
          <a:xfrm>
            <a:off x="838200" y="3622960"/>
            <a:ext cx="5091112" cy="242887"/>
          </a:xfrm>
          <a:prstGeom prst="rect">
            <a:avLst/>
          </a:prstGeom>
          <a:noFill/>
        </p:spPr>
        <p:txBody>
          <a:bodyPr wrap="square" lIns="0" tIns="0" rIns="0" bIns="0" anchor="t">
            <a:spAutoFit/>
          </a:bodyPr>
          <a:lstStyle/>
          <a:p>
            <a:pPr algn="l">
              <a:lnSpc>
                <a:spcPts val="1912"/>
              </a:lnSpc>
            </a:pPr>
            <a:r>
              <a:rPr sz="1275" b="1" i="0" u="none">
                <a:solidFill>
                  <a:srgbClr val="334155"/>
                </a:solidFill>
                <a:latin typeface="Hind Siliguri"/>
              </a:rPr>
              <a:t>প্যারাইটাল (Parietal - ২টি):</a:t>
            </a:r>
            <a:r>
              <a:rPr sz="1275" b="0" i="0" u="none">
                <a:solidFill>
                  <a:srgbClr val="334155"/>
                </a:solidFill>
                <a:latin typeface="Hind Siliguri"/>
              </a:rPr>
              <a:t> চাঁদির দুই পাশের চতুষ্কোণাকার অস্থি।</a:t>
            </a:r>
          </a:p>
        </p:txBody>
      </p:sp>
      <p:sp>
        <p:nvSpPr>
          <p:cNvPr id="8" name="TextBox 7"/>
          <p:cNvSpPr txBox="1"/>
          <p:nvPr/>
        </p:nvSpPr>
        <p:spPr>
          <a:xfrm>
            <a:off x="838200" y="3980147"/>
            <a:ext cx="5091112" cy="242887"/>
          </a:xfrm>
          <a:prstGeom prst="rect">
            <a:avLst/>
          </a:prstGeom>
          <a:noFill/>
        </p:spPr>
        <p:txBody>
          <a:bodyPr wrap="square" lIns="0" tIns="0" rIns="0" bIns="0" anchor="t">
            <a:spAutoFit/>
          </a:bodyPr>
          <a:lstStyle/>
          <a:p>
            <a:pPr algn="l">
              <a:lnSpc>
                <a:spcPts val="1912"/>
              </a:lnSpc>
            </a:pPr>
            <a:r>
              <a:rPr sz="1275" b="1" i="0" u="none">
                <a:solidFill>
                  <a:srgbClr val="334155"/>
                </a:solidFill>
                <a:latin typeface="Hind Siliguri"/>
              </a:rPr>
              <a:t>টেমপোরাল (Temporal - ২টি):</a:t>
            </a:r>
            <a:r>
              <a:rPr sz="1275" b="0" i="0" u="none">
                <a:solidFill>
                  <a:srgbClr val="334155"/>
                </a:solidFill>
                <a:latin typeface="Hind Siliguri"/>
              </a:rPr>
              <a:t> উভয় পাশে শ্রবণাঙ্গ ও নালী ধারণকারী।</a:t>
            </a:r>
          </a:p>
        </p:txBody>
      </p:sp>
      <p:sp>
        <p:nvSpPr>
          <p:cNvPr id="9" name="TextBox 8"/>
          <p:cNvSpPr txBox="1"/>
          <p:nvPr/>
        </p:nvSpPr>
        <p:spPr>
          <a:xfrm>
            <a:off x="838200" y="4337335"/>
            <a:ext cx="5091112" cy="242887"/>
          </a:xfrm>
          <a:prstGeom prst="rect">
            <a:avLst/>
          </a:prstGeom>
          <a:noFill/>
        </p:spPr>
        <p:txBody>
          <a:bodyPr wrap="square" lIns="0" tIns="0" rIns="0" bIns="0" anchor="t">
            <a:spAutoFit/>
          </a:bodyPr>
          <a:lstStyle/>
          <a:p>
            <a:pPr algn="l">
              <a:lnSpc>
                <a:spcPts val="1912"/>
              </a:lnSpc>
            </a:pPr>
            <a:r>
              <a:rPr sz="1275" b="1" i="0" u="none">
                <a:solidFill>
                  <a:srgbClr val="334155"/>
                </a:solidFill>
                <a:latin typeface="Hind Siliguri"/>
              </a:rPr>
              <a:t>অক্সিপিটাল (Occipital - ১টি):</a:t>
            </a:r>
            <a:r>
              <a:rPr sz="1275" b="0" i="0" u="none">
                <a:solidFill>
                  <a:srgbClr val="334155"/>
                </a:solidFill>
                <a:latin typeface="Hind Siliguri"/>
              </a:rPr>
              <a:t> পেছনের অস্থি, যাতে ফোরামেন ম্যাগনাম ছিদ্র থাকে।</a:t>
            </a:r>
          </a:p>
        </p:txBody>
      </p:sp>
      <p:sp>
        <p:nvSpPr>
          <p:cNvPr id="10" name="TextBox 9"/>
          <p:cNvSpPr txBox="1"/>
          <p:nvPr/>
        </p:nvSpPr>
        <p:spPr>
          <a:xfrm>
            <a:off x="838200" y="4782442"/>
            <a:ext cx="5091112" cy="242887"/>
          </a:xfrm>
          <a:prstGeom prst="rect">
            <a:avLst/>
          </a:prstGeom>
          <a:noFill/>
        </p:spPr>
        <p:txBody>
          <a:bodyPr wrap="square" lIns="0" tIns="0" rIns="0" bIns="0" anchor="t">
            <a:spAutoFit/>
          </a:bodyPr>
          <a:lstStyle/>
          <a:p>
            <a:pPr algn="l">
              <a:lnSpc>
                <a:spcPts val="1912"/>
              </a:lnSpc>
            </a:pPr>
            <a:r>
              <a:rPr sz="1275" b="1" i="0" u="none">
                <a:solidFill>
                  <a:srgbClr val="334155"/>
                </a:solidFill>
                <a:latin typeface="Hind Siliguri"/>
              </a:rPr>
              <a:t>স্ফেনয়েড (Sphenoid - ১টি):</a:t>
            </a:r>
            <a:r>
              <a:rPr sz="1275" b="0" i="0" u="none">
                <a:solidFill>
                  <a:srgbClr val="334155"/>
                </a:solidFill>
                <a:latin typeface="Hind Siliguri"/>
              </a:rPr>
              <a:t> প্রজাপতির মত, পিটুইটারি গ্রন্থি ধারণ করে।</a:t>
            </a:r>
          </a:p>
        </p:txBody>
      </p:sp>
      <p:sp>
        <p:nvSpPr>
          <p:cNvPr id="11" name="TextBox 10"/>
          <p:cNvSpPr txBox="1"/>
          <p:nvPr/>
        </p:nvSpPr>
        <p:spPr>
          <a:xfrm>
            <a:off x="838200" y="5139630"/>
            <a:ext cx="5091112" cy="242887"/>
          </a:xfrm>
          <a:prstGeom prst="rect">
            <a:avLst/>
          </a:prstGeom>
          <a:noFill/>
        </p:spPr>
        <p:txBody>
          <a:bodyPr wrap="square" lIns="0" tIns="0" rIns="0" bIns="0" anchor="t">
            <a:spAutoFit/>
          </a:bodyPr>
          <a:lstStyle/>
          <a:p>
            <a:pPr algn="l">
              <a:lnSpc>
                <a:spcPts val="1912"/>
              </a:lnSpc>
            </a:pPr>
            <a:r>
              <a:rPr sz="1275" b="1" i="0" u="none">
                <a:solidFill>
                  <a:srgbClr val="334155"/>
                </a:solidFill>
                <a:latin typeface="Hind Siliguri"/>
              </a:rPr>
              <a:t>এথময়েড (Ethmoid - ১টি):</a:t>
            </a:r>
            <a:r>
              <a:rPr sz="1275" b="0" i="0" u="none">
                <a:solidFill>
                  <a:srgbClr val="334155"/>
                </a:solidFill>
                <a:latin typeface="Hind Siliguri"/>
              </a:rPr>
              <a:t> স্পঞ্জের ন্যায়, নাসিকা গহ্বরকে পৃথক রাখে।</a:t>
            </a:r>
          </a:p>
        </p:txBody>
      </p:sp>
      <p:sp>
        <p:nvSpPr>
          <p:cNvPr id="13" name="TextBox 12"/>
          <p:cNvSpPr txBox="1"/>
          <p:nvPr/>
        </p:nvSpPr>
        <p:spPr>
          <a:xfrm>
            <a:off x="571500" y="476250"/>
            <a:ext cx="11601450" cy="430410"/>
          </a:xfrm>
          <a:prstGeom prst="rect">
            <a:avLst/>
          </a:prstGeom>
          <a:noFill/>
        </p:spPr>
        <p:txBody>
          <a:bodyPr wrap="square" lIns="0" tIns="0" rIns="0" bIns="0" anchor="t">
            <a:spAutoFit/>
          </a:bodyPr>
          <a:lstStyle/>
          <a:p>
            <a:pPr algn="l">
              <a:lnSpc>
                <a:spcPts val="3240"/>
              </a:lnSpc>
            </a:pPr>
            <a:r>
              <a:rPr sz="2700" b="1" i="0" u="none">
                <a:solidFill>
                  <a:srgbClr val="0284C7"/>
                </a:solidFill>
                <a:latin typeface="Noto Sans Bengali"/>
              </a:rPr>
              <a:t>অক্ষীয় কঙ্কাল: করোটি ও করোটিকা</a:t>
            </a:r>
          </a:p>
        </p:txBody>
      </p:sp>
      <p:sp>
        <p:nvSpPr>
          <p:cNvPr id="14" name="Rectangle 13"/>
          <p:cNvSpPr/>
          <p:nvPr/>
        </p:nvSpPr>
        <p:spPr>
          <a:xfrm>
            <a:off x="571500" y="982860"/>
            <a:ext cx="11049000" cy="19050"/>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5" name="Picture 14" descr="image.png"/>
          <p:cNvPicPr>
            <a:picLocks noChangeAspect="1"/>
          </p:cNvPicPr>
          <p:nvPr/>
        </p:nvPicPr>
        <p:blipFill>
          <a:blip r:embed="rId3"/>
          <a:stretch>
            <a:fillRect/>
          </a:stretch>
        </p:blipFill>
        <p:spPr>
          <a:xfrm>
            <a:off x="571500" y="3284822"/>
            <a:ext cx="171450" cy="180975"/>
          </a:xfrm>
          <a:prstGeom prst="rect">
            <a:avLst/>
          </a:prstGeom>
        </p:spPr>
      </p:pic>
      <p:pic>
        <p:nvPicPr>
          <p:cNvPr id="16" name="Picture 15" descr="image.png"/>
          <p:cNvPicPr>
            <a:picLocks noChangeAspect="1"/>
          </p:cNvPicPr>
          <p:nvPr/>
        </p:nvPicPr>
        <p:blipFill>
          <a:blip r:embed="rId3"/>
          <a:stretch>
            <a:fillRect/>
          </a:stretch>
        </p:blipFill>
        <p:spPr>
          <a:xfrm>
            <a:off x="571500" y="3642010"/>
            <a:ext cx="171450" cy="180975"/>
          </a:xfrm>
          <a:prstGeom prst="rect">
            <a:avLst/>
          </a:prstGeom>
        </p:spPr>
      </p:pic>
      <p:pic>
        <p:nvPicPr>
          <p:cNvPr id="17" name="Picture 16" descr="image.png"/>
          <p:cNvPicPr>
            <a:picLocks noChangeAspect="1"/>
          </p:cNvPicPr>
          <p:nvPr/>
        </p:nvPicPr>
        <p:blipFill>
          <a:blip r:embed="rId3"/>
          <a:stretch>
            <a:fillRect/>
          </a:stretch>
        </p:blipFill>
        <p:spPr>
          <a:xfrm>
            <a:off x="571500" y="3999197"/>
            <a:ext cx="171450" cy="180975"/>
          </a:xfrm>
          <a:prstGeom prst="rect">
            <a:avLst/>
          </a:prstGeom>
        </p:spPr>
      </p:pic>
      <p:pic>
        <p:nvPicPr>
          <p:cNvPr id="18" name="Picture 17" descr="image.png"/>
          <p:cNvPicPr>
            <a:picLocks noChangeAspect="1"/>
          </p:cNvPicPr>
          <p:nvPr/>
        </p:nvPicPr>
        <p:blipFill>
          <a:blip r:embed="rId3"/>
          <a:stretch>
            <a:fillRect/>
          </a:stretch>
        </p:blipFill>
        <p:spPr>
          <a:xfrm>
            <a:off x="571500" y="4356385"/>
            <a:ext cx="171450" cy="180975"/>
          </a:xfrm>
          <a:prstGeom prst="rect">
            <a:avLst/>
          </a:prstGeom>
        </p:spPr>
      </p:pic>
      <p:pic>
        <p:nvPicPr>
          <p:cNvPr id="19" name="Picture 18" descr="image.png"/>
          <p:cNvPicPr>
            <a:picLocks noChangeAspect="1"/>
          </p:cNvPicPr>
          <p:nvPr/>
        </p:nvPicPr>
        <p:blipFill>
          <a:blip r:embed="rId3"/>
          <a:stretch>
            <a:fillRect/>
          </a:stretch>
        </p:blipFill>
        <p:spPr>
          <a:xfrm>
            <a:off x="571500" y="4801492"/>
            <a:ext cx="171450" cy="180975"/>
          </a:xfrm>
          <a:prstGeom prst="rect">
            <a:avLst/>
          </a:prstGeom>
        </p:spPr>
      </p:pic>
      <p:pic>
        <p:nvPicPr>
          <p:cNvPr id="20" name="Picture 19" descr="image.png"/>
          <p:cNvPicPr>
            <a:picLocks noChangeAspect="1"/>
          </p:cNvPicPr>
          <p:nvPr/>
        </p:nvPicPr>
        <p:blipFill>
          <a:blip r:embed="rId3"/>
          <a:stretch>
            <a:fillRect/>
          </a:stretch>
        </p:blipFill>
        <p:spPr>
          <a:xfrm>
            <a:off x="571500" y="5158680"/>
            <a:ext cx="171450" cy="180975"/>
          </a:xfrm>
          <a:prstGeom prst="rect">
            <a:avLst/>
          </a:prstGeom>
        </p:spPr>
      </p:pic>
      <p:graphicFrame>
        <p:nvGraphicFramePr>
          <p:cNvPr id="22" name="Object 21">
            <a:extLst>
              <a:ext uri="{FF2B5EF4-FFF2-40B4-BE49-F238E27FC236}">
                <a16:creationId xmlns:a16="http://schemas.microsoft.com/office/drawing/2014/main" id="{AD6B5F0E-411C-6DD4-41D4-2DEA57BAE60E}"/>
              </a:ext>
            </a:extLst>
          </p:cNvPr>
          <p:cNvGraphicFramePr>
            <a:graphicFrameLocks noChangeAspect="1"/>
          </p:cNvGraphicFramePr>
          <p:nvPr>
            <p:extLst>
              <p:ext uri="{D42A27DB-BD31-4B8C-83A1-F6EECF244321}">
                <p14:modId xmlns:p14="http://schemas.microsoft.com/office/powerpoint/2010/main" val="2557431330"/>
              </p:ext>
            </p:extLst>
          </p:nvPr>
        </p:nvGraphicFramePr>
        <p:xfrm>
          <a:off x="6453554" y="2223371"/>
          <a:ext cx="4847964" cy="3159146"/>
        </p:xfrm>
        <a:graphic>
          <a:graphicData uri="http://schemas.openxmlformats.org/presentationml/2006/ole">
            <mc:AlternateContent xmlns:mc="http://schemas.openxmlformats.org/markup-compatibility/2006">
              <mc:Choice xmlns:v="urn:schemas-microsoft-com:vml" Requires="v">
                <p:oleObj name="Picture" r:id="rId4" imgW="2599478" imgH="1696252" progId="Word.Picture.8">
                  <p:embed/>
                </p:oleObj>
              </mc:Choice>
              <mc:Fallback>
                <p:oleObj name="Picture" r:id="rId4" imgW="2599478" imgH="1696252" progId="Word.Picture.8">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53554" y="2223371"/>
                        <a:ext cx="4847964" cy="3159146"/>
                      </a:xfrm>
                      <a:prstGeom prst="rect">
                        <a:avLst/>
                      </a:prstGeom>
                      <a:noFill/>
                    </p:spPr>
                  </p:pic>
                </p:oleObj>
              </mc:Fallback>
            </mc:AlternateContent>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1042954550"/>
              </p:ext>
            </p:extLst>
          </p:nvPr>
        </p:nvGraphicFramePr>
        <p:xfrm>
          <a:off x="202223" y="2013598"/>
          <a:ext cx="6462346" cy="2943225"/>
        </p:xfrm>
        <a:graphic>
          <a:graphicData uri="http://schemas.openxmlformats.org/drawingml/2006/table">
            <a:tbl>
              <a:tblPr firstRow="1" bandRow="1">
                <a:tableStyleId>{5C22544A-7EE6-4342-B048-85BDC9FD1C3A}</a:tableStyleId>
              </a:tblPr>
              <a:tblGrid>
                <a:gridCol w="1208643">
                  <a:extLst>
                    <a:ext uri="{9D8B030D-6E8A-4147-A177-3AD203B41FA5}">
                      <a16:colId xmlns:a16="http://schemas.microsoft.com/office/drawing/2014/main" val="20000"/>
                    </a:ext>
                  </a:extLst>
                </a:gridCol>
                <a:gridCol w="479801">
                  <a:extLst>
                    <a:ext uri="{9D8B030D-6E8A-4147-A177-3AD203B41FA5}">
                      <a16:colId xmlns:a16="http://schemas.microsoft.com/office/drawing/2014/main" val="20001"/>
                    </a:ext>
                  </a:extLst>
                </a:gridCol>
                <a:gridCol w="4773902">
                  <a:extLst>
                    <a:ext uri="{9D8B030D-6E8A-4147-A177-3AD203B41FA5}">
                      <a16:colId xmlns:a16="http://schemas.microsoft.com/office/drawing/2014/main" val="20002"/>
                    </a:ext>
                  </a:extLst>
                </a:gridCol>
              </a:tblGrid>
              <a:tr h="490537">
                <a:tc>
                  <a:txBody>
                    <a:bodyPr/>
                    <a:lstStyle/>
                    <a:p>
                      <a:pPr algn="ctr"/>
                      <a:r>
                        <a:rPr sz="1100" b="0" i="0" u="none">
                          <a:solidFill>
                            <a:srgbClr val="FFFFFF"/>
                          </a:solidFill>
                          <a:latin typeface="Hind Siliguri SemiBold"/>
                        </a:rPr>
                        <a:t>অস্থির নাম</a:t>
                      </a:r>
                    </a:p>
                  </a:txBody>
                  <a:tcPr marL="63500" marR="63500" marT="25400" marB="25400" anchor="ctr">
                    <a:lnL>
                      <a:noFill/>
                    </a:lnL>
                    <a:lnR>
                      <a:noFill/>
                    </a:lnR>
                    <a:lnT>
                      <a:noFill/>
                    </a:lnT>
                    <a:lnB>
                      <a:noFill/>
                    </a:lnB>
                    <a:solidFill>
                      <a:srgbClr val="0284C7"/>
                    </a:solidFill>
                  </a:tcPr>
                </a:tc>
                <a:tc>
                  <a:txBody>
                    <a:bodyPr/>
                    <a:lstStyle/>
                    <a:p>
                      <a:pPr algn="ctr"/>
                      <a:r>
                        <a:rPr sz="1100" b="0" i="0" u="none" dirty="0" err="1">
                          <a:solidFill>
                            <a:srgbClr val="FFFFFF"/>
                          </a:solidFill>
                          <a:latin typeface="Hind Siliguri SemiBold"/>
                        </a:rPr>
                        <a:t>সংখ্যা</a:t>
                      </a:r>
                      <a:endParaRPr sz="1100" b="0" i="0" u="none" dirty="0">
                        <a:solidFill>
                          <a:srgbClr val="FFFFFF"/>
                        </a:solidFill>
                        <a:latin typeface="Hind Siliguri SemiBold"/>
                      </a:endParaRPr>
                    </a:p>
                  </a:txBody>
                  <a:tcPr marL="63500" marR="63500" marT="25400" marB="25400" anchor="ctr">
                    <a:lnL>
                      <a:noFill/>
                    </a:lnL>
                    <a:lnR>
                      <a:noFill/>
                    </a:lnR>
                    <a:lnT>
                      <a:noFill/>
                    </a:lnT>
                    <a:lnB>
                      <a:noFill/>
                    </a:lnB>
                    <a:solidFill>
                      <a:srgbClr val="0284C7"/>
                    </a:solidFill>
                  </a:tcPr>
                </a:tc>
                <a:tc>
                  <a:txBody>
                    <a:bodyPr/>
                    <a:lstStyle/>
                    <a:p>
                      <a:pPr algn="ctr"/>
                      <a:r>
                        <a:rPr sz="1100" b="0" i="0" u="none" dirty="0" err="1">
                          <a:solidFill>
                            <a:srgbClr val="FFFFFF"/>
                          </a:solidFill>
                          <a:latin typeface="Hind Siliguri SemiBold"/>
                        </a:rPr>
                        <a:t>বিশেষ</a:t>
                      </a:r>
                      <a:r>
                        <a:rPr sz="1100" b="0" i="0" u="none" dirty="0">
                          <a:solidFill>
                            <a:srgbClr val="FFFFFF"/>
                          </a:solidFill>
                          <a:latin typeface="Hind Siliguri SemiBold"/>
                        </a:rPr>
                        <a:t> </a:t>
                      </a:r>
                      <a:r>
                        <a:rPr sz="1100" b="0" i="0" u="none" dirty="0" err="1">
                          <a:solidFill>
                            <a:srgbClr val="FFFFFF"/>
                          </a:solidFill>
                          <a:latin typeface="Hind Siliguri SemiBold"/>
                        </a:rPr>
                        <a:t>গঠন</a:t>
                      </a:r>
                      <a:r>
                        <a:rPr sz="1100" b="0" i="0" u="none" dirty="0">
                          <a:solidFill>
                            <a:srgbClr val="FFFFFF"/>
                          </a:solidFill>
                          <a:latin typeface="Hind Siliguri SemiBold"/>
                        </a:rPr>
                        <a:t> ও </a:t>
                      </a:r>
                      <a:r>
                        <a:rPr sz="1100" b="0" i="0" u="none" dirty="0" err="1">
                          <a:solidFill>
                            <a:srgbClr val="FFFFFF"/>
                          </a:solidFill>
                          <a:latin typeface="Hind Siliguri SemiBold"/>
                        </a:rPr>
                        <a:t>বিবরণ</a:t>
                      </a:r>
                      <a:endParaRPr sz="1100" b="0" i="0" u="none" dirty="0">
                        <a:solidFill>
                          <a:srgbClr val="FFFFFF"/>
                        </a:solidFill>
                        <a:latin typeface="Hind Siliguri SemiBold"/>
                      </a:endParaRPr>
                    </a:p>
                  </a:txBody>
                  <a:tcPr marL="63500" marR="63500" marT="25400" marB="25400" anchor="ctr">
                    <a:lnL>
                      <a:noFill/>
                    </a:lnL>
                    <a:lnR>
                      <a:noFill/>
                    </a:lnR>
                    <a:lnT>
                      <a:noFill/>
                    </a:lnT>
                    <a:lnB>
                      <a:noFill/>
                    </a:lnB>
                    <a:solidFill>
                      <a:srgbClr val="0284C7"/>
                    </a:solidFill>
                  </a:tcPr>
                </a:tc>
                <a:extLst>
                  <a:ext uri="{0D108BD9-81ED-4DB2-BD59-A6C34878D82A}">
                    <a16:rowId xmlns:a16="http://schemas.microsoft.com/office/drawing/2014/main" val="10000"/>
                  </a:ext>
                </a:extLst>
              </a:tr>
              <a:tr h="490537">
                <a:tc>
                  <a:txBody>
                    <a:bodyPr/>
                    <a:lstStyle/>
                    <a:p>
                      <a:pPr algn="ctr"/>
                      <a:r>
                        <a:rPr sz="1100" b="1" i="0" u="none">
                          <a:solidFill>
                            <a:srgbClr val="334155"/>
                          </a:solidFill>
                          <a:latin typeface="Hind Siliguri"/>
                        </a:rPr>
                        <a:t>ম্যাক্সিলা (Maxilla)</a:t>
                      </a:r>
                    </a:p>
                  </a:txBody>
                  <a:tcPr marL="63500" marR="63500" marT="25400" marB="25400" anchor="ctr">
                    <a:lnL>
                      <a:noFill/>
                    </a:lnL>
                    <a:lnR>
                      <a:noFill/>
                    </a:lnR>
                    <a:lnT>
                      <a:noFill/>
                    </a:lnT>
                    <a:lnB>
                      <a:noFill/>
                    </a:lnB>
                    <a:noFill/>
                  </a:tcPr>
                </a:tc>
                <a:tc>
                  <a:txBody>
                    <a:bodyPr/>
                    <a:lstStyle/>
                    <a:p>
                      <a:pPr algn="ctr"/>
                      <a:r>
                        <a:rPr sz="1100" b="0" i="0" u="none">
                          <a:solidFill>
                            <a:srgbClr val="334155"/>
                          </a:solidFill>
                          <a:latin typeface="Hind Siliguri"/>
                        </a:rPr>
                        <a:t>২টি</a:t>
                      </a:r>
                    </a:p>
                  </a:txBody>
                  <a:tcPr marL="63500" marR="63500" marT="25400" marB="25400" anchor="ctr">
                    <a:lnL>
                      <a:noFill/>
                    </a:lnL>
                    <a:lnR>
                      <a:noFill/>
                    </a:lnR>
                    <a:lnT>
                      <a:noFill/>
                    </a:lnT>
                    <a:lnB>
                      <a:noFill/>
                    </a:lnB>
                    <a:noFill/>
                  </a:tcPr>
                </a:tc>
                <a:tc>
                  <a:txBody>
                    <a:bodyPr/>
                    <a:lstStyle/>
                    <a:p>
                      <a:pPr algn="ctr"/>
                      <a:r>
                        <a:rPr sz="1100" b="0" i="0" u="none">
                          <a:solidFill>
                            <a:srgbClr val="334155"/>
                          </a:solidFill>
                          <a:latin typeface="Hind Siliguri"/>
                        </a:rPr>
                        <a:t>ঊর্ধ্বচোয়াল গঠনকারী অস্থি। এতে অ্যালভিওলার প্রসেস থাকে।</a:t>
                      </a:r>
                    </a:p>
                  </a:txBody>
                  <a:tcPr marL="63500" marR="63500" marT="25400" marB="25400" anchor="ctr">
                    <a:lnL>
                      <a:noFill/>
                    </a:lnL>
                    <a:lnR>
                      <a:noFill/>
                    </a:lnR>
                    <a:lnT>
                      <a:noFill/>
                    </a:lnT>
                    <a:lnB>
                      <a:noFill/>
                    </a:lnB>
                    <a:noFill/>
                  </a:tcPr>
                </a:tc>
                <a:extLst>
                  <a:ext uri="{0D108BD9-81ED-4DB2-BD59-A6C34878D82A}">
                    <a16:rowId xmlns:a16="http://schemas.microsoft.com/office/drawing/2014/main" val="10001"/>
                  </a:ext>
                </a:extLst>
              </a:tr>
              <a:tr h="490537">
                <a:tc>
                  <a:txBody>
                    <a:bodyPr/>
                    <a:lstStyle/>
                    <a:p>
                      <a:pPr algn="ctr"/>
                      <a:r>
                        <a:rPr sz="1100" b="1" i="0" u="none">
                          <a:solidFill>
                            <a:srgbClr val="334155"/>
                          </a:solidFill>
                          <a:latin typeface="Hind Siliguri"/>
                        </a:rPr>
                        <a:t>ম্যান্ডিবল (Mandible)</a:t>
                      </a:r>
                    </a:p>
                  </a:txBody>
                  <a:tcPr marL="63500" marR="63500" marT="25400" marB="25400" anchor="ctr">
                    <a:lnL>
                      <a:noFill/>
                    </a:lnL>
                    <a:lnR>
                      <a:noFill/>
                    </a:lnR>
                    <a:lnT>
                      <a:noFill/>
                    </a:lnT>
                    <a:lnB>
                      <a:noFill/>
                    </a:lnB>
                    <a:solidFill>
                      <a:srgbClr val="F8FAFC"/>
                    </a:solidFill>
                  </a:tcPr>
                </a:tc>
                <a:tc>
                  <a:txBody>
                    <a:bodyPr/>
                    <a:lstStyle/>
                    <a:p>
                      <a:pPr algn="ctr"/>
                      <a:r>
                        <a:rPr sz="1100" b="0" i="0" u="none">
                          <a:solidFill>
                            <a:srgbClr val="334155"/>
                          </a:solidFill>
                          <a:latin typeface="Hind Siliguri"/>
                        </a:rPr>
                        <a:t>১টি</a:t>
                      </a:r>
                    </a:p>
                  </a:txBody>
                  <a:tcPr marL="63500" marR="63500" marT="25400" marB="25400" anchor="ctr">
                    <a:lnL>
                      <a:noFill/>
                    </a:lnL>
                    <a:lnR>
                      <a:noFill/>
                    </a:lnR>
                    <a:lnT>
                      <a:noFill/>
                    </a:lnT>
                    <a:lnB>
                      <a:noFill/>
                    </a:lnB>
                    <a:solidFill>
                      <a:srgbClr val="F8FAFC"/>
                    </a:solidFill>
                  </a:tcPr>
                </a:tc>
                <a:tc>
                  <a:txBody>
                    <a:bodyPr/>
                    <a:lstStyle/>
                    <a:p>
                      <a:pPr algn="ctr"/>
                      <a:r>
                        <a:rPr sz="1100" b="0" i="0" u="none">
                          <a:solidFill>
                            <a:srgbClr val="334155"/>
                          </a:solidFill>
                          <a:latin typeface="Hind Siliguri"/>
                        </a:rPr>
                        <a:t>নিম্নচোয়াল গঠনকারী অস্থি। এটি করোটির সর্ববৃহৎ, শক্তিশালী ও একমাত্র সচল অস্থি।</a:t>
                      </a:r>
                    </a:p>
                  </a:txBody>
                  <a:tcPr marL="63500" marR="63500" marT="25400" marB="25400" anchor="ctr">
                    <a:lnL>
                      <a:noFill/>
                    </a:lnL>
                    <a:lnR>
                      <a:noFill/>
                    </a:lnR>
                    <a:lnT>
                      <a:noFill/>
                    </a:lnT>
                    <a:lnB>
                      <a:noFill/>
                    </a:lnB>
                    <a:solidFill>
                      <a:srgbClr val="F8FAFC"/>
                    </a:solidFill>
                  </a:tcPr>
                </a:tc>
                <a:extLst>
                  <a:ext uri="{0D108BD9-81ED-4DB2-BD59-A6C34878D82A}">
                    <a16:rowId xmlns:a16="http://schemas.microsoft.com/office/drawing/2014/main" val="10002"/>
                  </a:ext>
                </a:extLst>
              </a:tr>
              <a:tr h="490537">
                <a:tc>
                  <a:txBody>
                    <a:bodyPr/>
                    <a:lstStyle/>
                    <a:p>
                      <a:pPr algn="ctr"/>
                      <a:r>
                        <a:rPr sz="1100" b="1" i="0" u="none">
                          <a:solidFill>
                            <a:srgbClr val="334155"/>
                          </a:solidFill>
                          <a:latin typeface="Hind Siliguri"/>
                        </a:rPr>
                        <a:t>অন্যান্য মুখমণ্ডলীয় অস্থি</a:t>
                      </a:r>
                    </a:p>
                  </a:txBody>
                  <a:tcPr marL="63500" marR="63500" marT="25400" marB="25400" anchor="ctr">
                    <a:lnL>
                      <a:noFill/>
                    </a:lnL>
                    <a:lnR>
                      <a:noFill/>
                    </a:lnR>
                    <a:lnT>
                      <a:noFill/>
                    </a:lnT>
                    <a:lnB>
                      <a:noFill/>
                    </a:lnB>
                    <a:noFill/>
                  </a:tcPr>
                </a:tc>
                <a:tc>
                  <a:txBody>
                    <a:bodyPr/>
                    <a:lstStyle/>
                    <a:p>
                      <a:pPr algn="ctr"/>
                      <a:r>
                        <a:rPr sz="1100" b="0" i="0" u="none">
                          <a:solidFill>
                            <a:srgbClr val="334155"/>
                          </a:solidFill>
                          <a:latin typeface="Hind Siliguri"/>
                        </a:rPr>
                        <a:t>১১টি</a:t>
                      </a:r>
                    </a:p>
                  </a:txBody>
                  <a:tcPr marL="63500" marR="63500" marT="25400" marB="25400" anchor="ctr">
                    <a:lnL>
                      <a:noFill/>
                    </a:lnL>
                    <a:lnR>
                      <a:noFill/>
                    </a:lnR>
                    <a:lnT>
                      <a:noFill/>
                    </a:lnT>
                    <a:lnB>
                      <a:noFill/>
                    </a:lnB>
                    <a:noFill/>
                  </a:tcPr>
                </a:tc>
                <a:tc>
                  <a:txBody>
                    <a:bodyPr/>
                    <a:lstStyle/>
                    <a:p>
                      <a:pPr algn="ctr"/>
                      <a:r>
                        <a:rPr sz="1100" b="0" i="0" u="none">
                          <a:solidFill>
                            <a:srgbClr val="334155"/>
                          </a:solidFill>
                          <a:latin typeface="Hind Siliguri"/>
                        </a:rPr>
                        <a:t>জাইগোম্যাটিক (২), ন্যাসাল (২), ল্যাক্রিমাল (২ - ক্ষুদ্রতম ও ভঙ্গুর), ইনফিরিয়র ন্যাসাল কঙ্কা (২), ভোমার (১), প্যালেটাইন (২)।</a:t>
                      </a:r>
                    </a:p>
                  </a:txBody>
                  <a:tcPr marL="63500" marR="63500" marT="25400" marB="25400" anchor="ctr">
                    <a:lnL>
                      <a:noFill/>
                    </a:lnL>
                    <a:lnR>
                      <a:noFill/>
                    </a:lnR>
                    <a:lnT>
                      <a:noFill/>
                    </a:lnT>
                    <a:lnB>
                      <a:noFill/>
                    </a:lnB>
                    <a:noFill/>
                  </a:tcPr>
                </a:tc>
                <a:extLst>
                  <a:ext uri="{0D108BD9-81ED-4DB2-BD59-A6C34878D82A}">
                    <a16:rowId xmlns:a16="http://schemas.microsoft.com/office/drawing/2014/main" val="10003"/>
                  </a:ext>
                </a:extLst>
              </a:tr>
              <a:tr h="490537">
                <a:tc>
                  <a:txBody>
                    <a:bodyPr/>
                    <a:lstStyle/>
                    <a:p>
                      <a:pPr algn="ctr"/>
                      <a:r>
                        <a:rPr sz="1100" b="1" i="0" u="none">
                          <a:solidFill>
                            <a:srgbClr val="334155"/>
                          </a:solidFill>
                          <a:latin typeface="Hind Siliguri"/>
                        </a:rPr>
                        <a:t>কর্নাস্থি (Ear Ossicles)</a:t>
                      </a:r>
                    </a:p>
                  </a:txBody>
                  <a:tcPr marL="63500" marR="63500" marT="25400" marB="25400" anchor="ctr">
                    <a:lnL>
                      <a:noFill/>
                    </a:lnL>
                    <a:lnR>
                      <a:noFill/>
                    </a:lnR>
                    <a:lnT>
                      <a:noFill/>
                    </a:lnT>
                    <a:lnB>
                      <a:noFill/>
                    </a:lnB>
                    <a:solidFill>
                      <a:srgbClr val="F8FAFC"/>
                    </a:solidFill>
                  </a:tcPr>
                </a:tc>
                <a:tc>
                  <a:txBody>
                    <a:bodyPr/>
                    <a:lstStyle/>
                    <a:p>
                      <a:pPr algn="ctr"/>
                      <a:r>
                        <a:rPr sz="1100" b="0" i="0" u="none">
                          <a:solidFill>
                            <a:srgbClr val="334155"/>
                          </a:solidFill>
                          <a:latin typeface="Hind Siliguri"/>
                        </a:rPr>
                        <a:t>৬টি</a:t>
                      </a:r>
                    </a:p>
                  </a:txBody>
                  <a:tcPr marL="63500" marR="63500" marT="25400" marB="25400" anchor="ctr">
                    <a:lnL>
                      <a:noFill/>
                    </a:lnL>
                    <a:lnR>
                      <a:noFill/>
                    </a:lnR>
                    <a:lnT>
                      <a:noFill/>
                    </a:lnT>
                    <a:lnB>
                      <a:noFill/>
                    </a:lnB>
                    <a:solidFill>
                      <a:srgbClr val="F8FAFC"/>
                    </a:solidFill>
                  </a:tcPr>
                </a:tc>
                <a:tc>
                  <a:txBody>
                    <a:bodyPr/>
                    <a:lstStyle/>
                    <a:p>
                      <a:pPr algn="ctr"/>
                      <a:r>
                        <a:rPr sz="1100" b="0" i="0" u="none">
                          <a:solidFill>
                            <a:srgbClr val="334155"/>
                          </a:solidFill>
                          <a:latin typeface="Hind Siliguri"/>
                        </a:rPr>
                        <a:t>মধ্যকর্ণে অবস্থিত: ম্যালিয়াস (২), ইনকাস (২), স্টেপিস (২ - মানবদেহের ক্ষুদ্রতম অস্থি)।</a:t>
                      </a:r>
                    </a:p>
                  </a:txBody>
                  <a:tcPr marL="63500" marR="63500" marT="25400" marB="25400" anchor="ctr">
                    <a:lnL>
                      <a:noFill/>
                    </a:lnL>
                    <a:lnR>
                      <a:noFill/>
                    </a:lnR>
                    <a:lnT>
                      <a:noFill/>
                    </a:lnT>
                    <a:lnB>
                      <a:noFill/>
                    </a:lnB>
                    <a:solidFill>
                      <a:srgbClr val="F8FAFC"/>
                    </a:solidFill>
                  </a:tcPr>
                </a:tc>
                <a:extLst>
                  <a:ext uri="{0D108BD9-81ED-4DB2-BD59-A6C34878D82A}">
                    <a16:rowId xmlns:a16="http://schemas.microsoft.com/office/drawing/2014/main" val="10004"/>
                  </a:ext>
                </a:extLst>
              </a:tr>
              <a:tr h="490540">
                <a:tc>
                  <a:txBody>
                    <a:bodyPr/>
                    <a:lstStyle/>
                    <a:p>
                      <a:pPr algn="ctr"/>
                      <a:r>
                        <a:rPr sz="1100" b="1" i="0" u="none">
                          <a:solidFill>
                            <a:srgbClr val="334155"/>
                          </a:solidFill>
                          <a:latin typeface="Hind Siliguri"/>
                        </a:rPr>
                        <a:t>হাইওয়েড (Hyoid)</a:t>
                      </a:r>
                    </a:p>
                  </a:txBody>
                  <a:tcPr marL="63500" marR="63500" marT="25400" marB="25400" anchor="ctr">
                    <a:lnL>
                      <a:noFill/>
                    </a:lnL>
                    <a:lnR>
                      <a:noFill/>
                    </a:lnR>
                    <a:lnT>
                      <a:noFill/>
                    </a:lnT>
                    <a:lnB>
                      <a:noFill/>
                    </a:lnB>
                    <a:noFill/>
                  </a:tcPr>
                </a:tc>
                <a:tc>
                  <a:txBody>
                    <a:bodyPr/>
                    <a:lstStyle/>
                    <a:p>
                      <a:pPr algn="ctr"/>
                      <a:r>
                        <a:rPr sz="1100" b="0" i="0" u="none">
                          <a:solidFill>
                            <a:srgbClr val="334155"/>
                          </a:solidFill>
                          <a:latin typeface="Hind Siliguri"/>
                        </a:rPr>
                        <a:t>১টি</a:t>
                      </a:r>
                    </a:p>
                  </a:txBody>
                  <a:tcPr marL="63500" marR="63500" marT="25400" marB="25400" anchor="ctr">
                    <a:lnL>
                      <a:noFill/>
                    </a:lnL>
                    <a:lnR>
                      <a:noFill/>
                    </a:lnR>
                    <a:lnT>
                      <a:noFill/>
                    </a:lnT>
                    <a:lnB>
                      <a:noFill/>
                    </a:lnB>
                    <a:noFill/>
                  </a:tcPr>
                </a:tc>
                <a:tc>
                  <a:txBody>
                    <a:bodyPr/>
                    <a:lstStyle/>
                    <a:p>
                      <a:pPr algn="ctr"/>
                      <a:r>
                        <a:rPr sz="1100" b="0" i="0" u="none" dirty="0" err="1">
                          <a:solidFill>
                            <a:srgbClr val="334155"/>
                          </a:solidFill>
                          <a:latin typeface="Hind Siliguri"/>
                        </a:rPr>
                        <a:t>জিহ্বার</a:t>
                      </a:r>
                      <a:r>
                        <a:rPr sz="1100" b="0" i="0" u="none" dirty="0">
                          <a:solidFill>
                            <a:srgbClr val="334155"/>
                          </a:solidFill>
                          <a:latin typeface="Hind Siliguri"/>
                        </a:rPr>
                        <a:t> </a:t>
                      </a:r>
                      <a:r>
                        <a:rPr sz="1100" b="0" i="0" u="none" dirty="0" err="1">
                          <a:solidFill>
                            <a:srgbClr val="334155"/>
                          </a:solidFill>
                          <a:latin typeface="Hind Siliguri"/>
                        </a:rPr>
                        <a:t>গোড়ায়</a:t>
                      </a:r>
                      <a:r>
                        <a:rPr sz="1100" b="0" i="0" u="none" dirty="0">
                          <a:solidFill>
                            <a:srgbClr val="334155"/>
                          </a:solidFill>
                          <a:latin typeface="Hind Siliguri"/>
                        </a:rPr>
                        <a:t> </a:t>
                      </a:r>
                      <a:r>
                        <a:rPr sz="1100" b="0" i="0" u="none" dirty="0" err="1">
                          <a:solidFill>
                            <a:srgbClr val="334155"/>
                          </a:solidFill>
                          <a:latin typeface="Hind Siliguri"/>
                        </a:rPr>
                        <a:t>অবস্থিত</a:t>
                      </a:r>
                      <a:r>
                        <a:rPr sz="1100" b="0" i="0" u="none" dirty="0">
                          <a:solidFill>
                            <a:srgbClr val="334155"/>
                          </a:solidFill>
                          <a:latin typeface="Hind Siliguri"/>
                        </a:rPr>
                        <a:t> 'U' </a:t>
                      </a:r>
                      <a:r>
                        <a:rPr sz="1100" b="0" i="0" u="none" dirty="0" err="1">
                          <a:solidFill>
                            <a:srgbClr val="334155"/>
                          </a:solidFill>
                          <a:latin typeface="Hind Siliguri"/>
                        </a:rPr>
                        <a:t>আকৃতির</a:t>
                      </a:r>
                      <a:r>
                        <a:rPr sz="1100" b="0" i="0" u="none" dirty="0">
                          <a:solidFill>
                            <a:srgbClr val="334155"/>
                          </a:solidFill>
                          <a:latin typeface="Hind Siliguri"/>
                        </a:rPr>
                        <a:t> </a:t>
                      </a:r>
                      <a:r>
                        <a:rPr sz="1100" b="0" i="0" u="none" dirty="0" err="1">
                          <a:solidFill>
                            <a:srgbClr val="334155"/>
                          </a:solidFill>
                          <a:latin typeface="Hind Siliguri"/>
                        </a:rPr>
                        <a:t>একক</a:t>
                      </a:r>
                      <a:r>
                        <a:rPr sz="1100" b="0" i="0" u="none" dirty="0">
                          <a:solidFill>
                            <a:srgbClr val="334155"/>
                          </a:solidFill>
                          <a:latin typeface="Hind Siliguri"/>
                        </a:rPr>
                        <a:t> </a:t>
                      </a:r>
                      <a:r>
                        <a:rPr sz="1100" b="0" i="0" u="none" dirty="0" err="1">
                          <a:solidFill>
                            <a:srgbClr val="334155"/>
                          </a:solidFill>
                          <a:latin typeface="Hind Siliguri"/>
                        </a:rPr>
                        <a:t>অস্থি</a:t>
                      </a:r>
                      <a:r>
                        <a:rPr sz="1100" b="0" i="0" u="none" dirty="0">
                          <a:solidFill>
                            <a:srgbClr val="334155"/>
                          </a:solidFill>
                          <a:latin typeface="Hind Siliguri"/>
                        </a:rPr>
                        <a:t>।</a:t>
                      </a:r>
                    </a:p>
                  </a:txBody>
                  <a:tcPr marL="63500" marR="63500" marT="25400" marB="25400" anchor="ctr">
                    <a:lnL>
                      <a:noFill/>
                    </a:lnL>
                    <a:lnR>
                      <a:noFill/>
                    </a:lnR>
                    <a:lnT>
                      <a:noFill/>
                    </a:lnT>
                    <a:lnB>
                      <a:noFill/>
                    </a:lnB>
                    <a:noFill/>
                  </a:tcPr>
                </a:tc>
                <a:extLst>
                  <a:ext uri="{0D108BD9-81ED-4DB2-BD59-A6C34878D82A}">
                    <a16:rowId xmlns:a16="http://schemas.microsoft.com/office/drawing/2014/main" val="10005"/>
                  </a:ext>
                </a:extLst>
              </a:tr>
            </a:tbl>
          </a:graphicData>
        </a:graphic>
      </p:graphicFrame>
      <p:sp>
        <p:nvSpPr>
          <p:cNvPr id="20" name="TextBox 19"/>
          <p:cNvSpPr txBox="1"/>
          <p:nvPr/>
        </p:nvSpPr>
        <p:spPr>
          <a:xfrm>
            <a:off x="571500" y="476250"/>
            <a:ext cx="11601450" cy="430410"/>
          </a:xfrm>
          <a:prstGeom prst="rect">
            <a:avLst/>
          </a:prstGeom>
          <a:noFill/>
        </p:spPr>
        <p:txBody>
          <a:bodyPr wrap="square" lIns="0" tIns="0" rIns="0" bIns="0" anchor="t">
            <a:spAutoFit/>
          </a:bodyPr>
          <a:lstStyle/>
          <a:p>
            <a:pPr algn="l">
              <a:lnSpc>
                <a:spcPts val="3240"/>
              </a:lnSpc>
            </a:pPr>
            <a:r>
              <a:rPr sz="2700" b="1" i="0" u="none">
                <a:solidFill>
                  <a:srgbClr val="0284C7"/>
                </a:solidFill>
                <a:latin typeface="Noto Sans Bengali"/>
              </a:rPr>
              <a:t>মুখমণ্ডলীয় অস্থি, কর্নাস্থি ও হাইওয়েড</a:t>
            </a:r>
          </a:p>
        </p:txBody>
      </p:sp>
      <p:sp>
        <p:nvSpPr>
          <p:cNvPr id="21" name="Rectangle 20"/>
          <p:cNvSpPr/>
          <p:nvPr/>
        </p:nvSpPr>
        <p:spPr>
          <a:xfrm>
            <a:off x="571500" y="982860"/>
            <a:ext cx="11049000" cy="19050"/>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24" name="Picture 23" descr="image.png">
            <a:extLst>
              <a:ext uri="{FF2B5EF4-FFF2-40B4-BE49-F238E27FC236}">
                <a16:creationId xmlns:a16="http://schemas.microsoft.com/office/drawing/2014/main" id="{B5FA3C4E-4E10-77DA-4510-8A6066C98D68}"/>
              </a:ext>
            </a:extLst>
          </p:cNvPr>
          <p:cNvPicPr>
            <a:picLocks noChangeAspect="1"/>
          </p:cNvPicPr>
          <p:nvPr/>
        </p:nvPicPr>
        <p:blipFill>
          <a:blip r:embed="rId2"/>
          <a:stretch>
            <a:fillRect/>
          </a:stretch>
        </p:blipFill>
        <p:spPr>
          <a:xfrm>
            <a:off x="6857999" y="1503230"/>
            <a:ext cx="5164381" cy="3810000"/>
          </a:xfrm>
          <a:prstGeom prst="rect">
            <a:avLst/>
          </a:prstGeom>
        </p:spPr>
      </p:pic>
      <p:graphicFrame>
        <p:nvGraphicFramePr>
          <p:cNvPr id="23" name="Object 22">
            <a:extLst>
              <a:ext uri="{FF2B5EF4-FFF2-40B4-BE49-F238E27FC236}">
                <a16:creationId xmlns:a16="http://schemas.microsoft.com/office/drawing/2014/main" id="{ADEB38B1-035D-A5CB-3667-4A624C02ABEC}"/>
              </a:ext>
            </a:extLst>
          </p:cNvPr>
          <p:cNvGraphicFramePr>
            <a:graphicFrameLocks noChangeAspect="1"/>
          </p:cNvGraphicFramePr>
          <p:nvPr>
            <p:extLst>
              <p:ext uri="{D42A27DB-BD31-4B8C-83A1-F6EECF244321}">
                <p14:modId xmlns:p14="http://schemas.microsoft.com/office/powerpoint/2010/main" val="1023309595"/>
              </p:ext>
            </p:extLst>
          </p:nvPr>
        </p:nvGraphicFramePr>
        <p:xfrm>
          <a:off x="7403123" y="1716444"/>
          <a:ext cx="3850431" cy="3383572"/>
        </p:xfrm>
        <a:graphic>
          <a:graphicData uri="http://schemas.openxmlformats.org/presentationml/2006/ole">
            <mc:AlternateContent xmlns:mc="http://schemas.openxmlformats.org/markup-compatibility/2006">
              <mc:Choice xmlns:v="urn:schemas-microsoft-com:vml" Requires="v">
                <p:oleObj name="Picture" r:id="rId3" imgW="2444979" imgH="2153627" progId="Word.Picture.8">
                  <p:embed/>
                </p:oleObj>
              </mc:Choice>
              <mc:Fallback>
                <p:oleObj name="Picture" r:id="rId3" imgW="2444979" imgH="2153627" progId="Word.Picture.8">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03123" y="1716444"/>
                        <a:ext cx="3850431" cy="3383572"/>
                      </a:xfrm>
                      <a:prstGeom prst="rect">
                        <a:avLst/>
                      </a:prstGeom>
                      <a:noFill/>
                    </p:spPr>
                  </p:pic>
                </p:oleObj>
              </mc:Fallback>
            </mc:AlternateContent>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age.png"/>
          <p:cNvPicPr>
            <a:picLocks noChangeAspect="1"/>
          </p:cNvPicPr>
          <p:nvPr/>
        </p:nvPicPr>
        <p:blipFill>
          <a:blip r:embed="rId2"/>
          <a:stretch>
            <a:fillRect/>
          </a:stretch>
        </p:blipFill>
        <p:spPr>
          <a:xfrm>
            <a:off x="7003033" y="1333500"/>
            <a:ext cx="4729906" cy="4572000"/>
          </a:xfrm>
          <a:prstGeom prst="rect">
            <a:avLst/>
          </a:prstGeom>
        </p:spPr>
      </p:pic>
      <p:pic>
        <p:nvPicPr>
          <p:cNvPr id="4" name="Picture 3" descr="image.png"/>
          <p:cNvPicPr>
            <a:picLocks noChangeAspect="1"/>
          </p:cNvPicPr>
          <p:nvPr/>
        </p:nvPicPr>
        <p:blipFill>
          <a:blip r:embed="rId3"/>
          <a:stretch>
            <a:fillRect/>
          </a:stretch>
        </p:blipFill>
        <p:spPr>
          <a:xfrm>
            <a:off x="476250" y="1343173"/>
            <a:ext cx="6223694" cy="1600944"/>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5" name="Picture 4" descr="image.png"/>
          <p:cNvPicPr>
            <a:picLocks noChangeAspect="1"/>
          </p:cNvPicPr>
          <p:nvPr/>
        </p:nvPicPr>
        <p:blipFill>
          <a:blip r:embed="rId4"/>
          <a:stretch>
            <a:fillRect/>
          </a:stretch>
        </p:blipFill>
        <p:spPr>
          <a:xfrm>
            <a:off x="476250" y="3058417"/>
            <a:ext cx="6223694" cy="952797"/>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6" name="Picture 5" descr="image.png"/>
          <p:cNvPicPr>
            <a:picLocks noChangeAspect="1"/>
          </p:cNvPicPr>
          <p:nvPr/>
        </p:nvPicPr>
        <p:blipFill>
          <a:blip r:embed="rId5"/>
          <a:stretch>
            <a:fillRect/>
          </a:stretch>
        </p:blipFill>
        <p:spPr>
          <a:xfrm>
            <a:off x="476250" y="4125515"/>
            <a:ext cx="6223694" cy="206558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8" name="TextBox 7"/>
          <p:cNvSpPr txBox="1"/>
          <p:nvPr/>
        </p:nvSpPr>
        <p:spPr>
          <a:xfrm>
            <a:off x="752475" y="1501939"/>
            <a:ext cx="6164833" cy="266700"/>
          </a:xfrm>
          <a:prstGeom prst="rect">
            <a:avLst/>
          </a:prstGeom>
          <a:noFill/>
        </p:spPr>
        <p:txBody>
          <a:bodyPr wrap="square" lIns="161925" tIns="0" rIns="0" bIns="0" anchor="t">
            <a:spAutoFit/>
          </a:bodyPr>
          <a:lstStyle/>
          <a:p>
            <a:pPr algn="l"/>
            <a:r>
              <a:rPr sz="1275" b="1" i="0" u="none" dirty="0" err="1">
                <a:solidFill>
                  <a:srgbClr val="1E3A8A"/>
                </a:solidFill>
                <a:latin typeface="Hind Siliguri"/>
              </a:rPr>
              <a:t>সংজ্ঞা</a:t>
            </a:r>
            <a:r>
              <a:rPr sz="1275" b="1" i="0" u="none" dirty="0">
                <a:solidFill>
                  <a:srgbClr val="1E3A8A"/>
                </a:solidFill>
                <a:latin typeface="Hind Siliguri"/>
              </a:rPr>
              <a:t> ও </a:t>
            </a:r>
            <a:r>
              <a:rPr sz="1275" b="1" i="0" u="none" dirty="0" err="1">
                <a:solidFill>
                  <a:srgbClr val="1E3A8A"/>
                </a:solidFill>
                <a:latin typeface="Hind Siliguri"/>
              </a:rPr>
              <a:t>মৌলিক</a:t>
            </a:r>
            <a:r>
              <a:rPr sz="1275" b="1" i="0" u="none" dirty="0">
                <a:solidFill>
                  <a:srgbClr val="1E3A8A"/>
                </a:solidFill>
                <a:latin typeface="Hind Siliguri"/>
              </a:rPr>
              <a:t> </a:t>
            </a:r>
            <a:r>
              <a:rPr sz="1275" b="1" i="0" u="none" dirty="0" err="1">
                <a:solidFill>
                  <a:srgbClr val="1E3A8A"/>
                </a:solidFill>
                <a:latin typeface="Hind Siliguri"/>
              </a:rPr>
              <a:t>তথ্য</a:t>
            </a:r>
            <a:endParaRPr sz="1275" b="1" i="0" u="none" dirty="0">
              <a:solidFill>
                <a:srgbClr val="1E3A8A"/>
              </a:solidFill>
              <a:latin typeface="Hind Siliguri"/>
            </a:endParaRPr>
          </a:p>
        </p:txBody>
      </p:sp>
      <p:sp>
        <p:nvSpPr>
          <p:cNvPr id="9" name="TextBox 8"/>
          <p:cNvSpPr txBox="1"/>
          <p:nvPr/>
        </p:nvSpPr>
        <p:spPr>
          <a:xfrm>
            <a:off x="666750" y="1771798"/>
            <a:ext cx="5871269" cy="400347"/>
          </a:xfrm>
          <a:prstGeom prst="rect">
            <a:avLst/>
          </a:prstGeom>
          <a:noFill/>
        </p:spPr>
        <p:txBody>
          <a:bodyPr wrap="square" lIns="0" tIns="0" rIns="0" bIns="0" anchor="t">
            <a:spAutoFit/>
          </a:bodyPr>
          <a:lstStyle/>
          <a:p>
            <a:pPr algn="l">
              <a:lnSpc>
                <a:spcPts val="1576"/>
              </a:lnSpc>
            </a:pPr>
            <a:r>
              <a:rPr sz="1087" b="0" i="0" u="none">
                <a:solidFill>
                  <a:srgbClr val="334155"/>
                </a:solidFill>
                <a:latin typeface="Hind Siliguri"/>
              </a:rPr>
              <a:t>দেহের পৃষ্ঠীয় মধ্যরেখা বরাবর অ্যাটলাস (Atlas) থেকে ককসিঝ (Coccyx) পর্যন্ত বিস্তৃত, ৩৩টি কশেরুকা (পরিনত বয়সে ২৬টি) নিয়ে গঠিত অংকীয় কঙ্কালতন্ত্রের দীর্ঘ গঠনকে </a:t>
            </a:r>
            <a:r>
              <a:rPr sz="1087" b="1" i="0" u="none">
                <a:solidFill>
                  <a:srgbClr val="334155"/>
                </a:solidFill>
                <a:latin typeface="Hind Siliguri"/>
              </a:rPr>
              <a:t>মেরুদণ্ড</a:t>
            </a:r>
            <a:r>
              <a:rPr sz="1087" b="0" i="0" u="none">
                <a:solidFill>
                  <a:srgbClr val="334155"/>
                </a:solidFill>
                <a:latin typeface="Hind Siliguri"/>
              </a:rPr>
              <a:t> বা স্পাইন বলে।</a:t>
            </a:r>
          </a:p>
        </p:txBody>
      </p:sp>
      <p:sp>
        <p:nvSpPr>
          <p:cNvPr id="10" name="TextBox 9"/>
          <p:cNvSpPr txBox="1"/>
          <p:nvPr/>
        </p:nvSpPr>
        <p:spPr>
          <a:xfrm>
            <a:off x="666750" y="2219771"/>
            <a:ext cx="5871269" cy="200173"/>
          </a:xfrm>
          <a:prstGeom prst="rect">
            <a:avLst/>
          </a:prstGeom>
          <a:noFill/>
        </p:spPr>
        <p:txBody>
          <a:bodyPr wrap="square" lIns="0" tIns="0" rIns="0" bIns="0" anchor="t">
            <a:spAutoFit/>
          </a:bodyPr>
          <a:lstStyle/>
          <a:p>
            <a:pPr algn="l">
              <a:lnSpc>
                <a:spcPts val="1576"/>
              </a:lnSpc>
            </a:pPr>
            <a:r>
              <a:rPr sz="1087" b="0" i="0" u="none">
                <a:solidFill>
                  <a:srgbClr val="334155"/>
                </a:solidFill>
                <a:latin typeface="Hind Siliguri"/>
              </a:rPr>
              <a:t>• </a:t>
            </a:r>
            <a:r>
              <a:rPr sz="1087" b="1" i="0" u="none">
                <a:solidFill>
                  <a:srgbClr val="334155"/>
                </a:solidFill>
                <a:latin typeface="Hind Siliguri"/>
              </a:rPr>
              <a:t>দৈর্ঘ্য:</a:t>
            </a:r>
            <a:r>
              <a:rPr sz="1087" b="0" i="0" u="none">
                <a:solidFill>
                  <a:srgbClr val="334155"/>
                </a:solidFill>
                <a:latin typeface="Hind Siliguri"/>
              </a:rPr>
              <a:t> পুরুষে গড়ে ৭০ সেমি, নারীতে গড়ে ৬০ সেমি।</a:t>
            </a:r>
          </a:p>
        </p:txBody>
      </p:sp>
      <p:sp>
        <p:nvSpPr>
          <p:cNvPr id="11" name="TextBox 10"/>
          <p:cNvSpPr txBox="1"/>
          <p:nvPr/>
        </p:nvSpPr>
        <p:spPr>
          <a:xfrm>
            <a:off x="666750" y="2419945"/>
            <a:ext cx="5871269" cy="400347"/>
          </a:xfrm>
          <a:prstGeom prst="rect">
            <a:avLst/>
          </a:prstGeom>
          <a:noFill/>
        </p:spPr>
        <p:txBody>
          <a:bodyPr wrap="square" lIns="0" tIns="0" rIns="0" bIns="0" anchor="t">
            <a:spAutoFit/>
          </a:bodyPr>
          <a:lstStyle/>
          <a:p>
            <a:pPr algn="l">
              <a:lnSpc>
                <a:spcPts val="1576"/>
              </a:lnSpc>
            </a:pPr>
            <a:r>
              <a:rPr sz="1087" b="0" i="0" u="none">
                <a:solidFill>
                  <a:srgbClr val="334155"/>
                </a:solidFill>
                <a:latin typeface="Hind Siliguri"/>
              </a:rPr>
              <a:t>• </a:t>
            </a:r>
            <a:r>
              <a:rPr sz="1087" b="1" i="0" u="none">
                <a:solidFill>
                  <a:srgbClr val="334155"/>
                </a:solidFill>
                <a:latin typeface="Hind Siliguri"/>
              </a:rPr>
              <a:t>গঠন উপাদান:</a:t>
            </a:r>
            <a:r>
              <a:rPr sz="1087" b="0" i="0" u="none">
                <a:solidFill>
                  <a:srgbClr val="334155"/>
                </a:solidFill>
                <a:latin typeface="Hind Siliguri"/>
              </a:rPr>
              <a:t> ইন্টারভার্টিব্রাল ডিস্ক (তরুণাস্থিময় সিমফাইসিস), ইন্টারভার্টিব্রাল ফোরামেন (সুষুম্নাস্নায়ু ও রক্তনালী সংবহন)। সেন্ট্রাম </a:t>
            </a:r>
            <a:r>
              <a:rPr sz="1087" b="1" i="0" u="none">
                <a:solidFill>
                  <a:srgbClr val="334155"/>
                </a:solidFill>
                <a:latin typeface="Hind Siliguri"/>
              </a:rPr>
              <a:t>এসিলাস (Acoelous)</a:t>
            </a:r>
            <a:r>
              <a:rPr sz="1087" b="0" i="0" u="none">
                <a:solidFill>
                  <a:srgbClr val="334155"/>
                </a:solidFill>
                <a:latin typeface="Hind Siliguri"/>
              </a:rPr>
              <a:t> প্রকৃতির।</a:t>
            </a:r>
          </a:p>
        </p:txBody>
      </p:sp>
      <p:sp>
        <p:nvSpPr>
          <p:cNvPr id="12" name="TextBox 11"/>
          <p:cNvSpPr txBox="1"/>
          <p:nvPr/>
        </p:nvSpPr>
        <p:spPr>
          <a:xfrm>
            <a:off x="752475" y="3217183"/>
            <a:ext cx="6164833" cy="266700"/>
          </a:xfrm>
          <a:prstGeom prst="rect">
            <a:avLst/>
          </a:prstGeom>
          <a:noFill/>
        </p:spPr>
        <p:txBody>
          <a:bodyPr wrap="square" lIns="180975" tIns="0" rIns="0" bIns="0" anchor="t">
            <a:spAutoFit/>
          </a:bodyPr>
          <a:lstStyle/>
          <a:p>
            <a:pPr algn="l"/>
            <a:r>
              <a:rPr sz="1275" b="1" i="0" u="none">
                <a:solidFill>
                  <a:srgbClr val="1E3A8A"/>
                </a:solidFill>
                <a:latin typeface="Hind Siliguri"/>
              </a:rPr>
              <a:t>আদর্শ কশেরুকার ৭টি অংশ</a:t>
            </a:r>
          </a:p>
        </p:txBody>
      </p:sp>
      <p:sp>
        <p:nvSpPr>
          <p:cNvPr id="13" name="TextBox 12"/>
          <p:cNvSpPr txBox="1"/>
          <p:nvPr/>
        </p:nvSpPr>
        <p:spPr>
          <a:xfrm>
            <a:off x="666750" y="3487042"/>
            <a:ext cx="5871269" cy="400347"/>
          </a:xfrm>
          <a:prstGeom prst="rect">
            <a:avLst/>
          </a:prstGeom>
          <a:noFill/>
        </p:spPr>
        <p:txBody>
          <a:bodyPr wrap="square" lIns="0" tIns="0" rIns="0" bIns="0" anchor="t">
            <a:spAutoFit/>
          </a:bodyPr>
          <a:lstStyle/>
          <a:p>
            <a:pPr algn="l">
              <a:lnSpc>
                <a:spcPts val="1576"/>
              </a:lnSpc>
            </a:pPr>
            <a:r>
              <a:rPr sz="1087" b="0" i="0" u="none">
                <a:solidFill>
                  <a:srgbClr val="334155"/>
                </a:solidFill>
                <a:latin typeface="Hind Siliguri"/>
              </a:rPr>
              <a:t>১. সেন্ট্রাম (Centrum) ২. নিউরাল নালী ৩. নিউরাল আর্চ ৪. নিউরাল প্রসেস/স্পাইন ৫. ট্রানসভার্স প্রসেস ৬. আর্টিকুলার প্রসেস (জাইগাপোফায়সিস) ৭. ইন্টারভার্টিব্রাল ফোরামেন ও ক্যানাল।</a:t>
            </a:r>
          </a:p>
        </p:txBody>
      </p:sp>
      <p:sp>
        <p:nvSpPr>
          <p:cNvPr id="14" name="TextBox 13"/>
          <p:cNvSpPr txBox="1"/>
          <p:nvPr/>
        </p:nvSpPr>
        <p:spPr>
          <a:xfrm>
            <a:off x="752475" y="4284281"/>
            <a:ext cx="6164833" cy="266700"/>
          </a:xfrm>
          <a:prstGeom prst="rect">
            <a:avLst/>
          </a:prstGeom>
          <a:noFill/>
        </p:spPr>
        <p:txBody>
          <a:bodyPr wrap="square" lIns="161925" tIns="0" rIns="0" bIns="0" anchor="t">
            <a:spAutoFit/>
          </a:bodyPr>
          <a:lstStyle/>
          <a:p>
            <a:pPr algn="l"/>
            <a:r>
              <a:rPr sz="1275" b="1" i="0" u="none">
                <a:solidFill>
                  <a:srgbClr val="1E3A8A"/>
                </a:solidFill>
                <a:latin typeface="Hind Siliguri"/>
              </a:rPr>
              <a:t>কশেরুকার শ্রেণিবিভাগ (৫টি অঞ্চল - মোট ৩৩টি/২৬টি)</a:t>
            </a:r>
          </a:p>
        </p:txBody>
      </p:sp>
      <p:pic>
        <p:nvPicPr>
          <p:cNvPr id="15" name="Picture 14" descr="image.png"/>
          <p:cNvPicPr>
            <a:picLocks noChangeAspect="1"/>
          </p:cNvPicPr>
          <p:nvPr/>
        </p:nvPicPr>
        <p:blipFill>
          <a:blip r:embed="rId6"/>
          <a:stretch>
            <a:fillRect/>
          </a:stretch>
        </p:blipFill>
        <p:spPr>
          <a:xfrm>
            <a:off x="666750" y="1505098"/>
            <a:ext cx="161925" cy="161925"/>
          </a:xfrm>
          <a:prstGeom prst="rect">
            <a:avLst/>
          </a:prstGeom>
        </p:spPr>
      </p:pic>
      <p:pic>
        <p:nvPicPr>
          <p:cNvPr id="16" name="Picture 15" descr="image.png"/>
          <p:cNvPicPr>
            <a:picLocks noChangeAspect="1"/>
          </p:cNvPicPr>
          <p:nvPr/>
        </p:nvPicPr>
        <p:blipFill>
          <a:blip r:embed="rId7"/>
          <a:stretch>
            <a:fillRect/>
          </a:stretch>
        </p:blipFill>
        <p:spPr>
          <a:xfrm>
            <a:off x="666750" y="3220342"/>
            <a:ext cx="180975" cy="161925"/>
          </a:xfrm>
          <a:prstGeom prst="rect">
            <a:avLst/>
          </a:prstGeom>
        </p:spPr>
      </p:pic>
      <p:pic>
        <p:nvPicPr>
          <p:cNvPr id="17" name="Picture 16" descr="image.png"/>
          <p:cNvPicPr>
            <a:picLocks noChangeAspect="1"/>
          </p:cNvPicPr>
          <p:nvPr/>
        </p:nvPicPr>
        <p:blipFill>
          <a:blip r:embed="rId8"/>
          <a:stretch>
            <a:fillRect/>
          </a:stretch>
        </p:blipFill>
        <p:spPr>
          <a:xfrm>
            <a:off x="666750" y="4287440"/>
            <a:ext cx="161925" cy="161925"/>
          </a:xfrm>
          <a:prstGeom prst="rect">
            <a:avLst/>
          </a:prstGeom>
        </p:spPr>
      </p:pic>
      <p:sp>
        <p:nvSpPr>
          <p:cNvPr id="18" name="TextBox 17"/>
          <p:cNvSpPr txBox="1"/>
          <p:nvPr/>
        </p:nvSpPr>
        <p:spPr>
          <a:xfrm>
            <a:off x="857250" y="4554140"/>
            <a:ext cx="5680769" cy="200055"/>
          </a:xfrm>
          <a:prstGeom prst="rect">
            <a:avLst/>
          </a:prstGeom>
          <a:noFill/>
        </p:spPr>
        <p:txBody>
          <a:bodyPr wrap="square" lIns="0" tIns="0" rIns="0" bIns="0" anchor="t">
            <a:spAutoFit/>
          </a:bodyPr>
          <a:lstStyle/>
          <a:p>
            <a:pPr>
              <a:lnSpc>
                <a:spcPts val="1576"/>
              </a:lnSpc>
            </a:pPr>
            <a:r>
              <a:rPr lang="en-US" sz="1200" dirty="0" err="1">
                <a:latin typeface="Hind Siliguri" panose="02000000000000000000" pitchFamily="2" charset="0"/>
                <a:cs typeface="Hind Siliguri" panose="02000000000000000000" pitchFamily="2" charset="0"/>
              </a:rPr>
              <a:t>গ্রীবাদেশীয়</a:t>
            </a:r>
            <a:r>
              <a:rPr lang="en-US" sz="1200" dirty="0">
                <a:latin typeface="Hind Siliguri" panose="02000000000000000000" pitchFamily="2" charset="0"/>
                <a:cs typeface="Hind Siliguri" panose="02000000000000000000" pitchFamily="2" charset="0"/>
              </a:rPr>
              <a:t> (Cervical) </a:t>
            </a:r>
            <a:r>
              <a:rPr sz="1200" b="0" i="0" u="none" dirty="0">
                <a:solidFill>
                  <a:srgbClr val="334155"/>
                </a:solidFill>
                <a:latin typeface="Hind Siliguri"/>
              </a:rPr>
              <a:t>৭টি (C1-C7)</a:t>
            </a:r>
          </a:p>
        </p:txBody>
      </p:sp>
      <p:sp>
        <p:nvSpPr>
          <p:cNvPr id="19" name="TextBox 18"/>
          <p:cNvSpPr txBox="1"/>
          <p:nvPr/>
        </p:nvSpPr>
        <p:spPr>
          <a:xfrm>
            <a:off x="857250" y="4862661"/>
            <a:ext cx="5680769" cy="205184"/>
          </a:xfrm>
          <a:prstGeom prst="rect">
            <a:avLst/>
          </a:prstGeom>
          <a:noFill/>
        </p:spPr>
        <p:txBody>
          <a:bodyPr wrap="square" lIns="0" tIns="0" rIns="0" bIns="0" anchor="t">
            <a:spAutoFit/>
          </a:bodyPr>
          <a:lstStyle/>
          <a:p>
            <a:pPr>
              <a:lnSpc>
                <a:spcPts val="1576"/>
              </a:lnSpc>
            </a:pPr>
            <a:r>
              <a:rPr lang="en-US" sz="1200" dirty="0" err="1">
                <a:latin typeface="Hind Siliguri" panose="02000000000000000000" pitchFamily="2" charset="0"/>
                <a:cs typeface="Hind Siliguri" panose="02000000000000000000" pitchFamily="2" charset="0"/>
              </a:rPr>
              <a:t>বক্ষদেশীয়</a:t>
            </a:r>
            <a:r>
              <a:rPr lang="en-US" sz="1200" dirty="0">
                <a:latin typeface="Hind Siliguri" panose="02000000000000000000" pitchFamily="2" charset="0"/>
                <a:cs typeface="Hind Siliguri" panose="02000000000000000000" pitchFamily="2" charset="0"/>
              </a:rPr>
              <a:t> (Thoracic) </a:t>
            </a:r>
            <a:r>
              <a:rPr sz="1200" b="0" i="0" u="none" dirty="0">
                <a:solidFill>
                  <a:srgbClr val="334155"/>
                </a:solidFill>
                <a:latin typeface="Arial" panose="020B0604020202020204" pitchFamily="34" charset="0"/>
                <a:cs typeface="Arial" panose="020B0604020202020204" pitchFamily="34" charset="0"/>
              </a:rPr>
              <a:t>১২</a:t>
            </a:r>
            <a:r>
              <a:rPr sz="1200" b="0" i="0" u="none" dirty="0">
                <a:solidFill>
                  <a:srgbClr val="334155"/>
                </a:solidFill>
                <a:latin typeface="Hind Siliguri" panose="02000000000000000000" pitchFamily="2" charset="0"/>
                <a:cs typeface="Hind Siliguri" panose="02000000000000000000" pitchFamily="2" charset="0"/>
              </a:rPr>
              <a:t>টি (T1-T12)</a:t>
            </a:r>
          </a:p>
        </p:txBody>
      </p:sp>
      <p:sp>
        <p:nvSpPr>
          <p:cNvPr id="20" name="TextBox 19"/>
          <p:cNvSpPr txBox="1"/>
          <p:nvPr/>
        </p:nvSpPr>
        <p:spPr>
          <a:xfrm>
            <a:off x="857250" y="5171182"/>
            <a:ext cx="5680769" cy="205184"/>
          </a:xfrm>
          <a:prstGeom prst="rect">
            <a:avLst/>
          </a:prstGeom>
          <a:noFill/>
        </p:spPr>
        <p:txBody>
          <a:bodyPr wrap="square" lIns="0" tIns="0" rIns="0" bIns="0" anchor="t">
            <a:spAutoFit/>
          </a:bodyPr>
          <a:lstStyle/>
          <a:p>
            <a:pPr>
              <a:lnSpc>
                <a:spcPts val="1576"/>
              </a:lnSpc>
            </a:pPr>
            <a:r>
              <a:rPr lang="en-US" sz="1200" dirty="0" err="1">
                <a:latin typeface="Hind Siliguri" panose="02000000000000000000" pitchFamily="2" charset="0"/>
                <a:cs typeface="Hind Siliguri" panose="02000000000000000000" pitchFamily="2" charset="0"/>
              </a:rPr>
              <a:t>কটিদেশীয়</a:t>
            </a:r>
            <a:r>
              <a:rPr lang="en-US" sz="1200" dirty="0">
                <a:latin typeface="Hind Siliguri" panose="02000000000000000000" pitchFamily="2" charset="0"/>
                <a:cs typeface="Hind Siliguri" panose="02000000000000000000" pitchFamily="2" charset="0"/>
              </a:rPr>
              <a:t> (Lumbar) </a:t>
            </a:r>
            <a:r>
              <a:rPr sz="1200" b="0" i="0" u="none" dirty="0">
                <a:solidFill>
                  <a:srgbClr val="334155"/>
                </a:solidFill>
                <a:latin typeface="Hind Siliguri" panose="02000000000000000000" pitchFamily="2" charset="0"/>
                <a:cs typeface="Hind Siliguri" panose="02000000000000000000" pitchFamily="2" charset="0"/>
              </a:rPr>
              <a:t>৫টি (L1-L5)</a:t>
            </a:r>
          </a:p>
        </p:txBody>
      </p:sp>
      <p:sp>
        <p:nvSpPr>
          <p:cNvPr id="21" name="TextBox 20"/>
          <p:cNvSpPr txBox="1"/>
          <p:nvPr/>
        </p:nvSpPr>
        <p:spPr>
          <a:xfrm>
            <a:off x="857250" y="5479702"/>
            <a:ext cx="5680769" cy="205184"/>
          </a:xfrm>
          <a:prstGeom prst="rect">
            <a:avLst/>
          </a:prstGeom>
          <a:noFill/>
        </p:spPr>
        <p:txBody>
          <a:bodyPr wrap="square" lIns="0" tIns="0" rIns="0" bIns="0" anchor="t">
            <a:spAutoFit/>
          </a:bodyPr>
          <a:lstStyle/>
          <a:p>
            <a:pPr>
              <a:lnSpc>
                <a:spcPts val="1576"/>
              </a:lnSpc>
            </a:pPr>
            <a:r>
              <a:rPr lang="en-US" sz="1200" dirty="0" err="1">
                <a:latin typeface="Hind Siliguri" panose="02000000000000000000" pitchFamily="2" charset="0"/>
                <a:cs typeface="Hind Siliguri" panose="02000000000000000000" pitchFamily="2" charset="0"/>
              </a:rPr>
              <a:t>শ্রোণিদেশীয়</a:t>
            </a:r>
            <a:r>
              <a:rPr lang="en-US" sz="1200" dirty="0">
                <a:latin typeface="Hind Siliguri" panose="02000000000000000000" pitchFamily="2" charset="0"/>
                <a:cs typeface="Hind Siliguri" panose="02000000000000000000" pitchFamily="2" charset="0"/>
              </a:rPr>
              <a:t> (Sacral)</a:t>
            </a:r>
            <a:r>
              <a:rPr sz="1200" b="0" i="0" u="none" dirty="0">
                <a:solidFill>
                  <a:srgbClr val="334155"/>
                </a:solidFill>
                <a:latin typeface="Hind Siliguri" panose="02000000000000000000" pitchFamily="2" charset="0"/>
                <a:cs typeface="Hind Siliguri" panose="02000000000000000000" pitchFamily="2" charset="0"/>
              </a:rPr>
              <a:t>৫টি (</a:t>
            </a:r>
            <a:r>
              <a:rPr sz="1200" b="0" i="0" u="none" dirty="0" err="1">
                <a:solidFill>
                  <a:srgbClr val="334155"/>
                </a:solidFill>
                <a:latin typeface="Hind Siliguri" panose="02000000000000000000" pitchFamily="2" charset="0"/>
                <a:cs typeface="Hind Siliguri" panose="02000000000000000000" pitchFamily="2" charset="0"/>
              </a:rPr>
              <a:t>একত্রিত</a:t>
            </a:r>
            <a:r>
              <a:rPr sz="1200" b="0" i="0" u="none" dirty="0">
                <a:solidFill>
                  <a:srgbClr val="334155"/>
                </a:solidFill>
                <a:latin typeface="Hind Siliguri" panose="02000000000000000000" pitchFamily="2" charset="0"/>
                <a:cs typeface="Hind Siliguri" panose="02000000000000000000" pitchFamily="2" charset="0"/>
              </a:rPr>
              <a:t> </a:t>
            </a:r>
            <a:r>
              <a:rPr sz="1200" b="0" i="0" u="none" dirty="0" err="1">
                <a:solidFill>
                  <a:srgbClr val="334155"/>
                </a:solidFill>
                <a:latin typeface="Hind Siliguri" panose="02000000000000000000" pitchFamily="2" charset="0"/>
                <a:cs typeface="Hind Siliguri" panose="02000000000000000000" pitchFamily="2" charset="0"/>
              </a:rPr>
              <a:t>হয়ে</a:t>
            </a:r>
            <a:r>
              <a:rPr sz="1200" b="0" i="0" u="none" dirty="0">
                <a:solidFill>
                  <a:srgbClr val="334155"/>
                </a:solidFill>
                <a:latin typeface="Hind Siliguri" panose="02000000000000000000" pitchFamily="2" charset="0"/>
                <a:cs typeface="Hind Siliguri" panose="02000000000000000000" pitchFamily="2" charset="0"/>
              </a:rPr>
              <a:t> ১টি </a:t>
            </a:r>
            <a:r>
              <a:rPr sz="1200" b="0" i="0" u="none" dirty="0" err="1">
                <a:solidFill>
                  <a:srgbClr val="334155"/>
                </a:solidFill>
                <a:latin typeface="Hind Siliguri" panose="02000000000000000000" pitchFamily="2" charset="0"/>
                <a:cs typeface="Hind Siliguri" panose="02000000000000000000" pitchFamily="2" charset="0"/>
              </a:rPr>
              <a:t>সেক্রাম</a:t>
            </a:r>
            <a:r>
              <a:rPr sz="1200" b="0" i="0" u="none" dirty="0">
                <a:solidFill>
                  <a:srgbClr val="334155"/>
                </a:solidFill>
                <a:latin typeface="Hind Siliguri" panose="02000000000000000000" pitchFamily="2" charset="0"/>
                <a:cs typeface="Hind Siliguri" panose="02000000000000000000" pitchFamily="2" charset="0"/>
              </a:rPr>
              <a:t> </a:t>
            </a:r>
            <a:r>
              <a:rPr sz="1200" b="0" i="0" u="none" dirty="0" err="1">
                <a:solidFill>
                  <a:srgbClr val="334155"/>
                </a:solidFill>
                <a:latin typeface="Hind Siliguri" panose="02000000000000000000" pitchFamily="2" charset="0"/>
                <a:cs typeface="Hind Siliguri" panose="02000000000000000000" pitchFamily="2" charset="0"/>
              </a:rPr>
              <a:t>গঠন</a:t>
            </a:r>
            <a:r>
              <a:rPr sz="1200" b="0" i="0" u="none" dirty="0">
                <a:solidFill>
                  <a:srgbClr val="334155"/>
                </a:solidFill>
                <a:latin typeface="Hind Siliguri" panose="02000000000000000000" pitchFamily="2" charset="0"/>
                <a:cs typeface="Hind Siliguri" panose="02000000000000000000" pitchFamily="2" charset="0"/>
              </a:rPr>
              <a:t> </a:t>
            </a:r>
            <a:r>
              <a:rPr sz="1200" b="0" i="0" u="none" dirty="0" err="1">
                <a:solidFill>
                  <a:srgbClr val="334155"/>
                </a:solidFill>
                <a:latin typeface="Hind Siliguri" panose="02000000000000000000" pitchFamily="2" charset="0"/>
                <a:cs typeface="Hind Siliguri" panose="02000000000000000000" pitchFamily="2" charset="0"/>
              </a:rPr>
              <a:t>করে</a:t>
            </a:r>
            <a:r>
              <a:rPr sz="1200" b="0" i="0" u="none" dirty="0">
                <a:solidFill>
                  <a:srgbClr val="334155"/>
                </a:solidFill>
                <a:latin typeface="Hind Siliguri" panose="02000000000000000000" pitchFamily="2" charset="0"/>
                <a:cs typeface="Hind Siliguri" panose="02000000000000000000" pitchFamily="2" charset="0"/>
              </a:rPr>
              <a:t>)</a:t>
            </a:r>
          </a:p>
        </p:txBody>
      </p:sp>
      <p:sp>
        <p:nvSpPr>
          <p:cNvPr id="22" name="TextBox 21"/>
          <p:cNvSpPr txBox="1"/>
          <p:nvPr/>
        </p:nvSpPr>
        <p:spPr>
          <a:xfrm>
            <a:off x="857250" y="5773489"/>
            <a:ext cx="5680769" cy="205184"/>
          </a:xfrm>
          <a:prstGeom prst="rect">
            <a:avLst/>
          </a:prstGeom>
          <a:noFill/>
        </p:spPr>
        <p:txBody>
          <a:bodyPr wrap="square" lIns="0" tIns="0" rIns="0" bIns="0" anchor="t">
            <a:spAutoFit/>
          </a:bodyPr>
          <a:lstStyle/>
          <a:p>
            <a:pPr>
              <a:lnSpc>
                <a:spcPts val="1576"/>
              </a:lnSpc>
            </a:pPr>
            <a:r>
              <a:rPr lang="en-US" sz="1200" dirty="0" err="1">
                <a:latin typeface="Hind Siliguri" panose="02000000000000000000" pitchFamily="2" charset="0"/>
                <a:cs typeface="Hind Siliguri" panose="02000000000000000000" pitchFamily="2" charset="0"/>
              </a:rPr>
              <a:t>পুচ্ছদেশীয়</a:t>
            </a:r>
            <a:r>
              <a:rPr lang="en-US" sz="1200" dirty="0">
                <a:latin typeface="Hind Siliguri" panose="02000000000000000000" pitchFamily="2" charset="0"/>
                <a:cs typeface="Hind Siliguri" panose="02000000000000000000" pitchFamily="2" charset="0"/>
              </a:rPr>
              <a:t> (Coccygeal) </a:t>
            </a:r>
            <a:r>
              <a:rPr sz="1200" b="0" i="0" u="none" dirty="0">
                <a:solidFill>
                  <a:srgbClr val="334155"/>
                </a:solidFill>
                <a:latin typeface="Hind Siliguri" panose="02000000000000000000" pitchFamily="2" charset="0"/>
                <a:cs typeface="Hind Siliguri" panose="02000000000000000000" pitchFamily="2" charset="0"/>
              </a:rPr>
              <a:t>৪টি (</a:t>
            </a:r>
            <a:r>
              <a:rPr sz="1200" b="0" i="0" u="none" dirty="0" err="1">
                <a:solidFill>
                  <a:srgbClr val="334155"/>
                </a:solidFill>
                <a:latin typeface="Hind Siliguri" panose="02000000000000000000" pitchFamily="2" charset="0"/>
                <a:cs typeface="Hind Siliguri" panose="02000000000000000000" pitchFamily="2" charset="0"/>
              </a:rPr>
              <a:t>একত্রিত</a:t>
            </a:r>
            <a:r>
              <a:rPr sz="1200" b="0" i="0" u="none" dirty="0">
                <a:solidFill>
                  <a:srgbClr val="334155"/>
                </a:solidFill>
                <a:latin typeface="Hind Siliguri" panose="02000000000000000000" pitchFamily="2" charset="0"/>
                <a:cs typeface="Hind Siliguri" panose="02000000000000000000" pitchFamily="2" charset="0"/>
              </a:rPr>
              <a:t> </a:t>
            </a:r>
            <a:r>
              <a:rPr sz="1200" b="0" i="0" u="none" dirty="0" err="1">
                <a:solidFill>
                  <a:srgbClr val="334155"/>
                </a:solidFill>
                <a:latin typeface="Hind Siliguri" panose="02000000000000000000" pitchFamily="2" charset="0"/>
                <a:cs typeface="Hind Siliguri" panose="02000000000000000000" pitchFamily="2" charset="0"/>
              </a:rPr>
              <a:t>হয়ে</a:t>
            </a:r>
            <a:r>
              <a:rPr sz="1200" b="0" i="0" u="none" dirty="0">
                <a:solidFill>
                  <a:srgbClr val="334155"/>
                </a:solidFill>
                <a:latin typeface="Hind Siliguri" panose="02000000000000000000" pitchFamily="2" charset="0"/>
                <a:cs typeface="Hind Siliguri" panose="02000000000000000000" pitchFamily="2" charset="0"/>
              </a:rPr>
              <a:t> ১টি </a:t>
            </a:r>
            <a:r>
              <a:rPr sz="1200" b="0" i="0" u="none" dirty="0" err="1">
                <a:solidFill>
                  <a:srgbClr val="334155"/>
                </a:solidFill>
                <a:latin typeface="Hind Siliguri" panose="02000000000000000000" pitchFamily="2" charset="0"/>
                <a:cs typeface="Hind Siliguri" panose="02000000000000000000" pitchFamily="2" charset="0"/>
              </a:rPr>
              <a:t>ককসিক্স</a:t>
            </a:r>
            <a:r>
              <a:rPr sz="1200" b="0" i="0" u="none" dirty="0">
                <a:solidFill>
                  <a:srgbClr val="334155"/>
                </a:solidFill>
                <a:latin typeface="Hind Siliguri" panose="02000000000000000000" pitchFamily="2" charset="0"/>
                <a:cs typeface="Hind Siliguri" panose="02000000000000000000" pitchFamily="2" charset="0"/>
              </a:rPr>
              <a:t> </a:t>
            </a:r>
            <a:r>
              <a:rPr sz="1200" b="0" i="0" u="none" dirty="0" err="1">
                <a:solidFill>
                  <a:srgbClr val="334155"/>
                </a:solidFill>
                <a:latin typeface="Hind Siliguri" panose="02000000000000000000" pitchFamily="2" charset="0"/>
                <a:cs typeface="Hind Siliguri" panose="02000000000000000000" pitchFamily="2" charset="0"/>
              </a:rPr>
              <a:t>গঠন</a:t>
            </a:r>
            <a:r>
              <a:rPr sz="1200" b="0" i="0" u="none" dirty="0">
                <a:solidFill>
                  <a:srgbClr val="334155"/>
                </a:solidFill>
                <a:latin typeface="Hind Siliguri" panose="02000000000000000000" pitchFamily="2" charset="0"/>
                <a:cs typeface="Hind Siliguri" panose="02000000000000000000" pitchFamily="2" charset="0"/>
              </a:rPr>
              <a:t> </a:t>
            </a:r>
            <a:r>
              <a:rPr sz="1200" b="0" i="0" u="none" dirty="0" err="1">
                <a:solidFill>
                  <a:srgbClr val="334155"/>
                </a:solidFill>
                <a:latin typeface="Hind Siliguri" panose="02000000000000000000" pitchFamily="2" charset="0"/>
                <a:cs typeface="Hind Siliguri" panose="02000000000000000000" pitchFamily="2" charset="0"/>
              </a:rPr>
              <a:t>করে</a:t>
            </a:r>
            <a:r>
              <a:rPr sz="1200" b="0" i="0" u="none" dirty="0">
                <a:solidFill>
                  <a:srgbClr val="334155"/>
                </a:solidFill>
                <a:latin typeface="Hind Siliguri" panose="02000000000000000000" pitchFamily="2" charset="0"/>
                <a:cs typeface="Hind Siliguri" panose="02000000000000000000" pitchFamily="2" charset="0"/>
              </a:rPr>
              <a:t>)</a:t>
            </a:r>
          </a:p>
        </p:txBody>
      </p:sp>
      <p:sp>
        <p:nvSpPr>
          <p:cNvPr id="23" name="TextBox 22"/>
          <p:cNvSpPr txBox="1"/>
          <p:nvPr/>
        </p:nvSpPr>
        <p:spPr>
          <a:xfrm>
            <a:off x="666750" y="4525565"/>
            <a:ext cx="85725" cy="276225"/>
          </a:xfrm>
          <a:prstGeom prst="rect">
            <a:avLst/>
          </a:prstGeom>
          <a:noFill/>
        </p:spPr>
        <p:txBody>
          <a:bodyPr wrap="square" lIns="0" tIns="0" rIns="0" bIns="0" anchor="t">
            <a:spAutoFit/>
          </a:bodyPr>
          <a:lstStyle/>
          <a:p>
            <a:pPr algn="l">
              <a:lnSpc>
                <a:spcPts val="2175"/>
              </a:lnSpc>
            </a:pPr>
            <a:r>
              <a:rPr sz="1500" b="0" i="0" u="none">
                <a:solidFill>
                  <a:srgbClr val="2563EB"/>
                </a:solidFill>
                <a:latin typeface="Hind Siliguri"/>
              </a:rPr>
              <a:t>•</a:t>
            </a:r>
          </a:p>
        </p:txBody>
      </p:sp>
      <p:sp>
        <p:nvSpPr>
          <p:cNvPr id="25" name="TextBox 24"/>
          <p:cNvSpPr txBox="1"/>
          <p:nvPr/>
        </p:nvSpPr>
        <p:spPr>
          <a:xfrm>
            <a:off x="666750" y="4834086"/>
            <a:ext cx="85725" cy="276225"/>
          </a:xfrm>
          <a:prstGeom prst="rect">
            <a:avLst/>
          </a:prstGeom>
          <a:noFill/>
        </p:spPr>
        <p:txBody>
          <a:bodyPr wrap="square" lIns="0" tIns="0" rIns="0" bIns="0" anchor="t">
            <a:spAutoFit/>
          </a:bodyPr>
          <a:lstStyle/>
          <a:p>
            <a:pPr algn="l">
              <a:lnSpc>
                <a:spcPts val="2175"/>
              </a:lnSpc>
            </a:pPr>
            <a:r>
              <a:rPr sz="1500" b="0" i="0" u="none">
                <a:solidFill>
                  <a:srgbClr val="2563EB"/>
                </a:solidFill>
                <a:latin typeface="Hind Siliguri"/>
              </a:rPr>
              <a:t>•</a:t>
            </a:r>
          </a:p>
        </p:txBody>
      </p:sp>
      <p:sp>
        <p:nvSpPr>
          <p:cNvPr id="27" name="TextBox 26"/>
          <p:cNvSpPr txBox="1"/>
          <p:nvPr/>
        </p:nvSpPr>
        <p:spPr>
          <a:xfrm>
            <a:off x="666750" y="5142607"/>
            <a:ext cx="85725" cy="276225"/>
          </a:xfrm>
          <a:prstGeom prst="rect">
            <a:avLst/>
          </a:prstGeom>
          <a:noFill/>
        </p:spPr>
        <p:txBody>
          <a:bodyPr wrap="square" lIns="0" tIns="0" rIns="0" bIns="0" anchor="t">
            <a:spAutoFit/>
          </a:bodyPr>
          <a:lstStyle/>
          <a:p>
            <a:pPr algn="l">
              <a:lnSpc>
                <a:spcPts val="2175"/>
              </a:lnSpc>
            </a:pPr>
            <a:r>
              <a:rPr sz="1500" b="0" i="0" u="none">
                <a:solidFill>
                  <a:srgbClr val="2563EB"/>
                </a:solidFill>
                <a:latin typeface="Hind Siliguri"/>
              </a:rPr>
              <a:t>•</a:t>
            </a:r>
          </a:p>
        </p:txBody>
      </p:sp>
      <p:sp>
        <p:nvSpPr>
          <p:cNvPr id="29" name="TextBox 28"/>
          <p:cNvSpPr txBox="1"/>
          <p:nvPr/>
        </p:nvSpPr>
        <p:spPr>
          <a:xfrm>
            <a:off x="666750" y="5451127"/>
            <a:ext cx="85725" cy="276225"/>
          </a:xfrm>
          <a:prstGeom prst="rect">
            <a:avLst/>
          </a:prstGeom>
          <a:noFill/>
        </p:spPr>
        <p:txBody>
          <a:bodyPr wrap="square" lIns="0" tIns="0" rIns="0" bIns="0" anchor="t">
            <a:spAutoFit/>
          </a:bodyPr>
          <a:lstStyle/>
          <a:p>
            <a:pPr algn="l">
              <a:lnSpc>
                <a:spcPts val="2175"/>
              </a:lnSpc>
            </a:pPr>
            <a:r>
              <a:rPr sz="1500" b="0" i="0" u="none">
                <a:solidFill>
                  <a:srgbClr val="2563EB"/>
                </a:solidFill>
                <a:latin typeface="Hind Siliguri"/>
              </a:rPr>
              <a:t>•</a:t>
            </a:r>
          </a:p>
        </p:txBody>
      </p:sp>
      <p:sp>
        <p:nvSpPr>
          <p:cNvPr id="31" name="TextBox 30"/>
          <p:cNvSpPr txBox="1"/>
          <p:nvPr/>
        </p:nvSpPr>
        <p:spPr>
          <a:xfrm>
            <a:off x="666750" y="5744914"/>
            <a:ext cx="85725" cy="276225"/>
          </a:xfrm>
          <a:prstGeom prst="rect">
            <a:avLst/>
          </a:prstGeom>
          <a:noFill/>
        </p:spPr>
        <p:txBody>
          <a:bodyPr wrap="square" lIns="0" tIns="0" rIns="0" bIns="0" anchor="t">
            <a:spAutoFit/>
          </a:bodyPr>
          <a:lstStyle/>
          <a:p>
            <a:pPr algn="l">
              <a:lnSpc>
                <a:spcPts val="2175"/>
              </a:lnSpc>
            </a:pPr>
            <a:r>
              <a:rPr sz="1500" b="0" i="0" u="none">
                <a:solidFill>
                  <a:srgbClr val="2563EB"/>
                </a:solidFill>
                <a:latin typeface="Hind Siliguri"/>
              </a:rPr>
              <a:t>•</a:t>
            </a:r>
          </a:p>
        </p:txBody>
      </p:sp>
      <p:sp>
        <p:nvSpPr>
          <p:cNvPr id="33" name="TextBox 32"/>
          <p:cNvSpPr txBox="1"/>
          <p:nvPr/>
        </p:nvSpPr>
        <p:spPr>
          <a:xfrm>
            <a:off x="476250" y="381000"/>
            <a:ext cx="11715750" cy="523875"/>
          </a:xfrm>
          <a:prstGeom prst="rect">
            <a:avLst/>
          </a:prstGeom>
          <a:noFill/>
        </p:spPr>
        <p:txBody>
          <a:bodyPr wrap="square" lIns="0" tIns="0" rIns="0" bIns="0" anchor="t">
            <a:spAutoFit/>
          </a:bodyPr>
          <a:lstStyle/>
          <a:p>
            <a:pPr algn="l"/>
            <a:r>
              <a:rPr sz="2400" b="1" i="0" u="none">
                <a:solidFill>
                  <a:srgbClr val="1E3A8A"/>
                </a:solidFill>
                <a:latin typeface="Hind Siliguri"/>
              </a:rPr>
              <a:t>১. মেরুদণ্ড (Vertebral Column)</a:t>
            </a:r>
          </a:p>
        </p:txBody>
      </p:sp>
      <p:sp>
        <p:nvSpPr>
          <p:cNvPr id="34" name="Rectangle 33"/>
          <p:cNvSpPr/>
          <p:nvPr/>
        </p:nvSpPr>
        <p:spPr>
          <a:xfrm>
            <a:off x="476250" y="952500"/>
            <a:ext cx="11239500" cy="28575"/>
          </a:xfrm>
          <a:prstGeom prst="rect">
            <a:avLst/>
          </a:prstGeom>
          <a:solidFill>
            <a:srgbClr val="2563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graphicFrame>
        <p:nvGraphicFramePr>
          <p:cNvPr id="38" name="Object 37">
            <a:extLst>
              <a:ext uri="{FF2B5EF4-FFF2-40B4-BE49-F238E27FC236}">
                <a16:creationId xmlns:a16="http://schemas.microsoft.com/office/drawing/2014/main" id="{2003A82C-4AB5-0FA9-1224-D80F1FF9F616}"/>
              </a:ext>
            </a:extLst>
          </p:cNvPr>
          <p:cNvGraphicFramePr>
            <a:graphicFrameLocks noChangeAspect="1"/>
          </p:cNvGraphicFramePr>
          <p:nvPr>
            <p:extLst>
              <p:ext uri="{D42A27DB-BD31-4B8C-83A1-F6EECF244321}">
                <p14:modId xmlns:p14="http://schemas.microsoft.com/office/powerpoint/2010/main" val="987193829"/>
              </p:ext>
            </p:extLst>
          </p:nvPr>
        </p:nvGraphicFramePr>
        <p:xfrm>
          <a:off x="9223131" y="4011214"/>
          <a:ext cx="2492619" cy="1918465"/>
        </p:xfrm>
        <a:graphic>
          <a:graphicData uri="http://schemas.openxmlformats.org/presentationml/2006/ole">
            <mc:AlternateContent xmlns:mc="http://schemas.openxmlformats.org/markup-compatibility/2006">
              <mc:Choice xmlns:v="urn:schemas-microsoft-com:vml" Requires="v">
                <p:oleObj name="Picture" r:id="rId9" imgW="3105833" imgH="2153267" progId="Word.Picture.8">
                  <p:embed/>
                </p:oleObj>
              </mc:Choice>
              <mc:Fallback>
                <p:oleObj name="Picture" r:id="rId9" imgW="3105833" imgH="2153267" progId="Word.Picture.8">
                  <p:embed/>
                  <p:pic>
                    <p:nvPicPr>
                      <p:cNvPr id="0" name="Object 3"/>
                      <p:cNvPicPr>
                        <a:picLocks noChangeAspect="1" noChangeArrowheads="1"/>
                      </p:cNvPicPr>
                      <p:nvPr/>
                    </p:nvPicPr>
                    <p:blipFill>
                      <a:blip r:embed="rId10">
                        <a:extLst>
                          <a:ext uri="{28A0092B-C50C-407E-A947-70E740481C1C}">
                            <a14:useLocalDpi xmlns:a14="http://schemas.microsoft.com/office/drawing/2010/main" val="0"/>
                          </a:ext>
                        </a:extLst>
                      </a:blip>
                      <a:srcRect l="1862"/>
                      <a:stretch>
                        <a:fillRect/>
                      </a:stretch>
                    </p:blipFill>
                    <p:spPr bwMode="auto">
                      <a:xfrm>
                        <a:off x="9223131" y="4011214"/>
                        <a:ext cx="2492619" cy="1918465"/>
                      </a:xfrm>
                      <a:prstGeom prst="rect">
                        <a:avLst/>
                      </a:prstGeom>
                      <a:noFill/>
                    </p:spPr>
                  </p:pic>
                </p:oleObj>
              </mc:Fallback>
            </mc:AlternateContent>
          </a:graphicData>
        </a:graphic>
      </p:graphicFrame>
      <p:graphicFrame>
        <p:nvGraphicFramePr>
          <p:cNvPr id="36" name="Object 35">
            <a:extLst>
              <a:ext uri="{FF2B5EF4-FFF2-40B4-BE49-F238E27FC236}">
                <a16:creationId xmlns:a16="http://schemas.microsoft.com/office/drawing/2014/main" id="{12F03CF1-560E-1A37-1636-0D90428E4768}"/>
              </a:ext>
            </a:extLst>
          </p:cNvPr>
          <p:cNvGraphicFramePr>
            <a:graphicFrameLocks noChangeAspect="1"/>
          </p:cNvGraphicFramePr>
          <p:nvPr>
            <p:extLst>
              <p:ext uri="{D42A27DB-BD31-4B8C-83A1-F6EECF244321}">
                <p14:modId xmlns:p14="http://schemas.microsoft.com/office/powerpoint/2010/main" val="2181915077"/>
              </p:ext>
            </p:extLst>
          </p:nvPr>
        </p:nvGraphicFramePr>
        <p:xfrm>
          <a:off x="7075606" y="1409700"/>
          <a:ext cx="2598072" cy="3270714"/>
        </p:xfrm>
        <a:graphic>
          <a:graphicData uri="http://schemas.openxmlformats.org/presentationml/2006/ole">
            <mc:AlternateContent xmlns:mc="http://schemas.openxmlformats.org/markup-compatibility/2006">
              <mc:Choice xmlns:v="urn:schemas-microsoft-com:vml" Requires="v">
                <p:oleObj name="Picture" r:id="rId11" imgW="2539823" imgH="3320145" progId="Word.Picture.8">
                  <p:embed/>
                </p:oleObj>
              </mc:Choice>
              <mc:Fallback>
                <p:oleObj name="Picture" r:id="rId11" imgW="2539823" imgH="3320145" progId="Word.Picture.8">
                  <p:embed/>
                  <p:pic>
                    <p:nvPicPr>
                      <p:cNvPr id="0" name="Object 1"/>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075606" y="1409700"/>
                        <a:ext cx="2598072" cy="3270714"/>
                      </a:xfrm>
                      <a:prstGeom prst="rect">
                        <a:avLst/>
                      </a:prstGeom>
                      <a:noFill/>
                    </p:spPr>
                  </p:pic>
                </p:oleObj>
              </mc:Fallback>
            </mc:AlternateContent>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age.png"/>
          <p:cNvPicPr>
            <a:picLocks noChangeAspect="1"/>
          </p:cNvPicPr>
          <p:nvPr/>
        </p:nvPicPr>
        <p:blipFill>
          <a:blip r:embed="rId2"/>
          <a:stretch>
            <a:fillRect/>
          </a:stretch>
        </p:blipFill>
        <p:spPr>
          <a:xfrm>
            <a:off x="6985694" y="1538287"/>
            <a:ext cx="4729906" cy="4572000"/>
          </a:xfrm>
          <a:prstGeom prst="rect">
            <a:avLst/>
          </a:prstGeom>
        </p:spPr>
      </p:pic>
      <p:pic>
        <p:nvPicPr>
          <p:cNvPr id="4" name="Picture 3" descr="image.png"/>
          <p:cNvPicPr>
            <a:picLocks noChangeAspect="1"/>
          </p:cNvPicPr>
          <p:nvPr/>
        </p:nvPicPr>
        <p:blipFill>
          <a:blip r:embed="rId3"/>
          <a:stretch>
            <a:fillRect/>
          </a:stretch>
        </p:blipFill>
        <p:spPr>
          <a:xfrm>
            <a:off x="476250" y="1619250"/>
            <a:ext cx="6223694" cy="952797"/>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5" name="Picture 4" descr="image.png"/>
          <p:cNvPicPr>
            <a:picLocks noChangeAspect="1"/>
          </p:cNvPicPr>
          <p:nvPr/>
        </p:nvPicPr>
        <p:blipFill>
          <a:blip r:embed="rId4"/>
          <a:stretch>
            <a:fillRect/>
          </a:stretch>
        </p:blipFill>
        <p:spPr>
          <a:xfrm>
            <a:off x="476250" y="2686347"/>
            <a:ext cx="6223694" cy="135314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6" name="Picture 5" descr="image.png"/>
          <p:cNvPicPr>
            <a:picLocks noChangeAspect="1"/>
          </p:cNvPicPr>
          <p:nvPr/>
        </p:nvPicPr>
        <p:blipFill>
          <a:blip r:embed="rId5"/>
          <a:stretch>
            <a:fillRect/>
          </a:stretch>
        </p:blipFill>
        <p:spPr>
          <a:xfrm>
            <a:off x="476250" y="4153792"/>
            <a:ext cx="6223694" cy="1761232"/>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8" name="TextBox 7"/>
          <p:cNvSpPr txBox="1"/>
          <p:nvPr/>
        </p:nvSpPr>
        <p:spPr>
          <a:xfrm>
            <a:off x="752475" y="1776487"/>
            <a:ext cx="6164833" cy="266700"/>
          </a:xfrm>
          <a:prstGeom prst="rect">
            <a:avLst/>
          </a:prstGeom>
          <a:noFill/>
        </p:spPr>
        <p:txBody>
          <a:bodyPr wrap="square" lIns="161925" tIns="0" rIns="0" bIns="0" anchor="t">
            <a:spAutoFit/>
          </a:bodyPr>
          <a:lstStyle/>
          <a:p>
            <a:pPr algn="l"/>
            <a:r>
              <a:rPr sz="1275" b="1" i="0" u="none" dirty="0" err="1">
                <a:solidFill>
                  <a:srgbClr val="1E3A8A"/>
                </a:solidFill>
                <a:latin typeface="Hind Siliguri"/>
              </a:rPr>
              <a:t>গঠন</a:t>
            </a:r>
            <a:r>
              <a:rPr sz="1275" b="1" i="0" u="none" dirty="0">
                <a:solidFill>
                  <a:srgbClr val="1E3A8A"/>
                </a:solidFill>
                <a:latin typeface="Hind Siliguri"/>
              </a:rPr>
              <a:t> ও </a:t>
            </a:r>
            <a:r>
              <a:rPr sz="1275" b="1" i="0" u="none" dirty="0" err="1">
                <a:solidFill>
                  <a:srgbClr val="1E3A8A"/>
                </a:solidFill>
                <a:latin typeface="Hind Siliguri"/>
              </a:rPr>
              <a:t>উপাদান</a:t>
            </a:r>
            <a:endParaRPr sz="1275" b="1" i="0" u="none" dirty="0">
              <a:solidFill>
                <a:srgbClr val="1E3A8A"/>
              </a:solidFill>
              <a:latin typeface="Hind Siliguri"/>
            </a:endParaRPr>
          </a:p>
        </p:txBody>
      </p:sp>
      <p:sp>
        <p:nvSpPr>
          <p:cNvPr id="9" name="TextBox 8"/>
          <p:cNvSpPr txBox="1"/>
          <p:nvPr/>
        </p:nvSpPr>
        <p:spPr>
          <a:xfrm>
            <a:off x="666750" y="2047875"/>
            <a:ext cx="5871269" cy="400347"/>
          </a:xfrm>
          <a:prstGeom prst="rect">
            <a:avLst/>
          </a:prstGeom>
          <a:noFill/>
        </p:spPr>
        <p:txBody>
          <a:bodyPr wrap="square" lIns="0" tIns="0" rIns="0" bIns="0" anchor="t">
            <a:spAutoFit/>
          </a:bodyPr>
          <a:lstStyle/>
          <a:p>
            <a:pPr algn="l">
              <a:lnSpc>
                <a:spcPts val="1576"/>
              </a:lnSpc>
            </a:pPr>
            <a:r>
              <a:rPr sz="1087" b="0" i="0" u="none">
                <a:solidFill>
                  <a:srgbClr val="334155"/>
                </a:solidFill>
                <a:latin typeface="Hind Siliguri"/>
              </a:rPr>
              <a:t>১২ জোড়া পরশুকা (Ribs), ১টি স্টার্নাম (Sternum) এবং ১২টি থোরাসিক কশেরুকা মিলিত হয়ে বক্ষপিঞ্জর গঠন করে। এটি হৃদপিণ্ড ও ফুসফুসকে সুরক্ষা দেয়।</a:t>
            </a:r>
          </a:p>
        </p:txBody>
      </p:sp>
      <p:sp>
        <p:nvSpPr>
          <p:cNvPr id="10" name="TextBox 9"/>
          <p:cNvSpPr txBox="1"/>
          <p:nvPr/>
        </p:nvSpPr>
        <p:spPr>
          <a:xfrm>
            <a:off x="752475" y="2843584"/>
            <a:ext cx="6164833" cy="266700"/>
          </a:xfrm>
          <a:prstGeom prst="rect">
            <a:avLst/>
          </a:prstGeom>
          <a:noFill/>
        </p:spPr>
        <p:txBody>
          <a:bodyPr wrap="square" lIns="180975" tIns="0" rIns="0" bIns="0" anchor="t">
            <a:spAutoFit/>
          </a:bodyPr>
          <a:lstStyle/>
          <a:p>
            <a:pPr algn="l"/>
            <a:r>
              <a:rPr sz="1275" b="1" i="0" u="none">
                <a:solidFill>
                  <a:srgbClr val="1E3A8A"/>
                </a:solidFill>
                <a:latin typeface="Hind Siliguri"/>
              </a:rPr>
              <a:t>স্টার্নাম (Sternum)</a:t>
            </a:r>
          </a:p>
        </p:txBody>
      </p:sp>
      <p:sp>
        <p:nvSpPr>
          <p:cNvPr id="11" name="TextBox 10"/>
          <p:cNvSpPr txBox="1"/>
          <p:nvPr/>
        </p:nvSpPr>
        <p:spPr>
          <a:xfrm>
            <a:off x="666750" y="3114972"/>
            <a:ext cx="5871269" cy="200173"/>
          </a:xfrm>
          <a:prstGeom prst="rect">
            <a:avLst/>
          </a:prstGeom>
          <a:noFill/>
        </p:spPr>
        <p:txBody>
          <a:bodyPr wrap="square" lIns="0" tIns="0" rIns="0" bIns="0" anchor="t">
            <a:spAutoFit/>
          </a:bodyPr>
          <a:lstStyle/>
          <a:p>
            <a:pPr algn="l">
              <a:lnSpc>
                <a:spcPts val="1576"/>
              </a:lnSpc>
            </a:pPr>
            <a:r>
              <a:rPr sz="1087" b="0" i="0" u="none">
                <a:solidFill>
                  <a:srgbClr val="334155"/>
                </a:solidFill>
                <a:latin typeface="Hind Siliguri"/>
              </a:rPr>
              <a:t>বক্ষের সম্মুখ মধ্যরেখায় অবস্থিত ১৫-১৭ সেমি দীর্ঘ চ্যাপ্টা অস্থি। এটি ৩টি অংশে বিভক্ত:</a:t>
            </a:r>
          </a:p>
        </p:txBody>
      </p:sp>
      <p:sp>
        <p:nvSpPr>
          <p:cNvPr id="12" name="TextBox 11"/>
          <p:cNvSpPr txBox="1"/>
          <p:nvPr/>
        </p:nvSpPr>
        <p:spPr>
          <a:xfrm>
            <a:off x="666750" y="3315146"/>
            <a:ext cx="5871269" cy="200173"/>
          </a:xfrm>
          <a:prstGeom prst="rect">
            <a:avLst/>
          </a:prstGeom>
          <a:noFill/>
        </p:spPr>
        <p:txBody>
          <a:bodyPr wrap="square" lIns="0" tIns="0" rIns="0" bIns="0" anchor="t">
            <a:spAutoFit/>
          </a:bodyPr>
          <a:lstStyle/>
          <a:p>
            <a:pPr algn="l">
              <a:lnSpc>
                <a:spcPts val="1576"/>
              </a:lnSpc>
            </a:pPr>
            <a:r>
              <a:rPr sz="1087" b="1" i="0" u="none">
                <a:solidFill>
                  <a:srgbClr val="334155"/>
                </a:solidFill>
                <a:latin typeface="Hind Siliguri"/>
              </a:rPr>
              <a:t>১. ম্যানুব্রিয়াম (Manubrium):</a:t>
            </a:r>
            <a:r>
              <a:rPr sz="1087" b="0" i="0" u="none">
                <a:solidFill>
                  <a:srgbClr val="334155"/>
                </a:solidFill>
                <a:latin typeface="Hind Siliguri"/>
              </a:rPr>
              <a:t> সুপ্রাস্টার্নাল ও ক্লাভিকুলার নচযুক্ত চওড়া অংশ।</a:t>
            </a:r>
          </a:p>
        </p:txBody>
      </p:sp>
      <p:sp>
        <p:nvSpPr>
          <p:cNvPr id="13" name="TextBox 12"/>
          <p:cNvSpPr txBox="1"/>
          <p:nvPr/>
        </p:nvSpPr>
        <p:spPr>
          <a:xfrm>
            <a:off x="666750" y="3515320"/>
            <a:ext cx="5871269" cy="200173"/>
          </a:xfrm>
          <a:prstGeom prst="rect">
            <a:avLst/>
          </a:prstGeom>
          <a:noFill/>
        </p:spPr>
        <p:txBody>
          <a:bodyPr wrap="square" lIns="0" tIns="0" rIns="0" bIns="0" anchor="t">
            <a:spAutoFit/>
          </a:bodyPr>
          <a:lstStyle/>
          <a:p>
            <a:pPr algn="l">
              <a:lnSpc>
                <a:spcPts val="1576"/>
              </a:lnSpc>
            </a:pPr>
            <a:r>
              <a:rPr sz="1087" b="1" i="0" u="none">
                <a:solidFill>
                  <a:srgbClr val="334155"/>
                </a:solidFill>
                <a:latin typeface="Hind Siliguri"/>
              </a:rPr>
              <a:t>২. দেহ (Body):</a:t>
            </a:r>
            <a:r>
              <a:rPr sz="1087" b="0" i="0" u="none">
                <a:solidFill>
                  <a:srgbClr val="334155"/>
                </a:solidFill>
                <a:latin typeface="Hind Siliguri"/>
              </a:rPr>
              <a:t> মাঝের দীর্ঘ অংশ (কোস্টাল নচ বিদ্যমান)।</a:t>
            </a:r>
          </a:p>
        </p:txBody>
      </p:sp>
      <p:sp>
        <p:nvSpPr>
          <p:cNvPr id="14" name="TextBox 13"/>
          <p:cNvSpPr txBox="1"/>
          <p:nvPr/>
        </p:nvSpPr>
        <p:spPr>
          <a:xfrm>
            <a:off x="666750" y="3715494"/>
            <a:ext cx="5871269" cy="200173"/>
          </a:xfrm>
          <a:prstGeom prst="rect">
            <a:avLst/>
          </a:prstGeom>
          <a:noFill/>
        </p:spPr>
        <p:txBody>
          <a:bodyPr wrap="square" lIns="0" tIns="0" rIns="0" bIns="0" anchor="t">
            <a:spAutoFit/>
          </a:bodyPr>
          <a:lstStyle/>
          <a:p>
            <a:pPr algn="l">
              <a:lnSpc>
                <a:spcPts val="1576"/>
              </a:lnSpc>
            </a:pPr>
            <a:r>
              <a:rPr sz="1087" b="1" i="0" u="none">
                <a:solidFill>
                  <a:srgbClr val="334155"/>
                </a:solidFill>
                <a:latin typeface="Hind Siliguri"/>
              </a:rPr>
              <a:t>৩. জিফয়েড প্রসেস (Xiphoid Process):</a:t>
            </a:r>
            <a:r>
              <a:rPr sz="1087" b="0" i="0" u="none">
                <a:solidFill>
                  <a:srgbClr val="334155"/>
                </a:solidFill>
                <a:latin typeface="Hind Siliguri"/>
              </a:rPr>
              <a:t> প্রান্তীয় ক্ষুদ্র তরুণাস্থিময় অংশ।</a:t>
            </a:r>
          </a:p>
        </p:txBody>
      </p:sp>
      <p:sp>
        <p:nvSpPr>
          <p:cNvPr id="15" name="TextBox 14"/>
          <p:cNvSpPr txBox="1"/>
          <p:nvPr/>
        </p:nvSpPr>
        <p:spPr>
          <a:xfrm>
            <a:off x="752475" y="4311029"/>
            <a:ext cx="6164833" cy="266700"/>
          </a:xfrm>
          <a:prstGeom prst="rect">
            <a:avLst/>
          </a:prstGeom>
          <a:noFill/>
        </p:spPr>
        <p:txBody>
          <a:bodyPr wrap="square" lIns="180975" tIns="0" rIns="0" bIns="0" anchor="t">
            <a:spAutoFit/>
          </a:bodyPr>
          <a:lstStyle/>
          <a:p>
            <a:pPr algn="l"/>
            <a:r>
              <a:rPr sz="1275" b="1" i="0" u="none">
                <a:solidFill>
                  <a:srgbClr val="1E3A8A"/>
                </a:solidFill>
                <a:latin typeface="Hind Siliguri"/>
              </a:rPr>
              <a:t>পরশুকার শ্রেণিবিভাগ (১২ জোড়া / ২৪টি)</a:t>
            </a:r>
          </a:p>
        </p:txBody>
      </p:sp>
      <p:sp>
        <p:nvSpPr>
          <p:cNvPr id="16" name="TextBox 15"/>
          <p:cNvSpPr txBox="1"/>
          <p:nvPr/>
        </p:nvSpPr>
        <p:spPr>
          <a:xfrm>
            <a:off x="666750" y="5611713"/>
            <a:ext cx="5871269" cy="179486"/>
          </a:xfrm>
          <a:prstGeom prst="rect">
            <a:avLst/>
          </a:prstGeom>
          <a:noFill/>
        </p:spPr>
        <p:txBody>
          <a:bodyPr wrap="square" lIns="0" tIns="0" rIns="0" bIns="0" anchor="t">
            <a:spAutoFit/>
          </a:bodyPr>
          <a:lstStyle/>
          <a:p>
            <a:pPr algn="l">
              <a:lnSpc>
                <a:spcPts val="1413"/>
              </a:lnSpc>
            </a:pPr>
            <a:r>
              <a:rPr sz="975" b="0" i="0" u="none">
                <a:solidFill>
                  <a:srgbClr val="64748B"/>
                </a:solidFill>
                <a:latin typeface="Hind Siliguri"/>
              </a:rPr>
              <a:t>*পরশুকার অংশসমূহ: ক্যাপিচুলাম, টিউবারকল, অ্যাঙ্গেল, শ্যাফট, কোস্টাল কার্টিলেজ ও ইন্টারকোস্টাল স্পেস।</a:t>
            </a:r>
          </a:p>
        </p:txBody>
      </p:sp>
      <p:pic>
        <p:nvPicPr>
          <p:cNvPr id="17" name="Picture 16" descr="image.png"/>
          <p:cNvPicPr>
            <a:picLocks noChangeAspect="1"/>
          </p:cNvPicPr>
          <p:nvPr/>
        </p:nvPicPr>
        <p:blipFill>
          <a:blip r:embed="rId6"/>
          <a:stretch>
            <a:fillRect/>
          </a:stretch>
        </p:blipFill>
        <p:spPr>
          <a:xfrm>
            <a:off x="666750" y="1781175"/>
            <a:ext cx="161925" cy="161925"/>
          </a:xfrm>
          <a:prstGeom prst="rect">
            <a:avLst/>
          </a:prstGeom>
        </p:spPr>
      </p:pic>
      <p:pic>
        <p:nvPicPr>
          <p:cNvPr id="18" name="Picture 17" descr="image.png"/>
          <p:cNvPicPr>
            <a:picLocks noChangeAspect="1"/>
          </p:cNvPicPr>
          <p:nvPr/>
        </p:nvPicPr>
        <p:blipFill>
          <a:blip r:embed="rId7"/>
          <a:stretch>
            <a:fillRect/>
          </a:stretch>
        </p:blipFill>
        <p:spPr>
          <a:xfrm>
            <a:off x="666750" y="2848272"/>
            <a:ext cx="180975" cy="161925"/>
          </a:xfrm>
          <a:prstGeom prst="rect">
            <a:avLst/>
          </a:prstGeom>
        </p:spPr>
      </p:pic>
      <p:pic>
        <p:nvPicPr>
          <p:cNvPr id="19" name="Picture 18" descr="image.png"/>
          <p:cNvPicPr>
            <a:picLocks noChangeAspect="1"/>
          </p:cNvPicPr>
          <p:nvPr/>
        </p:nvPicPr>
        <p:blipFill>
          <a:blip r:embed="rId8"/>
          <a:stretch>
            <a:fillRect/>
          </a:stretch>
        </p:blipFill>
        <p:spPr>
          <a:xfrm>
            <a:off x="666750" y="4315717"/>
            <a:ext cx="180975" cy="161925"/>
          </a:xfrm>
          <a:prstGeom prst="rect">
            <a:avLst/>
          </a:prstGeom>
        </p:spPr>
      </p:pic>
      <p:sp>
        <p:nvSpPr>
          <p:cNvPr id="20" name="TextBox 19"/>
          <p:cNvSpPr txBox="1"/>
          <p:nvPr/>
        </p:nvSpPr>
        <p:spPr>
          <a:xfrm>
            <a:off x="857250" y="4582417"/>
            <a:ext cx="5680769" cy="200173"/>
          </a:xfrm>
          <a:prstGeom prst="rect">
            <a:avLst/>
          </a:prstGeom>
          <a:noFill/>
        </p:spPr>
        <p:txBody>
          <a:bodyPr wrap="square" lIns="0" tIns="0" rIns="0" bIns="0" anchor="t">
            <a:spAutoFit/>
          </a:bodyPr>
          <a:lstStyle/>
          <a:p>
            <a:pPr algn="l">
              <a:lnSpc>
                <a:spcPts val="1576"/>
              </a:lnSpc>
            </a:pPr>
            <a:r>
              <a:rPr sz="1087" b="1" i="0" u="none">
                <a:solidFill>
                  <a:srgbClr val="334155"/>
                </a:solidFill>
                <a:latin typeface="Hind Siliguri"/>
              </a:rPr>
              <a:t>আসল/প্রকৃত পরশুকা (True Ribs):</a:t>
            </a:r>
            <a:r>
              <a:rPr sz="1087" b="0" i="0" u="none">
                <a:solidFill>
                  <a:srgbClr val="334155"/>
                </a:solidFill>
                <a:latin typeface="Hind Siliguri"/>
              </a:rPr>
              <a:t> ১ম থেকে ৭ম জোড়া (সরাসরি স্টার্নামে যুক্ত)।</a:t>
            </a:r>
          </a:p>
        </p:txBody>
      </p:sp>
      <p:sp>
        <p:nvSpPr>
          <p:cNvPr id="21" name="TextBox 20"/>
          <p:cNvSpPr txBox="1"/>
          <p:nvPr/>
        </p:nvSpPr>
        <p:spPr>
          <a:xfrm>
            <a:off x="857250" y="4858791"/>
            <a:ext cx="5680769" cy="400347"/>
          </a:xfrm>
          <a:prstGeom prst="rect">
            <a:avLst/>
          </a:prstGeom>
          <a:noFill/>
        </p:spPr>
        <p:txBody>
          <a:bodyPr wrap="square" lIns="0" tIns="0" rIns="0" bIns="0" anchor="t">
            <a:spAutoFit/>
          </a:bodyPr>
          <a:lstStyle/>
          <a:p>
            <a:pPr algn="l">
              <a:lnSpc>
                <a:spcPts val="1576"/>
              </a:lnSpc>
            </a:pPr>
            <a:r>
              <a:rPr sz="1087" b="1" i="0" u="none">
                <a:solidFill>
                  <a:srgbClr val="334155"/>
                </a:solidFill>
                <a:latin typeface="Hind Siliguri"/>
              </a:rPr>
              <a:t>নকল পরশুকা (False Ribs):</a:t>
            </a:r>
            <a:r>
              <a:rPr sz="1087" b="0" i="0" u="none">
                <a:solidFill>
                  <a:srgbClr val="334155"/>
                </a:solidFill>
                <a:latin typeface="Hind Siliguri"/>
              </a:rPr>
              <a:t> ৮ম, ৯ম ও ১০ম জোড়া (৭ম পরশুকার তরুণাস্থির সাথে যুক্ত হয়ে কস্টাল আর্চ গঠন করে)।</a:t>
            </a:r>
          </a:p>
        </p:txBody>
      </p:sp>
      <p:sp>
        <p:nvSpPr>
          <p:cNvPr id="22" name="TextBox 21"/>
          <p:cNvSpPr txBox="1"/>
          <p:nvPr/>
        </p:nvSpPr>
        <p:spPr>
          <a:xfrm>
            <a:off x="857250" y="5335339"/>
            <a:ext cx="5680769" cy="200173"/>
          </a:xfrm>
          <a:prstGeom prst="rect">
            <a:avLst/>
          </a:prstGeom>
          <a:noFill/>
        </p:spPr>
        <p:txBody>
          <a:bodyPr wrap="square" lIns="0" tIns="0" rIns="0" bIns="0" anchor="t">
            <a:spAutoFit/>
          </a:bodyPr>
          <a:lstStyle/>
          <a:p>
            <a:pPr algn="l">
              <a:lnSpc>
                <a:spcPts val="1576"/>
              </a:lnSpc>
            </a:pPr>
            <a:r>
              <a:rPr sz="1087" b="1" i="0" u="none">
                <a:solidFill>
                  <a:srgbClr val="334155"/>
                </a:solidFill>
                <a:latin typeface="Hind Siliguri"/>
              </a:rPr>
              <a:t>ভাসমান পরশুকা (Floating Ribs):</a:t>
            </a:r>
            <a:r>
              <a:rPr sz="1087" b="0" i="0" u="none">
                <a:solidFill>
                  <a:srgbClr val="334155"/>
                </a:solidFill>
                <a:latin typeface="Hind Siliguri"/>
              </a:rPr>
              <a:t> ১১শ ও ১২াশ জোড়া (সামনে উন্মুক্ত থাকে)।</a:t>
            </a:r>
          </a:p>
        </p:txBody>
      </p:sp>
      <p:sp>
        <p:nvSpPr>
          <p:cNvPr id="23" name="TextBox 22"/>
          <p:cNvSpPr txBox="1"/>
          <p:nvPr/>
        </p:nvSpPr>
        <p:spPr>
          <a:xfrm>
            <a:off x="666750" y="4553842"/>
            <a:ext cx="85725" cy="276225"/>
          </a:xfrm>
          <a:prstGeom prst="rect">
            <a:avLst/>
          </a:prstGeom>
          <a:noFill/>
        </p:spPr>
        <p:txBody>
          <a:bodyPr wrap="square" lIns="0" tIns="0" rIns="0" bIns="0" anchor="t">
            <a:spAutoFit/>
          </a:bodyPr>
          <a:lstStyle/>
          <a:p>
            <a:pPr algn="l">
              <a:lnSpc>
                <a:spcPts val="2175"/>
              </a:lnSpc>
            </a:pPr>
            <a:r>
              <a:rPr sz="1500" b="0" i="0" u="none">
                <a:solidFill>
                  <a:srgbClr val="2563EB"/>
                </a:solidFill>
                <a:latin typeface="Hind Siliguri"/>
              </a:rPr>
              <a:t>•</a:t>
            </a:r>
          </a:p>
        </p:txBody>
      </p:sp>
      <p:sp>
        <p:nvSpPr>
          <p:cNvPr id="24" name="TextBox 23"/>
          <p:cNvSpPr txBox="1"/>
          <p:nvPr/>
        </p:nvSpPr>
        <p:spPr>
          <a:xfrm>
            <a:off x="666750" y="4830216"/>
            <a:ext cx="85725" cy="276225"/>
          </a:xfrm>
          <a:prstGeom prst="rect">
            <a:avLst/>
          </a:prstGeom>
          <a:noFill/>
        </p:spPr>
        <p:txBody>
          <a:bodyPr wrap="square" lIns="0" tIns="0" rIns="0" bIns="0" anchor="t">
            <a:spAutoFit/>
          </a:bodyPr>
          <a:lstStyle/>
          <a:p>
            <a:pPr algn="l">
              <a:lnSpc>
                <a:spcPts val="2175"/>
              </a:lnSpc>
            </a:pPr>
            <a:r>
              <a:rPr sz="1500" b="0" i="0" u="none">
                <a:solidFill>
                  <a:srgbClr val="2563EB"/>
                </a:solidFill>
                <a:latin typeface="Hind Siliguri"/>
              </a:rPr>
              <a:t>•</a:t>
            </a:r>
          </a:p>
        </p:txBody>
      </p:sp>
      <p:sp>
        <p:nvSpPr>
          <p:cNvPr id="25" name="TextBox 24"/>
          <p:cNvSpPr txBox="1"/>
          <p:nvPr/>
        </p:nvSpPr>
        <p:spPr>
          <a:xfrm>
            <a:off x="666750" y="5306764"/>
            <a:ext cx="85725" cy="276225"/>
          </a:xfrm>
          <a:prstGeom prst="rect">
            <a:avLst/>
          </a:prstGeom>
          <a:noFill/>
        </p:spPr>
        <p:txBody>
          <a:bodyPr wrap="square" lIns="0" tIns="0" rIns="0" bIns="0" anchor="t">
            <a:spAutoFit/>
          </a:bodyPr>
          <a:lstStyle/>
          <a:p>
            <a:pPr algn="l">
              <a:lnSpc>
                <a:spcPts val="2175"/>
              </a:lnSpc>
            </a:pPr>
            <a:r>
              <a:rPr sz="1500" b="0" i="0" u="none">
                <a:solidFill>
                  <a:srgbClr val="2563EB"/>
                </a:solidFill>
                <a:latin typeface="Hind Siliguri"/>
              </a:rPr>
              <a:t>•</a:t>
            </a:r>
          </a:p>
        </p:txBody>
      </p:sp>
      <p:sp>
        <p:nvSpPr>
          <p:cNvPr id="26" name="TextBox 25"/>
          <p:cNvSpPr txBox="1"/>
          <p:nvPr/>
        </p:nvSpPr>
        <p:spPr>
          <a:xfrm>
            <a:off x="476250" y="381000"/>
            <a:ext cx="11715750" cy="523875"/>
          </a:xfrm>
          <a:prstGeom prst="rect">
            <a:avLst/>
          </a:prstGeom>
          <a:noFill/>
        </p:spPr>
        <p:txBody>
          <a:bodyPr wrap="square" lIns="0" tIns="0" rIns="0" bIns="0" anchor="t">
            <a:spAutoFit/>
          </a:bodyPr>
          <a:lstStyle/>
          <a:p>
            <a:pPr algn="l"/>
            <a:r>
              <a:rPr sz="2400" b="1" i="0" u="none">
                <a:solidFill>
                  <a:srgbClr val="1E3A8A"/>
                </a:solidFill>
                <a:latin typeface="Hind Siliguri"/>
              </a:rPr>
              <a:t>২. বক্ষপিঞ্জর (Thoracic Cage)</a:t>
            </a:r>
          </a:p>
        </p:txBody>
      </p:sp>
      <p:sp>
        <p:nvSpPr>
          <p:cNvPr id="27" name="Rectangle 26"/>
          <p:cNvSpPr/>
          <p:nvPr/>
        </p:nvSpPr>
        <p:spPr>
          <a:xfrm>
            <a:off x="476250" y="952500"/>
            <a:ext cx="11239500" cy="28575"/>
          </a:xfrm>
          <a:prstGeom prst="rect">
            <a:avLst/>
          </a:prstGeom>
          <a:solidFill>
            <a:srgbClr val="2563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graphicFrame>
        <p:nvGraphicFramePr>
          <p:cNvPr id="29" name="Object 28">
            <a:extLst>
              <a:ext uri="{FF2B5EF4-FFF2-40B4-BE49-F238E27FC236}">
                <a16:creationId xmlns:a16="http://schemas.microsoft.com/office/drawing/2014/main" id="{633DA413-8144-064D-F855-C57A381D7766}"/>
              </a:ext>
            </a:extLst>
          </p:cNvPr>
          <p:cNvGraphicFramePr>
            <a:graphicFrameLocks noChangeAspect="1"/>
          </p:cNvGraphicFramePr>
          <p:nvPr>
            <p:extLst>
              <p:ext uri="{D42A27DB-BD31-4B8C-83A1-F6EECF244321}">
                <p14:modId xmlns:p14="http://schemas.microsoft.com/office/powerpoint/2010/main" val="1157436790"/>
              </p:ext>
            </p:extLst>
          </p:nvPr>
        </p:nvGraphicFramePr>
        <p:xfrm>
          <a:off x="7080944" y="2047875"/>
          <a:ext cx="4533518" cy="3563838"/>
        </p:xfrm>
        <a:graphic>
          <a:graphicData uri="http://schemas.openxmlformats.org/presentationml/2006/ole">
            <mc:AlternateContent xmlns:mc="http://schemas.openxmlformats.org/markup-compatibility/2006">
              <mc:Choice xmlns:v="urn:schemas-microsoft-com:vml" Requires="v">
                <p:oleObj name="Picture" r:id="rId9" imgW="3777131" imgH="3030204" progId="Word.Picture.8">
                  <p:embed/>
                </p:oleObj>
              </mc:Choice>
              <mc:Fallback>
                <p:oleObj name="Picture" r:id="rId9" imgW="3777131" imgH="3030204" progId="Word.Picture.8">
                  <p:embed/>
                  <p:pic>
                    <p:nvPicPr>
                      <p:cNvPr id="0" name="Object 1"/>
                      <p:cNvPicPr>
                        <a:picLocks noChangeAspect="1" noChangeArrowheads="1"/>
                      </p:cNvPicPr>
                      <p:nvPr/>
                    </p:nvPicPr>
                    <p:blipFill>
                      <a:blip r:embed="rId10">
                        <a:extLst>
                          <a:ext uri="{28A0092B-C50C-407E-A947-70E740481C1C}">
                            <a14:useLocalDpi xmlns:a14="http://schemas.microsoft.com/office/drawing/2010/main" val="0"/>
                          </a:ext>
                        </a:extLst>
                      </a:blip>
                      <a:srcRect t="1854"/>
                      <a:stretch>
                        <a:fillRect/>
                      </a:stretch>
                    </p:blipFill>
                    <p:spPr bwMode="auto">
                      <a:xfrm>
                        <a:off x="7080944" y="2047875"/>
                        <a:ext cx="4533518" cy="3563838"/>
                      </a:xfrm>
                      <a:prstGeom prst="rect">
                        <a:avLst/>
                      </a:prstGeom>
                      <a:noFill/>
                    </p:spPr>
                  </p:pic>
                </p:oleObj>
              </mc:Fallback>
            </mc:AlternateContent>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age.png"/>
          <p:cNvPicPr>
            <a:picLocks noChangeAspect="1"/>
          </p:cNvPicPr>
          <p:nvPr/>
        </p:nvPicPr>
        <p:blipFill>
          <a:blip r:embed="rId2"/>
          <a:stretch>
            <a:fillRect/>
          </a:stretch>
        </p:blipFill>
        <p:spPr>
          <a:xfrm>
            <a:off x="6985694" y="1538287"/>
            <a:ext cx="4729906" cy="4572000"/>
          </a:xfrm>
          <a:prstGeom prst="rect">
            <a:avLst/>
          </a:prstGeom>
        </p:spPr>
      </p:pic>
      <p:pic>
        <p:nvPicPr>
          <p:cNvPr id="4" name="Picture 3" descr="image.png"/>
          <p:cNvPicPr>
            <a:picLocks noChangeAspect="1"/>
          </p:cNvPicPr>
          <p:nvPr/>
        </p:nvPicPr>
        <p:blipFill>
          <a:blip r:embed="rId3"/>
          <a:stretch>
            <a:fillRect/>
          </a:stretch>
        </p:blipFill>
        <p:spPr>
          <a:xfrm>
            <a:off x="476250" y="1942207"/>
            <a:ext cx="6223694" cy="1152971"/>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5" name="Picture 4" descr="image.png"/>
          <p:cNvPicPr>
            <a:picLocks noChangeAspect="1"/>
          </p:cNvPicPr>
          <p:nvPr/>
        </p:nvPicPr>
        <p:blipFill>
          <a:blip r:embed="rId4"/>
          <a:stretch>
            <a:fillRect/>
          </a:stretch>
        </p:blipFill>
        <p:spPr>
          <a:xfrm>
            <a:off x="476250" y="3209478"/>
            <a:ext cx="6223694" cy="238244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7" name="TextBox 6"/>
          <p:cNvSpPr txBox="1"/>
          <p:nvPr/>
        </p:nvSpPr>
        <p:spPr>
          <a:xfrm>
            <a:off x="725611" y="2099593"/>
            <a:ext cx="6164833" cy="266700"/>
          </a:xfrm>
          <a:prstGeom prst="rect">
            <a:avLst/>
          </a:prstGeom>
          <a:noFill/>
        </p:spPr>
        <p:txBody>
          <a:bodyPr wrap="square" lIns="104775" tIns="0" rIns="0" bIns="0" anchor="t">
            <a:spAutoFit/>
          </a:bodyPr>
          <a:lstStyle/>
          <a:p>
            <a:pPr algn="l"/>
            <a:r>
              <a:rPr sz="1275" b="1" i="0" u="none" dirty="0" err="1">
                <a:solidFill>
                  <a:srgbClr val="1E3A8A"/>
                </a:solidFill>
                <a:latin typeface="Hind Siliguri"/>
              </a:rPr>
              <a:t>বক্ষ</a:t>
            </a:r>
            <a:r>
              <a:rPr sz="1275" b="1" i="0" u="none" dirty="0">
                <a:solidFill>
                  <a:srgbClr val="1E3A8A"/>
                </a:solidFill>
                <a:latin typeface="Hind Siliguri"/>
              </a:rPr>
              <a:t> </a:t>
            </a:r>
            <a:r>
              <a:rPr sz="1275" b="1" i="0" u="none" dirty="0" err="1">
                <a:solidFill>
                  <a:srgbClr val="1E3A8A"/>
                </a:solidFill>
                <a:latin typeface="Hind Siliguri"/>
              </a:rPr>
              <a:t>অস্থিচক্র</a:t>
            </a:r>
            <a:r>
              <a:rPr sz="1275" b="1" i="0" u="none" dirty="0">
                <a:solidFill>
                  <a:srgbClr val="1E3A8A"/>
                </a:solidFill>
                <a:latin typeface="Hind Siliguri"/>
              </a:rPr>
              <a:t> (Pectoral Girdle - ৪টি </a:t>
            </a:r>
            <a:r>
              <a:rPr sz="1275" b="1" i="0" u="none" dirty="0" err="1">
                <a:solidFill>
                  <a:srgbClr val="1E3A8A"/>
                </a:solidFill>
                <a:latin typeface="Hind Siliguri"/>
              </a:rPr>
              <a:t>অস্থি</a:t>
            </a:r>
            <a:r>
              <a:rPr sz="1275" b="1" i="0" u="none" dirty="0">
                <a:solidFill>
                  <a:srgbClr val="1E3A8A"/>
                </a:solidFill>
                <a:latin typeface="Hind Siliguri"/>
              </a:rPr>
              <a:t>)</a:t>
            </a:r>
          </a:p>
        </p:txBody>
      </p:sp>
      <p:sp>
        <p:nvSpPr>
          <p:cNvPr id="8" name="TextBox 7"/>
          <p:cNvSpPr txBox="1"/>
          <p:nvPr/>
        </p:nvSpPr>
        <p:spPr>
          <a:xfrm>
            <a:off x="666750" y="2370832"/>
            <a:ext cx="5871269" cy="200173"/>
          </a:xfrm>
          <a:prstGeom prst="rect">
            <a:avLst/>
          </a:prstGeom>
          <a:noFill/>
        </p:spPr>
        <p:txBody>
          <a:bodyPr wrap="square" lIns="0" tIns="0" rIns="0" bIns="0" anchor="t">
            <a:spAutoFit/>
          </a:bodyPr>
          <a:lstStyle/>
          <a:p>
            <a:pPr algn="l">
              <a:lnSpc>
                <a:spcPts val="1576"/>
              </a:lnSpc>
            </a:pPr>
            <a:r>
              <a:rPr sz="1087" b="0" i="0" u="none">
                <a:solidFill>
                  <a:srgbClr val="334155"/>
                </a:solidFill>
                <a:latin typeface="Hind Siliguri"/>
              </a:rPr>
              <a:t>• </a:t>
            </a:r>
            <a:r>
              <a:rPr sz="1087" b="1" i="0" u="none">
                <a:solidFill>
                  <a:srgbClr val="334155"/>
                </a:solidFill>
                <a:latin typeface="Hind Siliguri"/>
              </a:rPr>
              <a:t>ক্ল্যাভিকল (Clavicle - ২টি):</a:t>
            </a:r>
            <a:r>
              <a:rPr sz="1087" b="0" i="0" u="none">
                <a:solidFill>
                  <a:srgbClr val="334155"/>
                </a:solidFill>
                <a:latin typeface="Hind Siliguri"/>
              </a:rPr>
              <a:t> ইতালীয় 'f' অক্ষরের মতো বক্র অস্থি।</a:t>
            </a:r>
          </a:p>
        </p:txBody>
      </p:sp>
      <p:sp>
        <p:nvSpPr>
          <p:cNvPr id="9" name="TextBox 8"/>
          <p:cNvSpPr txBox="1"/>
          <p:nvPr/>
        </p:nvSpPr>
        <p:spPr>
          <a:xfrm>
            <a:off x="666750" y="2571005"/>
            <a:ext cx="5871269" cy="400347"/>
          </a:xfrm>
          <a:prstGeom prst="rect">
            <a:avLst/>
          </a:prstGeom>
          <a:noFill/>
        </p:spPr>
        <p:txBody>
          <a:bodyPr wrap="square" lIns="0" tIns="0" rIns="0" bIns="0" anchor="t">
            <a:spAutoFit/>
          </a:bodyPr>
          <a:lstStyle/>
          <a:p>
            <a:pPr algn="l">
              <a:lnSpc>
                <a:spcPts val="1576"/>
              </a:lnSpc>
            </a:pPr>
            <a:r>
              <a:rPr sz="1087" b="0" i="0" u="none">
                <a:solidFill>
                  <a:srgbClr val="334155"/>
                </a:solidFill>
                <a:latin typeface="Hind Siliguri"/>
              </a:rPr>
              <a:t>• </a:t>
            </a:r>
            <a:r>
              <a:rPr sz="1087" b="1" i="0" u="none">
                <a:solidFill>
                  <a:srgbClr val="334155"/>
                </a:solidFill>
                <a:latin typeface="Hind Siliguri"/>
              </a:rPr>
              <a:t>স্ক্যাপুলা (Scapula - ২টি):</a:t>
            </a:r>
            <a:r>
              <a:rPr sz="1087" b="0" i="0" u="none">
                <a:solidFill>
                  <a:srgbClr val="334155"/>
                </a:solidFill>
                <a:latin typeface="Hind Siliguri"/>
              </a:rPr>
              <a:t> চ্যাপ্টা ত্রিকোণাকার অস্থি। এতে গ্লেনয়েড গহ্বর (Glenoid cavity), অ্যাক্রোমিয়ন ও কোরাকয়েড প্রসেস এবং সাবস্ক্যাপুলার ফসা বিদ্যমান।</a:t>
            </a:r>
          </a:p>
        </p:txBody>
      </p:sp>
      <p:sp>
        <p:nvSpPr>
          <p:cNvPr id="10" name="TextBox 9"/>
          <p:cNvSpPr txBox="1"/>
          <p:nvPr/>
        </p:nvSpPr>
        <p:spPr>
          <a:xfrm>
            <a:off x="725611" y="3366864"/>
            <a:ext cx="6164833" cy="266700"/>
          </a:xfrm>
          <a:prstGeom prst="rect">
            <a:avLst/>
          </a:prstGeom>
          <a:noFill/>
        </p:spPr>
        <p:txBody>
          <a:bodyPr wrap="square" lIns="161925" tIns="0" rIns="0" bIns="0" anchor="t">
            <a:spAutoFit/>
          </a:bodyPr>
          <a:lstStyle/>
          <a:p>
            <a:pPr algn="l"/>
            <a:r>
              <a:rPr sz="1275" b="1" i="0" u="none" dirty="0" err="1">
                <a:solidFill>
                  <a:srgbClr val="1E3A8A"/>
                </a:solidFill>
                <a:latin typeface="Hind Siliguri"/>
              </a:rPr>
              <a:t>ঊর্ধ্ববাহুর</a:t>
            </a:r>
            <a:r>
              <a:rPr sz="1275" b="1" i="0" u="none" dirty="0">
                <a:solidFill>
                  <a:srgbClr val="1E3A8A"/>
                </a:solidFill>
                <a:latin typeface="Hind Siliguri"/>
              </a:rPr>
              <a:t> </a:t>
            </a:r>
            <a:r>
              <a:rPr sz="1275" b="1" i="0" u="none" dirty="0" err="1">
                <a:solidFill>
                  <a:srgbClr val="1E3A8A"/>
                </a:solidFill>
                <a:latin typeface="Hind Siliguri"/>
              </a:rPr>
              <a:t>অস্থিসমূহ</a:t>
            </a:r>
            <a:r>
              <a:rPr sz="1275" b="1" i="0" u="none" dirty="0">
                <a:solidFill>
                  <a:srgbClr val="1E3A8A"/>
                </a:solidFill>
                <a:latin typeface="Hind Siliguri"/>
              </a:rPr>
              <a:t> (Upper Limb Bones - ৬০টি / ৩০×২)</a:t>
            </a:r>
          </a:p>
        </p:txBody>
      </p:sp>
      <p:pic>
        <p:nvPicPr>
          <p:cNvPr id="11" name="Picture 10" descr="image.png"/>
          <p:cNvPicPr>
            <a:picLocks noChangeAspect="1"/>
          </p:cNvPicPr>
          <p:nvPr/>
        </p:nvPicPr>
        <p:blipFill>
          <a:blip r:embed="rId5"/>
          <a:stretch>
            <a:fillRect/>
          </a:stretch>
        </p:blipFill>
        <p:spPr>
          <a:xfrm>
            <a:off x="666750" y="2104132"/>
            <a:ext cx="104775" cy="161925"/>
          </a:xfrm>
          <a:prstGeom prst="rect">
            <a:avLst/>
          </a:prstGeom>
        </p:spPr>
      </p:pic>
      <p:pic>
        <p:nvPicPr>
          <p:cNvPr id="12" name="Picture 11" descr="image.png"/>
          <p:cNvPicPr>
            <a:picLocks noChangeAspect="1"/>
          </p:cNvPicPr>
          <p:nvPr/>
        </p:nvPicPr>
        <p:blipFill>
          <a:blip r:embed="rId6"/>
          <a:stretch>
            <a:fillRect/>
          </a:stretch>
        </p:blipFill>
        <p:spPr>
          <a:xfrm>
            <a:off x="666750" y="3371403"/>
            <a:ext cx="161925" cy="161925"/>
          </a:xfrm>
          <a:prstGeom prst="rect">
            <a:avLst/>
          </a:prstGeom>
        </p:spPr>
      </p:pic>
      <p:sp>
        <p:nvSpPr>
          <p:cNvPr id="13" name="TextBox 12"/>
          <p:cNvSpPr txBox="1"/>
          <p:nvPr/>
        </p:nvSpPr>
        <p:spPr>
          <a:xfrm>
            <a:off x="857250" y="3638103"/>
            <a:ext cx="5680769" cy="400347"/>
          </a:xfrm>
          <a:prstGeom prst="rect">
            <a:avLst/>
          </a:prstGeom>
          <a:noFill/>
        </p:spPr>
        <p:txBody>
          <a:bodyPr wrap="square" lIns="0" tIns="0" rIns="0" bIns="0" anchor="t">
            <a:spAutoFit/>
          </a:bodyPr>
          <a:lstStyle/>
          <a:p>
            <a:pPr algn="l">
              <a:lnSpc>
                <a:spcPts val="1576"/>
              </a:lnSpc>
            </a:pPr>
            <a:r>
              <a:rPr sz="1087" b="1" i="0" u="none">
                <a:solidFill>
                  <a:srgbClr val="334155"/>
                </a:solidFill>
                <a:latin typeface="Hind Siliguri"/>
              </a:rPr>
              <a:t>হিউমেরাস (Humerus - ২টি):</a:t>
            </a:r>
            <a:r>
              <a:rPr sz="1087" b="0" i="0" u="none">
                <a:solidFill>
                  <a:srgbClr val="334155"/>
                </a:solidFill>
                <a:latin typeface="Hind Siliguri"/>
              </a:rPr>
              <a:t> বাহুর দীর্ঘ অস্থি। প্রধান অংশ: মস্তক, ডেলটয়েড রিজ, ক্যাপিতুলাম, ট্রকলিয়া ও অলিক্রেনন ফসা।</a:t>
            </a:r>
          </a:p>
        </p:txBody>
      </p:sp>
      <p:sp>
        <p:nvSpPr>
          <p:cNvPr id="14" name="TextBox 13"/>
          <p:cNvSpPr txBox="1"/>
          <p:nvPr/>
        </p:nvSpPr>
        <p:spPr>
          <a:xfrm>
            <a:off x="857250" y="4114651"/>
            <a:ext cx="5680769" cy="400347"/>
          </a:xfrm>
          <a:prstGeom prst="rect">
            <a:avLst/>
          </a:prstGeom>
          <a:noFill/>
        </p:spPr>
        <p:txBody>
          <a:bodyPr wrap="square" lIns="0" tIns="0" rIns="0" bIns="0" anchor="t">
            <a:spAutoFit/>
          </a:bodyPr>
          <a:lstStyle/>
          <a:p>
            <a:pPr algn="l">
              <a:lnSpc>
                <a:spcPts val="1576"/>
              </a:lnSpc>
            </a:pPr>
            <a:r>
              <a:rPr sz="1087" b="1" i="0" u="none">
                <a:solidFill>
                  <a:srgbClr val="334155"/>
                </a:solidFill>
                <a:latin typeface="Hind Siliguri"/>
              </a:rPr>
              <a:t>রেডিয়াস ও আলনা (Radius &amp; Ulna - ৪টি):</a:t>
            </a:r>
            <a:r>
              <a:rPr sz="1087" b="0" i="0" u="none">
                <a:solidFill>
                  <a:srgbClr val="334155"/>
                </a:solidFill>
                <a:latin typeface="Hind Siliguri"/>
              </a:rPr>
              <a:t> পূর্বাভাসুর সমান্তরাল দুটি অস্থি। ইন্টারঅসিয়াস মেমব্রেন দ্বারা যুক্ত। এতে করনয়েড প্রসেস, অলিক্রেনন প্রসেস ও স্টাইলয়েড প্রসেস থাকে।</a:t>
            </a:r>
          </a:p>
        </p:txBody>
      </p:sp>
      <p:sp>
        <p:nvSpPr>
          <p:cNvPr id="15" name="TextBox 14"/>
          <p:cNvSpPr txBox="1"/>
          <p:nvPr/>
        </p:nvSpPr>
        <p:spPr>
          <a:xfrm>
            <a:off x="857250" y="4591198"/>
            <a:ext cx="5680769" cy="800695"/>
          </a:xfrm>
          <a:prstGeom prst="rect">
            <a:avLst/>
          </a:prstGeom>
          <a:noFill/>
        </p:spPr>
        <p:txBody>
          <a:bodyPr wrap="square" lIns="0" tIns="0" rIns="0" bIns="0" anchor="t">
            <a:spAutoFit/>
          </a:bodyPr>
          <a:lstStyle/>
          <a:p>
            <a:pPr algn="l">
              <a:lnSpc>
                <a:spcPts val="1576"/>
              </a:lnSpc>
            </a:pPr>
            <a:r>
              <a:rPr sz="1087" b="1" i="0" u="none">
                <a:solidFill>
                  <a:srgbClr val="334155"/>
                </a:solidFill>
                <a:latin typeface="Hind Siliguri"/>
              </a:rPr>
              <a:t>হাতের অস্থি (Bones of Hand - ৫২টি):</a:t>
            </a:r>
            <a:r>
              <a:rPr sz="1087" b="0" i="0" u="none">
                <a:solidFill>
                  <a:srgbClr val="334155"/>
                </a:solidFill>
                <a:latin typeface="Hind Siliguri"/>
              </a:rPr>
              <a:t> </a:t>
            </a:r>
            <a:r>
              <a:t>
</a:t>
            </a:r>
            <a:r>
              <a:rPr sz="1087" b="0" i="0" u="none">
                <a:solidFill>
                  <a:srgbClr val="334155"/>
                </a:solidFill>
                <a:latin typeface="Hind Siliguri"/>
              </a:rPr>
              <a:t> - </a:t>
            </a:r>
            <a:r>
              <a:rPr sz="1087" b="0" i="1" u="none">
                <a:solidFill>
                  <a:srgbClr val="334155"/>
                </a:solidFill>
                <a:latin typeface="Hind Siliguri"/>
              </a:rPr>
              <a:t>কার্পাল (Carpal / কব্জি):</a:t>
            </a:r>
            <a:r>
              <a:rPr sz="1087" b="0" i="0" u="none">
                <a:solidFill>
                  <a:srgbClr val="334155"/>
                </a:solidFill>
                <a:latin typeface="Hind Siliguri"/>
              </a:rPr>
              <a:t> ১৬টি (প্রতি হাতে ৮টি: ২ সারিতে ৪টি করে) </a:t>
            </a:r>
            <a:r>
              <a:t>
</a:t>
            </a:r>
            <a:r>
              <a:rPr sz="1087" b="0" i="0" u="none">
                <a:solidFill>
                  <a:srgbClr val="334155"/>
                </a:solidFill>
                <a:latin typeface="Hind Siliguri"/>
              </a:rPr>
              <a:t> - </a:t>
            </a:r>
            <a:r>
              <a:rPr sz="1087" b="0" i="1" u="none">
                <a:solidFill>
                  <a:srgbClr val="334155"/>
                </a:solidFill>
                <a:latin typeface="Hind Siliguri"/>
              </a:rPr>
              <a:t>মেটাকার্পাল (Metacarpal / করতল):</a:t>
            </a:r>
            <a:r>
              <a:rPr sz="1087" b="0" i="0" u="none">
                <a:solidFill>
                  <a:srgbClr val="334155"/>
                </a:solidFill>
                <a:latin typeface="Hind Siliguri"/>
              </a:rPr>
              <a:t> ১০টি (প্রতি হাতে ৫টি) </a:t>
            </a:r>
            <a:r>
              <a:t>
</a:t>
            </a:r>
            <a:r>
              <a:rPr sz="1087" b="0" i="0" u="none">
                <a:solidFill>
                  <a:srgbClr val="334155"/>
                </a:solidFill>
                <a:latin typeface="Hind Siliguri"/>
              </a:rPr>
              <a:t> - </a:t>
            </a:r>
            <a:r>
              <a:rPr sz="1087" b="0" i="1" u="none">
                <a:solidFill>
                  <a:srgbClr val="334155"/>
                </a:solidFill>
                <a:latin typeface="Hind Siliguri"/>
              </a:rPr>
              <a:t>ফ্যালাঞ্জেস (Phalanges / আঙুল):</a:t>
            </a:r>
            <a:r>
              <a:rPr sz="1087" b="0" i="0" u="none">
                <a:solidFill>
                  <a:srgbClr val="334155"/>
                </a:solidFill>
                <a:latin typeface="Hind Siliguri"/>
              </a:rPr>
              <a:t> ২৮টি (বুড়ো আঙুলে ২, বাকি আঙুলে ৩টি করে)</a:t>
            </a:r>
          </a:p>
        </p:txBody>
      </p:sp>
      <p:sp>
        <p:nvSpPr>
          <p:cNvPr id="16" name="TextBox 15"/>
          <p:cNvSpPr txBox="1"/>
          <p:nvPr/>
        </p:nvSpPr>
        <p:spPr>
          <a:xfrm>
            <a:off x="666750" y="3609528"/>
            <a:ext cx="85725" cy="276225"/>
          </a:xfrm>
          <a:prstGeom prst="rect">
            <a:avLst/>
          </a:prstGeom>
          <a:noFill/>
        </p:spPr>
        <p:txBody>
          <a:bodyPr wrap="square" lIns="0" tIns="0" rIns="0" bIns="0" anchor="t">
            <a:spAutoFit/>
          </a:bodyPr>
          <a:lstStyle/>
          <a:p>
            <a:pPr algn="l">
              <a:lnSpc>
                <a:spcPts val="2175"/>
              </a:lnSpc>
            </a:pPr>
            <a:r>
              <a:rPr sz="1500" b="0" i="0" u="none">
                <a:solidFill>
                  <a:srgbClr val="2563EB"/>
                </a:solidFill>
                <a:latin typeface="Hind Siliguri"/>
              </a:rPr>
              <a:t>•</a:t>
            </a:r>
          </a:p>
        </p:txBody>
      </p:sp>
      <p:sp>
        <p:nvSpPr>
          <p:cNvPr id="17" name="TextBox 16"/>
          <p:cNvSpPr txBox="1"/>
          <p:nvPr/>
        </p:nvSpPr>
        <p:spPr>
          <a:xfrm>
            <a:off x="666750" y="4086076"/>
            <a:ext cx="85725" cy="276225"/>
          </a:xfrm>
          <a:prstGeom prst="rect">
            <a:avLst/>
          </a:prstGeom>
          <a:noFill/>
        </p:spPr>
        <p:txBody>
          <a:bodyPr wrap="square" lIns="0" tIns="0" rIns="0" bIns="0" anchor="t">
            <a:spAutoFit/>
          </a:bodyPr>
          <a:lstStyle/>
          <a:p>
            <a:pPr algn="l">
              <a:lnSpc>
                <a:spcPts val="2175"/>
              </a:lnSpc>
            </a:pPr>
            <a:r>
              <a:rPr sz="1500" b="0" i="0" u="none">
                <a:solidFill>
                  <a:srgbClr val="2563EB"/>
                </a:solidFill>
                <a:latin typeface="Hind Siliguri"/>
              </a:rPr>
              <a:t>•</a:t>
            </a:r>
          </a:p>
        </p:txBody>
      </p:sp>
      <p:sp>
        <p:nvSpPr>
          <p:cNvPr id="18" name="TextBox 17"/>
          <p:cNvSpPr txBox="1"/>
          <p:nvPr/>
        </p:nvSpPr>
        <p:spPr>
          <a:xfrm>
            <a:off x="666750" y="4562623"/>
            <a:ext cx="85725" cy="276225"/>
          </a:xfrm>
          <a:prstGeom prst="rect">
            <a:avLst/>
          </a:prstGeom>
          <a:noFill/>
        </p:spPr>
        <p:txBody>
          <a:bodyPr wrap="square" lIns="0" tIns="0" rIns="0" bIns="0" anchor="t">
            <a:spAutoFit/>
          </a:bodyPr>
          <a:lstStyle/>
          <a:p>
            <a:pPr algn="l">
              <a:lnSpc>
                <a:spcPts val="2175"/>
              </a:lnSpc>
            </a:pPr>
            <a:r>
              <a:rPr sz="1500" b="0" i="0" u="none">
                <a:solidFill>
                  <a:srgbClr val="2563EB"/>
                </a:solidFill>
                <a:latin typeface="Hind Siliguri"/>
              </a:rPr>
              <a:t>•</a:t>
            </a:r>
          </a:p>
        </p:txBody>
      </p:sp>
      <p:sp>
        <p:nvSpPr>
          <p:cNvPr id="19" name="TextBox 18"/>
          <p:cNvSpPr txBox="1"/>
          <p:nvPr/>
        </p:nvSpPr>
        <p:spPr>
          <a:xfrm>
            <a:off x="476250" y="381000"/>
            <a:ext cx="11715750" cy="523875"/>
          </a:xfrm>
          <a:prstGeom prst="rect">
            <a:avLst/>
          </a:prstGeom>
          <a:noFill/>
        </p:spPr>
        <p:txBody>
          <a:bodyPr wrap="square" lIns="0" tIns="0" rIns="0" bIns="0" anchor="t">
            <a:spAutoFit/>
          </a:bodyPr>
          <a:lstStyle/>
          <a:p>
            <a:pPr algn="l"/>
            <a:r>
              <a:rPr sz="2400" b="1" i="0" u="none">
                <a:solidFill>
                  <a:srgbClr val="1E3A8A"/>
                </a:solidFill>
                <a:latin typeface="Hind Siliguri"/>
              </a:rPr>
              <a:t>৩. উপাঙ্গীয় কঙ্কাল: বক্ষ অস্থিচক্র ও ঊর্ধ্ববাহু</a:t>
            </a:r>
          </a:p>
        </p:txBody>
      </p:sp>
      <p:sp>
        <p:nvSpPr>
          <p:cNvPr id="20" name="Rectangle 19"/>
          <p:cNvSpPr/>
          <p:nvPr/>
        </p:nvSpPr>
        <p:spPr>
          <a:xfrm>
            <a:off x="476250" y="952500"/>
            <a:ext cx="11239500" cy="28575"/>
          </a:xfrm>
          <a:prstGeom prst="rect">
            <a:avLst/>
          </a:prstGeom>
          <a:solidFill>
            <a:srgbClr val="2563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graphicFrame>
        <p:nvGraphicFramePr>
          <p:cNvPr id="22" name="Object 21">
            <a:extLst>
              <a:ext uri="{FF2B5EF4-FFF2-40B4-BE49-F238E27FC236}">
                <a16:creationId xmlns:a16="http://schemas.microsoft.com/office/drawing/2014/main" id="{E59D2AEB-9BFD-0318-E96C-D2866230DB1C}"/>
              </a:ext>
            </a:extLst>
          </p:cNvPr>
          <p:cNvGraphicFramePr>
            <a:graphicFrameLocks noChangeAspect="1"/>
          </p:cNvGraphicFramePr>
          <p:nvPr>
            <p:extLst>
              <p:ext uri="{D42A27DB-BD31-4B8C-83A1-F6EECF244321}">
                <p14:modId xmlns:p14="http://schemas.microsoft.com/office/powerpoint/2010/main" val="4023875413"/>
              </p:ext>
            </p:extLst>
          </p:nvPr>
        </p:nvGraphicFramePr>
        <p:xfrm>
          <a:off x="8952240" y="1707046"/>
          <a:ext cx="2698787" cy="2331404"/>
        </p:xfrm>
        <a:graphic>
          <a:graphicData uri="http://schemas.openxmlformats.org/presentationml/2006/ole">
            <mc:AlternateContent xmlns:mc="http://schemas.openxmlformats.org/markup-compatibility/2006">
              <mc:Choice xmlns:v="urn:schemas-microsoft-com:vml" Requires="v">
                <p:oleObj name="Picture" r:id="rId7" imgW="2543657" imgH="2191082" progId="Word.Picture.8">
                  <p:embed/>
                </p:oleObj>
              </mc:Choice>
              <mc:Fallback>
                <p:oleObj name="Picture" r:id="rId7" imgW="2543657" imgH="2191082" progId="Word.Picture.8">
                  <p:embed/>
                  <p:pic>
                    <p:nvPicPr>
                      <p:cNvPr id="0" name="Object 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952240" y="1707046"/>
                        <a:ext cx="2698787" cy="2331404"/>
                      </a:xfrm>
                      <a:prstGeom prst="rect">
                        <a:avLst/>
                      </a:prstGeom>
                      <a:noFill/>
                    </p:spPr>
                  </p:pic>
                </p:oleObj>
              </mc:Fallback>
            </mc:AlternateContent>
          </a:graphicData>
        </a:graphic>
      </p:graphicFrame>
      <p:graphicFrame>
        <p:nvGraphicFramePr>
          <p:cNvPr id="24" name="Object 23">
            <a:extLst>
              <a:ext uri="{FF2B5EF4-FFF2-40B4-BE49-F238E27FC236}">
                <a16:creationId xmlns:a16="http://schemas.microsoft.com/office/drawing/2014/main" id="{C99C1939-C1C7-A2AC-C36C-DCBF72339C00}"/>
              </a:ext>
            </a:extLst>
          </p:cNvPr>
          <p:cNvGraphicFramePr>
            <a:graphicFrameLocks noChangeAspect="1"/>
          </p:cNvGraphicFramePr>
          <p:nvPr>
            <p:extLst>
              <p:ext uri="{D42A27DB-BD31-4B8C-83A1-F6EECF244321}">
                <p14:modId xmlns:p14="http://schemas.microsoft.com/office/powerpoint/2010/main" val="3056486063"/>
              </p:ext>
            </p:extLst>
          </p:nvPr>
        </p:nvGraphicFramePr>
        <p:xfrm>
          <a:off x="7123550" y="1689984"/>
          <a:ext cx="1764117" cy="3478032"/>
        </p:xfrm>
        <a:graphic>
          <a:graphicData uri="http://schemas.openxmlformats.org/presentationml/2006/ole">
            <mc:AlternateContent xmlns:mc="http://schemas.openxmlformats.org/markup-compatibility/2006">
              <mc:Choice xmlns:v="urn:schemas-microsoft-com:vml" Requires="v">
                <p:oleObj name="Picture" r:id="rId9" imgW="1413903" imgH="2372591" progId="Word.Picture.8">
                  <p:embed/>
                </p:oleObj>
              </mc:Choice>
              <mc:Fallback>
                <p:oleObj name="Picture" r:id="rId9" imgW="1413903" imgH="2372591" progId="Word.Picture.8">
                  <p:embed/>
                  <p:pic>
                    <p:nvPicPr>
                      <p:cNvPr id="0" name="Object 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123550" y="1689984"/>
                        <a:ext cx="1764117" cy="3478032"/>
                      </a:xfrm>
                      <a:prstGeom prst="rect">
                        <a:avLst/>
                      </a:prstGeom>
                      <a:noFill/>
                    </p:spPr>
                  </p:pic>
                </p:oleObj>
              </mc:Fallback>
            </mc:AlternateContent>
          </a:graphicData>
        </a:graphic>
      </p:graphicFrame>
      <p:sp>
        <p:nvSpPr>
          <p:cNvPr id="26" name="TextBox 25">
            <a:extLst>
              <a:ext uri="{FF2B5EF4-FFF2-40B4-BE49-F238E27FC236}">
                <a16:creationId xmlns:a16="http://schemas.microsoft.com/office/drawing/2014/main" id="{EC3A3DF8-B899-78ED-A1D0-F0B78282D26F}"/>
              </a:ext>
            </a:extLst>
          </p:cNvPr>
          <p:cNvSpPr txBox="1"/>
          <p:nvPr/>
        </p:nvSpPr>
        <p:spPr>
          <a:xfrm>
            <a:off x="9419574" y="4099366"/>
            <a:ext cx="1764117" cy="307777"/>
          </a:xfrm>
          <a:prstGeom prst="rect">
            <a:avLst/>
          </a:prstGeom>
          <a:noFill/>
        </p:spPr>
        <p:txBody>
          <a:bodyPr wrap="square">
            <a:spAutoFit/>
          </a:bodyPr>
          <a:lstStyle/>
          <a:p>
            <a:pPr algn="ctr"/>
            <a:r>
              <a:rPr lang="en-US" sz="1200" dirty="0" err="1">
                <a:effectLst/>
                <a:latin typeface="SutonnyMJ" pitchFamily="2" charset="0"/>
                <a:ea typeface="Times New Roman" panose="02020603050405020304" pitchFamily="18" charset="0"/>
                <a:cs typeface="Times New Roman" panose="02020603050405020304" pitchFamily="18" charset="0"/>
              </a:rPr>
              <a:t>wPÎ</a:t>
            </a:r>
            <a:r>
              <a:rPr lang="en-US" sz="1400" dirty="0">
                <a:effectLst/>
                <a:latin typeface="SutonnyMJ" pitchFamily="2" charset="0"/>
                <a:ea typeface="Times New Roman" panose="02020603050405020304" pitchFamily="18" charset="0"/>
                <a:cs typeface="Times New Roman" panose="02020603050405020304" pitchFamily="18" charset="0"/>
              </a:rPr>
              <a:t> </a:t>
            </a:r>
            <a:r>
              <a:rPr lang="en-US" sz="1050" dirty="0">
                <a:solidFill>
                  <a:srgbClr val="00B04C"/>
                </a:solidFill>
                <a:effectLst/>
                <a:ea typeface="Times New Roman" panose="02020603050405020304" pitchFamily="18" charset="0"/>
                <a:cs typeface="Wingdings 3" panose="05040102010807070707" pitchFamily="18" charset="2"/>
                <a:sym typeface="Wingdings 3" panose="05040102010807070707" pitchFamily="18" charset="2"/>
              </a:rPr>
              <a:t></a:t>
            </a:r>
            <a:r>
              <a:rPr lang="en-US" sz="1200" dirty="0">
                <a:effectLst/>
                <a:latin typeface="SutonnyMJ" pitchFamily="2" charset="0"/>
                <a:ea typeface="Times New Roman" panose="02020603050405020304" pitchFamily="18" charset="0"/>
                <a:cs typeface="Times New Roman" panose="02020603050405020304" pitchFamily="18" charset="0"/>
              </a:rPr>
              <a:t> </a:t>
            </a:r>
            <a:r>
              <a:rPr lang="en-US" sz="1200" dirty="0" err="1">
                <a:effectLst/>
                <a:latin typeface="SutonnyMJ" pitchFamily="2" charset="0"/>
                <a:ea typeface="Times New Roman" panose="02020603050405020304" pitchFamily="18" charset="0"/>
                <a:cs typeface="Times New Roman" panose="02020603050405020304" pitchFamily="18" charset="0"/>
              </a:rPr>
              <a:t>Wvb</a:t>
            </a:r>
            <a:r>
              <a:rPr lang="en-US" sz="1200" dirty="0">
                <a:effectLst/>
                <a:latin typeface="SutonnyMJ" pitchFamily="2" charset="0"/>
                <a:ea typeface="Times New Roman" panose="02020603050405020304" pitchFamily="18" charset="0"/>
                <a:cs typeface="Times New Roman" panose="02020603050405020304" pitchFamily="18" charset="0"/>
              </a:rPr>
              <a:t> </a:t>
            </a:r>
            <a:r>
              <a:rPr lang="en-US" sz="1000" dirty="0" err="1">
                <a:latin typeface="SutonnyMJ" pitchFamily="2" charset="0"/>
                <a:ea typeface="Times New Roman" panose="02020603050405020304" pitchFamily="18" charset="0"/>
                <a:cs typeface="Times New Roman" panose="02020603050405020304" pitchFamily="18" charset="0"/>
              </a:rPr>
              <a:t>স্ক্যাপুলা</a:t>
            </a:r>
            <a:r>
              <a:rPr lang="en-US" sz="1200" dirty="0">
                <a:effectLst/>
                <a:latin typeface="SutonnyMJ" pitchFamily="2" charset="0"/>
                <a:ea typeface="Times New Roman" panose="02020603050405020304" pitchFamily="18" charset="0"/>
                <a:cs typeface="Times New Roman" panose="02020603050405020304" pitchFamily="18" charset="0"/>
              </a:rPr>
              <a:t> (</a:t>
            </a:r>
            <a:r>
              <a:rPr lang="en-US" sz="1200" dirty="0" err="1">
                <a:effectLst/>
                <a:latin typeface="SutonnyMJ" pitchFamily="2" charset="0"/>
                <a:ea typeface="Times New Roman" panose="02020603050405020304" pitchFamily="18" charset="0"/>
                <a:cs typeface="Times New Roman" panose="02020603050405020304" pitchFamily="18" charset="0"/>
              </a:rPr>
              <a:t>c„ô‡`k</a:t>
            </a:r>
            <a:r>
              <a:rPr lang="en-US" sz="1200" dirty="0">
                <a:effectLst/>
                <a:latin typeface="SutonnyMJ" pitchFamily="2" charset="0"/>
                <a:ea typeface="Times New Roman" panose="02020603050405020304" pitchFamily="18" charset="0"/>
                <a:cs typeface="Times New Roman" panose="02020603050405020304" pitchFamily="18" charset="0"/>
              </a:rPr>
              <a:t>)</a:t>
            </a:r>
            <a:endParaRPr lang="en-US" sz="1200" dirty="0"/>
          </a:p>
        </p:txBody>
      </p:sp>
      <p:sp>
        <p:nvSpPr>
          <p:cNvPr id="28" name="TextBox 27">
            <a:extLst>
              <a:ext uri="{FF2B5EF4-FFF2-40B4-BE49-F238E27FC236}">
                <a16:creationId xmlns:a16="http://schemas.microsoft.com/office/drawing/2014/main" id="{4EFFCD23-99FD-9DCE-2116-5769E85DB312}"/>
              </a:ext>
            </a:extLst>
          </p:cNvPr>
          <p:cNvSpPr txBox="1"/>
          <p:nvPr/>
        </p:nvSpPr>
        <p:spPr>
          <a:xfrm>
            <a:off x="7123549" y="5318136"/>
            <a:ext cx="1764117" cy="307777"/>
          </a:xfrm>
          <a:prstGeom prst="rect">
            <a:avLst/>
          </a:prstGeom>
          <a:noFill/>
        </p:spPr>
        <p:txBody>
          <a:bodyPr wrap="square">
            <a:spAutoFit/>
          </a:bodyPr>
          <a:lstStyle/>
          <a:p>
            <a:pPr algn="ctr"/>
            <a:r>
              <a:rPr lang="en-US" sz="1200" dirty="0" err="1">
                <a:effectLst/>
                <a:latin typeface="SutonnyMJ" pitchFamily="2" charset="0"/>
                <a:ea typeface="Times New Roman" panose="02020603050405020304" pitchFamily="18" charset="0"/>
                <a:cs typeface="Times New Roman" panose="02020603050405020304" pitchFamily="18" charset="0"/>
              </a:rPr>
              <a:t>wPÎ</a:t>
            </a:r>
            <a:r>
              <a:rPr lang="en-US" sz="1400" dirty="0">
                <a:effectLst/>
                <a:latin typeface="SutonnyMJ" pitchFamily="2" charset="0"/>
                <a:ea typeface="Times New Roman" panose="02020603050405020304" pitchFamily="18" charset="0"/>
                <a:cs typeface="Times New Roman" panose="02020603050405020304" pitchFamily="18" charset="0"/>
              </a:rPr>
              <a:t> </a:t>
            </a:r>
            <a:r>
              <a:rPr lang="en-US" sz="1050" dirty="0">
                <a:solidFill>
                  <a:srgbClr val="00B04C"/>
                </a:solidFill>
                <a:effectLst/>
                <a:ea typeface="Times New Roman" panose="02020603050405020304" pitchFamily="18" charset="0"/>
                <a:cs typeface="Wingdings 3" panose="05040102010807070707" pitchFamily="18" charset="2"/>
                <a:sym typeface="Wingdings 3" panose="05040102010807070707" pitchFamily="18" charset="2"/>
              </a:rPr>
              <a:t></a:t>
            </a:r>
            <a:r>
              <a:rPr lang="en-US" sz="1200" dirty="0">
                <a:effectLst/>
                <a:latin typeface="SutonnyMJ" pitchFamily="2" charset="0"/>
                <a:ea typeface="Times New Roman" panose="02020603050405020304" pitchFamily="18" charset="0"/>
                <a:cs typeface="Times New Roman" panose="02020603050405020304" pitchFamily="18" charset="0"/>
              </a:rPr>
              <a:t> </a:t>
            </a:r>
            <a:r>
              <a:rPr lang="en-US" sz="1200" dirty="0" err="1">
                <a:effectLst/>
                <a:latin typeface="SutonnyMJ" pitchFamily="2" charset="0"/>
                <a:ea typeface="Times New Roman" panose="02020603050405020304" pitchFamily="18" charset="0"/>
                <a:cs typeface="Times New Roman" panose="02020603050405020304" pitchFamily="18" charset="0"/>
              </a:rPr>
              <a:t>evûi</a:t>
            </a:r>
            <a:r>
              <a:rPr lang="en-US" sz="1200" dirty="0">
                <a:effectLst/>
                <a:latin typeface="SutonnyMJ" pitchFamily="2" charset="0"/>
                <a:ea typeface="Times New Roman" panose="02020603050405020304" pitchFamily="18" charset="0"/>
                <a:cs typeface="Times New Roman" panose="02020603050405020304" pitchFamily="18" charset="0"/>
              </a:rPr>
              <a:t> Aw¯’</a:t>
            </a:r>
            <a:r>
              <a:rPr lang="en-US" sz="1200" dirty="0" err="1">
                <a:effectLst/>
                <a:latin typeface="SutonnyMJ" pitchFamily="2" charset="0"/>
                <a:ea typeface="Times New Roman" panose="02020603050405020304" pitchFamily="18" charset="0"/>
                <a:cs typeface="Times New Roman" panose="02020603050405020304" pitchFamily="18" charset="0"/>
              </a:rPr>
              <a:t>mg~n</a:t>
            </a:r>
            <a:endParaRPr lang="en-US" sz="1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age.png"/>
          <p:cNvPicPr>
            <a:picLocks noChangeAspect="1"/>
          </p:cNvPicPr>
          <p:nvPr/>
        </p:nvPicPr>
        <p:blipFill>
          <a:blip r:embed="rId2"/>
          <a:stretch>
            <a:fillRect/>
          </a:stretch>
        </p:blipFill>
        <p:spPr>
          <a:xfrm>
            <a:off x="6985694" y="1538287"/>
            <a:ext cx="4729906" cy="4572000"/>
          </a:xfrm>
          <a:prstGeom prst="rect">
            <a:avLst/>
          </a:prstGeom>
        </p:spPr>
      </p:pic>
      <p:pic>
        <p:nvPicPr>
          <p:cNvPr id="4" name="Picture 3" descr="image.png"/>
          <p:cNvPicPr>
            <a:picLocks noChangeAspect="1"/>
          </p:cNvPicPr>
          <p:nvPr/>
        </p:nvPicPr>
        <p:blipFill>
          <a:blip r:embed="rId3"/>
          <a:stretch>
            <a:fillRect/>
          </a:stretch>
        </p:blipFill>
        <p:spPr>
          <a:xfrm>
            <a:off x="476250" y="1811089"/>
            <a:ext cx="6223694" cy="952797"/>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5" name="Picture 4" descr="image.png"/>
          <p:cNvPicPr>
            <a:picLocks noChangeAspect="1"/>
          </p:cNvPicPr>
          <p:nvPr/>
        </p:nvPicPr>
        <p:blipFill>
          <a:blip r:embed="rId4"/>
          <a:stretch>
            <a:fillRect/>
          </a:stretch>
        </p:blipFill>
        <p:spPr>
          <a:xfrm>
            <a:off x="476250" y="2878187"/>
            <a:ext cx="6223694" cy="1715242"/>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6" name="Picture 5" descr="image.png"/>
          <p:cNvPicPr>
            <a:picLocks noChangeAspect="1"/>
          </p:cNvPicPr>
          <p:nvPr/>
        </p:nvPicPr>
        <p:blipFill>
          <a:blip r:embed="rId5"/>
          <a:stretch>
            <a:fillRect/>
          </a:stretch>
        </p:blipFill>
        <p:spPr>
          <a:xfrm>
            <a:off x="476250" y="4717255"/>
            <a:ext cx="6223694" cy="117723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8" name="TextBox 7"/>
          <p:cNvSpPr txBox="1"/>
          <p:nvPr/>
        </p:nvSpPr>
        <p:spPr>
          <a:xfrm>
            <a:off x="725611" y="1982538"/>
            <a:ext cx="6164833" cy="266700"/>
          </a:xfrm>
          <a:prstGeom prst="rect">
            <a:avLst/>
          </a:prstGeom>
          <a:noFill/>
        </p:spPr>
        <p:txBody>
          <a:bodyPr wrap="square" lIns="161925" tIns="0" rIns="0" bIns="0" anchor="t">
            <a:spAutoFit/>
          </a:bodyPr>
          <a:lstStyle/>
          <a:p>
            <a:pPr algn="l"/>
            <a:r>
              <a:rPr sz="1275" b="1" i="0" u="none" dirty="0" err="1">
                <a:solidFill>
                  <a:srgbClr val="1E3A8A"/>
                </a:solidFill>
                <a:latin typeface="Hind Siliguri"/>
              </a:rPr>
              <a:t>শ্রোণিচক্রের</a:t>
            </a:r>
            <a:r>
              <a:rPr sz="1275" b="1" i="0" u="none" dirty="0">
                <a:solidFill>
                  <a:srgbClr val="1E3A8A"/>
                </a:solidFill>
                <a:latin typeface="Hind Siliguri"/>
              </a:rPr>
              <a:t> </a:t>
            </a:r>
            <a:r>
              <a:rPr sz="1275" b="1" i="0" u="none" dirty="0" err="1">
                <a:solidFill>
                  <a:srgbClr val="1E3A8A"/>
                </a:solidFill>
                <a:latin typeface="Hind Siliguri"/>
              </a:rPr>
              <a:t>গঠন</a:t>
            </a:r>
            <a:r>
              <a:rPr sz="1275" b="1" i="0" u="none" dirty="0">
                <a:solidFill>
                  <a:srgbClr val="1E3A8A"/>
                </a:solidFill>
                <a:latin typeface="Hind Siliguri"/>
              </a:rPr>
              <a:t> ও </a:t>
            </a:r>
            <a:r>
              <a:rPr sz="1275" b="1" i="0" u="none" dirty="0" err="1">
                <a:solidFill>
                  <a:srgbClr val="1E3A8A"/>
                </a:solidFill>
                <a:latin typeface="Hind Siliguri"/>
              </a:rPr>
              <a:t>ইনোমিনেট</a:t>
            </a:r>
            <a:r>
              <a:rPr sz="1275" b="1" i="0" u="none" dirty="0">
                <a:solidFill>
                  <a:srgbClr val="1E3A8A"/>
                </a:solidFill>
                <a:latin typeface="Hind Siliguri"/>
              </a:rPr>
              <a:t> </a:t>
            </a:r>
            <a:r>
              <a:rPr sz="1275" b="1" i="0" u="none" dirty="0" err="1">
                <a:solidFill>
                  <a:srgbClr val="1E3A8A"/>
                </a:solidFill>
                <a:latin typeface="Hind Siliguri"/>
              </a:rPr>
              <a:t>বোন</a:t>
            </a:r>
            <a:r>
              <a:rPr sz="1275" b="1" i="0" u="none" dirty="0">
                <a:solidFill>
                  <a:srgbClr val="1E3A8A"/>
                </a:solidFill>
                <a:latin typeface="Hind Siliguri"/>
              </a:rPr>
              <a:t> (Innominate Bones)</a:t>
            </a:r>
          </a:p>
        </p:txBody>
      </p:sp>
      <p:sp>
        <p:nvSpPr>
          <p:cNvPr id="9" name="TextBox 8"/>
          <p:cNvSpPr txBox="1"/>
          <p:nvPr/>
        </p:nvSpPr>
        <p:spPr>
          <a:xfrm>
            <a:off x="666750" y="2239714"/>
            <a:ext cx="5871269" cy="400347"/>
          </a:xfrm>
          <a:prstGeom prst="rect">
            <a:avLst/>
          </a:prstGeom>
          <a:noFill/>
        </p:spPr>
        <p:txBody>
          <a:bodyPr wrap="square" lIns="0" tIns="0" rIns="0" bIns="0" anchor="t">
            <a:spAutoFit/>
          </a:bodyPr>
          <a:lstStyle/>
          <a:p>
            <a:pPr algn="l">
              <a:lnSpc>
                <a:spcPts val="1576"/>
              </a:lnSpc>
            </a:pPr>
            <a:r>
              <a:rPr sz="1087" b="0" i="0" u="none">
                <a:solidFill>
                  <a:srgbClr val="334155"/>
                </a:solidFill>
                <a:latin typeface="Hind Siliguri"/>
              </a:rPr>
              <a:t>শ্রোণি-অস্থিচক্র ২টি হিপ বোন (Hip bone) বা ইনোমিনেট বোন নিয়ে গঠিত। প্রাপ্তবয়সে প্রতিটি হিপ বোন ৩টি অস্থির একত্রিত সংযোজনে গঠিত হয়:</a:t>
            </a:r>
          </a:p>
        </p:txBody>
      </p:sp>
      <p:sp>
        <p:nvSpPr>
          <p:cNvPr id="10" name="TextBox 9"/>
          <p:cNvSpPr txBox="1"/>
          <p:nvPr/>
        </p:nvSpPr>
        <p:spPr>
          <a:xfrm>
            <a:off x="725611" y="3049636"/>
            <a:ext cx="6164833" cy="266700"/>
          </a:xfrm>
          <a:prstGeom prst="rect">
            <a:avLst/>
          </a:prstGeom>
          <a:noFill/>
        </p:spPr>
        <p:txBody>
          <a:bodyPr wrap="square" lIns="161925" tIns="0" rIns="0" bIns="0" anchor="t">
            <a:spAutoFit/>
          </a:bodyPr>
          <a:lstStyle/>
          <a:p>
            <a:pPr algn="l"/>
            <a:r>
              <a:rPr sz="1275" b="1" i="0" u="none">
                <a:solidFill>
                  <a:srgbClr val="1E3A8A"/>
                </a:solidFill>
                <a:latin typeface="Hind Siliguri"/>
              </a:rPr>
              <a:t>প্রতিটি ইনোমিনেট অস্থির ৩টি অংশ</a:t>
            </a:r>
          </a:p>
        </p:txBody>
      </p:sp>
      <p:sp>
        <p:nvSpPr>
          <p:cNvPr id="11" name="TextBox 10"/>
          <p:cNvSpPr txBox="1"/>
          <p:nvPr/>
        </p:nvSpPr>
        <p:spPr>
          <a:xfrm>
            <a:off x="666750" y="3306812"/>
            <a:ext cx="5871269" cy="400347"/>
          </a:xfrm>
          <a:prstGeom prst="rect">
            <a:avLst/>
          </a:prstGeom>
          <a:noFill/>
        </p:spPr>
        <p:txBody>
          <a:bodyPr wrap="square" lIns="0" tIns="0" rIns="0" bIns="0" anchor="t">
            <a:spAutoFit/>
          </a:bodyPr>
          <a:lstStyle/>
          <a:p>
            <a:pPr algn="l">
              <a:lnSpc>
                <a:spcPts val="1576"/>
              </a:lnSpc>
            </a:pPr>
            <a:r>
              <a:rPr sz="1087" b="1" i="0" u="none">
                <a:solidFill>
                  <a:srgbClr val="334155"/>
                </a:solidFill>
                <a:latin typeface="Hind Siliguri"/>
              </a:rPr>
              <a:t>১. ইলিয়াম (Ilium):</a:t>
            </a:r>
            <a:r>
              <a:rPr sz="1087" b="0" i="0" u="none">
                <a:solidFill>
                  <a:srgbClr val="334155"/>
                </a:solidFill>
                <a:latin typeface="Hind Siliguri"/>
              </a:rPr>
              <a:t> চ্যাপ্টা ঊর্ধ্বাংশ। বৈশিষ্ট্য: ইলিয়াক ক্রেস্ট (Iliac crest), ইলিয়াক ফসা, টিউবারকল ও গ্লুটিয়াল রেখা।</a:t>
            </a:r>
          </a:p>
        </p:txBody>
      </p:sp>
      <p:sp>
        <p:nvSpPr>
          <p:cNvPr id="12" name="TextBox 11"/>
          <p:cNvSpPr txBox="1"/>
          <p:nvPr/>
        </p:nvSpPr>
        <p:spPr>
          <a:xfrm>
            <a:off x="666750" y="3707159"/>
            <a:ext cx="5871269" cy="200173"/>
          </a:xfrm>
          <a:prstGeom prst="rect">
            <a:avLst/>
          </a:prstGeom>
          <a:noFill/>
        </p:spPr>
        <p:txBody>
          <a:bodyPr wrap="square" lIns="0" tIns="0" rIns="0" bIns="0" anchor="t">
            <a:spAutoFit/>
          </a:bodyPr>
          <a:lstStyle/>
          <a:p>
            <a:pPr algn="l">
              <a:lnSpc>
                <a:spcPts val="1576"/>
              </a:lnSpc>
            </a:pPr>
            <a:r>
              <a:rPr sz="1087" b="1" i="0" u="none">
                <a:solidFill>
                  <a:srgbClr val="334155"/>
                </a:solidFill>
                <a:latin typeface="Hind Siliguri"/>
              </a:rPr>
              <a:t>২. ইসচিয়াম (Ischium):</a:t>
            </a:r>
            <a:r>
              <a:rPr sz="1087" b="0" i="0" u="none">
                <a:solidFill>
                  <a:srgbClr val="334155"/>
                </a:solidFill>
                <a:latin typeface="Hind Siliguri"/>
              </a:rPr>
              <a:t> নিম্ন-পশ্চাৎ অংশ। দেহ, ২টি র্যামাই (Rami), ইসচিয়াল স্পাইন ও টিউবারসিটি নিয়ে গঠিত।</a:t>
            </a:r>
          </a:p>
        </p:txBody>
      </p:sp>
      <p:sp>
        <p:nvSpPr>
          <p:cNvPr id="13" name="TextBox 12"/>
          <p:cNvSpPr txBox="1"/>
          <p:nvPr/>
        </p:nvSpPr>
        <p:spPr>
          <a:xfrm>
            <a:off x="666750" y="4089039"/>
            <a:ext cx="5871269" cy="400347"/>
          </a:xfrm>
          <a:prstGeom prst="rect">
            <a:avLst/>
          </a:prstGeom>
          <a:noFill/>
        </p:spPr>
        <p:txBody>
          <a:bodyPr wrap="square" lIns="0" tIns="0" rIns="0" bIns="0" anchor="t">
            <a:spAutoFit/>
          </a:bodyPr>
          <a:lstStyle/>
          <a:p>
            <a:pPr algn="l">
              <a:lnSpc>
                <a:spcPts val="1576"/>
              </a:lnSpc>
            </a:pPr>
            <a:r>
              <a:rPr sz="1087" b="1" i="0" u="none" dirty="0">
                <a:solidFill>
                  <a:srgbClr val="334155"/>
                </a:solidFill>
                <a:latin typeface="Hind Siliguri"/>
              </a:rPr>
              <a:t>৩. </a:t>
            </a:r>
            <a:r>
              <a:rPr sz="1087" b="1" i="0" u="none" dirty="0" err="1">
                <a:solidFill>
                  <a:srgbClr val="334155"/>
                </a:solidFill>
                <a:latin typeface="Hind Siliguri"/>
              </a:rPr>
              <a:t>পিউবিস</a:t>
            </a:r>
            <a:r>
              <a:rPr sz="1087" b="1" i="0" u="none" dirty="0">
                <a:solidFill>
                  <a:srgbClr val="334155"/>
                </a:solidFill>
                <a:latin typeface="Hind Siliguri"/>
              </a:rPr>
              <a:t> (Pubis):</a:t>
            </a:r>
            <a:r>
              <a:rPr sz="1087" b="0" i="0" u="none" dirty="0">
                <a:solidFill>
                  <a:srgbClr val="334155"/>
                </a:solidFill>
                <a:latin typeface="Hind Siliguri"/>
              </a:rPr>
              <a:t> </a:t>
            </a:r>
            <a:r>
              <a:rPr sz="1087" b="0" i="0" u="none" dirty="0" err="1">
                <a:solidFill>
                  <a:srgbClr val="334155"/>
                </a:solidFill>
                <a:latin typeface="Hind Siliguri"/>
              </a:rPr>
              <a:t>নিম্ন-সম্মুখ</a:t>
            </a:r>
            <a:r>
              <a:rPr sz="1087" b="0" i="0" u="none" dirty="0">
                <a:solidFill>
                  <a:srgbClr val="334155"/>
                </a:solidFill>
                <a:latin typeface="Hind Siliguri"/>
              </a:rPr>
              <a:t> </a:t>
            </a:r>
            <a:r>
              <a:rPr sz="1087" b="0" i="0" u="none" dirty="0" err="1">
                <a:solidFill>
                  <a:srgbClr val="334155"/>
                </a:solidFill>
                <a:latin typeface="Hind Siliguri"/>
              </a:rPr>
              <a:t>অংশ</a:t>
            </a:r>
            <a:r>
              <a:rPr sz="1087" b="0" i="0" u="none" dirty="0">
                <a:solidFill>
                  <a:srgbClr val="334155"/>
                </a:solidFill>
                <a:latin typeface="Hind Siliguri"/>
              </a:rPr>
              <a:t>। </a:t>
            </a:r>
            <a:r>
              <a:rPr sz="1087" b="0" i="0" u="none" dirty="0" err="1">
                <a:solidFill>
                  <a:srgbClr val="334155"/>
                </a:solidFill>
                <a:latin typeface="Hind Siliguri"/>
              </a:rPr>
              <a:t>দেহ</a:t>
            </a:r>
            <a:r>
              <a:rPr sz="1087" b="0" i="0" u="none" dirty="0">
                <a:solidFill>
                  <a:srgbClr val="334155"/>
                </a:solidFill>
                <a:latin typeface="Hind Siliguri"/>
              </a:rPr>
              <a:t>, </a:t>
            </a:r>
            <a:r>
              <a:rPr sz="1087" b="0" i="0" u="none" dirty="0" err="1">
                <a:solidFill>
                  <a:srgbClr val="334155"/>
                </a:solidFill>
                <a:latin typeface="Hind Siliguri"/>
              </a:rPr>
              <a:t>ঊর্ধ্ব</a:t>
            </a:r>
            <a:r>
              <a:rPr sz="1087" b="0" i="0" u="none" dirty="0">
                <a:solidFill>
                  <a:srgbClr val="334155"/>
                </a:solidFill>
                <a:latin typeface="Hind Siliguri"/>
              </a:rPr>
              <a:t> ও </a:t>
            </a:r>
            <a:r>
              <a:rPr sz="1087" b="0" i="0" u="none" dirty="0" err="1">
                <a:solidFill>
                  <a:srgbClr val="334155"/>
                </a:solidFill>
                <a:latin typeface="Hind Siliguri"/>
              </a:rPr>
              <a:t>নিম্ন</a:t>
            </a:r>
            <a:r>
              <a:rPr sz="1087" b="0" i="0" u="none" dirty="0">
                <a:solidFill>
                  <a:srgbClr val="334155"/>
                </a:solidFill>
                <a:latin typeface="Hind Siliguri"/>
              </a:rPr>
              <a:t> </a:t>
            </a:r>
            <a:r>
              <a:rPr sz="1087" b="0" i="0" u="none" dirty="0" err="1">
                <a:solidFill>
                  <a:srgbClr val="334155"/>
                </a:solidFill>
                <a:latin typeface="Hind Siliguri"/>
              </a:rPr>
              <a:t>র্যামাই</a:t>
            </a:r>
            <a:r>
              <a:rPr sz="1087" b="0" i="0" u="none" dirty="0">
                <a:solidFill>
                  <a:srgbClr val="334155"/>
                </a:solidFill>
                <a:latin typeface="Hind Siliguri"/>
              </a:rPr>
              <a:t> </a:t>
            </a:r>
            <a:r>
              <a:rPr sz="1087" b="0" i="0" u="none" dirty="0" err="1">
                <a:solidFill>
                  <a:srgbClr val="334155"/>
                </a:solidFill>
                <a:latin typeface="Hind Siliguri"/>
              </a:rPr>
              <a:t>এবং</a:t>
            </a:r>
            <a:r>
              <a:rPr sz="1087" b="0" i="0" u="none" dirty="0">
                <a:solidFill>
                  <a:srgbClr val="334155"/>
                </a:solidFill>
                <a:latin typeface="Hind Siliguri"/>
              </a:rPr>
              <a:t> </a:t>
            </a:r>
            <a:r>
              <a:rPr sz="1087" b="0" i="0" u="none" dirty="0" err="1">
                <a:solidFill>
                  <a:srgbClr val="334155"/>
                </a:solidFill>
                <a:latin typeface="Hind Siliguri"/>
              </a:rPr>
              <a:t>পিউবিক</a:t>
            </a:r>
            <a:r>
              <a:rPr sz="1087" b="0" i="0" u="none" dirty="0">
                <a:solidFill>
                  <a:srgbClr val="334155"/>
                </a:solidFill>
                <a:latin typeface="Hind Siliguri"/>
              </a:rPr>
              <a:t> </a:t>
            </a:r>
            <a:r>
              <a:rPr sz="1087" b="0" i="0" u="none" dirty="0" err="1">
                <a:solidFill>
                  <a:srgbClr val="334155"/>
                </a:solidFill>
                <a:latin typeface="Hind Siliguri"/>
              </a:rPr>
              <a:t>সিমফাইসিস</a:t>
            </a:r>
            <a:r>
              <a:rPr sz="1087" b="0" i="0" u="none" dirty="0">
                <a:solidFill>
                  <a:srgbClr val="334155"/>
                </a:solidFill>
                <a:latin typeface="Hind Siliguri"/>
              </a:rPr>
              <a:t> (Pubic symphysis) </a:t>
            </a:r>
            <a:r>
              <a:rPr sz="1087" b="0" i="0" u="none" dirty="0" err="1">
                <a:solidFill>
                  <a:srgbClr val="334155"/>
                </a:solidFill>
                <a:latin typeface="Hind Siliguri"/>
              </a:rPr>
              <a:t>গঠনকারী</a:t>
            </a:r>
            <a:r>
              <a:rPr sz="1087" b="0" i="0" u="none" dirty="0">
                <a:solidFill>
                  <a:srgbClr val="334155"/>
                </a:solidFill>
                <a:latin typeface="Hind Siliguri"/>
              </a:rPr>
              <a:t> </a:t>
            </a:r>
            <a:r>
              <a:rPr sz="1087" b="0" i="0" u="none" dirty="0" err="1">
                <a:solidFill>
                  <a:srgbClr val="334155"/>
                </a:solidFill>
                <a:latin typeface="Hind Siliguri"/>
              </a:rPr>
              <a:t>এলাকা</a:t>
            </a:r>
            <a:r>
              <a:rPr sz="1087" b="0" i="0" u="none" dirty="0">
                <a:solidFill>
                  <a:srgbClr val="334155"/>
                </a:solidFill>
                <a:latin typeface="Hind Siliguri"/>
              </a:rPr>
              <a:t>।</a:t>
            </a:r>
          </a:p>
        </p:txBody>
      </p:sp>
      <p:sp>
        <p:nvSpPr>
          <p:cNvPr id="14" name="TextBox 13"/>
          <p:cNvSpPr txBox="1"/>
          <p:nvPr/>
        </p:nvSpPr>
        <p:spPr>
          <a:xfrm>
            <a:off x="725611" y="4888704"/>
            <a:ext cx="6164833" cy="266700"/>
          </a:xfrm>
          <a:prstGeom prst="rect">
            <a:avLst/>
          </a:prstGeom>
          <a:noFill/>
        </p:spPr>
        <p:txBody>
          <a:bodyPr wrap="square" lIns="161925" tIns="0" rIns="0" bIns="0" anchor="t">
            <a:spAutoFit/>
          </a:bodyPr>
          <a:lstStyle/>
          <a:p>
            <a:pPr algn="l"/>
            <a:r>
              <a:rPr sz="1275" b="1" i="0" u="none">
                <a:solidFill>
                  <a:srgbClr val="1E3A8A"/>
                </a:solidFill>
                <a:latin typeface="Hind Siliguri"/>
              </a:rPr>
              <a:t>অ্যাসিটাবুলম গহ্বর (Acetabulum)</a:t>
            </a:r>
          </a:p>
        </p:txBody>
      </p:sp>
      <p:sp>
        <p:nvSpPr>
          <p:cNvPr id="15" name="TextBox 14"/>
          <p:cNvSpPr txBox="1"/>
          <p:nvPr/>
        </p:nvSpPr>
        <p:spPr>
          <a:xfrm>
            <a:off x="666750" y="5145880"/>
            <a:ext cx="5871269" cy="400347"/>
          </a:xfrm>
          <a:prstGeom prst="rect">
            <a:avLst/>
          </a:prstGeom>
          <a:noFill/>
        </p:spPr>
        <p:txBody>
          <a:bodyPr wrap="square" lIns="0" tIns="0" rIns="0" bIns="0" anchor="t">
            <a:spAutoFit/>
          </a:bodyPr>
          <a:lstStyle/>
          <a:p>
            <a:pPr algn="l">
              <a:lnSpc>
                <a:spcPts val="1576"/>
              </a:lnSpc>
            </a:pPr>
            <a:r>
              <a:rPr sz="1087" b="0" i="0" u="none">
                <a:solidFill>
                  <a:srgbClr val="334155"/>
                </a:solidFill>
                <a:latin typeface="Hind Siliguri"/>
              </a:rPr>
              <a:t>ইলিয়াম, ইসচিয়াম ও পিউবিসের মিলনস্থলে অবস্থিত পেয়ালার মতো গহ্বর, যেখানে ফিমারের গোলাকার মস্তক যুক্ত হয়ে হিপ জয়েন্ট গঠন করে।</a:t>
            </a:r>
          </a:p>
        </p:txBody>
      </p:sp>
      <p:sp>
        <p:nvSpPr>
          <p:cNvPr id="16" name="TextBox 15"/>
          <p:cNvSpPr txBox="1"/>
          <p:nvPr/>
        </p:nvSpPr>
        <p:spPr>
          <a:xfrm>
            <a:off x="666750" y="5584327"/>
            <a:ext cx="5871269" cy="186332"/>
          </a:xfrm>
          <a:prstGeom prst="rect">
            <a:avLst/>
          </a:prstGeom>
          <a:noFill/>
        </p:spPr>
        <p:txBody>
          <a:bodyPr wrap="square" lIns="0" tIns="0" rIns="0" bIns="0" anchor="t">
            <a:spAutoFit/>
          </a:bodyPr>
          <a:lstStyle/>
          <a:p>
            <a:pPr algn="l">
              <a:lnSpc>
                <a:spcPts val="1468"/>
              </a:lnSpc>
            </a:pPr>
            <a:r>
              <a:rPr sz="1012" b="1" i="0" u="none">
                <a:solidFill>
                  <a:srgbClr val="475569"/>
                </a:solidFill>
                <a:latin typeface="Hind Siliguri"/>
              </a:rPr>
              <a:t>কাজ:</a:t>
            </a:r>
            <a:r>
              <a:rPr sz="1012" b="0" i="0" u="none">
                <a:solidFill>
                  <a:srgbClr val="475569"/>
                </a:solidFill>
                <a:latin typeface="Hind Siliguri"/>
              </a:rPr>
              <a:t> নিম্নাঙ্গকে মেরুদণ্ডের সাথে যুক্ত রাখা, দেহের ওজন বহন করা ও জনন অঙ্গ রক্ষা করা।</a:t>
            </a:r>
          </a:p>
        </p:txBody>
      </p:sp>
      <p:pic>
        <p:nvPicPr>
          <p:cNvPr id="17" name="Picture 16" descr="image.png"/>
          <p:cNvPicPr>
            <a:picLocks noChangeAspect="1"/>
          </p:cNvPicPr>
          <p:nvPr/>
        </p:nvPicPr>
        <p:blipFill>
          <a:blip r:embed="rId6"/>
          <a:stretch>
            <a:fillRect/>
          </a:stretch>
        </p:blipFill>
        <p:spPr>
          <a:xfrm>
            <a:off x="666750" y="1973014"/>
            <a:ext cx="161925" cy="161925"/>
          </a:xfrm>
          <a:prstGeom prst="rect">
            <a:avLst/>
          </a:prstGeom>
        </p:spPr>
      </p:pic>
      <p:pic>
        <p:nvPicPr>
          <p:cNvPr id="18" name="Picture 17" descr="image.png"/>
          <p:cNvPicPr>
            <a:picLocks noChangeAspect="1"/>
          </p:cNvPicPr>
          <p:nvPr/>
        </p:nvPicPr>
        <p:blipFill>
          <a:blip r:embed="rId7"/>
          <a:stretch>
            <a:fillRect/>
          </a:stretch>
        </p:blipFill>
        <p:spPr>
          <a:xfrm>
            <a:off x="666750" y="3040112"/>
            <a:ext cx="161925" cy="161925"/>
          </a:xfrm>
          <a:prstGeom prst="rect">
            <a:avLst/>
          </a:prstGeom>
        </p:spPr>
      </p:pic>
      <p:pic>
        <p:nvPicPr>
          <p:cNvPr id="19" name="Picture 18" descr="image.png"/>
          <p:cNvPicPr>
            <a:picLocks noChangeAspect="1"/>
          </p:cNvPicPr>
          <p:nvPr/>
        </p:nvPicPr>
        <p:blipFill>
          <a:blip r:embed="rId8"/>
          <a:stretch>
            <a:fillRect/>
          </a:stretch>
        </p:blipFill>
        <p:spPr>
          <a:xfrm>
            <a:off x="666750" y="4879180"/>
            <a:ext cx="161925" cy="161925"/>
          </a:xfrm>
          <a:prstGeom prst="rect">
            <a:avLst/>
          </a:prstGeom>
        </p:spPr>
      </p:pic>
      <p:sp>
        <p:nvSpPr>
          <p:cNvPr id="20" name="TextBox 19"/>
          <p:cNvSpPr txBox="1"/>
          <p:nvPr/>
        </p:nvSpPr>
        <p:spPr>
          <a:xfrm>
            <a:off x="476250" y="381000"/>
            <a:ext cx="11715750" cy="523875"/>
          </a:xfrm>
          <a:prstGeom prst="rect">
            <a:avLst/>
          </a:prstGeom>
          <a:noFill/>
        </p:spPr>
        <p:txBody>
          <a:bodyPr wrap="square" lIns="0" tIns="0" rIns="0" bIns="0" anchor="t">
            <a:spAutoFit/>
          </a:bodyPr>
          <a:lstStyle/>
          <a:p>
            <a:pPr algn="l"/>
            <a:r>
              <a:rPr sz="2400" b="1" i="0" u="none">
                <a:solidFill>
                  <a:srgbClr val="1E3A8A"/>
                </a:solidFill>
                <a:latin typeface="Hind Siliguri"/>
              </a:rPr>
              <a:t>৪. উপাঙ্গীয় কঙ্কাল: শ্রোণি-অস্থিচক্র (Pelvic Girdle)</a:t>
            </a:r>
          </a:p>
        </p:txBody>
      </p:sp>
      <p:sp>
        <p:nvSpPr>
          <p:cNvPr id="21" name="Rectangle 20"/>
          <p:cNvSpPr/>
          <p:nvPr/>
        </p:nvSpPr>
        <p:spPr>
          <a:xfrm>
            <a:off x="476250" y="952500"/>
            <a:ext cx="11239500" cy="28575"/>
          </a:xfrm>
          <a:prstGeom prst="rect">
            <a:avLst/>
          </a:prstGeom>
          <a:solidFill>
            <a:srgbClr val="2563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graphicFrame>
        <p:nvGraphicFramePr>
          <p:cNvPr id="23" name="Object 22">
            <a:extLst>
              <a:ext uri="{FF2B5EF4-FFF2-40B4-BE49-F238E27FC236}">
                <a16:creationId xmlns:a16="http://schemas.microsoft.com/office/drawing/2014/main" id="{AA686A5B-DE69-FD71-3FB2-34D905CB2816}"/>
              </a:ext>
            </a:extLst>
          </p:cNvPr>
          <p:cNvGraphicFramePr>
            <a:graphicFrameLocks noChangeAspect="1"/>
          </p:cNvGraphicFramePr>
          <p:nvPr>
            <p:extLst>
              <p:ext uri="{D42A27DB-BD31-4B8C-83A1-F6EECF244321}">
                <p14:modId xmlns:p14="http://schemas.microsoft.com/office/powerpoint/2010/main" val="1727230107"/>
              </p:ext>
            </p:extLst>
          </p:nvPr>
        </p:nvGraphicFramePr>
        <p:xfrm>
          <a:off x="7253984" y="2378858"/>
          <a:ext cx="4439338" cy="2468541"/>
        </p:xfrm>
        <a:graphic>
          <a:graphicData uri="http://schemas.openxmlformats.org/presentationml/2006/ole">
            <mc:AlternateContent xmlns:mc="http://schemas.openxmlformats.org/markup-compatibility/2006">
              <mc:Choice xmlns:v="urn:schemas-microsoft-com:vml" Requires="v">
                <p:oleObj name="Picture" r:id="rId9" imgW="2438857" imgH="1219428" progId="Word.Picture.8">
                  <p:embed/>
                </p:oleObj>
              </mc:Choice>
              <mc:Fallback>
                <p:oleObj name="Picture" r:id="rId9" imgW="2438857" imgH="1219428" progId="Word.Picture.8">
                  <p:embed/>
                  <p:pic>
                    <p:nvPicPr>
                      <p:cNvPr id="0" name="Object 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253984" y="2378858"/>
                        <a:ext cx="4439338" cy="2468541"/>
                      </a:xfrm>
                      <a:prstGeom prst="rect">
                        <a:avLst/>
                      </a:prstGeom>
                      <a:noFill/>
                    </p:spPr>
                  </p:pic>
                </p:oleObj>
              </mc:Fallback>
            </mc:AlternateContent>
          </a:graphicData>
        </a:graphic>
      </p:graphicFrame>
      <p:sp>
        <p:nvSpPr>
          <p:cNvPr id="27" name="TextBox 26">
            <a:extLst>
              <a:ext uri="{FF2B5EF4-FFF2-40B4-BE49-F238E27FC236}">
                <a16:creationId xmlns:a16="http://schemas.microsoft.com/office/drawing/2014/main" id="{0298F791-0BC6-4950-BBAF-61B22BBE4A81}"/>
              </a:ext>
            </a:extLst>
          </p:cNvPr>
          <p:cNvSpPr txBox="1"/>
          <p:nvPr/>
        </p:nvSpPr>
        <p:spPr>
          <a:xfrm>
            <a:off x="8263927" y="5687969"/>
            <a:ext cx="2261793" cy="307777"/>
          </a:xfrm>
          <a:prstGeom prst="rect">
            <a:avLst/>
          </a:prstGeom>
          <a:noFill/>
        </p:spPr>
        <p:txBody>
          <a:bodyPr wrap="square">
            <a:spAutoFit/>
          </a:bodyPr>
          <a:lstStyle/>
          <a:p>
            <a:pPr algn="ctr"/>
            <a:r>
              <a:rPr lang="en-US" sz="1200" dirty="0" err="1">
                <a:effectLst/>
                <a:latin typeface="SutonnyMJ" pitchFamily="2" charset="0"/>
                <a:ea typeface="Times New Roman" panose="02020603050405020304" pitchFamily="18" charset="0"/>
                <a:cs typeface="Times New Roman" panose="02020603050405020304" pitchFamily="18" charset="0"/>
              </a:rPr>
              <a:t>wPÎ</a:t>
            </a:r>
            <a:r>
              <a:rPr lang="en-US" sz="1400" dirty="0">
                <a:effectLst/>
                <a:latin typeface="SutonnyMJ" pitchFamily="2" charset="0"/>
                <a:ea typeface="Times New Roman" panose="02020603050405020304" pitchFamily="18" charset="0"/>
                <a:cs typeface="Times New Roman" panose="02020603050405020304" pitchFamily="18" charset="0"/>
              </a:rPr>
              <a:t> </a:t>
            </a:r>
            <a:r>
              <a:rPr lang="en-US" sz="1050" dirty="0">
                <a:solidFill>
                  <a:srgbClr val="00B04C"/>
                </a:solidFill>
                <a:effectLst/>
                <a:ea typeface="Times New Roman" panose="02020603050405020304" pitchFamily="18" charset="0"/>
                <a:cs typeface="Wingdings 3" panose="05040102010807070707" pitchFamily="18" charset="2"/>
                <a:sym typeface="Wingdings 3" panose="05040102010807070707" pitchFamily="18" charset="2"/>
              </a:rPr>
              <a:t></a:t>
            </a:r>
            <a:r>
              <a:rPr lang="en-US" sz="1200" dirty="0">
                <a:effectLst/>
                <a:latin typeface="SutonnyMJ" pitchFamily="2" charset="0"/>
                <a:ea typeface="Times New Roman" panose="02020603050405020304" pitchFamily="18" charset="0"/>
                <a:cs typeface="Times New Roman" panose="02020603050405020304" pitchFamily="18" charset="0"/>
              </a:rPr>
              <a:t> </a:t>
            </a:r>
            <a:r>
              <a:rPr lang="en-US" sz="1200" dirty="0" err="1">
                <a:effectLst/>
                <a:latin typeface="SutonnyMJ" pitchFamily="2" charset="0"/>
                <a:ea typeface="Times New Roman" panose="02020603050405020304" pitchFamily="18" charset="0"/>
                <a:cs typeface="Times New Roman" panose="02020603050405020304" pitchFamily="18" charset="0"/>
              </a:rPr>
              <a:t>gvby‡li</a:t>
            </a:r>
            <a:r>
              <a:rPr lang="en-US" sz="1200" dirty="0">
                <a:effectLst/>
                <a:latin typeface="SutonnyMJ" pitchFamily="2" charset="0"/>
                <a:ea typeface="Times New Roman" panose="02020603050405020304" pitchFamily="18" charset="0"/>
                <a:cs typeface="Times New Roman" panose="02020603050405020304" pitchFamily="18" charset="0"/>
              </a:rPr>
              <a:t> †</a:t>
            </a:r>
            <a:r>
              <a:rPr lang="en-US" sz="1200" dirty="0" err="1">
                <a:effectLst/>
                <a:latin typeface="SutonnyMJ" pitchFamily="2" charset="0"/>
                <a:ea typeface="Times New Roman" panose="02020603050405020304" pitchFamily="18" charset="0"/>
                <a:cs typeface="Times New Roman" panose="02020603050405020304" pitchFamily="18" charset="0"/>
              </a:rPr>
              <a:t>kªvwY-Aw</a:t>
            </a:r>
            <a:r>
              <a:rPr lang="en-US" sz="1200" dirty="0">
                <a:effectLst/>
                <a:latin typeface="SutonnyMJ" pitchFamily="2" charset="0"/>
                <a:ea typeface="Times New Roman" panose="02020603050405020304" pitchFamily="18" charset="0"/>
                <a:cs typeface="Times New Roman" panose="02020603050405020304" pitchFamily="18" charset="0"/>
              </a:rPr>
              <a:t>¯’Pµ</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age.png"/>
          <p:cNvPicPr>
            <a:picLocks noChangeAspect="1"/>
          </p:cNvPicPr>
          <p:nvPr/>
        </p:nvPicPr>
        <p:blipFill>
          <a:blip r:embed="rId2"/>
          <a:stretch>
            <a:fillRect/>
          </a:stretch>
        </p:blipFill>
        <p:spPr>
          <a:xfrm>
            <a:off x="6985694" y="1538287"/>
            <a:ext cx="4729906" cy="4572000"/>
          </a:xfrm>
          <a:prstGeom prst="rect">
            <a:avLst/>
          </a:prstGeom>
        </p:spPr>
      </p:pic>
      <p:pic>
        <p:nvPicPr>
          <p:cNvPr id="4" name="Picture 3" descr="image.png"/>
          <p:cNvPicPr>
            <a:picLocks noChangeAspect="1"/>
          </p:cNvPicPr>
          <p:nvPr/>
        </p:nvPicPr>
        <p:blipFill>
          <a:blip r:embed="rId3"/>
          <a:stretch>
            <a:fillRect/>
          </a:stretch>
        </p:blipFill>
        <p:spPr>
          <a:xfrm>
            <a:off x="476250" y="2361455"/>
            <a:ext cx="6223694" cy="2811214"/>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6" name="TextBox 5"/>
          <p:cNvSpPr txBox="1"/>
          <p:nvPr/>
        </p:nvSpPr>
        <p:spPr>
          <a:xfrm>
            <a:off x="771525" y="2485280"/>
            <a:ext cx="6164833" cy="266700"/>
          </a:xfrm>
          <a:prstGeom prst="rect">
            <a:avLst/>
          </a:prstGeom>
          <a:noFill/>
        </p:spPr>
        <p:txBody>
          <a:bodyPr wrap="square" lIns="104775" tIns="0" rIns="0" bIns="0" anchor="t">
            <a:spAutoFit/>
          </a:bodyPr>
          <a:lstStyle/>
          <a:p>
            <a:pPr algn="l"/>
            <a:r>
              <a:rPr sz="1275" b="1" i="0" u="none" dirty="0" err="1">
                <a:solidFill>
                  <a:srgbClr val="1E3A8A"/>
                </a:solidFill>
                <a:latin typeface="Hind Siliguri"/>
              </a:rPr>
              <a:t>নিম্নাঙ্গের</a:t>
            </a:r>
            <a:r>
              <a:rPr sz="1275" b="1" i="0" u="none" dirty="0">
                <a:solidFill>
                  <a:srgbClr val="1E3A8A"/>
                </a:solidFill>
                <a:latin typeface="Hind Siliguri"/>
              </a:rPr>
              <a:t> </a:t>
            </a:r>
            <a:r>
              <a:rPr sz="1275" b="1" i="0" u="none" dirty="0" err="1">
                <a:solidFill>
                  <a:srgbClr val="1E3A8A"/>
                </a:solidFill>
                <a:latin typeface="Hind Siliguri"/>
              </a:rPr>
              <a:t>অস্থিসমূহ</a:t>
            </a:r>
            <a:r>
              <a:rPr sz="1275" b="1" i="0" u="none" dirty="0">
                <a:solidFill>
                  <a:srgbClr val="1E3A8A"/>
                </a:solidFill>
                <a:latin typeface="Hind Siliguri"/>
              </a:rPr>
              <a:t> (Lower Limb Bones - ৬০টি / ৩০×২)</a:t>
            </a:r>
          </a:p>
        </p:txBody>
      </p:sp>
      <p:pic>
        <p:nvPicPr>
          <p:cNvPr id="7" name="Picture 6" descr="image.png"/>
          <p:cNvPicPr>
            <a:picLocks noChangeAspect="1"/>
          </p:cNvPicPr>
          <p:nvPr/>
        </p:nvPicPr>
        <p:blipFill>
          <a:blip r:embed="rId4"/>
          <a:stretch>
            <a:fillRect/>
          </a:stretch>
        </p:blipFill>
        <p:spPr>
          <a:xfrm>
            <a:off x="666750" y="2523380"/>
            <a:ext cx="104775" cy="161925"/>
          </a:xfrm>
          <a:prstGeom prst="rect">
            <a:avLst/>
          </a:prstGeom>
        </p:spPr>
      </p:pic>
      <p:sp>
        <p:nvSpPr>
          <p:cNvPr id="8" name="TextBox 7"/>
          <p:cNvSpPr txBox="1"/>
          <p:nvPr/>
        </p:nvSpPr>
        <p:spPr>
          <a:xfrm>
            <a:off x="857250" y="2790080"/>
            <a:ext cx="5680769" cy="400347"/>
          </a:xfrm>
          <a:prstGeom prst="rect">
            <a:avLst/>
          </a:prstGeom>
          <a:noFill/>
        </p:spPr>
        <p:txBody>
          <a:bodyPr wrap="square" lIns="0" tIns="0" rIns="0" bIns="0" anchor="t">
            <a:spAutoFit/>
          </a:bodyPr>
          <a:lstStyle/>
          <a:p>
            <a:pPr algn="l">
              <a:lnSpc>
                <a:spcPts val="1576"/>
              </a:lnSpc>
            </a:pPr>
            <a:r>
              <a:rPr sz="1087" b="1" i="0" u="none">
                <a:solidFill>
                  <a:srgbClr val="334155"/>
                </a:solidFill>
                <a:latin typeface="Hind Siliguri"/>
              </a:rPr>
              <a:t>ফিমার (Femur - ২টি):</a:t>
            </a:r>
            <a:r>
              <a:rPr sz="1087" b="0" i="0" u="none">
                <a:solidFill>
                  <a:srgbClr val="334155"/>
                </a:solidFill>
                <a:latin typeface="Hind Siliguri"/>
              </a:rPr>
              <a:t> মানবদেহের দীর্ঘতম, ভারী ও শক্তিশালী অস্থি। এতে মস্তক, গ্রীবা, গ্রেটার ও লেসার ট্রোক্যান্টর, কন্ডাইল ও এপি-কন্ডাইল থাকে।</a:t>
            </a:r>
          </a:p>
        </p:txBody>
      </p:sp>
      <p:sp>
        <p:nvSpPr>
          <p:cNvPr id="9" name="TextBox 8"/>
          <p:cNvSpPr txBox="1"/>
          <p:nvPr/>
        </p:nvSpPr>
        <p:spPr>
          <a:xfrm>
            <a:off x="857250" y="3266628"/>
            <a:ext cx="5680769" cy="200173"/>
          </a:xfrm>
          <a:prstGeom prst="rect">
            <a:avLst/>
          </a:prstGeom>
          <a:noFill/>
        </p:spPr>
        <p:txBody>
          <a:bodyPr wrap="square" lIns="0" tIns="0" rIns="0" bIns="0" anchor="t">
            <a:spAutoFit/>
          </a:bodyPr>
          <a:lstStyle/>
          <a:p>
            <a:pPr algn="l">
              <a:lnSpc>
                <a:spcPts val="1576"/>
              </a:lnSpc>
            </a:pPr>
            <a:r>
              <a:rPr sz="1087" b="1" i="0" u="none">
                <a:solidFill>
                  <a:srgbClr val="334155"/>
                </a:solidFill>
                <a:latin typeface="Hind Siliguri"/>
              </a:rPr>
              <a:t>প্যাটেলা (Patella - ২টি):</a:t>
            </a:r>
            <a:r>
              <a:rPr sz="1087" b="0" i="0" u="none">
                <a:solidFill>
                  <a:srgbClr val="334155"/>
                </a:solidFill>
                <a:latin typeface="Hind Siliguri"/>
              </a:rPr>
              <a:t> জানুসন্ধির সামনে অবস্থিত ত্রিকোণাকার সিসাময়েড (Sesamoid) অস্থি।</a:t>
            </a:r>
          </a:p>
        </p:txBody>
      </p:sp>
      <p:sp>
        <p:nvSpPr>
          <p:cNvPr id="10" name="TextBox 9"/>
          <p:cNvSpPr txBox="1"/>
          <p:nvPr/>
        </p:nvSpPr>
        <p:spPr>
          <a:xfrm>
            <a:off x="857250" y="3543002"/>
            <a:ext cx="5680769" cy="400347"/>
          </a:xfrm>
          <a:prstGeom prst="rect">
            <a:avLst/>
          </a:prstGeom>
          <a:noFill/>
        </p:spPr>
        <p:txBody>
          <a:bodyPr wrap="square" lIns="0" tIns="0" rIns="0" bIns="0" anchor="t">
            <a:spAutoFit/>
          </a:bodyPr>
          <a:lstStyle/>
          <a:p>
            <a:pPr algn="l">
              <a:lnSpc>
                <a:spcPts val="1576"/>
              </a:lnSpc>
            </a:pPr>
            <a:r>
              <a:rPr sz="1087" b="1" i="0" u="none">
                <a:solidFill>
                  <a:srgbClr val="334155"/>
                </a:solidFill>
                <a:latin typeface="Hind Siliguri"/>
              </a:rPr>
              <a:t>টিবিয়া ও ফিবুলা (Tibia &amp; Fibula - ৪টি):</a:t>
            </a:r>
            <a:r>
              <a:rPr sz="1087" b="0" i="0" u="none">
                <a:solidFill>
                  <a:srgbClr val="334155"/>
                </a:solidFill>
                <a:latin typeface="Hind Siliguri"/>
              </a:rPr>
              <a:t> পায়ের সমান্তরাল দুটি অস্থি। টিবিয়া ভেতরের দিকে (মোটা) এবং ফিবুলা বাইরের দিকে (সরু) অবস্থিত।</a:t>
            </a:r>
          </a:p>
        </p:txBody>
      </p:sp>
      <p:sp>
        <p:nvSpPr>
          <p:cNvPr id="11" name="TextBox 10"/>
          <p:cNvSpPr txBox="1"/>
          <p:nvPr/>
        </p:nvSpPr>
        <p:spPr>
          <a:xfrm>
            <a:off x="857250" y="4019550"/>
            <a:ext cx="5680769" cy="400347"/>
          </a:xfrm>
          <a:prstGeom prst="rect">
            <a:avLst/>
          </a:prstGeom>
          <a:noFill/>
        </p:spPr>
        <p:txBody>
          <a:bodyPr wrap="square" lIns="0" tIns="0" rIns="0" bIns="0" anchor="t">
            <a:spAutoFit/>
          </a:bodyPr>
          <a:lstStyle/>
          <a:p>
            <a:pPr algn="l">
              <a:lnSpc>
                <a:spcPts val="1576"/>
              </a:lnSpc>
            </a:pPr>
            <a:r>
              <a:rPr sz="1087" b="1" i="0" u="none">
                <a:solidFill>
                  <a:srgbClr val="334155"/>
                </a:solidFill>
                <a:latin typeface="Hind Siliguri"/>
              </a:rPr>
              <a:t>টার্সাল (Tarsal / গোড়ালি):</a:t>
            </a:r>
            <a:r>
              <a:rPr sz="1087" b="0" i="0" u="none">
                <a:solidFill>
                  <a:srgbClr val="334155"/>
                </a:solidFill>
                <a:latin typeface="Hind Siliguri"/>
              </a:rPr>
              <a:t> ১৪টি (প্রতি পায়ে ৭টি: ক্যালকেনিয়াম, ট্যালাস, কিউবয়েড, নেভিকুলার, ৩টি কিউনিফর্ম)।</a:t>
            </a:r>
          </a:p>
        </p:txBody>
      </p:sp>
      <p:sp>
        <p:nvSpPr>
          <p:cNvPr id="12" name="TextBox 11"/>
          <p:cNvSpPr txBox="1"/>
          <p:nvPr/>
        </p:nvSpPr>
        <p:spPr>
          <a:xfrm>
            <a:off x="857250" y="4496097"/>
            <a:ext cx="5680769" cy="200173"/>
          </a:xfrm>
          <a:prstGeom prst="rect">
            <a:avLst/>
          </a:prstGeom>
          <a:noFill/>
        </p:spPr>
        <p:txBody>
          <a:bodyPr wrap="square" lIns="0" tIns="0" rIns="0" bIns="0" anchor="t">
            <a:spAutoFit/>
          </a:bodyPr>
          <a:lstStyle/>
          <a:p>
            <a:pPr algn="l">
              <a:lnSpc>
                <a:spcPts val="1576"/>
              </a:lnSpc>
            </a:pPr>
            <a:r>
              <a:rPr sz="1087" b="1" i="0" u="none">
                <a:solidFill>
                  <a:srgbClr val="334155"/>
                </a:solidFill>
                <a:latin typeface="Hind Siliguri"/>
              </a:rPr>
              <a:t>মেটাটার্সাল (Metatarsal / পদতল):</a:t>
            </a:r>
            <a:r>
              <a:rPr sz="1087" b="0" i="0" u="none">
                <a:solidFill>
                  <a:srgbClr val="334155"/>
                </a:solidFill>
                <a:latin typeface="Hind Siliguri"/>
              </a:rPr>
              <a:t> ১০টি (প্রতি পায়ে ৫টি নলাকার অস্থি)।</a:t>
            </a:r>
          </a:p>
        </p:txBody>
      </p:sp>
      <p:sp>
        <p:nvSpPr>
          <p:cNvPr id="13" name="TextBox 12"/>
          <p:cNvSpPr txBox="1"/>
          <p:nvPr/>
        </p:nvSpPr>
        <p:spPr>
          <a:xfrm>
            <a:off x="857250" y="4772471"/>
            <a:ext cx="5680769" cy="200173"/>
          </a:xfrm>
          <a:prstGeom prst="rect">
            <a:avLst/>
          </a:prstGeom>
          <a:noFill/>
        </p:spPr>
        <p:txBody>
          <a:bodyPr wrap="square" lIns="0" tIns="0" rIns="0" bIns="0" anchor="t">
            <a:spAutoFit/>
          </a:bodyPr>
          <a:lstStyle/>
          <a:p>
            <a:pPr algn="l">
              <a:lnSpc>
                <a:spcPts val="1576"/>
              </a:lnSpc>
            </a:pPr>
            <a:r>
              <a:rPr sz="1087" b="1" i="0" u="none">
                <a:solidFill>
                  <a:srgbClr val="334155"/>
                </a:solidFill>
                <a:latin typeface="Hind Siliguri"/>
              </a:rPr>
              <a:t>ফ্যালাঞ্জেস (Phalanges / আঙুল):</a:t>
            </a:r>
            <a:r>
              <a:rPr sz="1087" b="0" i="0" u="none">
                <a:solidFill>
                  <a:srgbClr val="334155"/>
                </a:solidFill>
                <a:latin typeface="Hind Siliguri"/>
              </a:rPr>
              <a:t> ২৮টি (পায়ের বৃদ্ধাঙ্গুলে ২, অন্য আঙুলে ৩টি করে)।</a:t>
            </a:r>
          </a:p>
        </p:txBody>
      </p:sp>
      <p:sp>
        <p:nvSpPr>
          <p:cNvPr id="14" name="TextBox 13"/>
          <p:cNvSpPr txBox="1"/>
          <p:nvPr/>
        </p:nvSpPr>
        <p:spPr>
          <a:xfrm>
            <a:off x="666750" y="2761505"/>
            <a:ext cx="85725" cy="276225"/>
          </a:xfrm>
          <a:prstGeom prst="rect">
            <a:avLst/>
          </a:prstGeom>
          <a:noFill/>
        </p:spPr>
        <p:txBody>
          <a:bodyPr wrap="square" lIns="0" tIns="0" rIns="0" bIns="0" anchor="t">
            <a:spAutoFit/>
          </a:bodyPr>
          <a:lstStyle/>
          <a:p>
            <a:pPr algn="l">
              <a:lnSpc>
                <a:spcPts val="2175"/>
              </a:lnSpc>
            </a:pPr>
            <a:r>
              <a:rPr sz="1500" b="0" i="0" u="none">
                <a:solidFill>
                  <a:srgbClr val="2563EB"/>
                </a:solidFill>
                <a:latin typeface="Hind Siliguri"/>
              </a:rPr>
              <a:t>•</a:t>
            </a:r>
          </a:p>
        </p:txBody>
      </p:sp>
      <p:sp>
        <p:nvSpPr>
          <p:cNvPr id="15" name="TextBox 14"/>
          <p:cNvSpPr txBox="1"/>
          <p:nvPr/>
        </p:nvSpPr>
        <p:spPr>
          <a:xfrm>
            <a:off x="666750" y="3238053"/>
            <a:ext cx="85725" cy="276225"/>
          </a:xfrm>
          <a:prstGeom prst="rect">
            <a:avLst/>
          </a:prstGeom>
          <a:noFill/>
        </p:spPr>
        <p:txBody>
          <a:bodyPr wrap="square" lIns="0" tIns="0" rIns="0" bIns="0" anchor="t">
            <a:spAutoFit/>
          </a:bodyPr>
          <a:lstStyle/>
          <a:p>
            <a:pPr algn="l">
              <a:lnSpc>
                <a:spcPts val="2175"/>
              </a:lnSpc>
            </a:pPr>
            <a:r>
              <a:rPr sz="1500" b="0" i="0" u="none">
                <a:solidFill>
                  <a:srgbClr val="2563EB"/>
                </a:solidFill>
                <a:latin typeface="Hind Siliguri"/>
              </a:rPr>
              <a:t>•</a:t>
            </a:r>
          </a:p>
        </p:txBody>
      </p:sp>
      <p:sp>
        <p:nvSpPr>
          <p:cNvPr id="16" name="TextBox 15"/>
          <p:cNvSpPr txBox="1"/>
          <p:nvPr/>
        </p:nvSpPr>
        <p:spPr>
          <a:xfrm>
            <a:off x="666750" y="3514427"/>
            <a:ext cx="85725" cy="276225"/>
          </a:xfrm>
          <a:prstGeom prst="rect">
            <a:avLst/>
          </a:prstGeom>
          <a:noFill/>
        </p:spPr>
        <p:txBody>
          <a:bodyPr wrap="square" lIns="0" tIns="0" rIns="0" bIns="0" anchor="t">
            <a:spAutoFit/>
          </a:bodyPr>
          <a:lstStyle/>
          <a:p>
            <a:pPr algn="l">
              <a:lnSpc>
                <a:spcPts val="2175"/>
              </a:lnSpc>
            </a:pPr>
            <a:r>
              <a:rPr sz="1500" b="0" i="0" u="none">
                <a:solidFill>
                  <a:srgbClr val="2563EB"/>
                </a:solidFill>
                <a:latin typeface="Hind Siliguri"/>
              </a:rPr>
              <a:t>•</a:t>
            </a:r>
          </a:p>
        </p:txBody>
      </p:sp>
      <p:sp>
        <p:nvSpPr>
          <p:cNvPr id="17" name="TextBox 16"/>
          <p:cNvSpPr txBox="1"/>
          <p:nvPr/>
        </p:nvSpPr>
        <p:spPr>
          <a:xfrm>
            <a:off x="666750" y="3990975"/>
            <a:ext cx="85725" cy="276225"/>
          </a:xfrm>
          <a:prstGeom prst="rect">
            <a:avLst/>
          </a:prstGeom>
          <a:noFill/>
        </p:spPr>
        <p:txBody>
          <a:bodyPr wrap="square" lIns="0" tIns="0" rIns="0" bIns="0" anchor="t">
            <a:spAutoFit/>
          </a:bodyPr>
          <a:lstStyle/>
          <a:p>
            <a:pPr algn="l">
              <a:lnSpc>
                <a:spcPts val="2175"/>
              </a:lnSpc>
            </a:pPr>
            <a:r>
              <a:rPr sz="1500" b="0" i="0" u="none">
                <a:solidFill>
                  <a:srgbClr val="2563EB"/>
                </a:solidFill>
                <a:latin typeface="Hind Siliguri"/>
              </a:rPr>
              <a:t>•</a:t>
            </a:r>
          </a:p>
        </p:txBody>
      </p:sp>
      <p:sp>
        <p:nvSpPr>
          <p:cNvPr id="18" name="TextBox 17"/>
          <p:cNvSpPr txBox="1"/>
          <p:nvPr/>
        </p:nvSpPr>
        <p:spPr>
          <a:xfrm>
            <a:off x="666750" y="4467522"/>
            <a:ext cx="85725" cy="276225"/>
          </a:xfrm>
          <a:prstGeom prst="rect">
            <a:avLst/>
          </a:prstGeom>
          <a:noFill/>
        </p:spPr>
        <p:txBody>
          <a:bodyPr wrap="square" lIns="0" tIns="0" rIns="0" bIns="0" anchor="t">
            <a:spAutoFit/>
          </a:bodyPr>
          <a:lstStyle/>
          <a:p>
            <a:pPr algn="l">
              <a:lnSpc>
                <a:spcPts val="2175"/>
              </a:lnSpc>
            </a:pPr>
            <a:r>
              <a:rPr sz="1500" b="0" i="0" u="none">
                <a:solidFill>
                  <a:srgbClr val="2563EB"/>
                </a:solidFill>
                <a:latin typeface="Hind Siliguri"/>
              </a:rPr>
              <a:t>•</a:t>
            </a:r>
          </a:p>
        </p:txBody>
      </p:sp>
      <p:sp>
        <p:nvSpPr>
          <p:cNvPr id="19" name="TextBox 18"/>
          <p:cNvSpPr txBox="1"/>
          <p:nvPr/>
        </p:nvSpPr>
        <p:spPr>
          <a:xfrm>
            <a:off x="666750" y="4743896"/>
            <a:ext cx="85725" cy="276225"/>
          </a:xfrm>
          <a:prstGeom prst="rect">
            <a:avLst/>
          </a:prstGeom>
          <a:noFill/>
        </p:spPr>
        <p:txBody>
          <a:bodyPr wrap="square" lIns="0" tIns="0" rIns="0" bIns="0" anchor="t">
            <a:spAutoFit/>
          </a:bodyPr>
          <a:lstStyle/>
          <a:p>
            <a:pPr algn="l">
              <a:lnSpc>
                <a:spcPts val="2175"/>
              </a:lnSpc>
            </a:pPr>
            <a:r>
              <a:rPr sz="1500" b="0" i="0" u="none">
                <a:solidFill>
                  <a:srgbClr val="2563EB"/>
                </a:solidFill>
                <a:latin typeface="Hind Siliguri"/>
              </a:rPr>
              <a:t>•</a:t>
            </a:r>
          </a:p>
        </p:txBody>
      </p:sp>
      <p:sp>
        <p:nvSpPr>
          <p:cNvPr id="20" name="TextBox 19"/>
          <p:cNvSpPr txBox="1"/>
          <p:nvPr/>
        </p:nvSpPr>
        <p:spPr>
          <a:xfrm>
            <a:off x="476250" y="381000"/>
            <a:ext cx="11715750" cy="523875"/>
          </a:xfrm>
          <a:prstGeom prst="rect">
            <a:avLst/>
          </a:prstGeom>
          <a:noFill/>
        </p:spPr>
        <p:txBody>
          <a:bodyPr wrap="square" lIns="0" tIns="0" rIns="0" bIns="0" anchor="t">
            <a:spAutoFit/>
          </a:bodyPr>
          <a:lstStyle/>
          <a:p>
            <a:pPr algn="l"/>
            <a:r>
              <a:rPr sz="2400" b="1" i="0" u="none">
                <a:solidFill>
                  <a:srgbClr val="1E3A8A"/>
                </a:solidFill>
                <a:latin typeface="Hind Siliguri"/>
              </a:rPr>
              <a:t>৫. উপাঙ্গীয় কঙ্কাল: নিম্নাঙ্গের অস্থিসমূহ</a:t>
            </a:r>
          </a:p>
        </p:txBody>
      </p:sp>
      <p:sp>
        <p:nvSpPr>
          <p:cNvPr id="21" name="Rectangle 20"/>
          <p:cNvSpPr/>
          <p:nvPr/>
        </p:nvSpPr>
        <p:spPr>
          <a:xfrm>
            <a:off x="476250" y="952500"/>
            <a:ext cx="11239500" cy="28575"/>
          </a:xfrm>
          <a:prstGeom prst="rect">
            <a:avLst/>
          </a:prstGeom>
          <a:solidFill>
            <a:srgbClr val="2563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graphicFrame>
        <p:nvGraphicFramePr>
          <p:cNvPr id="25" name="Object 24">
            <a:extLst>
              <a:ext uri="{FF2B5EF4-FFF2-40B4-BE49-F238E27FC236}">
                <a16:creationId xmlns:a16="http://schemas.microsoft.com/office/drawing/2014/main" id="{23513E99-611A-8576-1A7A-7F3AFF6C6E9B}"/>
              </a:ext>
            </a:extLst>
          </p:cNvPr>
          <p:cNvGraphicFramePr>
            <a:graphicFrameLocks noChangeAspect="1"/>
          </p:cNvGraphicFramePr>
          <p:nvPr>
            <p:extLst>
              <p:ext uri="{D42A27DB-BD31-4B8C-83A1-F6EECF244321}">
                <p14:modId xmlns:p14="http://schemas.microsoft.com/office/powerpoint/2010/main" val="611348270"/>
              </p:ext>
            </p:extLst>
          </p:nvPr>
        </p:nvGraphicFramePr>
        <p:xfrm>
          <a:off x="8036093" y="1571163"/>
          <a:ext cx="2434680" cy="4314119"/>
        </p:xfrm>
        <a:graphic>
          <a:graphicData uri="http://schemas.openxmlformats.org/presentationml/2006/ole">
            <mc:AlternateContent xmlns:mc="http://schemas.openxmlformats.org/markup-compatibility/2006">
              <mc:Choice xmlns:v="urn:schemas-microsoft-com:vml" Requires="v">
                <p:oleObj name="Picture" r:id="rId5" imgW="1181254" imgH="2086281" progId="Word.Picture.8">
                  <p:embed/>
                </p:oleObj>
              </mc:Choice>
              <mc:Fallback>
                <p:oleObj name="Picture" r:id="rId5" imgW="1181254" imgH="2086281" progId="Word.Picture.8">
                  <p:embed/>
                  <p:pic>
                    <p:nvPicPr>
                      <p:cNvPr id="25" name="Object 24">
                        <a:extLst>
                          <a:ext uri="{FF2B5EF4-FFF2-40B4-BE49-F238E27FC236}">
                            <a16:creationId xmlns:a16="http://schemas.microsoft.com/office/drawing/2014/main" id="{23513E99-611A-8576-1A7A-7F3AFF6C6E9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036093" y="1571163"/>
                        <a:ext cx="2434680" cy="4314119"/>
                      </a:xfrm>
                      <a:prstGeom prst="rect">
                        <a:avLst/>
                      </a:prstGeom>
                      <a:noFill/>
                    </p:spPr>
                  </p:pic>
                </p:oleObj>
              </mc:Fallback>
            </mc:AlternateContent>
          </a:graphicData>
        </a:graphic>
      </p:graphicFrame>
      <p:sp>
        <p:nvSpPr>
          <p:cNvPr id="29" name="TextBox 28">
            <a:extLst>
              <a:ext uri="{FF2B5EF4-FFF2-40B4-BE49-F238E27FC236}">
                <a16:creationId xmlns:a16="http://schemas.microsoft.com/office/drawing/2014/main" id="{61141E0F-F709-934F-0C4B-66A0E46ED8AB}"/>
              </a:ext>
            </a:extLst>
          </p:cNvPr>
          <p:cNvSpPr txBox="1"/>
          <p:nvPr/>
        </p:nvSpPr>
        <p:spPr>
          <a:xfrm>
            <a:off x="8047751" y="5751611"/>
            <a:ext cx="2085975" cy="307777"/>
          </a:xfrm>
          <a:prstGeom prst="rect">
            <a:avLst/>
          </a:prstGeom>
          <a:noFill/>
        </p:spPr>
        <p:txBody>
          <a:bodyPr wrap="square">
            <a:spAutoFit/>
          </a:bodyPr>
          <a:lstStyle/>
          <a:p>
            <a:pPr algn="ctr"/>
            <a:r>
              <a:rPr lang="en-US" sz="1200" dirty="0" err="1">
                <a:effectLst/>
                <a:latin typeface="SutonnyMJ" pitchFamily="2" charset="0"/>
                <a:ea typeface="Times New Roman" panose="02020603050405020304" pitchFamily="18" charset="0"/>
                <a:cs typeface="Times New Roman" panose="02020603050405020304" pitchFamily="18" charset="0"/>
              </a:rPr>
              <a:t>wPÎ</a:t>
            </a:r>
            <a:r>
              <a:rPr lang="en-US" sz="1400" dirty="0">
                <a:effectLst/>
                <a:latin typeface="SutonnyMJ" pitchFamily="2" charset="0"/>
                <a:ea typeface="Times New Roman" panose="02020603050405020304" pitchFamily="18" charset="0"/>
                <a:cs typeface="Times New Roman" panose="02020603050405020304" pitchFamily="18" charset="0"/>
              </a:rPr>
              <a:t> </a:t>
            </a:r>
            <a:r>
              <a:rPr lang="en-US" sz="1050" dirty="0">
                <a:solidFill>
                  <a:srgbClr val="00B04C"/>
                </a:solidFill>
                <a:effectLst/>
                <a:ea typeface="Times New Roman" panose="02020603050405020304" pitchFamily="18" charset="0"/>
                <a:cs typeface="Wingdings 3" panose="05040102010807070707" pitchFamily="18" charset="2"/>
                <a:sym typeface="Wingdings 3" panose="05040102010807070707" pitchFamily="18" charset="2"/>
              </a:rPr>
              <a:t></a:t>
            </a:r>
            <a:r>
              <a:rPr lang="en-US" sz="1200" dirty="0">
                <a:effectLst/>
                <a:latin typeface="SutonnyMJ" pitchFamily="2" charset="0"/>
                <a:ea typeface="Times New Roman" panose="02020603050405020304" pitchFamily="18" charset="0"/>
                <a:cs typeface="Times New Roman" panose="02020603050405020304" pitchFamily="18" charset="0"/>
              </a:rPr>
              <a:t> †</a:t>
            </a:r>
            <a:r>
              <a:rPr lang="en-US" sz="1200" dirty="0" err="1">
                <a:effectLst/>
                <a:latin typeface="SutonnyMJ" pitchFamily="2" charset="0"/>
                <a:ea typeface="Times New Roman" panose="02020603050405020304" pitchFamily="18" charset="0"/>
                <a:cs typeface="Times New Roman" panose="02020603050405020304" pitchFamily="18" charset="0"/>
              </a:rPr>
              <a:t>kªvwYPµmn</a:t>
            </a:r>
            <a:r>
              <a:rPr lang="en-US" sz="1200" dirty="0">
                <a:effectLst/>
                <a:latin typeface="SutonnyMJ" pitchFamily="2" charset="0"/>
                <a:ea typeface="Times New Roman" panose="02020603050405020304" pitchFamily="18" charset="0"/>
                <a:cs typeface="Times New Roman" panose="02020603050405020304" pitchFamily="18" charset="0"/>
              </a:rPr>
              <a:t> </a:t>
            </a:r>
            <a:r>
              <a:rPr lang="en-US" sz="1200" dirty="0" err="1">
                <a:effectLst/>
                <a:latin typeface="SutonnyMJ" pitchFamily="2" charset="0"/>
                <a:ea typeface="Times New Roman" panose="02020603050405020304" pitchFamily="18" charset="0"/>
                <a:cs typeface="Times New Roman" panose="02020603050405020304" pitchFamily="18" charset="0"/>
              </a:rPr>
              <a:t>cðvrc</a:t>
            </a:r>
            <a:r>
              <a:rPr lang="en-US" sz="1200" dirty="0">
                <a:effectLst/>
                <a:latin typeface="SutonnyMJ" pitchFamily="2" charset="0"/>
                <a:ea typeface="Times New Roman" panose="02020603050405020304" pitchFamily="18" charset="0"/>
                <a:cs typeface="Times New Roman" panose="02020603050405020304" pitchFamily="18" charset="0"/>
              </a:rPr>
              <a:t>`</a:t>
            </a:r>
            <a:endParaRPr lang="en-US" sz="1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age.png"/>
          <p:cNvPicPr>
            <a:picLocks noChangeAspect="1"/>
          </p:cNvPicPr>
          <p:nvPr/>
        </p:nvPicPr>
        <p:blipFill>
          <a:blip r:embed="rId2"/>
          <a:stretch>
            <a:fillRect/>
          </a:stretch>
        </p:blipFill>
        <p:spPr>
          <a:xfrm>
            <a:off x="533400" y="2457450"/>
            <a:ext cx="5429250" cy="273367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4" name="Picture 3" descr="image.png"/>
          <p:cNvPicPr>
            <a:picLocks noChangeAspect="1"/>
          </p:cNvPicPr>
          <p:nvPr/>
        </p:nvPicPr>
        <p:blipFill>
          <a:blip r:embed="rId3"/>
          <a:stretch>
            <a:fillRect/>
          </a:stretch>
        </p:blipFill>
        <p:spPr>
          <a:xfrm>
            <a:off x="6229350" y="2457450"/>
            <a:ext cx="5429250" cy="273367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5" name="TextBox 4"/>
          <p:cNvSpPr txBox="1"/>
          <p:nvPr/>
        </p:nvSpPr>
        <p:spPr>
          <a:xfrm>
            <a:off x="533400" y="400050"/>
            <a:ext cx="11277600" cy="447675"/>
          </a:xfrm>
          <a:prstGeom prst="rect">
            <a:avLst/>
          </a:prstGeom>
          <a:noFill/>
        </p:spPr>
        <p:txBody>
          <a:bodyPr wrap="square" lIns="0" tIns="0" rIns="0" bIns="0" anchor="ctr">
            <a:spAutoFit/>
          </a:bodyPr>
          <a:lstStyle/>
          <a:p>
            <a:pPr algn="l"/>
            <a:r>
              <a:rPr sz="2550" b="1" i="0" u="none" dirty="0" err="1">
                <a:solidFill>
                  <a:srgbClr val="0369A1"/>
                </a:solidFill>
                <a:latin typeface="Noto Sans Bengali"/>
              </a:rPr>
              <a:t>অস্থি</a:t>
            </a:r>
            <a:r>
              <a:rPr sz="2550" b="1" i="0" u="none" dirty="0">
                <a:solidFill>
                  <a:srgbClr val="0369A1"/>
                </a:solidFill>
                <a:latin typeface="Noto Sans Bengali"/>
              </a:rPr>
              <a:t> ও </a:t>
            </a:r>
            <a:r>
              <a:rPr sz="2550" b="1" i="0" u="none" dirty="0" err="1">
                <a:solidFill>
                  <a:srgbClr val="0369A1"/>
                </a:solidFill>
                <a:latin typeface="Noto Sans Bengali"/>
              </a:rPr>
              <a:t>তরুণাস্থির</a:t>
            </a:r>
            <a:r>
              <a:rPr sz="2550" b="1" i="0" u="none" dirty="0">
                <a:solidFill>
                  <a:srgbClr val="0369A1"/>
                </a:solidFill>
                <a:latin typeface="Noto Sans Bengali"/>
              </a:rPr>
              <a:t> </a:t>
            </a:r>
            <a:r>
              <a:rPr sz="2550" b="1" i="0" u="none" dirty="0" err="1">
                <a:solidFill>
                  <a:srgbClr val="0369A1"/>
                </a:solidFill>
                <a:latin typeface="Noto Sans Bengali"/>
              </a:rPr>
              <a:t>গঠন</a:t>
            </a:r>
            <a:r>
              <a:rPr sz="2550" b="1" i="0" u="none" dirty="0">
                <a:solidFill>
                  <a:srgbClr val="0369A1"/>
                </a:solidFill>
                <a:latin typeface="Noto Sans Bengali"/>
              </a:rPr>
              <a:t> (Structure of Bone &amp; Cartilage)</a:t>
            </a:r>
          </a:p>
        </p:txBody>
      </p:sp>
      <p:sp>
        <p:nvSpPr>
          <p:cNvPr id="6" name="Rectangle 5"/>
          <p:cNvSpPr/>
          <p:nvPr/>
        </p:nvSpPr>
        <p:spPr>
          <a:xfrm>
            <a:off x="533400" y="962025"/>
            <a:ext cx="11125200" cy="19050"/>
          </a:xfrm>
          <a:prstGeom prst="rect">
            <a:avLst/>
          </a:prstGeom>
          <a:solidFill>
            <a:srgbClr val="E0F2F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1162050" y="2676525"/>
            <a:ext cx="4770596" cy="276225"/>
          </a:xfrm>
          <a:prstGeom prst="rect">
            <a:avLst/>
          </a:prstGeom>
          <a:noFill/>
        </p:spPr>
        <p:txBody>
          <a:bodyPr wrap="square" lIns="0" tIns="0" rIns="0" bIns="0" anchor="ctr">
            <a:spAutoFit/>
          </a:bodyPr>
          <a:lstStyle/>
          <a:p>
            <a:pPr algn="l"/>
            <a:r>
              <a:rPr sz="1650" b="1" i="0" u="none">
                <a:solidFill>
                  <a:srgbClr val="0284C7"/>
                </a:solidFill>
                <a:latin typeface="Noto Sans Bengali"/>
              </a:rPr>
              <a:t>অস্থি (Osseous Tissue)</a:t>
            </a:r>
          </a:p>
        </p:txBody>
      </p:sp>
      <p:sp>
        <p:nvSpPr>
          <p:cNvPr id="9" name="TextBox 8"/>
          <p:cNvSpPr txBox="1"/>
          <p:nvPr/>
        </p:nvSpPr>
        <p:spPr>
          <a:xfrm>
            <a:off x="828675" y="2933700"/>
            <a:ext cx="4876800" cy="228600"/>
          </a:xfrm>
          <a:prstGeom prst="rect">
            <a:avLst/>
          </a:prstGeom>
          <a:noFill/>
        </p:spPr>
        <p:txBody>
          <a:bodyPr wrap="square" lIns="0" tIns="0" rIns="0" bIns="0" anchor="t">
            <a:spAutoFit/>
          </a:bodyPr>
          <a:lstStyle/>
          <a:p>
            <a:pPr algn="l">
              <a:lnSpc>
                <a:spcPts val="1800"/>
              </a:lnSpc>
            </a:pPr>
            <a:r>
              <a:rPr sz="1200" b="1" i="0" u="none" dirty="0" err="1">
                <a:solidFill>
                  <a:srgbClr val="334155"/>
                </a:solidFill>
                <a:latin typeface="Noto Sans Bengali"/>
              </a:rPr>
              <a:t>সংজ্ঞা</a:t>
            </a:r>
            <a:r>
              <a:rPr sz="1200" b="1" i="0" u="none" dirty="0">
                <a:solidFill>
                  <a:srgbClr val="334155"/>
                </a:solidFill>
                <a:latin typeface="Noto Sans Bengali"/>
              </a:rPr>
              <a:t>:</a:t>
            </a:r>
            <a:r>
              <a:rPr sz="1200" b="0" i="0" u="none" dirty="0">
                <a:solidFill>
                  <a:srgbClr val="334155"/>
                </a:solidFill>
                <a:latin typeface="Noto Sans Bengali"/>
              </a:rPr>
              <a:t> </a:t>
            </a:r>
            <a:r>
              <a:rPr sz="1200" b="0" i="0" u="none" dirty="0" err="1">
                <a:solidFill>
                  <a:srgbClr val="334155"/>
                </a:solidFill>
                <a:latin typeface="Noto Sans Bengali"/>
              </a:rPr>
              <a:t>জৈব</a:t>
            </a:r>
            <a:r>
              <a:rPr sz="1200" b="0" i="0" u="none" dirty="0">
                <a:solidFill>
                  <a:srgbClr val="334155"/>
                </a:solidFill>
                <a:latin typeface="Noto Sans Bengali"/>
              </a:rPr>
              <a:t> </a:t>
            </a:r>
            <a:r>
              <a:rPr sz="1200" b="0" i="0" u="none" dirty="0" err="1">
                <a:solidFill>
                  <a:srgbClr val="334155"/>
                </a:solidFill>
                <a:latin typeface="Noto Sans Bengali"/>
              </a:rPr>
              <a:t>ম্যাট্রিক্স</a:t>
            </a:r>
            <a:r>
              <a:rPr sz="1200" b="0" i="0" u="none" dirty="0">
                <a:solidFill>
                  <a:srgbClr val="334155"/>
                </a:solidFill>
                <a:latin typeface="Noto Sans Bengali"/>
              </a:rPr>
              <a:t> ও </a:t>
            </a:r>
            <a:r>
              <a:rPr sz="1200" b="0" i="0" u="none" dirty="0" err="1">
                <a:solidFill>
                  <a:srgbClr val="334155"/>
                </a:solidFill>
                <a:latin typeface="Noto Sans Bengali"/>
              </a:rPr>
              <a:t>ক্যালসিয়াম</a:t>
            </a:r>
            <a:r>
              <a:rPr sz="1200" b="0" i="0" u="none" dirty="0">
                <a:solidFill>
                  <a:srgbClr val="334155"/>
                </a:solidFill>
                <a:latin typeface="Noto Sans Bengali"/>
              </a:rPr>
              <a:t> </a:t>
            </a:r>
            <a:r>
              <a:rPr sz="1200" b="0" i="0" u="none" dirty="0" err="1">
                <a:solidFill>
                  <a:srgbClr val="334155"/>
                </a:solidFill>
                <a:latin typeface="Noto Sans Bengali"/>
              </a:rPr>
              <a:t>লবণে</a:t>
            </a:r>
            <a:r>
              <a:rPr sz="1200" b="0" i="0" u="none" dirty="0">
                <a:solidFill>
                  <a:srgbClr val="334155"/>
                </a:solidFill>
                <a:latin typeface="Noto Sans Bengali"/>
              </a:rPr>
              <a:t> </a:t>
            </a:r>
            <a:r>
              <a:rPr sz="1200" b="0" i="0" u="none" dirty="0" err="1">
                <a:solidFill>
                  <a:srgbClr val="334155"/>
                </a:solidFill>
                <a:latin typeface="Noto Sans Bengali"/>
              </a:rPr>
              <a:t>গঠিত</a:t>
            </a:r>
            <a:r>
              <a:rPr sz="1200" b="0" i="0" u="none" dirty="0">
                <a:solidFill>
                  <a:srgbClr val="334155"/>
                </a:solidFill>
                <a:latin typeface="Noto Sans Bengali"/>
              </a:rPr>
              <a:t> </a:t>
            </a:r>
            <a:r>
              <a:rPr sz="1200" b="0" i="0" u="none" dirty="0" err="1">
                <a:solidFill>
                  <a:srgbClr val="334155"/>
                </a:solidFill>
                <a:latin typeface="Noto Sans Bengali"/>
              </a:rPr>
              <a:t>সুদৃঢ়</a:t>
            </a:r>
            <a:r>
              <a:rPr sz="1200" b="0" i="0" u="none" dirty="0">
                <a:solidFill>
                  <a:srgbClr val="334155"/>
                </a:solidFill>
                <a:latin typeface="Noto Sans Bengali"/>
              </a:rPr>
              <a:t> ও </a:t>
            </a:r>
            <a:r>
              <a:rPr sz="1200" b="0" i="0" u="none" dirty="0" err="1">
                <a:solidFill>
                  <a:srgbClr val="334155"/>
                </a:solidFill>
                <a:latin typeface="Noto Sans Bengali"/>
              </a:rPr>
              <a:t>কঠিন</a:t>
            </a:r>
            <a:r>
              <a:rPr sz="1200" b="0" i="0" u="none" dirty="0">
                <a:solidFill>
                  <a:srgbClr val="334155"/>
                </a:solidFill>
                <a:latin typeface="Noto Sans Bengali"/>
              </a:rPr>
              <a:t> </a:t>
            </a:r>
            <a:r>
              <a:rPr sz="1200" b="0" i="0" u="none" dirty="0" err="1">
                <a:solidFill>
                  <a:srgbClr val="334155"/>
                </a:solidFill>
                <a:latin typeface="Noto Sans Bengali"/>
              </a:rPr>
              <a:t>ভারবহনকারী</a:t>
            </a:r>
            <a:r>
              <a:rPr sz="1200" b="0" i="0" u="none" dirty="0">
                <a:solidFill>
                  <a:srgbClr val="334155"/>
                </a:solidFill>
                <a:latin typeface="Noto Sans Bengali"/>
              </a:rPr>
              <a:t> </a:t>
            </a:r>
            <a:r>
              <a:rPr sz="1200" b="0" i="0" u="none" dirty="0" err="1">
                <a:solidFill>
                  <a:srgbClr val="334155"/>
                </a:solidFill>
                <a:latin typeface="Noto Sans Bengali"/>
              </a:rPr>
              <a:t>টিস্যু</a:t>
            </a:r>
            <a:r>
              <a:rPr sz="1200" b="0" i="0" u="none" dirty="0">
                <a:solidFill>
                  <a:srgbClr val="334155"/>
                </a:solidFill>
                <a:latin typeface="Noto Sans Bengali"/>
              </a:rPr>
              <a:t>।</a:t>
            </a:r>
          </a:p>
        </p:txBody>
      </p:sp>
      <p:sp>
        <p:nvSpPr>
          <p:cNvPr id="10" name="TextBox 9"/>
          <p:cNvSpPr txBox="1"/>
          <p:nvPr/>
        </p:nvSpPr>
        <p:spPr>
          <a:xfrm>
            <a:off x="6829425" y="2676525"/>
            <a:ext cx="4800600" cy="276225"/>
          </a:xfrm>
          <a:prstGeom prst="rect">
            <a:avLst/>
          </a:prstGeom>
          <a:noFill/>
        </p:spPr>
        <p:txBody>
          <a:bodyPr wrap="square" lIns="0" tIns="0" rIns="0" bIns="0" anchor="ctr">
            <a:spAutoFit/>
          </a:bodyPr>
          <a:lstStyle/>
          <a:p>
            <a:pPr algn="l"/>
            <a:r>
              <a:rPr sz="1650" b="1" i="0" u="none">
                <a:solidFill>
                  <a:srgbClr val="0D9488"/>
                </a:solidFill>
                <a:latin typeface="Noto Sans Bengali"/>
              </a:rPr>
              <a:t>তরুণাস্থি (Cartilage)</a:t>
            </a:r>
          </a:p>
        </p:txBody>
      </p:sp>
      <p:sp>
        <p:nvSpPr>
          <p:cNvPr id="11" name="TextBox 10"/>
          <p:cNvSpPr txBox="1"/>
          <p:nvPr/>
        </p:nvSpPr>
        <p:spPr>
          <a:xfrm>
            <a:off x="6524625" y="3048000"/>
            <a:ext cx="4876800" cy="228600"/>
          </a:xfrm>
          <a:prstGeom prst="rect">
            <a:avLst/>
          </a:prstGeom>
          <a:noFill/>
        </p:spPr>
        <p:txBody>
          <a:bodyPr wrap="square" lIns="0" tIns="0" rIns="0" bIns="0" anchor="t">
            <a:spAutoFit/>
          </a:bodyPr>
          <a:lstStyle/>
          <a:p>
            <a:pPr algn="l">
              <a:lnSpc>
                <a:spcPts val="1800"/>
              </a:lnSpc>
            </a:pPr>
            <a:r>
              <a:rPr sz="1200" b="1" i="0" u="none">
                <a:solidFill>
                  <a:srgbClr val="334155"/>
                </a:solidFill>
                <a:latin typeface="Noto Sans Bengali"/>
              </a:rPr>
              <a:t>সংজ্ঞা:</a:t>
            </a:r>
            <a:r>
              <a:rPr sz="1200" b="0" i="0" u="none">
                <a:solidFill>
                  <a:srgbClr val="334155"/>
                </a:solidFill>
                <a:latin typeface="Noto Sans Bengali"/>
              </a:rPr>
              <a:t> মজবুত, অভঙ্গুর, নমনীয় ও চাপ-সহনীয় বিশেষায়িত সংযোজক কলা।</a:t>
            </a:r>
          </a:p>
        </p:txBody>
      </p:sp>
      <p:pic>
        <p:nvPicPr>
          <p:cNvPr id="12" name="Picture 11" descr="image.png"/>
          <p:cNvPicPr>
            <a:picLocks noChangeAspect="1"/>
          </p:cNvPicPr>
          <p:nvPr/>
        </p:nvPicPr>
        <p:blipFill>
          <a:blip r:embed="rId4"/>
          <a:stretch>
            <a:fillRect/>
          </a:stretch>
        </p:blipFill>
        <p:spPr>
          <a:xfrm>
            <a:off x="828675" y="2709862"/>
            <a:ext cx="238125" cy="209550"/>
          </a:xfrm>
          <a:prstGeom prst="rect">
            <a:avLst/>
          </a:prstGeom>
        </p:spPr>
      </p:pic>
      <p:sp>
        <p:nvSpPr>
          <p:cNvPr id="13" name="TextBox 12"/>
          <p:cNvSpPr txBox="1"/>
          <p:nvPr/>
        </p:nvSpPr>
        <p:spPr>
          <a:xfrm>
            <a:off x="1095375" y="3433394"/>
            <a:ext cx="4610100" cy="228600"/>
          </a:xfrm>
          <a:prstGeom prst="rect">
            <a:avLst/>
          </a:prstGeom>
          <a:noFill/>
        </p:spPr>
        <p:txBody>
          <a:bodyPr wrap="square" lIns="0" tIns="0" rIns="0" bIns="0" anchor="t">
            <a:spAutoFit/>
          </a:bodyPr>
          <a:lstStyle/>
          <a:p>
            <a:pPr algn="l">
              <a:lnSpc>
                <a:spcPts val="1800"/>
              </a:lnSpc>
            </a:pPr>
            <a:r>
              <a:rPr sz="1200" b="1" i="0" u="none">
                <a:solidFill>
                  <a:srgbClr val="334155"/>
                </a:solidFill>
                <a:latin typeface="Noto Sans Bengali"/>
              </a:rPr>
              <a:t>আবরণ:</a:t>
            </a:r>
            <a:r>
              <a:rPr sz="1200" b="0" i="0" u="none">
                <a:solidFill>
                  <a:srgbClr val="334155"/>
                </a:solidFill>
                <a:latin typeface="Noto Sans Bengali"/>
              </a:rPr>
              <a:t> দ্বিন্তরী পেরিঅস্টিয়াম (Periosteum) দ্বারা আবৃত।</a:t>
            </a:r>
          </a:p>
        </p:txBody>
      </p:sp>
      <p:sp>
        <p:nvSpPr>
          <p:cNvPr id="14" name="TextBox 13"/>
          <p:cNvSpPr txBox="1"/>
          <p:nvPr/>
        </p:nvSpPr>
        <p:spPr>
          <a:xfrm>
            <a:off x="1095375" y="3776294"/>
            <a:ext cx="4610100" cy="457200"/>
          </a:xfrm>
          <a:prstGeom prst="rect">
            <a:avLst/>
          </a:prstGeom>
          <a:noFill/>
        </p:spPr>
        <p:txBody>
          <a:bodyPr wrap="square" lIns="0" tIns="0" rIns="0" bIns="0" anchor="t">
            <a:spAutoFit/>
          </a:bodyPr>
          <a:lstStyle/>
          <a:p>
            <a:pPr algn="l">
              <a:lnSpc>
                <a:spcPts val="1800"/>
              </a:lnSpc>
            </a:pPr>
            <a:r>
              <a:rPr sz="1200" b="1" i="0" u="none">
                <a:solidFill>
                  <a:srgbClr val="334155"/>
                </a:solidFill>
                <a:latin typeface="Noto Sans Bengali"/>
              </a:rPr>
              <a:t>উপাদান:</a:t>
            </a:r>
            <a:r>
              <a:rPr sz="1200" b="0" i="0" u="none">
                <a:solidFill>
                  <a:srgbClr val="334155"/>
                </a:solidFill>
                <a:latin typeface="Noto Sans Bengali"/>
              </a:rPr>
              <a:t> জৈব পদার্থ ৪০% (কোলাজেন ও অসেইন) এবং অজৈব লবণ ৬০% (Ca-ফসফেট ৮৫.৬২%, CaCO₃, CaCl₂)।</a:t>
            </a:r>
          </a:p>
        </p:txBody>
      </p:sp>
      <p:sp>
        <p:nvSpPr>
          <p:cNvPr id="15" name="TextBox 14"/>
          <p:cNvSpPr txBox="1"/>
          <p:nvPr/>
        </p:nvSpPr>
        <p:spPr>
          <a:xfrm>
            <a:off x="1095375" y="4250712"/>
            <a:ext cx="4610100" cy="228600"/>
          </a:xfrm>
          <a:prstGeom prst="rect">
            <a:avLst/>
          </a:prstGeom>
          <a:noFill/>
        </p:spPr>
        <p:txBody>
          <a:bodyPr wrap="square" lIns="0" tIns="0" rIns="0" bIns="0" anchor="t">
            <a:spAutoFit/>
          </a:bodyPr>
          <a:lstStyle/>
          <a:p>
            <a:pPr algn="l">
              <a:lnSpc>
                <a:spcPts val="1800"/>
              </a:lnSpc>
            </a:pPr>
            <a:r>
              <a:rPr sz="1200" b="1" i="0" u="none">
                <a:solidFill>
                  <a:srgbClr val="334155"/>
                </a:solidFill>
                <a:latin typeface="Noto Sans Bengali"/>
              </a:rPr>
              <a:t>কোষসমূহ:</a:t>
            </a:r>
            <a:r>
              <a:rPr sz="1200" b="0" i="0" u="none">
                <a:solidFill>
                  <a:srgbClr val="334155"/>
                </a:solidFill>
                <a:latin typeface="Noto Sans Bengali"/>
              </a:rPr>
              <a:t> অস্টিওপ্রোজেনিটর, অস্টিওব্লাস্ট, অস্টিওক্লাস্ট ও অস্টিওসাইট।</a:t>
            </a:r>
          </a:p>
        </p:txBody>
      </p:sp>
      <p:sp>
        <p:nvSpPr>
          <p:cNvPr id="16" name="TextBox 15"/>
          <p:cNvSpPr txBox="1"/>
          <p:nvPr/>
        </p:nvSpPr>
        <p:spPr>
          <a:xfrm>
            <a:off x="1095375" y="4690694"/>
            <a:ext cx="4610100" cy="228600"/>
          </a:xfrm>
          <a:prstGeom prst="rect">
            <a:avLst/>
          </a:prstGeom>
          <a:noFill/>
        </p:spPr>
        <p:txBody>
          <a:bodyPr wrap="square" lIns="0" tIns="0" rIns="0" bIns="0" anchor="t">
            <a:spAutoFit/>
          </a:bodyPr>
          <a:lstStyle/>
          <a:p>
            <a:pPr algn="l">
              <a:lnSpc>
                <a:spcPts val="1800"/>
              </a:lnSpc>
            </a:pPr>
            <a:r>
              <a:rPr sz="1200" b="1" i="0" u="none">
                <a:solidFill>
                  <a:srgbClr val="334155"/>
                </a:solidFill>
                <a:latin typeface="Noto Sans Bengali"/>
              </a:rPr>
              <a:t>মজ্জা গহ্বর:</a:t>
            </a:r>
            <a:r>
              <a:rPr sz="1200" b="0" i="0" u="none">
                <a:solidFill>
                  <a:srgbClr val="334155"/>
                </a:solidFill>
                <a:latin typeface="Noto Sans Bengali"/>
              </a:rPr>
              <a:t> এন্ডোস্টিয়াম আবৃত লম্বালম্বি মেডুলারি গহ্বর বিদ্যমান।</a:t>
            </a:r>
          </a:p>
        </p:txBody>
      </p:sp>
      <p:pic>
        <p:nvPicPr>
          <p:cNvPr id="17" name="Picture 16" descr="image.png"/>
          <p:cNvPicPr>
            <a:picLocks noChangeAspect="1"/>
          </p:cNvPicPr>
          <p:nvPr/>
        </p:nvPicPr>
        <p:blipFill>
          <a:blip r:embed="rId5"/>
          <a:stretch>
            <a:fillRect/>
          </a:stretch>
        </p:blipFill>
        <p:spPr>
          <a:xfrm>
            <a:off x="6524625" y="2709862"/>
            <a:ext cx="209550" cy="209550"/>
          </a:xfrm>
          <a:prstGeom prst="rect">
            <a:avLst/>
          </a:prstGeom>
        </p:spPr>
      </p:pic>
      <p:sp>
        <p:nvSpPr>
          <p:cNvPr id="18" name="TextBox 17"/>
          <p:cNvSpPr txBox="1"/>
          <p:nvPr/>
        </p:nvSpPr>
        <p:spPr>
          <a:xfrm>
            <a:off x="6791325" y="3371850"/>
            <a:ext cx="4610100" cy="457200"/>
          </a:xfrm>
          <a:prstGeom prst="rect">
            <a:avLst/>
          </a:prstGeom>
          <a:noFill/>
        </p:spPr>
        <p:txBody>
          <a:bodyPr wrap="square" lIns="0" tIns="0" rIns="0" bIns="0" anchor="t">
            <a:spAutoFit/>
          </a:bodyPr>
          <a:lstStyle/>
          <a:p>
            <a:pPr algn="l">
              <a:lnSpc>
                <a:spcPts val="1800"/>
              </a:lnSpc>
            </a:pPr>
            <a:r>
              <a:rPr sz="1200" b="1" i="0" u="none">
                <a:solidFill>
                  <a:srgbClr val="334155"/>
                </a:solidFill>
                <a:latin typeface="Noto Sans Bengali"/>
              </a:rPr>
              <a:t>ধাত্র ও কোষ:</a:t>
            </a:r>
            <a:r>
              <a:rPr sz="1200" b="0" i="0" u="none">
                <a:solidFill>
                  <a:srgbClr val="334155"/>
                </a:solidFill>
                <a:latin typeface="Noto Sans Bengali"/>
              </a:rPr>
              <a:t> ম্যাট্রিক্স হলো কনড্রিন (Chondrin) এবং কোষসমূহ কনড্রোসাইট।</a:t>
            </a:r>
          </a:p>
        </p:txBody>
      </p:sp>
      <p:sp>
        <p:nvSpPr>
          <p:cNvPr id="19" name="TextBox 18"/>
          <p:cNvSpPr txBox="1"/>
          <p:nvPr/>
        </p:nvSpPr>
        <p:spPr>
          <a:xfrm>
            <a:off x="6791325" y="3881437"/>
            <a:ext cx="4610100" cy="228600"/>
          </a:xfrm>
          <a:prstGeom prst="rect">
            <a:avLst/>
          </a:prstGeom>
          <a:noFill/>
        </p:spPr>
        <p:txBody>
          <a:bodyPr wrap="square" lIns="0" tIns="0" rIns="0" bIns="0" anchor="t">
            <a:spAutoFit/>
          </a:bodyPr>
          <a:lstStyle/>
          <a:p>
            <a:pPr algn="l">
              <a:lnSpc>
                <a:spcPts val="1800"/>
              </a:lnSpc>
            </a:pPr>
            <a:r>
              <a:rPr sz="1200" b="1" i="0" u="none">
                <a:solidFill>
                  <a:srgbClr val="334155"/>
                </a:solidFill>
                <a:latin typeface="Noto Sans Bengali"/>
              </a:rPr>
              <a:t>নমনীয়তা:</a:t>
            </a:r>
            <a:r>
              <a:rPr sz="1200" b="0" i="0" u="none">
                <a:solidFill>
                  <a:srgbClr val="334155"/>
                </a:solidFill>
                <a:latin typeface="Noto Sans Bengali"/>
              </a:rPr>
              <a:t> ক্যালসিয়ামমুক্ত কনড্রয়েটিন (Chondroitin) নমনীয়তা যোগায়।</a:t>
            </a:r>
          </a:p>
        </p:txBody>
      </p:sp>
      <p:sp>
        <p:nvSpPr>
          <p:cNvPr id="20" name="TextBox 19"/>
          <p:cNvSpPr txBox="1"/>
          <p:nvPr/>
        </p:nvSpPr>
        <p:spPr>
          <a:xfrm>
            <a:off x="6791325" y="4286250"/>
            <a:ext cx="4610100" cy="228600"/>
          </a:xfrm>
          <a:prstGeom prst="rect">
            <a:avLst/>
          </a:prstGeom>
          <a:noFill/>
        </p:spPr>
        <p:txBody>
          <a:bodyPr wrap="square" lIns="0" tIns="0" rIns="0" bIns="0" anchor="t">
            <a:spAutoFit/>
          </a:bodyPr>
          <a:lstStyle/>
          <a:p>
            <a:pPr algn="l">
              <a:lnSpc>
                <a:spcPts val="1800"/>
              </a:lnSpc>
            </a:pPr>
            <a:r>
              <a:rPr sz="1200" b="1" i="0" u="none">
                <a:solidFill>
                  <a:srgbClr val="334155"/>
                </a:solidFill>
                <a:latin typeface="Noto Sans Bengali"/>
              </a:rPr>
              <a:t>ল্যাকুনা:</a:t>
            </a:r>
            <a:r>
              <a:rPr sz="1200" b="0" i="0" u="none">
                <a:solidFill>
                  <a:srgbClr val="334155"/>
                </a:solidFill>
                <a:latin typeface="Noto Sans Bengali"/>
              </a:rPr>
              <a:t> কোষগুলো তরলপূর্ণ ক্ষুদ্র ল্যাকুনা (Lacuna) গহ্বরে থাকে।</a:t>
            </a:r>
          </a:p>
        </p:txBody>
      </p:sp>
      <p:sp>
        <p:nvSpPr>
          <p:cNvPr id="21" name="TextBox 20"/>
          <p:cNvSpPr txBox="1"/>
          <p:nvPr/>
        </p:nvSpPr>
        <p:spPr>
          <a:xfrm>
            <a:off x="6791325" y="4629150"/>
            <a:ext cx="4610100" cy="228600"/>
          </a:xfrm>
          <a:prstGeom prst="rect">
            <a:avLst/>
          </a:prstGeom>
          <a:noFill/>
        </p:spPr>
        <p:txBody>
          <a:bodyPr wrap="square" lIns="0" tIns="0" rIns="0" bIns="0" anchor="t">
            <a:spAutoFit/>
          </a:bodyPr>
          <a:lstStyle/>
          <a:p>
            <a:pPr algn="l">
              <a:lnSpc>
                <a:spcPts val="1800"/>
              </a:lnSpc>
            </a:pPr>
            <a:r>
              <a:rPr sz="1200" b="1" i="0" u="none">
                <a:solidFill>
                  <a:srgbClr val="334155"/>
                </a:solidFill>
                <a:latin typeface="Noto Sans Bengali"/>
              </a:rPr>
              <a:t>পুষ্টি:</a:t>
            </a:r>
            <a:r>
              <a:rPr sz="1200" b="0" i="0" u="none">
                <a:solidFill>
                  <a:srgbClr val="334155"/>
                </a:solidFill>
                <a:latin typeface="Noto Sans Bengali"/>
              </a:rPr>
              <a:t> পেরিখনড্রিয়াম আবৃত, স্নায়ু/রক্তনালিহীন; পুষ্টি ব্যাপন প্রক্রিয়ায় ঘটে।</a:t>
            </a:r>
          </a:p>
        </p:txBody>
      </p:sp>
      <p:pic>
        <p:nvPicPr>
          <p:cNvPr id="22" name="Picture 21" descr="image.png"/>
          <p:cNvPicPr>
            <a:picLocks noChangeAspect="1"/>
          </p:cNvPicPr>
          <p:nvPr/>
        </p:nvPicPr>
        <p:blipFill>
          <a:blip r:embed="rId6"/>
          <a:stretch>
            <a:fillRect/>
          </a:stretch>
        </p:blipFill>
        <p:spPr>
          <a:xfrm>
            <a:off x="828675" y="3452444"/>
            <a:ext cx="152400" cy="152400"/>
          </a:xfrm>
          <a:prstGeom prst="rect">
            <a:avLst/>
          </a:prstGeom>
        </p:spPr>
      </p:pic>
      <p:pic>
        <p:nvPicPr>
          <p:cNvPr id="23" name="Picture 22" descr="image.png"/>
          <p:cNvPicPr>
            <a:picLocks noChangeAspect="1"/>
          </p:cNvPicPr>
          <p:nvPr/>
        </p:nvPicPr>
        <p:blipFill>
          <a:blip r:embed="rId6"/>
          <a:stretch>
            <a:fillRect/>
          </a:stretch>
        </p:blipFill>
        <p:spPr>
          <a:xfrm>
            <a:off x="828675" y="3795344"/>
            <a:ext cx="152400" cy="152400"/>
          </a:xfrm>
          <a:prstGeom prst="rect">
            <a:avLst/>
          </a:prstGeom>
        </p:spPr>
      </p:pic>
      <p:pic>
        <p:nvPicPr>
          <p:cNvPr id="24" name="Picture 23" descr="image.png"/>
          <p:cNvPicPr>
            <a:picLocks noChangeAspect="1"/>
          </p:cNvPicPr>
          <p:nvPr/>
        </p:nvPicPr>
        <p:blipFill>
          <a:blip r:embed="rId6"/>
          <a:stretch>
            <a:fillRect/>
          </a:stretch>
        </p:blipFill>
        <p:spPr>
          <a:xfrm>
            <a:off x="828675" y="4269762"/>
            <a:ext cx="152400" cy="152400"/>
          </a:xfrm>
          <a:prstGeom prst="rect">
            <a:avLst/>
          </a:prstGeom>
        </p:spPr>
      </p:pic>
      <p:pic>
        <p:nvPicPr>
          <p:cNvPr id="25" name="Picture 24" descr="image.png"/>
          <p:cNvPicPr>
            <a:picLocks noChangeAspect="1"/>
          </p:cNvPicPr>
          <p:nvPr/>
        </p:nvPicPr>
        <p:blipFill>
          <a:blip r:embed="rId6"/>
          <a:stretch>
            <a:fillRect/>
          </a:stretch>
        </p:blipFill>
        <p:spPr>
          <a:xfrm>
            <a:off x="828675" y="4709744"/>
            <a:ext cx="152400" cy="152400"/>
          </a:xfrm>
          <a:prstGeom prst="rect">
            <a:avLst/>
          </a:prstGeom>
        </p:spPr>
      </p:pic>
      <p:pic>
        <p:nvPicPr>
          <p:cNvPr id="26" name="Picture 25" descr="image.png"/>
          <p:cNvPicPr>
            <a:picLocks noChangeAspect="1"/>
          </p:cNvPicPr>
          <p:nvPr/>
        </p:nvPicPr>
        <p:blipFill>
          <a:blip r:embed="rId7"/>
          <a:stretch>
            <a:fillRect/>
          </a:stretch>
        </p:blipFill>
        <p:spPr>
          <a:xfrm>
            <a:off x="6524625" y="3390900"/>
            <a:ext cx="152400" cy="152400"/>
          </a:xfrm>
          <a:prstGeom prst="rect">
            <a:avLst/>
          </a:prstGeom>
        </p:spPr>
      </p:pic>
      <p:pic>
        <p:nvPicPr>
          <p:cNvPr id="27" name="Picture 26" descr="image.png"/>
          <p:cNvPicPr>
            <a:picLocks noChangeAspect="1"/>
          </p:cNvPicPr>
          <p:nvPr/>
        </p:nvPicPr>
        <p:blipFill>
          <a:blip r:embed="rId7"/>
          <a:stretch>
            <a:fillRect/>
          </a:stretch>
        </p:blipFill>
        <p:spPr>
          <a:xfrm>
            <a:off x="6524625" y="3900487"/>
            <a:ext cx="152400" cy="152400"/>
          </a:xfrm>
          <a:prstGeom prst="rect">
            <a:avLst/>
          </a:prstGeom>
        </p:spPr>
      </p:pic>
      <p:pic>
        <p:nvPicPr>
          <p:cNvPr id="28" name="Picture 27" descr="image.png"/>
          <p:cNvPicPr>
            <a:picLocks noChangeAspect="1"/>
          </p:cNvPicPr>
          <p:nvPr/>
        </p:nvPicPr>
        <p:blipFill>
          <a:blip r:embed="rId7"/>
          <a:stretch>
            <a:fillRect/>
          </a:stretch>
        </p:blipFill>
        <p:spPr>
          <a:xfrm>
            <a:off x="6524625" y="4305300"/>
            <a:ext cx="152400" cy="152400"/>
          </a:xfrm>
          <a:prstGeom prst="rect">
            <a:avLst/>
          </a:prstGeom>
        </p:spPr>
      </p:pic>
      <p:pic>
        <p:nvPicPr>
          <p:cNvPr id="29" name="Picture 28" descr="image.png"/>
          <p:cNvPicPr>
            <a:picLocks noChangeAspect="1"/>
          </p:cNvPicPr>
          <p:nvPr/>
        </p:nvPicPr>
        <p:blipFill>
          <a:blip r:embed="rId7"/>
          <a:stretch>
            <a:fillRect/>
          </a:stretch>
        </p:blipFill>
        <p:spPr>
          <a:xfrm>
            <a:off x="6524625" y="4648200"/>
            <a:ext cx="152400" cy="15240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age.png"/>
          <p:cNvPicPr>
            <a:picLocks noChangeAspect="1"/>
          </p:cNvPicPr>
          <p:nvPr/>
        </p:nvPicPr>
        <p:blipFill>
          <a:blip r:embed="rId2"/>
          <a:stretch>
            <a:fillRect/>
          </a:stretch>
        </p:blipFill>
        <p:spPr>
          <a:xfrm>
            <a:off x="4858092" y="1257300"/>
            <a:ext cx="7044919" cy="4376737"/>
          </a:xfrm>
          <a:prstGeom prst="rect">
            <a:avLst/>
          </a:prstGeom>
        </p:spPr>
      </p:pic>
      <p:sp>
        <p:nvSpPr>
          <p:cNvPr id="4" name="TextBox 3"/>
          <p:cNvSpPr txBox="1"/>
          <p:nvPr/>
        </p:nvSpPr>
        <p:spPr>
          <a:xfrm>
            <a:off x="533400" y="428625"/>
            <a:ext cx="11306175" cy="447675"/>
          </a:xfrm>
          <a:prstGeom prst="rect">
            <a:avLst/>
          </a:prstGeom>
          <a:noFill/>
        </p:spPr>
        <p:txBody>
          <a:bodyPr wrap="square" lIns="0" tIns="0" rIns="0" bIns="0" anchor="ctr">
            <a:spAutoFit/>
          </a:bodyPr>
          <a:lstStyle/>
          <a:p>
            <a:pPr algn="l"/>
            <a:r>
              <a:rPr sz="2550" b="1" i="0" u="none" dirty="0" err="1">
                <a:solidFill>
                  <a:srgbClr val="0369A1"/>
                </a:solidFill>
                <a:latin typeface="Noto Sans Bengali"/>
              </a:rPr>
              <a:t>অস্থির</a:t>
            </a:r>
            <a:r>
              <a:rPr sz="2550" b="1" i="0" u="none" dirty="0">
                <a:solidFill>
                  <a:srgbClr val="0369A1"/>
                </a:solidFill>
                <a:latin typeface="Noto Sans Bengali"/>
              </a:rPr>
              <a:t> </a:t>
            </a:r>
            <a:r>
              <a:rPr sz="2550" b="1" i="0" u="none" dirty="0" err="1">
                <a:solidFill>
                  <a:srgbClr val="0369A1"/>
                </a:solidFill>
                <a:latin typeface="Noto Sans Bengali"/>
              </a:rPr>
              <a:t>শ্রেণিবিভাগ</a:t>
            </a:r>
            <a:r>
              <a:rPr sz="2550" b="1" i="0" u="none" dirty="0">
                <a:solidFill>
                  <a:srgbClr val="0369A1"/>
                </a:solidFill>
                <a:latin typeface="Noto Sans Bengali"/>
              </a:rPr>
              <a:t> ও </a:t>
            </a:r>
            <a:r>
              <a:rPr sz="2550" b="1" i="0" u="none" dirty="0" err="1">
                <a:solidFill>
                  <a:srgbClr val="0369A1"/>
                </a:solidFill>
                <a:latin typeface="Noto Sans Bengali"/>
              </a:rPr>
              <a:t>হাভার্সিয়ান</a:t>
            </a:r>
            <a:r>
              <a:rPr sz="2550" b="1" i="0" u="none" dirty="0">
                <a:solidFill>
                  <a:srgbClr val="0369A1"/>
                </a:solidFill>
                <a:latin typeface="Noto Sans Bengali"/>
              </a:rPr>
              <a:t> </a:t>
            </a:r>
            <a:r>
              <a:rPr sz="2550" b="1" i="0" u="none" dirty="0" err="1">
                <a:solidFill>
                  <a:srgbClr val="0369A1"/>
                </a:solidFill>
                <a:latin typeface="Noto Sans Bengali"/>
              </a:rPr>
              <a:t>তন্ত্র</a:t>
            </a:r>
            <a:endParaRPr sz="2550" b="1" i="0" u="none" dirty="0">
              <a:solidFill>
                <a:srgbClr val="0369A1"/>
              </a:solidFill>
              <a:latin typeface="Noto Sans Bengali"/>
            </a:endParaRPr>
          </a:p>
        </p:txBody>
      </p:sp>
      <p:sp>
        <p:nvSpPr>
          <p:cNvPr id="5" name="Rectangle 4"/>
          <p:cNvSpPr/>
          <p:nvPr/>
        </p:nvSpPr>
        <p:spPr>
          <a:xfrm>
            <a:off x="533400" y="962025"/>
            <a:ext cx="11125200" cy="19050"/>
          </a:xfrm>
          <a:prstGeom prst="rect">
            <a:avLst/>
          </a:prstGeom>
          <a:solidFill>
            <a:srgbClr val="E0F2F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528638" y="1484434"/>
            <a:ext cx="4383949" cy="230832"/>
          </a:xfrm>
          <a:prstGeom prst="rect">
            <a:avLst/>
          </a:prstGeom>
          <a:noFill/>
        </p:spPr>
        <p:txBody>
          <a:bodyPr wrap="square" lIns="0" tIns="0" rIns="0" bIns="0" anchor="t">
            <a:spAutoFit/>
          </a:bodyPr>
          <a:lstStyle/>
          <a:p>
            <a:pPr algn="l"/>
            <a:r>
              <a:rPr sz="1500" b="1" i="0" u="none">
                <a:solidFill>
                  <a:srgbClr val="0284C7"/>
                </a:solidFill>
                <a:latin typeface="Noto Sans Bengali"/>
              </a:rPr>
              <a:t>অস্থির শ্রেণিবিভাগ (Types of Bones)</a:t>
            </a:r>
          </a:p>
        </p:txBody>
      </p:sp>
      <p:sp>
        <p:nvSpPr>
          <p:cNvPr id="8" name="TextBox 7"/>
          <p:cNvSpPr txBox="1"/>
          <p:nvPr/>
        </p:nvSpPr>
        <p:spPr>
          <a:xfrm>
            <a:off x="533400" y="3943350"/>
            <a:ext cx="4383949" cy="230832"/>
          </a:xfrm>
          <a:prstGeom prst="rect">
            <a:avLst/>
          </a:prstGeom>
          <a:noFill/>
        </p:spPr>
        <p:txBody>
          <a:bodyPr wrap="square" lIns="0" tIns="0" rIns="0" bIns="0" anchor="t">
            <a:spAutoFit/>
          </a:bodyPr>
          <a:lstStyle/>
          <a:p>
            <a:pPr algn="l"/>
            <a:r>
              <a:rPr sz="1500" b="1" i="0" u="none">
                <a:solidFill>
                  <a:srgbClr val="0D9488"/>
                </a:solidFill>
                <a:latin typeface="Noto Sans Bengali"/>
              </a:rPr>
              <a:t>হাভার্সিয়ান তন্ত্র (Haversian System / Osteon)</a:t>
            </a:r>
          </a:p>
        </p:txBody>
      </p:sp>
      <p:sp>
        <p:nvSpPr>
          <p:cNvPr id="9" name="TextBox 8"/>
          <p:cNvSpPr txBox="1"/>
          <p:nvPr/>
        </p:nvSpPr>
        <p:spPr>
          <a:xfrm>
            <a:off x="533400" y="4286250"/>
            <a:ext cx="4175190" cy="200025"/>
          </a:xfrm>
          <a:prstGeom prst="rect">
            <a:avLst/>
          </a:prstGeom>
          <a:noFill/>
        </p:spPr>
        <p:txBody>
          <a:bodyPr wrap="square" lIns="0" tIns="0" rIns="0" bIns="0" anchor="t">
            <a:spAutoFit/>
          </a:bodyPr>
          <a:lstStyle/>
          <a:p>
            <a:pPr algn="l">
              <a:lnSpc>
                <a:spcPts val="1575"/>
              </a:lnSpc>
            </a:pPr>
            <a:r>
              <a:rPr sz="1050" b="0" i="0" u="none">
                <a:solidFill>
                  <a:srgbClr val="334155"/>
                </a:solidFill>
                <a:latin typeface="Noto Sans Bengali"/>
              </a:rPr>
              <a:t>নিরেট অস্থির গাঠনিক ও কার্যকরী একক। প্রধান ৪টি অংশ:</a:t>
            </a:r>
          </a:p>
        </p:txBody>
      </p:sp>
      <p:sp>
        <p:nvSpPr>
          <p:cNvPr id="10" name="TextBox 9"/>
          <p:cNvSpPr txBox="1"/>
          <p:nvPr/>
        </p:nvSpPr>
        <p:spPr>
          <a:xfrm>
            <a:off x="795338" y="1827334"/>
            <a:ext cx="3970093" cy="457200"/>
          </a:xfrm>
          <a:prstGeom prst="rect">
            <a:avLst/>
          </a:prstGeom>
          <a:noFill/>
        </p:spPr>
        <p:txBody>
          <a:bodyPr wrap="square" lIns="0" tIns="0" rIns="0" bIns="0" anchor="t">
            <a:spAutoFit/>
          </a:bodyPr>
          <a:lstStyle/>
          <a:p>
            <a:pPr algn="l">
              <a:lnSpc>
                <a:spcPts val="1800"/>
              </a:lnSpc>
            </a:pPr>
            <a:r>
              <a:rPr sz="1200" b="1" i="0" u="none" dirty="0" err="1">
                <a:solidFill>
                  <a:srgbClr val="334155"/>
                </a:solidFill>
                <a:latin typeface="Noto Sans Bengali"/>
              </a:rPr>
              <a:t>নিরেট</a:t>
            </a:r>
            <a:r>
              <a:rPr sz="1200" b="1" i="0" u="none" dirty="0">
                <a:solidFill>
                  <a:srgbClr val="334155"/>
                </a:solidFill>
                <a:latin typeface="Noto Sans Bengali"/>
              </a:rPr>
              <a:t> </a:t>
            </a:r>
            <a:r>
              <a:rPr sz="1200" b="1" i="0" u="none" dirty="0" err="1">
                <a:solidFill>
                  <a:srgbClr val="334155"/>
                </a:solidFill>
                <a:latin typeface="Noto Sans Bengali"/>
              </a:rPr>
              <a:t>অস্থি</a:t>
            </a:r>
            <a:r>
              <a:rPr sz="1200" b="1" i="0" u="none" dirty="0">
                <a:solidFill>
                  <a:srgbClr val="334155"/>
                </a:solidFill>
                <a:latin typeface="Noto Sans Bengali"/>
              </a:rPr>
              <a:t> (Compact Bone):</a:t>
            </a:r>
            <a:r>
              <a:rPr sz="1200" b="0" i="0" u="none" dirty="0">
                <a:solidFill>
                  <a:srgbClr val="334155"/>
                </a:solidFill>
                <a:latin typeface="Noto Sans Bengali"/>
              </a:rPr>
              <a:t> </a:t>
            </a:r>
            <a:r>
              <a:rPr sz="1200" b="0" i="0" u="none" dirty="0" err="1">
                <a:solidFill>
                  <a:srgbClr val="334155"/>
                </a:solidFill>
                <a:latin typeface="Noto Sans Bengali"/>
              </a:rPr>
              <a:t>দৃঢ়</a:t>
            </a:r>
            <a:r>
              <a:rPr sz="1200" b="0" i="0" u="none" dirty="0">
                <a:solidFill>
                  <a:srgbClr val="334155"/>
                </a:solidFill>
                <a:latin typeface="Noto Sans Bengali"/>
              </a:rPr>
              <a:t> ও </a:t>
            </a:r>
            <a:r>
              <a:rPr sz="1200" b="0" i="0" u="none" dirty="0" err="1">
                <a:solidFill>
                  <a:srgbClr val="334155"/>
                </a:solidFill>
                <a:latin typeface="Noto Sans Bengali"/>
              </a:rPr>
              <a:t>ভঙ্গুর</a:t>
            </a:r>
            <a:r>
              <a:rPr sz="1200" b="0" i="0" u="none" dirty="0">
                <a:solidFill>
                  <a:srgbClr val="334155"/>
                </a:solidFill>
                <a:latin typeface="Noto Sans Bengali"/>
              </a:rPr>
              <a:t> (</a:t>
            </a:r>
            <a:r>
              <a:rPr sz="1200" b="0" i="0" u="none" dirty="0" err="1">
                <a:solidFill>
                  <a:srgbClr val="334155"/>
                </a:solidFill>
                <a:latin typeface="Noto Sans Bengali"/>
              </a:rPr>
              <a:t>কঙ্কালের</a:t>
            </a:r>
            <a:r>
              <a:rPr sz="1200" b="0" i="0" u="none" dirty="0">
                <a:solidFill>
                  <a:srgbClr val="334155"/>
                </a:solidFill>
                <a:latin typeface="Noto Sans Bengali"/>
              </a:rPr>
              <a:t> ৮০%); </a:t>
            </a:r>
            <a:r>
              <a:rPr sz="1200" b="0" i="0" u="none" dirty="0" err="1">
                <a:solidFill>
                  <a:srgbClr val="334155"/>
                </a:solidFill>
                <a:latin typeface="Noto Sans Bengali"/>
              </a:rPr>
              <a:t>যেমন</a:t>
            </a:r>
            <a:r>
              <a:rPr sz="1200" b="0" i="0" u="none" dirty="0">
                <a:solidFill>
                  <a:srgbClr val="334155"/>
                </a:solidFill>
                <a:latin typeface="Noto Sans Bengali"/>
              </a:rPr>
              <a:t>: </a:t>
            </a:r>
            <a:r>
              <a:rPr sz="1200" b="0" i="0" u="none" dirty="0" err="1">
                <a:solidFill>
                  <a:srgbClr val="334155"/>
                </a:solidFill>
                <a:latin typeface="Noto Sans Bengali"/>
              </a:rPr>
              <a:t>ফিমার</a:t>
            </a:r>
            <a:r>
              <a:rPr sz="1200" b="0" i="0" u="none" dirty="0">
                <a:solidFill>
                  <a:srgbClr val="334155"/>
                </a:solidFill>
                <a:latin typeface="Noto Sans Bengali"/>
              </a:rPr>
              <a:t>, </a:t>
            </a:r>
            <a:r>
              <a:rPr sz="1200" b="0" i="0" u="none" dirty="0" err="1">
                <a:solidFill>
                  <a:srgbClr val="334155"/>
                </a:solidFill>
                <a:latin typeface="Noto Sans Bengali"/>
              </a:rPr>
              <a:t>হিউমেরাস</a:t>
            </a:r>
            <a:r>
              <a:rPr sz="1200" b="0" i="0" u="none" dirty="0">
                <a:solidFill>
                  <a:srgbClr val="334155"/>
                </a:solidFill>
                <a:latin typeface="Noto Sans Bengali"/>
              </a:rPr>
              <a:t>।</a:t>
            </a:r>
          </a:p>
        </p:txBody>
      </p:sp>
      <p:sp>
        <p:nvSpPr>
          <p:cNvPr id="11" name="TextBox 10"/>
          <p:cNvSpPr txBox="1"/>
          <p:nvPr/>
        </p:nvSpPr>
        <p:spPr>
          <a:xfrm>
            <a:off x="795338" y="2398834"/>
            <a:ext cx="3970093" cy="457200"/>
          </a:xfrm>
          <a:prstGeom prst="rect">
            <a:avLst/>
          </a:prstGeom>
          <a:noFill/>
        </p:spPr>
        <p:txBody>
          <a:bodyPr wrap="square" lIns="0" tIns="0" rIns="0" bIns="0" anchor="t">
            <a:spAutoFit/>
          </a:bodyPr>
          <a:lstStyle/>
          <a:p>
            <a:pPr algn="l">
              <a:lnSpc>
                <a:spcPts val="1800"/>
              </a:lnSpc>
            </a:pPr>
            <a:r>
              <a:rPr sz="1200" b="1" i="0" u="none">
                <a:solidFill>
                  <a:srgbClr val="334155"/>
                </a:solidFill>
                <a:latin typeface="Noto Sans Bengali"/>
              </a:rPr>
              <a:t>স্পঞ্জি অস্থি (Spongy Bone):</a:t>
            </a:r>
            <a:r>
              <a:rPr sz="1200" b="0" i="0" u="none">
                <a:solidFill>
                  <a:srgbClr val="334155"/>
                </a:solidFill>
                <a:latin typeface="Noto Sans Bengali"/>
              </a:rPr>
              <a:t> হালকা, ট্রাবেকিউলা সমৃদ্ধ; লাল অস্থিমজ্জা থাকে (করোটিকা)।</a:t>
            </a:r>
          </a:p>
        </p:txBody>
      </p:sp>
      <p:sp>
        <p:nvSpPr>
          <p:cNvPr id="12" name="TextBox 11"/>
          <p:cNvSpPr txBox="1"/>
          <p:nvPr/>
        </p:nvSpPr>
        <p:spPr>
          <a:xfrm>
            <a:off x="795338" y="2970334"/>
            <a:ext cx="3970093" cy="450123"/>
          </a:xfrm>
          <a:prstGeom prst="rect">
            <a:avLst/>
          </a:prstGeom>
          <a:noFill/>
        </p:spPr>
        <p:txBody>
          <a:bodyPr wrap="square" lIns="0" tIns="0" rIns="0" bIns="0" anchor="t">
            <a:spAutoFit/>
          </a:bodyPr>
          <a:lstStyle/>
          <a:p>
            <a:pPr algn="l">
              <a:lnSpc>
                <a:spcPts val="1800"/>
              </a:lnSpc>
            </a:pPr>
            <a:r>
              <a:rPr sz="1200" b="1" i="0" u="none">
                <a:solidFill>
                  <a:srgbClr val="334155"/>
                </a:solidFill>
                <a:latin typeface="Noto Sans Bengali"/>
              </a:rPr>
              <a:t>আকৃতিভিত্তিক:</a:t>
            </a:r>
            <a:r>
              <a:rPr sz="1200" b="0" i="0" u="none">
                <a:solidFill>
                  <a:srgbClr val="334155"/>
                </a:solidFill>
                <a:latin typeface="Noto Sans Bengali"/>
              </a:rPr>
              <a:t> লম্বা, খাটো, চ্যাপ্টা (স্ক্যাপুলা), অনিয়ত (কশেরুকা) ও বায়ুপূর্ণ (ম্যাক্সিলা)।</a:t>
            </a:r>
          </a:p>
        </p:txBody>
      </p:sp>
      <p:sp>
        <p:nvSpPr>
          <p:cNvPr id="13" name="TextBox 12"/>
          <p:cNvSpPr txBox="1"/>
          <p:nvPr/>
        </p:nvSpPr>
        <p:spPr>
          <a:xfrm>
            <a:off x="800100" y="4562475"/>
            <a:ext cx="3970093" cy="219291"/>
          </a:xfrm>
          <a:prstGeom prst="rect">
            <a:avLst/>
          </a:prstGeom>
          <a:noFill/>
        </p:spPr>
        <p:txBody>
          <a:bodyPr wrap="square" lIns="0" tIns="0" rIns="0" bIns="0" anchor="t">
            <a:spAutoFit/>
          </a:bodyPr>
          <a:lstStyle/>
          <a:p>
            <a:pPr algn="l">
              <a:lnSpc>
                <a:spcPts val="1800"/>
              </a:lnSpc>
            </a:pPr>
            <a:r>
              <a:rPr sz="1200" b="1" i="0" u="none">
                <a:solidFill>
                  <a:srgbClr val="334155"/>
                </a:solidFill>
                <a:latin typeface="Noto Sans Bengali"/>
              </a:rPr>
              <a:t>হাভার্সিয়ান নালি:</a:t>
            </a:r>
            <a:r>
              <a:rPr sz="1200" b="0" i="0" u="none">
                <a:solidFill>
                  <a:srgbClr val="334155"/>
                </a:solidFill>
                <a:latin typeface="Noto Sans Bengali"/>
              </a:rPr>
              <a:t> কেন্দ্রীয় নালি (রক্তনালি ও স্নায়ু বহনকারী)।</a:t>
            </a:r>
          </a:p>
        </p:txBody>
      </p:sp>
      <p:sp>
        <p:nvSpPr>
          <p:cNvPr id="14" name="TextBox 13"/>
          <p:cNvSpPr txBox="1"/>
          <p:nvPr/>
        </p:nvSpPr>
        <p:spPr>
          <a:xfrm>
            <a:off x="800100" y="4905375"/>
            <a:ext cx="3970093" cy="450123"/>
          </a:xfrm>
          <a:prstGeom prst="rect">
            <a:avLst/>
          </a:prstGeom>
          <a:noFill/>
        </p:spPr>
        <p:txBody>
          <a:bodyPr wrap="square" lIns="0" tIns="0" rIns="0" bIns="0" anchor="t">
            <a:spAutoFit/>
          </a:bodyPr>
          <a:lstStyle/>
          <a:p>
            <a:pPr algn="l">
              <a:lnSpc>
                <a:spcPts val="1800"/>
              </a:lnSpc>
            </a:pPr>
            <a:r>
              <a:rPr sz="1200" b="1" i="0" u="none">
                <a:solidFill>
                  <a:srgbClr val="334155"/>
                </a:solidFill>
                <a:latin typeface="Noto Sans Bengali"/>
              </a:rPr>
              <a:t>ল্যামেলি ও ল্যাকুনি:</a:t>
            </a:r>
            <a:r>
              <a:rPr sz="1200" b="0" i="0" u="none">
                <a:solidFill>
                  <a:srgbClr val="334155"/>
                </a:solidFill>
                <a:latin typeface="Noto Sans Bengali"/>
              </a:rPr>
              <a:t> চক্রাকার ম্যাট্রিক্স স্তর এবং অস্টিওসাইটযুক্ত স্থান।</a:t>
            </a:r>
          </a:p>
        </p:txBody>
      </p:sp>
      <p:sp>
        <p:nvSpPr>
          <p:cNvPr id="15" name="TextBox 14"/>
          <p:cNvSpPr txBox="1"/>
          <p:nvPr/>
        </p:nvSpPr>
        <p:spPr>
          <a:xfrm>
            <a:off x="795338" y="5373566"/>
            <a:ext cx="3970093" cy="450123"/>
          </a:xfrm>
          <a:prstGeom prst="rect">
            <a:avLst/>
          </a:prstGeom>
          <a:noFill/>
        </p:spPr>
        <p:txBody>
          <a:bodyPr wrap="square" lIns="0" tIns="0" rIns="0" bIns="0" anchor="t">
            <a:spAutoFit/>
          </a:bodyPr>
          <a:lstStyle/>
          <a:p>
            <a:pPr algn="l">
              <a:lnSpc>
                <a:spcPts val="1800"/>
              </a:lnSpc>
            </a:pPr>
            <a:r>
              <a:rPr sz="1200" b="1" i="0" u="none">
                <a:solidFill>
                  <a:srgbClr val="334155"/>
                </a:solidFill>
                <a:latin typeface="Noto Sans Bengali"/>
              </a:rPr>
              <a:t>ক্যানালিকুলি ও ফকম্যান নালি:</a:t>
            </a:r>
            <a:r>
              <a:rPr sz="1200" b="0" i="0" u="none">
                <a:solidFill>
                  <a:srgbClr val="334155"/>
                </a:solidFill>
                <a:latin typeface="Noto Sans Bengali"/>
              </a:rPr>
              <a:t> সূক্ষ্ম নালিকা ও সংযোগকারী আড়াআড়ি নালি।</a:t>
            </a:r>
          </a:p>
        </p:txBody>
      </p:sp>
      <p:pic>
        <p:nvPicPr>
          <p:cNvPr id="17" name="Picture 16" descr="image.png"/>
          <p:cNvPicPr>
            <a:picLocks noChangeAspect="1"/>
          </p:cNvPicPr>
          <p:nvPr/>
        </p:nvPicPr>
        <p:blipFill>
          <a:blip r:embed="rId3"/>
          <a:stretch>
            <a:fillRect/>
          </a:stretch>
        </p:blipFill>
        <p:spPr>
          <a:xfrm>
            <a:off x="528638" y="1846384"/>
            <a:ext cx="117198" cy="152400"/>
          </a:xfrm>
          <a:prstGeom prst="rect">
            <a:avLst/>
          </a:prstGeom>
        </p:spPr>
      </p:pic>
      <p:pic>
        <p:nvPicPr>
          <p:cNvPr id="18" name="Picture 17" descr="image.png"/>
          <p:cNvPicPr>
            <a:picLocks noChangeAspect="1"/>
          </p:cNvPicPr>
          <p:nvPr/>
        </p:nvPicPr>
        <p:blipFill>
          <a:blip r:embed="rId3"/>
          <a:stretch>
            <a:fillRect/>
          </a:stretch>
        </p:blipFill>
        <p:spPr>
          <a:xfrm>
            <a:off x="528638" y="2417884"/>
            <a:ext cx="117198" cy="152400"/>
          </a:xfrm>
          <a:prstGeom prst="rect">
            <a:avLst/>
          </a:prstGeom>
        </p:spPr>
      </p:pic>
      <p:pic>
        <p:nvPicPr>
          <p:cNvPr id="19" name="Picture 18" descr="image.png"/>
          <p:cNvPicPr>
            <a:picLocks noChangeAspect="1"/>
          </p:cNvPicPr>
          <p:nvPr/>
        </p:nvPicPr>
        <p:blipFill>
          <a:blip r:embed="rId3"/>
          <a:stretch>
            <a:fillRect/>
          </a:stretch>
        </p:blipFill>
        <p:spPr>
          <a:xfrm>
            <a:off x="528638" y="2989384"/>
            <a:ext cx="117198" cy="152400"/>
          </a:xfrm>
          <a:prstGeom prst="rect">
            <a:avLst/>
          </a:prstGeom>
        </p:spPr>
      </p:pic>
      <p:pic>
        <p:nvPicPr>
          <p:cNvPr id="20" name="Picture 19" descr="image.png"/>
          <p:cNvPicPr>
            <a:picLocks noChangeAspect="1"/>
          </p:cNvPicPr>
          <p:nvPr/>
        </p:nvPicPr>
        <p:blipFill>
          <a:blip r:embed="rId4"/>
          <a:stretch>
            <a:fillRect/>
          </a:stretch>
        </p:blipFill>
        <p:spPr>
          <a:xfrm>
            <a:off x="533400" y="4581525"/>
            <a:ext cx="117198" cy="152400"/>
          </a:xfrm>
          <a:prstGeom prst="rect">
            <a:avLst/>
          </a:prstGeom>
        </p:spPr>
      </p:pic>
      <p:pic>
        <p:nvPicPr>
          <p:cNvPr id="21" name="Picture 20" descr="image.png"/>
          <p:cNvPicPr>
            <a:picLocks noChangeAspect="1"/>
          </p:cNvPicPr>
          <p:nvPr/>
        </p:nvPicPr>
        <p:blipFill>
          <a:blip r:embed="rId4"/>
          <a:stretch>
            <a:fillRect/>
          </a:stretch>
        </p:blipFill>
        <p:spPr>
          <a:xfrm>
            <a:off x="533400" y="4924425"/>
            <a:ext cx="117198" cy="152400"/>
          </a:xfrm>
          <a:prstGeom prst="rect">
            <a:avLst/>
          </a:prstGeom>
        </p:spPr>
      </p:pic>
      <p:pic>
        <p:nvPicPr>
          <p:cNvPr id="22" name="Picture 21" descr="image.png"/>
          <p:cNvPicPr>
            <a:picLocks noChangeAspect="1"/>
          </p:cNvPicPr>
          <p:nvPr/>
        </p:nvPicPr>
        <p:blipFill>
          <a:blip r:embed="rId4"/>
          <a:stretch>
            <a:fillRect/>
          </a:stretch>
        </p:blipFill>
        <p:spPr>
          <a:xfrm>
            <a:off x="528638" y="5392616"/>
            <a:ext cx="117198" cy="152400"/>
          </a:xfrm>
          <a:prstGeom prst="rect">
            <a:avLst/>
          </a:prstGeom>
        </p:spPr>
      </p:pic>
      <p:graphicFrame>
        <p:nvGraphicFramePr>
          <p:cNvPr id="24" name="Object 23">
            <a:extLst>
              <a:ext uri="{FF2B5EF4-FFF2-40B4-BE49-F238E27FC236}">
                <a16:creationId xmlns:a16="http://schemas.microsoft.com/office/drawing/2014/main" id="{0B1B8DC9-2931-8FB8-014E-B93FA0D9C793}"/>
              </a:ext>
            </a:extLst>
          </p:cNvPr>
          <p:cNvGraphicFramePr>
            <a:graphicFrameLocks noChangeAspect="1"/>
          </p:cNvGraphicFramePr>
          <p:nvPr>
            <p:extLst>
              <p:ext uri="{D42A27DB-BD31-4B8C-83A1-F6EECF244321}">
                <p14:modId xmlns:p14="http://schemas.microsoft.com/office/powerpoint/2010/main" val="4042675564"/>
              </p:ext>
            </p:extLst>
          </p:nvPr>
        </p:nvGraphicFramePr>
        <p:xfrm>
          <a:off x="4989790" y="2467889"/>
          <a:ext cx="6811375" cy="1955557"/>
        </p:xfrm>
        <a:graphic>
          <a:graphicData uri="http://schemas.openxmlformats.org/presentationml/2006/ole">
            <mc:AlternateContent xmlns:mc="http://schemas.openxmlformats.org/markup-compatibility/2006">
              <mc:Choice xmlns:v="urn:schemas-microsoft-com:vml" Requires="v">
                <p:oleObj name="Picture" r:id="rId5" imgW="5337116" imgH="1655218" progId="Word.Picture.8">
                  <p:embed/>
                </p:oleObj>
              </mc:Choice>
              <mc:Fallback>
                <p:oleObj name="Picture" r:id="rId5" imgW="5337116" imgH="1655218" progId="Word.Picture.8">
                  <p:embed/>
                  <p:pic>
                    <p:nvPicPr>
                      <p:cNvPr id="0" name="Object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89790" y="2467889"/>
                        <a:ext cx="6811375" cy="1955557"/>
                      </a:xfrm>
                      <a:prstGeom prst="rect">
                        <a:avLst/>
                      </a:prstGeom>
                      <a:noFill/>
                    </p:spPr>
                  </p:pic>
                </p:oleObj>
              </mc:Fallback>
            </mc:AlternateContent>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age.png"/>
          <p:cNvPicPr>
            <a:picLocks noChangeAspect="1"/>
          </p:cNvPicPr>
          <p:nvPr/>
        </p:nvPicPr>
        <p:blipFill>
          <a:blip r:embed="rId2"/>
          <a:stretch>
            <a:fillRect/>
          </a:stretch>
        </p:blipFill>
        <p:spPr>
          <a:xfrm>
            <a:off x="533400" y="1657350"/>
            <a:ext cx="5429250" cy="309562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5" name="TextBox 4"/>
          <p:cNvSpPr txBox="1"/>
          <p:nvPr/>
        </p:nvSpPr>
        <p:spPr>
          <a:xfrm>
            <a:off x="533400" y="464777"/>
            <a:ext cx="11277600" cy="392415"/>
          </a:xfrm>
          <a:prstGeom prst="rect">
            <a:avLst/>
          </a:prstGeom>
          <a:noFill/>
        </p:spPr>
        <p:txBody>
          <a:bodyPr wrap="square" lIns="0" tIns="0" rIns="0" bIns="0" anchor="ctr">
            <a:spAutoFit/>
          </a:bodyPr>
          <a:lstStyle/>
          <a:p>
            <a:pPr algn="l"/>
            <a:r>
              <a:rPr sz="2550" b="1" i="0" u="none" dirty="0" err="1">
                <a:solidFill>
                  <a:srgbClr val="0369A1"/>
                </a:solidFill>
                <a:latin typeface="Noto Sans Bengali"/>
              </a:rPr>
              <a:t>তরুণাস্থির</a:t>
            </a:r>
            <a:r>
              <a:rPr sz="2550" b="1" i="0" u="none" dirty="0">
                <a:solidFill>
                  <a:srgbClr val="0369A1"/>
                </a:solidFill>
                <a:latin typeface="Noto Sans Bengali"/>
              </a:rPr>
              <a:t> </a:t>
            </a:r>
            <a:r>
              <a:rPr sz="2550" b="1" i="0" u="none" dirty="0" err="1">
                <a:solidFill>
                  <a:srgbClr val="0369A1"/>
                </a:solidFill>
                <a:latin typeface="Noto Sans Bengali"/>
              </a:rPr>
              <a:t>প্রকারভেদ</a:t>
            </a:r>
            <a:endParaRPr sz="2550" b="1" i="0" u="none" dirty="0">
              <a:solidFill>
                <a:srgbClr val="0369A1"/>
              </a:solidFill>
              <a:latin typeface="Noto Sans Bengali"/>
            </a:endParaRPr>
          </a:p>
        </p:txBody>
      </p:sp>
      <p:sp>
        <p:nvSpPr>
          <p:cNvPr id="6" name="Rectangle 5"/>
          <p:cNvSpPr/>
          <p:nvPr/>
        </p:nvSpPr>
        <p:spPr>
          <a:xfrm>
            <a:off x="533400" y="962025"/>
            <a:ext cx="11125200" cy="19050"/>
          </a:xfrm>
          <a:prstGeom prst="rect">
            <a:avLst/>
          </a:prstGeom>
          <a:solidFill>
            <a:srgbClr val="E0F2F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1162050" y="1876425"/>
            <a:ext cx="4770596" cy="276225"/>
          </a:xfrm>
          <a:prstGeom prst="rect">
            <a:avLst/>
          </a:prstGeom>
          <a:noFill/>
        </p:spPr>
        <p:txBody>
          <a:bodyPr wrap="square" lIns="0" tIns="0" rIns="0" bIns="0" anchor="ctr">
            <a:spAutoFit/>
          </a:bodyPr>
          <a:lstStyle/>
          <a:p>
            <a:pPr algn="l"/>
            <a:r>
              <a:rPr sz="1650" b="1" i="0" u="none">
                <a:solidFill>
                  <a:srgbClr val="0D9488"/>
                </a:solidFill>
                <a:latin typeface="Noto Sans Bengali"/>
              </a:rPr>
              <a:t>তরুণাস্থির প্রকারভেদ</a:t>
            </a:r>
          </a:p>
        </p:txBody>
      </p:sp>
      <p:pic>
        <p:nvPicPr>
          <p:cNvPr id="15" name="Picture 14" descr="image.png"/>
          <p:cNvPicPr>
            <a:picLocks noChangeAspect="1"/>
          </p:cNvPicPr>
          <p:nvPr/>
        </p:nvPicPr>
        <p:blipFill>
          <a:blip r:embed="rId3"/>
          <a:stretch>
            <a:fillRect/>
          </a:stretch>
        </p:blipFill>
        <p:spPr>
          <a:xfrm>
            <a:off x="828675" y="1909762"/>
            <a:ext cx="238125" cy="209550"/>
          </a:xfrm>
          <a:prstGeom prst="rect">
            <a:avLst/>
          </a:prstGeom>
        </p:spPr>
      </p:pic>
      <p:sp>
        <p:nvSpPr>
          <p:cNvPr id="16" name="TextBox 15"/>
          <p:cNvSpPr txBox="1"/>
          <p:nvPr/>
        </p:nvSpPr>
        <p:spPr>
          <a:xfrm>
            <a:off x="1095375" y="2247900"/>
            <a:ext cx="4610100" cy="457200"/>
          </a:xfrm>
          <a:prstGeom prst="rect">
            <a:avLst/>
          </a:prstGeom>
          <a:noFill/>
        </p:spPr>
        <p:txBody>
          <a:bodyPr wrap="square" lIns="0" tIns="0" rIns="0" bIns="0" anchor="t">
            <a:spAutoFit/>
          </a:bodyPr>
          <a:lstStyle/>
          <a:p>
            <a:pPr algn="l">
              <a:lnSpc>
                <a:spcPts val="1800"/>
              </a:lnSpc>
            </a:pPr>
            <a:r>
              <a:rPr sz="1200" b="1" i="0" u="none">
                <a:solidFill>
                  <a:srgbClr val="334155"/>
                </a:solidFill>
                <a:latin typeface="Noto Sans Bengali"/>
              </a:rPr>
              <a:t>স্বচ্ছ / হায়ালিন (Hyaline):</a:t>
            </a:r>
            <a:r>
              <a:rPr sz="1200" b="0" i="0" u="none">
                <a:solidFill>
                  <a:srgbClr val="334155"/>
                </a:solidFill>
                <a:latin typeface="Noto Sans Bengali"/>
              </a:rPr>
              <a:t> ধাত্র স্বচ্ছ; নাসিকা, শ্বাসনালি, স্বরযন্ত্র ও সচল অস্থিসন্ধিতে।</a:t>
            </a:r>
          </a:p>
        </p:txBody>
      </p:sp>
      <p:sp>
        <p:nvSpPr>
          <p:cNvPr id="17" name="TextBox 16"/>
          <p:cNvSpPr txBox="1"/>
          <p:nvPr/>
        </p:nvSpPr>
        <p:spPr>
          <a:xfrm>
            <a:off x="1095375" y="2819400"/>
            <a:ext cx="4610100" cy="457200"/>
          </a:xfrm>
          <a:prstGeom prst="rect">
            <a:avLst/>
          </a:prstGeom>
          <a:noFill/>
        </p:spPr>
        <p:txBody>
          <a:bodyPr wrap="square" lIns="0" tIns="0" rIns="0" bIns="0" anchor="t">
            <a:spAutoFit/>
          </a:bodyPr>
          <a:lstStyle/>
          <a:p>
            <a:pPr algn="l">
              <a:lnSpc>
                <a:spcPts val="1800"/>
              </a:lnSpc>
            </a:pPr>
            <a:r>
              <a:rPr sz="1200" b="1" i="0" u="none">
                <a:solidFill>
                  <a:srgbClr val="334155"/>
                </a:solidFill>
                <a:latin typeface="Noto Sans Bengali"/>
              </a:rPr>
              <a:t>শ্বেত-তন্তুময় (White Fibrous):</a:t>
            </a:r>
            <a:r>
              <a:rPr sz="1200" b="0" i="0" u="none">
                <a:solidFill>
                  <a:srgbClr val="334155"/>
                </a:solidFill>
                <a:latin typeface="Noto Sans Bengali"/>
              </a:rPr>
              <a:t> অস্থিতিস্থাপক কোলাজেনযুক্ত; কশেরুকীয় চাকতিতে থাকে।</a:t>
            </a:r>
          </a:p>
        </p:txBody>
      </p:sp>
      <p:sp>
        <p:nvSpPr>
          <p:cNvPr id="18" name="TextBox 17"/>
          <p:cNvSpPr txBox="1"/>
          <p:nvPr/>
        </p:nvSpPr>
        <p:spPr>
          <a:xfrm>
            <a:off x="1095375" y="3390900"/>
            <a:ext cx="4610100" cy="457200"/>
          </a:xfrm>
          <a:prstGeom prst="rect">
            <a:avLst/>
          </a:prstGeom>
          <a:noFill/>
        </p:spPr>
        <p:txBody>
          <a:bodyPr wrap="square" lIns="0" tIns="0" rIns="0" bIns="0" anchor="t">
            <a:spAutoFit/>
          </a:bodyPr>
          <a:lstStyle/>
          <a:p>
            <a:pPr algn="l">
              <a:lnSpc>
                <a:spcPts val="1800"/>
              </a:lnSpc>
            </a:pPr>
            <a:r>
              <a:rPr sz="1200" b="1" i="0" u="none">
                <a:solidFill>
                  <a:srgbClr val="334155"/>
                </a:solidFill>
                <a:latin typeface="Noto Sans Bengali"/>
              </a:rPr>
              <a:t>পীত-স্থিতিস্থাপক (Elastic):</a:t>
            </a:r>
            <a:r>
              <a:rPr sz="1200" b="0" i="0" u="none">
                <a:solidFill>
                  <a:srgbClr val="334155"/>
                </a:solidFill>
                <a:latin typeface="Noto Sans Bengali"/>
              </a:rPr>
              <a:t> শাখান্বিত তন্তুময়; পিন্না, ইউস্টেশিয়ান নালি ও আলজিহ্বায়।</a:t>
            </a:r>
          </a:p>
        </p:txBody>
      </p:sp>
      <p:sp>
        <p:nvSpPr>
          <p:cNvPr id="19" name="TextBox 18"/>
          <p:cNvSpPr txBox="1"/>
          <p:nvPr/>
        </p:nvSpPr>
        <p:spPr>
          <a:xfrm>
            <a:off x="1095375" y="3962400"/>
            <a:ext cx="4610100" cy="457200"/>
          </a:xfrm>
          <a:prstGeom prst="rect">
            <a:avLst/>
          </a:prstGeom>
          <a:noFill/>
        </p:spPr>
        <p:txBody>
          <a:bodyPr wrap="square" lIns="0" tIns="0" rIns="0" bIns="0" anchor="t">
            <a:spAutoFit/>
          </a:bodyPr>
          <a:lstStyle/>
          <a:p>
            <a:pPr algn="l">
              <a:lnSpc>
                <a:spcPts val="1800"/>
              </a:lnSpc>
            </a:pPr>
            <a:r>
              <a:rPr sz="1200" b="1" i="0" u="none">
                <a:solidFill>
                  <a:srgbClr val="334155"/>
                </a:solidFill>
                <a:latin typeface="Noto Sans Bengali"/>
              </a:rPr>
              <a:t>চুনময় (Calcified):</a:t>
            </a:r>
            <a:r>
              <a:rPr sz="1200" b="0" i="0" u="none">
                <a:solidFill>
                  <a:srgbClr val="334155"/>
                </a:solidFill>
                <a:latin typeface="Noto Sans Bengali"/>
              </a:rPr>
              <a:t> ক্যালসিয়াম জমা শক্ত তরুণাস্থি; ফিমার ও হিউমেরাসের মস্তকে।</a:t>
            </a:r>
          </a:p>
        </p:txBody>
      </p:sp>
      <p:pic>
        <p:nvPicPr>
          <p:cNvPr id="24" name="Picture 23" descr="image.png"/>
          <p:cNvPicPr>
            <a:picLocks noChangeAspect="1"/>
          </p:cNvPicPr>
          <p:nvPr/>
        </p:nvPicPr>
        <p:blipFill>
          <a:blip r:embed="rId4"/>
          <a:stretch>
            <a:fillRect/>
          </a:stretch>
        </p:blipFill>
        <p:spPr>
          <a:xfrm>
            <a:off x="828675" y="2266950"/>
            <a:ext cx="152400" cy="152400"/>
          </a:xfrm>
          <a:prstGeom prst="rect">
            <a:avLst/>
          </a:prstGeom>
        </p:spPr>
      </p:pic>
      <p:pic>
        <p:nvPicPr>
          <p:cNvPr id="25" name="Picture 24" descr="image.png"/>
          <p:cNvPicPr>
            <a:picLocks noChangeAspect="1"/>
          </p:cNvPicPr>
          <p:nvPr/>
        </p:nvPicPr>
        <p:blipFill>
          <a:blip r:embed="rId4"/>
          <a:stretch>
            <a:fillRect/>
          </a:stretch>
        </p:blipFill>
        <p:spPr>
          <a:xfrm>
            <a:off x="828675" y="2838450"/>
            <a:ext cx="152400" cy="152400"/>
          </a:xfrm>
          <a:prstGeom prst="rect">
            <a:avLst/>
          </a:prstGeom>
        </p:spPr>
      </p:pic>
      <p:pic>
        <p:nvPicPr>
          <p:cNvPr id="26" name="Picture 25" descr="image.png"/>
          <p:cNvPicPr>
            <a:picLocks noChangeAspect="1"/>
          </p:cNvPicPr>
          <p:nvPr/>
        </p:nvPicPr>
        <p:blipFill>
          <a:blip r:embed="rId4"/>
          <a:stretch>
            <a:fillRect/>
          </a:stretch>
        </p:blipFill>
        <p:spPr>
          <a:xfrm>
            <a:off x="828675" y="3409950"/>
            <a:ext cx="152400" cy="152400"/>
          </a:xfrm>
          <a:prstGeom prst="rect">
            <a:avLst/>
          </a:prstGeom>
        </p:spPr>
      </p:pic>
      <p:pic>
        <p:nvPicPr>
          <p:cNvPr id="27" name="Picture 26" descr="image.png"/>
          <p:cNvPicPr>
            <a:picLocks noChangeAspect="1"/>
          </p:cNvPicPr>
          <p:nvPr/>
        </p:nvPicPr>
        <p:blipFill>
          <a:blip r:embed="rId4"/>
          <a:stretch>
            <a:fillRect/>
          </a:stretch>
        </p:blipFill>
        <p:spPr>
          <a:xfrm>
            <a:off x="828675" y="3981450"/>
            <a:ext cx="152400" cy="152400"/>
          </a:xfrm>
          <a:prstGeom prst="rect">
            <a:avLst/>
          </a:prstGeom>
        </p:spPr>
      </p:pic>
      <p:graphicFrame>
        <p:nvGraphicFramePr>
          <p:cNvPr id="29" name="Object 28">
            <a:extLst>
              <a:ext uri="{FF2B5EF4-FFF2-40B4-BE49-F238E27FC236}">
                <a16:creationId xmlns:a16="http://schemas.microsoft.com/office/drawing/2014/main" id="{716E042B-664C-5227-95AB-DACC718F6B2B}"/>
              </a:ext>
            </a:extLst>
          </p:cNvPr>
          <p:cNvGraphicFramePr>
            <a:graphicFrameLocks noChangeAspect="1"/>
          </p:cNvGraphicFramePr>
          <p:nvPr>
            <p:extLst>
              <p:ext uri="{D42A27DB-BD31-4B8C-83A1-F6EECF244321}">
                <p14:modId xmlns:p14="http://schemas.microsoft.com/office/powerpoint/2010/main" val="3428814811"/>
              </p:ext>
            </p:extLst>
          </p:nvPr>
        </p:nvGraphicFramePr>
        <p:xfrm>
          <a:off x="6673360" y="1387475"/>
          <a:ext cx="2037475" cy="1431925"/>
        </p:xfrm>
        <a:graphic>
          <a:graphicData uri="http://schemas.openxmlformats.org/presentationml/2006/ole">
            <mc:AlternateContent xmlns:mc="http://schemas.openxmlformats.org/markup-compatibility/2006">
              <mc:Choice xmlns:v="urn:schemas-microsoft-com:vml" Requires="v">
                <p:oleObj name="Picture" r:id="rId5" imgW="1938264" imgH="1362763" progId="Word.Picture.8">
                  <p:embed/>
                </p:oleObj>
              </mc:Choice>
              <mc:Fallback>
                <p:oleObj name="Picture" r:id="rId5" imgW="1938264" imgH="1362763" progId="Word.Picture.8">
                  <p:embed/>
                  <p:pic>
                    <p:nvPicPr>
                      <p:cNvPr id="0" name="Object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673360" y="1387475"/>
                        <a:ext cx="2037475" cy="1431925"/>
                      </a:xfrm>
                      <a:prstGeom prst="rect">
                        <a:avLst/>
                      </a:prstGeom>
                      <a:noFill/>
                    </p:spPr>
                  </p:pic>
                </p:oleObj>
              </mc:Fallback>
            </mc:AlternateContent>
          </a:graphicData>
        </a:graphic>
      </p:graphicFrame>
      <p:sp>
        <p:nvSpPr>
          <p:cNvPr id="31" name="TextBox 30">
            <a:extLst>
              <a:ext uri="{FF2B5EF4-FFF2-40B4-BE49-F238E27FC236}">
                <a16:creationId xmlns:a16="http://schemas.microsoft.com/office/drawing/2014/main" id="{B7C76AD2-B039-8F2E-8E5C-7AA26B769866}"/>
              </a:ext>
            </a:extLst>
          </p:cNvPr>
          <p:cNvSpPr txBox="1"/>
          <p:nvPr/>
        </p:nvSpPr>
        <p:spPr>
          <a:xfrm>
            <a:off x="6524625" y="2881266"/>
            <a:ext cx="2017101" cy="307777"/>
          </a:xfrm>
          <a:prstGeom prst="rect">
            <a:avLst/>
          </a:prstGeom>
          <a:noFill/>
        </p:spPr>
        <p:txBody>
          <a:bodyPr wrap="square">
            <a:spAutoFit/>
          </a:bodyPr>
          <a:lstStyle/>
          <a:p>
            <a:pPr algn="ctr"/>
            <a:r>
              <a:rPr lang="en-US" sz="1200" dirty="0">
                <a:effectLst/>
                <a:latin typeface="SutonnyMJ" pitchFamily="2" charset="0"/>
                <a:ea typeface="Times New Roman" panose="02020603050405020304" pitchFamily="18" charset="0"/>
                <a:cs typeface="Times New Roman" panose="02020603050405020304" pitchFamily="18" charset="0"/>
              </a:rPr>
              <a:t> </a:t>
            </a:r>
            <a:r>
              <a:rPr lang="en-US" sz="1200" dirty="0" err="1">
                <a:effectLst/>
                <a:latin typeface="SutonnyMJ" pitchFamily="2" charset="0"/>
                <a:ea typeface="Times New Roman" panose="02020603050405020304" pitchFamily="18" charset="0"/>
                <a:cs typeface="Times New Roman" panose="02020603050405020304" pitchFamily="18" charset="0"/>
              </a:rPr>
              <a:t>wPÎ</a:t>
            </a:r>
            <a:r>
              <a:rPr lang="en-US" sz="1400" dirty="0">
                <a:effectLst/>
                <a:latin typeface="SutonnyMJ" pitchFamily="2" charset="0"/>
                <a:ea typeface="Times New Roman" panose="02020603050405020304" pitchFamily="18" charset="0"/>
                <a:cs typeface="Times New Roman" panose="02020603050405020304" pitchFamily="18" charset="0"/>
              </a:rPr>
              <a:t> </a:t>
            </a:r>
            <a:r>
              <a:rPr lang="en-US" sz="1050" dirty="0">
                <a:solidFill>
                  <a:srgbClr val="00B04C"/>
                </a:solidFill>
                <a:effectLst/>
                <a:ea typeface="Times New Roman" panose="02020603050405020304" pitchFamily="18" charset="0"/>
                <a:cs typeface="Wingdings 3" panose="05040102010807070707" pitchFamily="18" charset="2"/>
                <a:sym typeface="Wingdings 3" panose="05040102010807070707" pitchFamily="18" charset="2"/>
              </a:rPr>
              <a:t></a:t>
            </a:r>
            <a:r>
              <a:rPr lang="en-US" sz="1200" dirty="0">
                <a:effectLst/>
                <a:latin typeface="SutonnyMJ" pitchFamily="2" charset="0"/>
                <a:ea typeface="Times New Roman" panose="02020603050405020304" pitchFamily="18" charset="0"/>
                <a:cs typeface="Times New Roman" panose="02020603050405020304" pitchFamily="18" charset="0"/>
              </a:rPr>
              <a:t> </a:t>
            </a:r>
            <a:r>
              <a:rPr lang="en-US" sz="1200" dirty="0" err="1">
                <a:effectLst/>
                <a:latin typeface="SutonnyMJ" pitchFamily="2" charset="0"/>
                <a:ea typeface="Times New Roman" panose="02020603050405020304" pitchFamily="18" charset="0"/>
                <a:cs typeface="Times New Roman" panose="02020603050405020304" pitchFamily="18" charset="0"/>
              </a:rPr>
              <a:t>nvqvwjb</a:t>
            </a:r>
            <a:r>
              <a:rPr lang="en-US" sz="1200" dirty="0">
                <a:effectLst/>
                <a:latin typeface="SutonnyMJ" pitchFamily="2" charset="0"/>
                <a:ea typeface="Times New Roman" panose="02020603050405020304" pitchFamily="18" charset="0"/>
                <a:cs typeface="Times New Roman" panose="02020603050405020304" pitchFamily="18" charset="0"/>
              </a:rPr>
              <a:t> </a:t>
            </a:r>
            <a:r>
              <a:rPr lang="en-US" sz="1200" dirty="0" err="1">
                <a:effectLst/>
                <a:latin typeface="SutonnyMJ" pitchFamily="2" charset="0"/>
                <a:ea typeface="Times New Roman" panose="02020603050405020304" pitchFamily="18" charset="0"/>
                <a:cs typeface="Times New Roman" panose="02020603050405020304" pitchFamily="18" charset="0"/>
              </a:rPr>
              <a:t>ZiæYvw</a:t>
            </a:r>
            <a:r>
              <a:rPr lang="en-US" sz="1200" dirty="0">
                <a:effectLst/>
                <a:latin typeface="SutonnyMJ" pitchFamily="2" charset="0"/>
                <a:ea typeface="Times New Roman" panose="02020603050405020304" pitchFamily="18" charset="0"/>
                <a:cs typeface="Times New Roman" panose="02020603050405020304" pitchFamily="18" charset="0"/>
              </a:rPr>
              <a:t>¯’</a:t>
            </a:r>
            <a:endParaRPr lang="en-US" sz="1200" dirty="0"/>
          </a:p>
        </p:txBody>
      </p:sp>
      <p:graphicFrame>
        <p:nvGraphicFramePr>
          <p:cNvPr id="33" name="Object 32">
            <a:extLst>
              <a:ext uri="{FF2B5EF4-FFF2-40B4-BE49-F238E27FC236}">
                <a16:creationId xmlns:a16="http://schemas.microsoft.com/office/drawing/2014/main" id="{C87F0442-862C-E524-8AB4-35B526466346}"/>
              </a:ext>
            </a:extLst>
          </p:cNvPr>
          <p:cNvGraphicFramePr>
            <a:graphicFrameLocks noChangeAspect="1"/>
          </p:cNvGraphicFramePr>
          <p:nvPr>
            <p:extLst>
              <p:ext uri="{D42A27DB-BD31-4B8C-83A1-F6EECF244321}">
                <p14:modId xmlns:p14="http://schemas.microsoft.com/office/powerpoint/2010/main" val="3418664118"/>
              </p:ext>
            </p:extLst>
          </p:nvPr>
        </p:nvGraphicFramePr>
        <p:xfrm>
          <a:off x="9421545" y="1387475"/>
          <a:ext cx="2037475" cy="1401419"/>
        </p:xfrm>
        <a:graphic>
          <a:graphicData uri="http://schemas.openxmlformats.org/presentationml/2006/ole">
            <mc:AlternateContent xmlns:mc="http://schemas.openxmlformats.org/markup-compatibility/2006">
              <mc:Choice xmlns:v="urn:schemas-microsoft-com:vml" Requires="v">
                <p:oleObj name="Picture" r:id="rId7" imgW="1995166" imgH="1372127" progId="Word.Picture.8">
                  <p:embed/>
                </p:oleObj>
              </mc:Choice>
              <mc:Fallback>
                <p:oleObj name="Picture" r:id="rId7" imgW="1995166" imgH="1372127" progId="Word.Picture.8">
                  <p:embed/>
                  <p:pic>
                    <p:nvPicPr>
                      <p:cNvPr id="0" name="Object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421545" y="1387475"/>
                        <a:ext cx="2037475" cy="1401419"/>
                      </a:xfrm>
                      <a:prstGeom prst="rect">
                        <a:avLst/>
                      </a:prstGeom>
                      <a:noFill/>
                    </p:spPr>
                  </p:pic>
                </p:oleObj>
              </mc:Fallback>
            </mc:AlternateContent>
          </a:graphicData>
        </a:graphic>
      </p:graphicFrame>
      <p:sp>
        <p:nvSpPr>
          <p:cNvPr id="35" name="TextBox 34">
            <a:extLst>
              <a:ext uri="{FF2B5EF4-FFF2-40B4-BE49-F238E27FC236}">
                <a16:creationId xmlns:a16="http://schemas.microsoft.com/office/drawing/2014/main" id="{6D3D8A9F-CBB5-86C0-33AC-7FA6B890B461}"/>
              </a:ext>
            </a:extLst>
          </p:cNvPr>
          <p:cNvSpPr txBox="1"/>
          <p:nvPr/>
        </p:nvSpPr>
        <p:spPr>
          <a:xfrm>
            <a:off x="9264607" y="2890063"/>
            <a:ext cx="2098718" cy="276999"/>
          </a:xfrm>
          <a:prstGeom prst="rect">
            <a:avLst/>
          </a:prstGeom>
          <a:noFill/>
        </p:spPr>
        <p:txBody>
          <a:bodyPr wrap="square">
            <a:spAutoFit/>
          </a:bodyPr>
          <a:lstStyle/>
          <a:p>
            <a:pPr algn="ctr"/>
            <a:r>
              <a:rPr lang="en-US" sz="1100" dirty="0">
                <a:effectLst/>
                <a:latin typeface="SutonnyMJ" pitchFamily="2" charset="0"/>
                <a:ea typeface="Times New Roman" panose="02020603050405020304" pitchFamily="18" charset="0"/>
                <a:cs typeface="Times New Roman" panose="02020603050405020304" pitchFamily="18" charset="0"/>
              </a:rPr>
              <a:t> </a:t>
            </a:r>
            <a:r>
              <a:rPr lang="en-US" sz="1100" dirty="0" err="1">
                <a:effectLst/>
                <a:latin typeface="SutonnyMJ" pitchFamily="2" charset="0"/>
                <a:ea typeface="Times New Roman" panose="02020603050405020304" pitchFamily="18" charset="0"/>
                <a:cs typeface="Times New Roman" panose="02020603050405020304" pitchFamily="18" charset="0"/>
              </a:rPr>
              <a:t>wPÎ</a:t>
            </a:r>
            <a:r>
              <a:rPr lang="en-US" sz="1200" dirty="0">
                <a:effectLst/>
                <a:latin typeface="SutonnyMJ" pitchFamily="2" charset="0"/>
                <a:ea typeface="Times New Roman" panose="02020603050405020304" pitchFamily="18" charset="0"/>
                <a:cs typeface="Times New Roman" panose="02020603050405020304" pitchFamily="18" charset="0"/>
              </a:rPr>
              <a:t> </a:t>
            </a:r>
            <a:r>
              <a:rPr lang="en-US" sz="1000" dirty="0">
                <a:solidFill>
                  <a:srgbClr val="00B04C"/>
                </a:solidFill>
                <a:effectLst/>
                <a:ea typeface="Times New Roman" panose="02020603050405020304" pitchFamily="18" charset="0"/>
                <a:cs typeface="Wingdings 3" panose="05040102010807070707" pitchFamily="18" charset="2"/>
                <a:sym typeface="Wingdings 3" panose="05040102010807070707" pitchFamily="18" charset="2"/>
              </a:rPr>
              <a:t></a:t>
            </a:r>
            <a:r>
              <a:rPr lang="en-US" sz="1100" dirty="0">
                <a:effectLst/>
                <a:latin typeface="SutonnyMJ" pitchFamily="2" charset="0"/>
                <a:ea typeface="Times New Roman" panose="02020603050405020304" pitchFamily="18" charset="0"/>
                <a:cs typeface="Times New Roman" panose="02020603050405020304" pitchFamily="18" charset="0"/>
              </a:rPr>
              <a:t> †</a:t>
            </a:r>
            <a:r>
              <a:rPr lang="en-US" sz="1100" dirty="0" err="1">
                <a:effectLst/>
                <a:latin typeface="SutonnyMJ" pitchFamily="2" charset="0"/>
                <a:ea typeface="Times New Roman" panose="02020603050405020304" pitchFamily="18" charset="0"/>
                <a:cs typeface="Times New Roman" panose="02020603050405020304" pitchFamily="18" charset="0"/>
              </a:rPr>
              <a:t>k¦Z-Zš‘gq</a:t>
            </a:r>
            <a:r>
              <a:rPr lang="en-US" sz="1100" dirty="0">
                <a:effectLst/>
                <a:latin typeface="SutonnyMJ" pitchFamily="2" charset="0"/>
                <a:ea typeface="Times New Roman" panose="02020603050405020304" pitchFamily="18" charset="0"/>
                <a:cs typeface="Times New Roman" panose="02020603050405020304" pitchFamily="18" charset="0"/>
              </a:rPr>
              <a:t> </a:t>
            </a:r>
            <a:r>
              <a:rPr lang="en-US" sz="1100" dirty="0" err="1">
                <a:effectLst/>
                <a:latin typeface="SutonnyMJ" pitchFamily="2" charset="0"/>
                <a:ea typeface="Times New Roman" panose="02020603050405020304" pitchFamily="18" charset="0"/>
                <a:cs typeface="Times New Roman" panose="02020603050405020304" pitchFamily="18" charset="0"/>
              </a:rPr>
              <a:t>ZiæYvw</a:t>
            </a:r>
            <a:r>
              <a:rPr lang="en-US" sz="1100" dirty="0">
                <a:effectLst/>
                <a:latin typeface="SutonnyMJ" pitchFamily="2" charset="0"/>
                <a:ea typeface="Times New Roman" panose="02020603050405020304" pitchFamily="18" charset="0"/>
                <a:cs typeface="Times New Roman" panose="02020603050405020304" pitchFamily="18" charset="0"/>
              </a:rPr>
              <a:t>¯’</a:t>
            </a:r>
            <a:endParaRPr lang="en-US" sz="1100" dirty="0"/>
          </a:p>
        </p:txBody>
      </p:sp>
      <p:graphicFrame>
        <p:nvGraphicFramePr>
          <p:cNvPr id="37" name="Object 36">
            <a:extLst>
              <a:ext uri="{FF2B5EF4-FFF2-40B4-BE49-F238E27FC236}">
                <a16:creationId xmlns:a16="http://schemas.microsoft.com/office/drawing/2014/main" id="{E11AEF1C-C28F-9053-74E8-A968B53F1281}"/>
              </a:ext>
            </a:extLst>
          </p:cNvPr>
          <p:cNvGraphicFramePr>
            <a:graphicFrameLocks noChangeAspect="1"/>
          </p:cNvGraphicFramePr>
          <p:nvPr>
            <p:extLst>
              <p:ext uri="{D42A27DB-BD31-4B8C-83A1-F6EECF244321}">
                <p14:modId xmlns:p14="http://schemas.microsoft.com/office/powerpoint/2010/main" val="2967072004"/>
              </p:ext>
            </p:extLst>
          </p:nvPr>
        </p:nvGraphicFramePr>
        <p:xfrm>
          <a:off x="6673360" y="3517656"/>
          <a:ext cx="2121785" cy="1431925"/>
        </p:xfrm>
        <a:graphic>
          <a:graphicData uri="http://schemas.openxmlformats.org/presentationml/2006/ole">
            <mc:AlternateContent xmlns:mc="http://schemas.openxmlformats.org/markup-compatibility/2006">
              <mc:Choice xmlns:v="urn:schemas-microsoft-com:vml" Requires="v">
                <p:oleObj name="Picture" r:id="rId9" imgW="2048467" imgH="1381130" progId="Word.Picture.8">
                  <p:embed/>
                </p:oleObj>
              </mc:Choice>
              <mc:Fallback>
                <p:oleObj name="Picture" r:id="rId9" imgW="2048467" imgH="1381130" progId="Word.Picture.8">
                  <p:embed/>
                  <p:pic>
                    <p:nvPicPr>
                      <p:cNvPr id="0" name="Object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673360" y="3517656"/>
                        <a:ext cx="2121785" cy="1431925"/>
                      </a:xfrm>
                      <a:prstGeom prst="rect">
                        <a:avLst/>
                      </a:prstGeom>
                      <a:noFill/>
                    </p:spPr>
                  </p:pic>
                </p:oleObj>
              </mc:Fallback>
            </mc:AlternateContent>
          </a:graphicData>
        </a:graphic>
      </p:graphicFrame>
      <p:sp>
        <p:nvSpPr>
          <p:cNvPr id="39" name="TextBox 38">
            <a:extLst>
              <a:ext uri="{FF2B5EF4-FFF2-40B4-BE49-F238E27FC236}">
                <a16:creationId xmlns:a16="http://schemas.microsoft.com/office/drawing/2014/main" id="{909981EE-B2BC-A929-6800-D2C21393B7AA}"/>
              </a:ext>
            </a:extLst>
          </p:cNvPr>
          <p:cNvSpPr txBox="1"/>
          <p:nvPr/>
        </p:nvSpPr>
        <p:spPr>
          <a:xfrm>
            <a:off x="6776672" y="5186704"/>
            <a:ext cx="1699114" cy="338554"/>
          </a:xfrm>
          <a:prstGeom prst="rect">
            <a:avLst/>
          </a:prstGeom>
          <a:noFill/>
        </p:spPr>
        <p:txBody>
          <a:bodyPr wrap="square">
            <a:spAutoFit/>
          </a:bodyPr>
          <a:lstStyle/>
          <a:p>
            <a:r>
              <a:rPr lang="en-US" sz="1400" dirty="0" err="1">
                <a:effectLst/>
                <a:latin typeface="SutonnyMJ" pitchFamily="2" charset="0"/>
                <a:ea typeface="Times New Roman" panose="02020603050405020304" pitchFamily="18" charset="0"/>
                <a:cs typeface="Times New Roman" panose="02020603050405020304" pitchFamily="18" charset="0"/>
              </a:rPr>
              <a:t>wPÎ</a:t>
            </a:r>
            <a:r>
              <a:rPr lang="en-US" sz="1600" dirty="0">
                <a:effectLst/>
                <a:latin typeface="SutonnyMJ" pitchFamily="2" charset="0"/>
                <a:ea typeface="Times New Roman" panose="02020603050405020304" pitchFamily="18" charset="0"/>
                <a:cs typeface="Times New Roman" panose="02020603050405020304" pitchFamily="18" charset="0"/>
              </a:rPr>
              <a:t> </a:t>
            </a:r>
            <a:r>
              <a:rPr lang="en-US" sz="1100" dirty="0">
                <a:solidFill>
                  <a:srgbClr val="00B04C"/>
                </a:solidFill>
                <a:effectLst/>
                <a:ea typeface="Times New Roman" panose="02020603050405020304" pitchFamily="18" charset="0"/>
                <a:cs typeface="Wingdings 3" panose="05040102010807070707" pitchFamily="18" charset="2"/>
                <a:sym typeface="Wingdings 3" panose="05040102010807070707" pitchFamily="18" charset="2"/>
              </a:rPr>
              <a:t></a:t>
            </a:r>
            <a:r>
              <a:rPr lang="en-US" sz="1400" dirty="0">
                <a:effectLst/>
                <a:latin typeface="SutonnyMJ" pitchFamily="2" charset="0"/>
                <a:ea typeface="Times New Roman" panose="02020603050405020304" pitchFamily="18" charset="0"/>
                <a:cs typeface="Times New Roman" panose="02020603050405020304" pitchFamily="18" charset="0"/>
              </a:rPr>
              <a:t> </a:t>
            </a:r>
            <a:r>
              <a:rPr lang="en-US" sz="1400" dirty="0" err="1">
                <a:effectLst/>
                <a:latin typeface="SutonnyMJ" pitchFamily="2" charset="0"/>
                <a:ea typeface="Times New Roman" panose="02020603050405020304" pitchFamily="18" charset="0"/>
                <a:cs typeface="Times New Roman" panose="02020603050405020304" pitchFamily="18" charset="0"/>
              </a:rPr>
              <a:t>cxZZš‘gq</a:t>
            </a:r>
            <a:r>
              <a:rPr lang="en-US" sz="1400" dirty="0">
                <a:effectLst/>
                <a:latin typeface="SutonnyMJ" pitchFamily="2" charset="0"/>
                <a:ea typeface="Times New Roman" panose="02020603050405020304" pitchFamily="18" charset="0"/>
                <a:cs typeface="Times New Roman" panose="02020603050405020304" pitchFamily="18" charset="0"/>
              </a:rPr>
              <a:t> </a:t>
            </a:r>
            <a:r>
              <a:rPr lang="en-US" sz="1050" dirty="0" err="1">
                <a:effectLst/>
                <a:latin typeface="SutonnyMJ" pitchFamily="2" charset="0"/>
                <a:ea typeface="Times New Roman" panose="02020603050405020304" pitchFamily="18" charset="0"/>
                <a:cs typeface="Times New Roman" panose="02020603050405020304" pitchFamily="18" charset="0"/>
              </a:rPr>
              <a:t>তরুণাস্থি</a:t>
            </a:r>
            <a:endParaRPr lang="en-US" sz="1400" dirty="0"/>
          </a:p>
        </p:txBody>
      </p:sp>
      <p:graphicFrame>
        <p:nvGraphicFramePr>
          <p:cNvPr id="41" name="Object 40">
            <a:extLst>
              <a:ext uri="{FF2B5EF4-FFF2-40B4-BE49-F238E27FC236}">
                <a16:creationId xmlns:a16="http://schemas.microsoft.com/office/drawing/2014/main" id="{AC7E9DBD-46F5-4C2C-62F4-6BCF92C05A34}"/>
              </a:ext>
            </a:extLst>
          </p:cNvPr>
          <p:cNvGraphicFramePr>
            <a:graphicFrameLocks noChangeAspect="1"/>
          </p:cNvGraphicFramePr>
          <p:nvPr>
            <p:extLst>
              <p:ext uri="{D42A27DB-BD31-4B8C-83A1-F6EECF244321}">
                <p14:modId xmlns:p14="http://schemas.microsoft.com/office/powerpoint/2010/main" val="3340271087"/>
              </p:ext>
            </p:extLst>
          </p:nvPr>
        </p:nvGraphicFramePr>
        <p:xfrm>
          <a:off x="9421545" y="3478838"/>
          <a:ext cx="2034076" cy="1393107"/>
        </p:xfrm>
        <a:graphic>
          <a:graphicData uri="http://schemas.openxmlformats.org/presentationml/2006/ole">
            <mc:AlternateContent xmlns:mc="http://schemas.openxmlformats.org/markup-compatibility/2006">
              <mc:Choice xmlns:v="urn:schemas-microsoft-com:vml" Requires="v">
                <p:oleObj name="Picture" r:id="rId11" imgW="2090603" imgH="1429389" progId="Word.Picture.8">
                  <p:embed/>
                </p:oleObj>
              </mc:Choice>
              <mc:Fallback>
                <p:oleObj name="Picture" r:id="rId11" imgW="2090603" imgH="1429389" progId="Word.Picture.8">
                  <p:embed/>
                  <p:pic>
                    <p:nvPicPr>
                      <p:cNvPr id="0" name="Object 7"/>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9421545" y="3478838"/>
                        <a:ext cx="2034076" cy="1393107"/>
                      </a:xfrm>
                      <a:prstGeom prst="rect">
                        <a:avLst/>
                      </a:prstGeom>
                      <a:noFill/>
                    </p:spPr>
                  </p:pic>
                </p:oleObj>
              </mc:Fallback>
            </mc:AlternateContent>
          </a:graphicData>
        </a:graphic>
      </p:graphicFrame>
      <p:sp>
        <p:nvSpPr>
          <p:cNvPr id="43" name="TextBox 42">
            <a:extLst>
              <a:ext uri="{FF2B5EF4-FFF2-40B4-BE49-F238E27FC236}">
                <a16:creationId xmlns:a16="http://schemas.microsoft.com/office/drawing/2014/main" id="{0DC59ABC-466B-C87B-1A9B-9765249ACD28}"/>
              </a:ext>
            </a:extLst>
          </p:cNvPr>
          <p:cNvSpPr txBox="1"/>
          <p:nvPr/>
        </p:nvSpPr>
        <p:spPr>
          <a:xfrm>
            <a:off x="9329249" y="5153188"/>
            <a:ext cx="2034076" cy="307777"/>
          </a:xfrm>
          <a:prstGeom prst="rect">
            <a:avLst/>
          </a:prstGeom>
          <a:noFill/>
        </p:spPr>
        <p:txBody>
          <a:bodyPr wrap="square">
            <a:spAutoFit/>
          </a:bodyPr>
          <a:lstStyle/>
          <a:p>
            <a:r>
              <a:rPr lang="en-US" sz="1400" dirty="0" err="1">
                <a:effectLst/>
                <a:latin typeface="SutonnyMJ" pitchFamily="2" charset="0"/>
                <a:ea typeface="Times New Roman" panose="02020603050405020304" pitchFamily="18" charset="0"/>
                <a:cs typeface="Times New Roman" panose="02020603050405020304" pitchFamily="18" charset="0"/>
              </a:rPr>
              <a:t>wPÎ</a:t>
            </a:r>
            <a:r>
              <a:rPr lang="en-US" sz="1400" dirty="0">
                <a:effectLst/>
                <a:latin typeface="SutonnyMJ" pitchFamily="2" charset="0"/>
                <a:ea typeface="Times New Roman" panose="02020603050405020304" pitchFamily="18" charset="0"/>
                <a:cs typeface="Times New Roman" panose="02020603050405020304" pitchFamily="18" charset="0"/>
              </a:rPr>
              <a:t> </a:t>
            </a:r>
            <a:r>
              <a:rPr lang="en-US" sz="1400" dirty="0">
                <a:solidFill>
                  <a:srgbClr val="00B04C"/>
                </a:solidFill>
                <a:effectLst/>
                <a:ea typeface="Times New Roman" panose="02020603050405020304" pitchFamily="18" charset="0"/>
                <a:cs typeface="Wingdings 3" panose="05040102010807070707" pitchFamily="18" charset="2"/>
                <a:sym typeface="Wingdings 3" panose="05040102010807070707" pitchFamily="18" charset="2"/>
              </a:rPr>
              <a:t></a:t>
            </a:r>
            <a:r>
              <a:rPr lang="en-US" sz="1400" dirty="0">
                <a:effectLst/>
                <a:latin typeface="SutonnyMJ" pitchFamily="2" charset="0"/>
                <a:ea typeface="Times New Roman" panose="02020603050405020304" pitchFamily="18" charset="0"/>
                <a:cs typeface="Times New Roman" panose="02020603050405020304" pitchFamily="18" charset="0"/>
              </a:rPr>
              <a:t> </a:t>
            </a:r>
            <a:r>
              <a:rPr lang="en-US" sz="1050" dirty="0" err="1">
                <a:latin typeface="SutonnyMJ" pitchFamily="2" charset="0"/>
                <a:ea typeface="Times New Roman" panose="02020603050405020304" pitchFamily="18" charset="0"/>
                <a:cs typeface="Times New Roman" panose="02020603050405020304" pitchFamily="18" charset="0"/>
              </a:rPr>
              <a:t>ক্যা</a:t>
            </a:r>
            <a:r>
              <a:rPr lang="en-US" sz="1400" dirty="0" err="1">
                <a:effectLst/>
                <a:latin typeface="SutonnyMJ" pitchFamily="2" charset="0"/>
                <a:ea typeface="Times New Roman" panose="02020603050405020304" pitchFamily="18" charset="0"/>
                <a:cs typeface="Times New Roman" panose="02020603050405020304" pitchFamily="18" charset="0"/>
              </a:rPr>
              <a:t>jwmdvBW</a:t>
            </a:r>
            <a:r>
              <a:rPr lang="en-US" sz="1400" dirty="0">
                <a:effectLst/>
                <a:latin typeface="SutonnyMJ" pitchFamily="2" charset="0"/>
                <a:ea typeface="Times New Roman" panose="02020603050405020304" pitchFamily="18" charset="0"/>
                <a:cs typeface="Times New Roman" panose="02020603050405020304" pitchFamily="18" charset="0"/>
              </a:rPr>
              <a:t> </a:t>
            </a:r>
            <a:r>
              <a:rPr lang="en-US" sz="1400" dirty="0" err="1">
                <a:effectLst/>
                <a:latin typeface="SutonnyMJ" pitchFamily="2" charset="0"/>
                <a:ea typeface="Times New Roman" panose="02020603050405020304" pitchFamily="18" charset="0"/>
                <a:cs typeface="Times New Roman" panose="02020603050405020304" pitchFamily="18" charset="0"/>
              </a:rPr>
              <a:t>ZiæYvw</a:t>
            </a:r>
            <a:r>
              <a:rPr lang="en-US" sz="1400" dirty="0">
                <a:effectLst/>
                <a:latin typeface="SutonnyMJ" pitchFamily="2" charset="0"/>
                <a:ea typeface="Times New Roman" panose="02020603050405020304" pitchFamily="18" charset="0"/>
                <a:cs typeface="Times New Roman" panose="02020603050405020304" pitchFamily="18" charset="0"/>
              </a:rPr>
              <a:t>¯’ </a:t>
            </a:r>
            <a:endParaRPr lang="en-US" sz="14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age.png"/>
          <p:cNvPicPr>
            <a:picLocks noChangeAspect="1"/>
          </p:cNvPicPr>
          <p:nvPr/>
        </p:nvPicPr>
        <p:blipFill>
          <a:blip r:embed="rId2"/>
          <a:stretch>
            <a:fillRect/>
          </a:stretch>
        </p:blipFill>
        <p:spPr>
          <a:xfrm>
            <a:off x="533400" y="2566987"/>
            <a:ext cx="3581400" cy="251460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4" name="Picture 3" descr="image.png"/>
          <p:cNvPicPr>
            <a:picLocks noChangeAspect="1"/>
          </p:cNvPicPr>
          <p:nvPr/>
        </p:nvPicPr>
        <p:blipFill>
          <a:blip r:embed="rId3"/>
          <a:stretch>
            <a:fillRect/>
          </a:stretch>
        </p:blipFill>
        <p:spPr>
          <a:xfrm>
            <a:off x="4305300" y="2566987"/>
            <a:ext cx="3581400" cy="251460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5" name="Picture 4" descr="image.png"/>
          <p:cNvPicPr>
            <a:picLocks noChangeAspect="1"/>
          </p:cNvPicPr>
          <p:nvPr/>
        </p:nvPicPr>
        <p:blipFill>
          <a:blip r:embed="rId4"/>
          <a:stretch>
            <a:fillRect/>
          </a:stretch>
        </p:blipFill>
        <p:spPr>
          <a:xfrm>
            <a:off x="8077200" y="2566987"/>
            <a:ext cx="3581400" cy="251460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6" name="TextBox 5"/>
          <p:cNvSpPr txBox="1"/>
          <p:nvPr/>
        </p:nvSpPr>
        <p:spPr>
          <a:xfrm>
            <a:off x="533400" y="405912"/>
            <a:ext cx="11210925" cy="447675"/>
          </a:xfrm>
          <a:prstGeom prst="rect">
            <a:avLst/>
          </a:prstGeom>
          <a:noFill/>
        </p:spPr>
        <p:txBody>
          <a:bodyPr wrap="square" lIns="0" tIns="0" rIns="0" bIns="0" anchor="ctr">
            <a:spAutoFit/>
          </a:bodyPr>
          <a:lstStyle/>
          <a:p>
            <a:pPr algn="l"/>
            <a:r>
              <a:rPr sz="2550" b="1" i="0" u="none">
                <a:solidFill>
                  <a:srgbClr val="0369A1"/>
                </a:solidFill>
                <a:latin typeface="Noto Sans Bengali"/>
              </a:rPr>
              <a:t>পেশি টিস্যুর বৈশিষ্ট্য, ধর্ম ও কাজ</a:t>
            </a:r>
          </a:p>
        </p:txBody>
      </p:sp>
      <p:sp>
        <p:nvSpPr>
          <p:cNvPr id="7" name="Rectangle 6"/>
          <p:cNvSpPr/>
          <p:nvPr/>
        </p:nvSpPr>
        <p:spPr>
          <a:xfrm>
            <a:off x="533400" y="962025"/>
            <a:ext cx="11125200" cy="19050"/>
          </a:xfrm>
          <a:prstGeom prst="rect">
            <a:avLst/>
          </a:prstGeom>
          <a:solidFill>
            <a:srgbClr val="E0F2F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1076325" y="2786062"/>
            <a:ext cx="2920365" cy="228600"/>
          </a:xfrm>
          <a:prstGeom prst="rect">
            <a:avLst/>
          </a:prstGeom>
          <a:noFill/>
        </p:spPr>
        <p:txBody>
          <a:bodyPr wrap="square" lIns="0" tIns="0" rIns="0" bIns="0" anchor="ctr">
            <a:spAutoFit/>
          </a:bodyPr>
          <a:lstStyle/>
          <a:p>
            <a:pPr algn="l"/>
            <a:r>
              <a:rPr sz="1350" b="1" i="0" u="none">
                <a:solidFill>
                  <a:srgbClr val="0284C7"/>
                </a:solidFill>
                <a:latin typeface="Noto Sans Bengali"/>
              </a:rPr>
              <a:t>গঠনগত বৈশিষ্ট্য</a:t>
            </a:r>
          </a:p>
        </p:txBody>
      </p:sp>
      <p:sp>
        <p:nvSpPr>
          <p:cNvPr id="10" name="TextBox 9"/>
          <p:cNvSpPr txBox="1"/>
          <p:nvPr/>
        </p:nvSpPr>
        <p:spPr>
          <a:xfrm>
            <a:off x="828675" y="3109912"/>
            <a:ext cx="3028950" cy="400050"/>
          </a:xfrm>
          <a:prstGeom prst="rect">
            <a:avLst/>
          </a:prstGeom>
          <a:noFill/>
        </p:spPr>
        <p:txBody>
          <a:bodyPr wrap="square" lIns="0" tIns="0" rIns="0" bIns="0" anchor="t">
            <a:spAutoFit/>
          </a:bodyPr>
          <a:lstStyle/>
          <a:p>
            <a:pPr algn="l">
              <a:lnSpc>
                <a:spcPts val="1575"/>
              </a:lnSpc>
            </a:pPr>
            <a:r>
              <a:rPr sz="1050" b="0" i="0" u="none">
                <a:solidFill>
                  <a:srgbClr val="334155"/>
                </a:solidFill>
                <a:latin typeface="Noto Sans Bengali"/>
              </a:rPr>
              <a:t>ভ্রূণীয় মেসোডার্ম থেকে উৎপন্ন। দেহে প্রায় ৬০০টি পেশি (ওজনের ৪০%) থাকে।</a:t>
            </a:r>
          </a:p>
        </p:txBody>
      </p:sp>
      <p:sp>
        <p:nvSpPr>
          <p:cNvPr id="11" name="TextBox 10"/>
          <p:cNvSpPr txBox="1"/>
          <p:nvPr/>
        </p:nvSpPr>
        <p:spPr>
          <a:xfrm>
            <a:off x="4848225" y="2786062"/>
            <a:ext cx="2920365" cy="228600"/>
          </a:xfrm>
          <a:prstGeom prst="rect">
            <a:avLst/>
          </a:prstGeom>
          <a:noFill/>
        </p:spPr>
        <p:txBody>
          <a:bodyPr wrap="square" lIns="0" tIns="0" rIns="0" bIns="0" anchor="ctr">
            <a:spAutoFit/>
          </a:bodyPr>
          <a:lstStyle/>
          <a:p>
            <a:pPr algn="l"/>
            <a:r>
              <a:rPr sz="1350" b="1" i="0" u="none">
                <a:solidFill>
                  <a:srgbClr val="0D9488"/>
                </a:solidFill>
                <a:latin typeface="Noto Sans Bengali"/>
              </a:rPr>
              <a:t>পেশির বিশেষ ধর্ম</a:t>
            </a:r>
          </a:p>
        </p:txBody>
      </p:sp>
      <p:sp>
        <p:nvSpPr>
          <p:cNvPr id="12" name="TextBox 11"/>
          <p:cNvSpPr txBox="1"/>
          <p:nvPr/>
        </p:nvSpPr>
        <p:spPr>
          <a:xfrm>
            <a:off x="8639175" y="2786062"/>
            <a:ext cx="2900362" cy="228600"/>
          </a:xfrm>
          <a:prstGeom prst="rect">
            <a:avLst/>
          </a:prstGeom>
          <a:noFill/>
        </p:spPr>
        <p:txBody>
          <a:bodyPr wrap="square" lIns="0" tIns="0" rIns="0" bIns="0" anchor="ctr">
            <a:spAutoFit/>
          </a:bodyPr>
          <a:lstStyle/>
          <a:p>
            <a:pPr algn="l"/>
            <a:r>
              <a:rPr sz="1350" b="1" i="0" u="none">
                <a:solidFill>
                  <a:srgbClr val="16A34A"/>
                </a:solidFill>
                <a:latin typeface="Noto Sans Bengali"/>
              </a:rPr>
              <a:t>শারীরবৃত্তীয় কাজ</a:t>
            </a:r>
          </a:p>
        </p:txBody>
      </p:sp>
      <p:pic>
        <p:nvPicPr>
          <p:cNvPr id="13" name="Picture 12" descr="image.png"/>
          <p:cNvPicPr>
            <a:picLocks noChangeAspect="1"/>
          </p:cNvPicPr>
          <p:nvPr/>
        </p:nvPicPr>
        <p:blipFill>
          <a:blip r:embed="rId5"/>
          <a:stretch>
            <a:fillRect/>
          </a:stretch>
        </p:blipFill>
        <p:spPr>
          <a:xfrm>
            <a:off x="828675" y="2814637"/>
            <a:ext cx="152400" cy="171450"/>
          </a:xfrm>
          <a:prstGeom prst="rect">
            <a:avLst/>
          </a:prstGeom>
        </p:spPr>
      </p:pic>
      <p:sp>
        <p:nvSpPr>
          <p:cNvPr id="14" name="TextBox 13"/>
          <p:cNvSpPr txBox="1"/>
          <p:nvPr/>
        </p:nvSpPr>
        <p:spPr>
          <a:xfrm>
            <a:off x="1095375" y="3605212"/>
            <a:ext cx="2762250" cy="228600"/>
          </a:xfrm>
          <a:prstGeom prst="rect">
            <a:avLst/>
          </a:prstGeom>
          <a:noFill/>
        </p:spPr>
        <p:txBody>
          <a:bodyPr wrap="square" lIns="0" tIns="0" rIns="0" bIns="0" anchor="t">
            <a:spAutoFit/>
          </a:bodyPr>
          <a:lstStyle/>
          <a:p>
            <a:pPr algn="l">
              <a:lnSpc>
                <a:spcPts val="1800"/>
              </a:lnSpc>
            </a:pPr>
            <a:r>
              <a:rPr sz="1200" b="0" i="0" u="none">
                <a:solidFill>
                  <a:srgbClr val="334155"/>
                </a:solidFill>
                <a:latin typeface="Noto Sans Bengali"/>
              </a:rPr>
              <a:t>একক: মায়োসাইট (পেশিতন্তু)।</a:t>
            </a:r>
          </a:p>
        </p:txBody>
      </p:sp>
      <p:sp>
        <p:nvSpPr>
          <p:cNvPr id="15" name="TextBox 14"/>
          <p:cNvSpPr txBox="1"/>
          <p:nvPr/>
        </p:nvSpPr>
        <p:spPr>
          <a:xfrm>
            <a:off x="1095375" y="3948112"/>
            <a:ext cx="2762250" cy="228600"/>
          </a:xfrm>
          <a:prstGeom prst="rect">
            <a:avLst/>
          </a:prstGeom>
          <a:noFill/>
        </p:spPr>
        <p:txBody>
          <a:bodyPr wrap="square" lIns="0" tIns="0" rIns="0" bIns="0" anchor="t">
            <a:spAutoFit/>
          </a:bodyPr>
          <a:lstStyle/>
          <a:p>
            <a:pPr algn="l">
              <a:lnSpc>
                <a:spcPts val="1800"/>
              </a:lnSpc>
            </a:pPr>
            <a:r>
              <a:rPr sz="1200" b="0" i="0" u="none">
                <a:solidFill>
                  <a:srgbClr val="334155"/>
                </a:solidFill>
                <a:latin typeface="Noto Sans Bengali"/>
              </a:rPr>
              <a:t>সারকোলেমা ও সারকোপ্লাজম আবরণ।</a:t>
            </a:r>
          </a:p>
        </p:txBody>
      </p:sp>
      <p:sp>
        <p:nvSpPr>
          <p:cNvPr id="16" name="TextBox 15"/>
          <p:cNvSpPr txBox="1"/>
          <p:nvPr/>
        </p:nvSpPr>
        <p:spPr>
          <a:xfrm>
            <a:off x="1095375" y="4291012"/>
            <a:ext cx="2762250" cy="457200"/>
          </a:xfrm>
          <a:prstGeom prst="rect">
            <a:avLst/>
          </a:prstGeom>
          <a:noFill/>
        </p:spPr>
        <p:txBody>
          <a:bodyPr wrap="square" lIns="0" tIns="0" rIns="0" bIns="0" anchor="t">
            <a:spAutoFit/>
          </a:bodyPr>
          <a:lstStyle/>
          <a:p>
            <a:pPr algn="l">
              <a:lnSpc>
                <a:spcPts val="1800"/>
              </a:lnSpc>
            </a:pPr>
            <a:r>
              <a:rPr sz="1200" b="0" i="0" u="none">
                <a:solidFill>
                  <a:srgbClr val="334155"/>
                </a:solidFill>
                <a:latin typeface="Noto Sans Bengali"/>
              </a:rPr>
              <a:t>অ্যাকটিন ও মায়োসিন তন্তুতে সারকোমিয়ার গঠিত।</a:t>
            </a:r>
          </a:p>
        </p:txBody>
      </p:sp>
      <p:pic>
        <p:nvPicPr>
          <p:cNvPr id="17" name="Picture 16" descr="image.png"/>
          <p:cNvPicPr>
            <a:picLocks noChangeAspect="1"/>
          </p:cNvPicPr>
          <p:nvPr/>
        </p:nvPicPr>
        <p:blipFill>
          <a:blip r:embed="rId6"/>
          <a:stretch>
            <a:fillRect/>
          </a:stretch>
        </p:blipFill>
        <p:spPr>
          <a:xfrm>
            <a:off x="4600575" y="2814637"/>
            <a:ext cx="152400" cy="171450"/>
          </a:xfrm>
          <a:prstGeom prst="rect">
            <a:avLst/>
          </a:prstGeom>
        </p:spPr>
      </p:pic>
      <p:sp>
        <p:nvSpPr>
          <p:cNvPr id="18" name="TextBox 17"/>
          <p:cNvSpPr txBox="1"/>
          <p:nvPr/>
        </p:nvSpPr>
        <p:spPr>
          <a:xfrm>
            <a:off x="4867275" y="3109912"/>
            <a:ext cx="2762250" cy="228600"/>
          </a:xfrm>
          <a:prstGeom prst="rect">
            <a:avLst/>
          </a:prstGeom>
          <a:noFill/>
        </p:spPr>
        <p:txBody>
          <a:bodyPr wrap="square" lIns="0" tIns="0" rIns="0" bIns="0" anchor="t">
            <a:spAutoFit/>
          </a:bodyPr>
          <a:lstStyle/>
          <a:p>
            <a:pPr algn="l">
              <a:lnSpc>
                <a:spcPts val="1800"/>
              </a:lnSpc>
            </a:pPr>
            <a:r>
              <a:rPr sz="1200" b="1" i="0" u="none">
                <a:solidFill>
                  <a:srgbClr val="334155"/>
                </a:solidFill>
                <a:latin typeface="Noto Sans Bengali"/>
              </a:rPr>
              <a:t>Elasticity:</a:t>
            </a:r>
            <a:r>
              <a:rPr sz="1200" b="0" i="0" u="none">
                <a:solidFill>
                  <a:srgbClr val="334155"/>
                </a:solidFill>
                <a:latin typeface="Noto Sans Bengali"/>
              </a:rPr>
              <a:t> বল অপসারণে পূর্বাবস্থায় ফেরা।</a:t>
            </a:r>
          </a:p>
        </p:txBody>
      </p:sp>
      <p:sp>
        <p:nvSpPr>
          <p:cNvPr id="19" name="TextBox 18"/>
          <p:cNvSpPr txBox="1"/>
          <p:nvPr/>
        </p:nvSpPr>
        <p:spPr>
          <a:xfrm>
            <a:off x="4867275" y="3452812"/>
            <a:ext cx="2762250" cy="228600"/>
          </a:xfrm>
          <a:prstGeom prst="rect">
            <a:avLst/>
          </a:prstGeom>
          <a:noFill/>
        </p:spPr>
        <p:txBody>
          <a:bodyPr wrap="square" lIns="0" tIns="0" rIns="0" bIns="0" anchor="t">
            <a:spAutoFit/>
          </a:bodyPr>
          <a:lstStyle/>
          <a:p>
            <a:pPr algn="l">
              <a:lnSpc>
                <a:spcPts val="1800"/>
              </a:lnSpc>
            </a:pPr>
            <a:r>
              <a:rPr sz="1200" b="1" i="0" u="none">
                <a:solidFill>
                  <a:srgbClr val="334155"/>
                </a:solidFill>
                <a:latin typeface="Noto Sans Bengali"/>
              </a:rPr>
              <a:t>Excitability:</a:t>
            </a:r>
            <a:r>
              <a:rPr sz="1200" b="0" i="0" u="none">
                <a:solidFill>
                  <a:srgbClr val="334155"/>
                </a:solidFill>
                <a:latin typeface="Noto Sans Bengali"/>
              </a:rPr>
              <a:t> উদ্দীপনায় সাড়া দেওয়া।</a:t>
            </a:r>
          </a:p>
        </p:txBody>
      </p:sp>
      <p:sp>
        <p:nvSpPr>
          <p:cNvPr id="20" name="TextBox 19"/>
          <p:cNvSpPr txBox="1"/>
          <p:nvPr/>
        </p:nvSpPr>
        <p:spPr>
          <a:xfrm>
            <a:off x="4867275" y="3795712"/>
            <a:ext cx="2762250" cy="228600"/>
          </a:xfrm>
          <a:prstGeom prst="rect">
            <a:avLst/>
          </a:prstGeom>
          <a:noFill/>
        </p:spPr>
        <p:txBody>
          <a:bodyPr wrap="square" lIns="0" tIns="0" rIns="0" bIns="0" anchor="t">
            <a:spAutoFit/>
          </a:bodyPr>
          <a:lstStyle/>
          <a:p>
            <a:pPr algn="l">
              <a:lnSpc>
                <a:spcPts val="1800"/>
              </a:lnSpc>
            </a:pPr>
            <a:r>
              <a:rPr sz="1200" b="1" i="0" u="none">
                <a:solidFill>
                  <a:srgbClr val="334155"/>
                </a:solidFill>
                <a:latin typeface="Noto Sans Bengali"/>
              </a:rPr>
              <a:t>Tonicity:</a:t>
            </a:r>
            <a:r>
              <a:rPr sz="1200" b="0" i="0" u="none">
                <a:solidFill>
                  <a:srgbClr val="334155"/>
                </a:solidFill>
                <a:latin typeface="Noto Sans Bengali"/>
              </a:rPr>
              <a:t> বিশ্রামকালে সামান্য সংকোচন।</a:t>
            </a:r>
          </a:p>
        </p:txBody>
      </p:sp>
      <p:sp>
        <p:nvSpPr>
          <p:cNvPr id="21" name="TextBox 20"/>
          <p:cNvSpPr txBox="1"/>
          <p:nvPr/>
        </p:nvSpPr>
        <p:spPr>
          <a:xfrm>
            <a:off x="4867275" y="4138612"/>
            <a:ext cx="2762250" cy="228600"/>
          </a:xfrm>
          <a:prstGeom prst="rect">
            <a:avLst/>
          </a:prstGeom>
          <a:noFill/>
        </p:spPr>
        <p:txBody>
          <a:bodyPr wrap="square" lIns="0" tIns="0" rIns="0" bIns="0" anchor="t">
            <a:spAutoFit/>
          </a:bodyPr>
          <a:lstStyle/>
          <a:p>
            <a:pPr algn="l">
              <a:lnSpc>
                <a:spcPts val="1800"/>
              </a:lnSpc>
            </a:pPr>
            <a:r>
              <a:rPr sz="1200" b="1" i="0" u="none">
                <a:solidFill>
                  <a:srgbClr val="334155"/>
                </a:solidFill>
                <a:latin typeface="Noto Sans Bengali"/>
              </a:rPr>
              <a:t>Fatigue:</a:t>
            </a:r>
            <a:r>
              <a:rPr sz="1200" b="0" i="0" u="none">
                <a:solidFill>
                  <a:srgbClr val="334155"/>
                </a:solidFill>
                <a:latin typeface="Noto Sans Bengali"/>
              </a:rPr>
              <a:t> বারবার ব্যবহারে কাজ ক্ষমতা হ্রাস।</a:t>
            </a:r>
          </a:p>
        </p:txBody>
      </p:sp>
      <p:pic>
        <p:nvPicPr>
          <p:cNvPr id="22" name="Picture 21" descr="image.png"/>
          <p:cNvPicPr>
            <a:picLocks noChangeAspect="1"/>
          </p:cNvPicPr>
          <p:nvPr/>
        </p:nvPicPr>
        <p:blipFill>
          <a:blip r:embed="rId7"/>
          <a:stretch>
            <a:fillRect/>
          </a:stretch>
        </p:blipFill>
        <p:spPr>
          <a:xfrm>
            <a:off x="8372475" y="2814637"/>
            <a:ext cx="171450" cy="171450"/>
          </a:xfrm>
          <a:prstGeom prst="rect">
            <a:avLst/>
          </a:prstGeom>
        </p:spPr>
      </p:pic>
      <p:sp>
        <p:nvSpPr>
          <p:cNvPr id="23" name="TextBox 22"/>
          <p:cNvSpPr txBox="1"/>
          <p:nvPr/>
        </p:nvSpPr>
        <p:spPr>
          <a:xfrm>
            <a:off x="8639175" y="3109912"/>
            <a:ext cx="2762250" cy="228600"/>
          </a:xfrm>
          <a:prstGeom prst="rect">
            <a:avLst/>
          </a:prstGeom>
          <a:noFill/>
        </p:spPr>
        <p:txBody>
          <a:bodyPr wrap="square" lIns="0" tIns="0" rIns="0" bIns="0" anchor="t">
            <a:spAutoFit/>
          </a:bodyPr>
          <a:lstStyle/>
          <a:p>
            <a:pPr algn="l">
              <a:lnSpc>
                <a:spcPts val="1800"/>
              </a:lnSpc>
            </a:pPr>
            <a:r>
              <a:rPr sz="1200" b="0" i="0" u="none">
                <a:solidFill>
                  <a:srgbClr val="334155"/>
                </a:solidFill>
                <a:latin typeface="Noto Sans Bengali"/>
              </a:rPr>
              <a:t>দেহের আকৃতি প্রদান ও চলন সম্পন্ন করা।</a:t>
            </a:r>
          </a:p>
        </p:txBody>
      </p:sp>
      <p:sp>
        <p:nvSpPr>
          <p:cNvPr id="24" name="TextBox 23"/>
          <p:cNvSpPr txBox="1"/>
          <p:nvPr/>
        </p:nvSpPr>
        <p:spPr>
          <a:xfrm>
            <a:off x="8639175" y="3452812"/>
            <a:ext cx="2762250" cy="228600"/>
          </a:xfrm>
          <a:prstGeom prst="rect">
            <a:avLst/>
          </a:prstGeom>
          <a:noFill/>
        </p:spPr>
        <p:txBody>
          <a:bodyPr wrap="square" lIns="0" tIns="0" rIns="0" bIns="0" anchor="t">
            <a:spAutoFit/>
          </a:bodyPr>
          <a:lstStyle/>
          <a:p>
            <a:pPr algn="l">
              <a:lnSpc>
                <a:spcPts val="1800"/>
              </a:lnSpc>
            </a:pPr>
            <a:r>
              <a:rPr sz="1200" b="0" i="0" u="none">
                <a:solidFill>
                  <a:srgbClr val="334155"/>
                </a:solidFill>
                <a:latin typeface="Noto Sans Bengali"/>
              </a:rPr>
              <a:t>হৃদপেশি দ্বারা অনবরত রক্ত সঞ্চালন।</a:t>
            </a:r>
          </a:p>
        </p:txBody>
      </p:sp>
      <p:sp>
        <p:nvSpPr>
          <p:cNvPr id="25" name="TextBox 24"/>
          <p:cNvSpPr txBox="1"/>
          <p:nvPr/>
        </p:nvSpPr>
        <p:spPr>
          <a:xfrm>
            <a:off x="8639175" y="3795712"/>
            <a:ext cx="2762250" cy="228600"/>
          </a:xfrm>
          <a:prstGeom prst="rect">
            <a:avLst/>
          </a:prstGeom>
          <a:noFill/>
        </p:spPr>
        <p:txBody>
          <a:bodyPr wrap="square" lIns="0" tIns="0" rIns="0" bIns="0" anchor="t">
            <a:spAutoFit/>
          </a:bodyPr>
          <a:lstStyle/>
          <a:p>
            <a:pPr algn="l">
              <a:lnSpc>
                <a:spcPts val="1800"/>
              </a:lnSpc>
            </a:pPr>
            <a:r>
              <a:rPr sz="1200" b="0" i="0" u="none">
                <a:solidFill>
                  <a:srgbClr val="334155"/>
                </a:solidFill>
                <a:latin typeface="Noto Sans Bengali"/>
              </a:rPr>
              <a:t>পরিপাক ও রেচন অঙ্গের কাজ নিয়ন্ত্রণ।</a:t>
            </a:r>
          </a:p>
        </p:txBody>
      </p:sp>
      <p:sp>
        <p:nvSpPr>
          <p:cNvPr id="26" name="TextBox 25"/>
          <p:cNvSpPr txBox="1"/>
          <p:nvPr/>
        </p:nvSpPr>
        <p:spPr>
          <a:xfrm>
            <a:off x="8639175" y="4138612"/>
            <a:ext cx="2762250" cy="228600"/>
          </a:xfrm>
          <a:prstGeom prst="rect">
            <a:avLst/>
          </a:prstGeom>
          <a:noFill/>
        </p:spPr>
        <p:txBody>
          <a:bodyPr wrap="square" lIns="0" tIns="0" rIns="0" bIns="0" anchor="t">
            <a:spAutoFit/>
          </a:bodyPr>
          <a:lstStyle/>
          <a:p>
            <a:pPr algn="l">
              <a:lnSpc>
                <a:spcPts val="1800"/>
              </a:lnSpc>
            </a:pPr>
            <a:r>
              <a:rPr sz="1200" b="0" i="0" u="none">
                <a:solidFill>
                  <a:srgbClr val="334155"/>
                </a:solidFill>
                <a:latin typeface="Noto Sans Bengali"/>
              </a:rPr>
              <a:t>রাসায়নিক শক্তিকে যান্ত্রিক শক্তিতে রূপান্তর।</a:t>
            </a:r>
          </a:p>
        </p:txBody>
      </p:sp>
      <p:pic>
        <p:nvPicPr>
          <p:cNvPr id="27" name="Picture 26" descr="image.png"/>
          <p:cNvPicPr>
            <a:picLocks noChangeAspect="1"/>
          </p:cNvPicPr>
          <p:nvPr/>
        </p:nvPicPr>
        <p:blipFill>
          <a:blip r:embed="rId8"/>
          <a:stretch>
            <a:fillRect/>
          </a:stretch>
        </p:blipFill>
        <p:spPr>
          <a:xfrm>
            <a:off x="828675" y="3624262"/>
            <a:ext cx="152400" cy="152400"/>
          </a:xfrm>
          <a:prstGeom prst="rect">
            <a:avLst/>
          </a:prstGeom>
        </p:spPr>
      </p:pic>
      <p:pic>
        <p:nvPicPr>
          <p:cNvPr id="28" name="Picture 27" descr="image.png"/>
          <p:cNvPicPr>
            <a:picLocks noChangeAspect="1"/>
          </p:cNvPicPr>
          <p:nvPr/>
        </p:nvPicPr>
        <p:blipFill>
          <a:blip r:embed="rId8"/>
          <a:stretch>
            <a:fillRect/>
          </a:stretch>
        </p:blipFill>
        <p:spPr>
          <a:xfrm>
            <a:off x="828675" y="3967162"/>
            <a:ext cx="152400" cy="152400"/>
          </a:xfrm>
          <a:prstGeom prst="rect">
            <a:avLst/>
          </a:prstGeom>
        </p:spPr>
      </p:pic>
      <p:pic>
        <p:nvPicPr>
          <p:cNvPr id="29" name="Picture 28" descr="image.png"/>
          <p:cNvPicPr>
            <a:picLocks noChangeAspect="1"/>
          </p:cNvPicPr>
          <p:nvPr/>
        </p:nvPicPr>
        <p:blipFill>
          <a:blip r:embed="rId8"/>
          <a:stretch>
            <a:fillRect/>
          </a:stretch>
        </p:blipFill>
        <p:spPr>
          <a:xfrm>
            <a:off x="828675" y="4310062"/>
            <a:ext cx="152400" cy="152400"/>
          </a:xfrm>
          <a:prstGeom prst="rect">
            <a:avLst/>
          </a:prstGeom>
        </p:spPr>
      </p:pic>
      <p:pic>
        <p:nvPicPr>
          <p:cNvPr id="30" name="Picture 29" descr="image.png"/>
          <p:cNvPicPr>
            <a:picLocks noChangeAspect="1"/>
          </p:cNvPicPr>
          <p:nvPr/>
        </p:nvPicPr>
        <p:blipFill>
          <a:blip r:embed="rId9"/>
          <a:stretch>
            <a:fillRect/>
          </a:stretch>
        </p:blipFill>
        <p:spPr>
          <a:xfrm>
            <a:off x="4600575" y="3128962"/>
            <a:ext cx="152400" cy="152400"/>
          </a:xfrm>
          <a:prstGeom prst="rect">
            <a:avLst/>
          </a:prstGeom>
        </p:spPr>
      </p:pic>
      <p:pic>
        <p:nvPicPr>
          <p:cNvPr id="31" name="Picture 30" descr="image.png"/>
          <p:cNvPicPr>
            <a:picLocks noChangeAspect="1"/>
          </p:cNvPicPr>
          <p:nvPr/>
        </p:nvPicPr>
        <p:blipFill>
          <a:blip r:embed="rId9"/>
          <a:stretch>
            <a:fillRect/>
          </a:stretch>
        </p:blipFill>
        <p:spPr>
          <a:xfrm>
            <a:off x="4600575" y="3471862"/>
            <a:ext cx="152400" cy="152400"/>
          </a:xfrm>
          <a:prstGeom prst="rect">
            <a:avLst/>
          </a:prstGeom>
        </p:spPr>
      </p:pic>
      <p:pic>
        <p:nvPicPr>
          <p:cNvPr id="32" name="Picture 31" descr="image.png"/>
          <p:cNvPicPr>
            <a:picLocks noChangeAspect="1"/>
          </p:cNvPicPr>
          <p:nvPr/>
        </p:nvPicPr>
        <p:blipFill>
          <a:blip r:embed="rId9"/>
          <a:stretch>
            <a:fillRect/>
          </a:stretch>
        </p:blipFill>
        <p:spPr>
          <a:xfrm>
            <a:off x="4600575" y="3814762"/>
            <a:ext cx="152400" cy="152400"/>
          </a:xfrm>
          <a:prstGeom prst="rect">
            <a:avLst/>
          </a:prstGeom>
        </p:spPr>
      </p:pic>
      <p:pic>
        <p:nvPicPr>
          <p:cNvPr id="33" name="Picture 32" descr="image.png"/>
          <p:cNvPicPr>
            <a:picLocks noChangeAspect="1"/>
          </p:cNvPicPr>
          <p:nvPr/>
        </p:nvPicPr>
        <p:blipFill>
          <a:blip r:embed="rId9"/>
          <a:stretch>
            <a:fillRect/>
          </a:stretch>
        </p:blipFill>
        <p:spPr>
          <a:xfrm>
            <a:off x="4600575" y="4157662"/>
            <a:ext cx="152400" cy="152400"/>
          </a:xfrm>
          <a:prstGeom prst="rect">
            <a:avLst/>
          </a:prstGeom>
        </p:spPr>
      </p:pic>
      <p:pic>
        <p:nvPicPr>
          <p:cNvPr id="34" name="Picture 33" descr="image.png"/>
          <p:cNvPicPr>
            <a:picLocks noChangeAspect="1"/>
          </p:cNvPicPr>
          <p:nvPr/>
        </p:nvPicPr>
        <p:blipFill>
          <a:blip r:embed="rId8"/>
          <a:stretch>
            <a:fillRect/>
          </a:stretch>
        </p:blipFill>
        <p:spPr>
          <a:xfrm>
            <a:off x="8372475" y="3128962"/>
            <a:ext cx="152400" cy="152400"/>
          </a:xfrm>
          <a:prstGeom prst="rect">
            <a:avLst/>
          </a:prstGeom>
        </p:spPr>
      </p:pic>
      <p:pic>
        <p:nvPicPr>
          <p:cNvPr id="35" name="Picture 34" descr="image.png"/>
          <p:cNvPicPr>
            <a:picLocks noChangeAspect="1"/>
          </p:cNvPicPr>
          <p:nvPr/>
        </p:nvPicPr>
        <p:blipFill>
          <a:blip r:embed="rId8"/>
          <a:stretch>
            <a:fillRect/>
          </a:stretch>
        </p:blipFill>
        <p:spPr>
          <a:xfrm>
            <a:off x="8372475" y="3471862"/>
            <a:ext cx="152400" cy="152400"/>
          </a:xfrm>
          <a:prstGeom prst="rect">
            <a:avLst/>
          </a:prstGeom>
        </p:spPr>
      </p:pic>
      <p:pic>
        <p:nvPicPr>
          <p:cNvPr id="36" name="Picture 35" descr="image.png"/>
          <p:cNvPicPr>
            <a:picLocks noChangeAspect="1"/>
          </p:cNvPicPr>
          <p:nvPr/>
        </p:nvPicPr>
        <p:blipFill>
          <a:blip r:embed="rId8"/>
          <a:stretch>
            <a:fillRect/>
          </a:stretch>
        </p:blipFill>
        <p:spPr>
          <a:xfrm>
            <a:off x="8372475" y="3814762"/>
            <a:ext cx="152400" cy="152400"/>
          </a:xfrm>
          <a:prstGeom prst="rect">
            <a:avLst/>
          </a:prstGeom>
        </p:spPr>
      </p:pic>
      <p:pic>
        <p:nvPicPr>
          <p:cNvPr id="37" name="Picture 36" descr="image.png"/>
          <p:cNvPicPr>
            <a:picLocks noChangeAspect="1"/>
          </p:cNvPicPr>
          <p:nvPr/>
        </p:nvPicPr>
        <p:blipFill>
          <a:blip r:embed="rId8"/>
          <a:stretch>
            <a:fillRect/>
          </a:stretch>
        </p:blipFill>
        <p:spPr>
          <a:xfrm>
            <a:off x="8372475" y="4157662"/>
            <a:ext cx="152400" cy="15240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33400" y="428982"/>
            <a:ext cx="11239500" cy="447675"/>
          </a:xfrm>
          <a:prstGeom prst="rect">
            <a:avLst/>
          </a:prstGeom>
          <a:noFill/>
        </p:spPr>
        <p:txBody>
          <a:bodyPr wrap="square" lIns="0" tIns="0" rIns="0" bIns="0" anchor="ctr">
            <a:spAutoFit/>
          </a:bodyPr>
          <a:lstStyle/>
          <a:p>
            <a:pPr algn="l"/>
            <a:r>
              <a:rPr sz="2550" b="1" i="0" u="none" dirty="0" err="1">
                <a:solidFill>
                  <a:srgbClr val="0369A1"/>
                </a:solidFill>
                <a:latin typeface="Noto Sans Bengali"/>
              </a:rPr>
              <a:t>পেশির</a:t>
            </a:r>
            <a:r>
              <a:rPr sz="2550" b="1" i="0" u="none" dirty="0">
                <a:solidFill>
                  <a:srgbClr val="0369A1"/>
                </a:solidFill>
                <a:latin typeface="Noto Sans Bengali"/>
              </a:rPr>
              <a:t> </a:t>
            </a:r>
            <a:r>
              <a:rPr sz="2550" b="1" i="0" u="none" dirty="0" err="1">
                <a:solidFill>
                  <a:srgbClr val="0369A1"/>
                </a:solidFill>
                <a:latin typeface="Noto Sans Bengali"/>
              </a:rPr>
              <a:t>শ্রেণিবিভাগ</a:t>
            </a:r>
            <a:r>
              <a:rPr sz="2550" b="1" i="0" u="none" dirty="0">
                <a:solidFill>
                  <a:srgbClr val="0369A1"/>
                </a:solidFill>
                <a:latin typeface="Noto Sans Bengali"/>
              </a:rPr>
              <a:t> ও </a:t>
            </a:r>
            <a:r>
              <a:rPr sz="2550" b="1" i="0" u="none" dirty="0" err="1">
                <a:solidFill>
                  <a:srgbClr val="0369A1"/>
                </a:solidFill>
                <a:latin typeface="Noto Sans Bengali"/>
              </a:rPr>
              <a:t>গাঠনিক</a:t>
            </a:r>
            <a:r>
              <a:rPr sz="2550" b="1" i="0" u="none" dirty="0">
                <a:solidFill>
                  <a:srgbClr val="0369A1"/>
                </a:solidFill>
                <a:latin typeface="Noto Sans Bengali"/>
              </a:rPr>
              <a:t> </a:t>
            </a:r>
            <a:r>
              <a:rPr sz="2550" b="1" i="0" u="none" dirty="0" err="1">
                <a:solidFill>
                  <a:srgbClr val="0369A1"/>
                </a:solidFill>
                <a:latin typeface="Noto Sans Bengali"/>
              </a:rPr>
              <a:t>বিবরণ</a:t>
            </a:r>
            <a:endParaRPr sz="2550" b="1" i="0" u="none" dirty="0">
              <a:solidFill>
                <a:srgbClr val="0369A1"/>
              </a:solidFill>
              <a:latin typeface="Noto Sans Bengali"/>
            </a:endParaRPr>
          </a:p>
        </p:txBody>
      </p:sp>
      <p:sp>
        <p:nvSpPr>
          <p:cNvPr id="5" name="Rectangle 4"/>
          <p:cNvSpPr/>
          <p:nvPr/>
        </p:nvSpPr>
        <p:spPr>
          <a:xfrm>
            <a:off x="533400" y="962025"/>
            <a:ext cx="11125200" cy="19050"/>
          </a:xfrm>
          <a:prstGeom prst="rect">
            <a:avLst/>
          </a:prstGeom>
          <a:solidFill>
            <a:srgbClr val="E0F2F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graphicFrame>
        <p:nvGraphicFramePr>
          <p:cNvPr id="8" name="Table 7"/>
          <p:cNvGraphicFramePr>
            <a:graphicFrameLocks noGrp="1"/>
          </p:cNvGraphicFramePr>
          <p:nvPr>
            <p:extLst>
              <p:ext uri="{D42A27DB-BD31-4B8C-83A1-F6EECF244321}">
                <p14:modId xmlns:p14="http://schemas.microsoft.com/office/powerpoint/2010/main" val="3315171869"/>
              </p:ext>
            </p:extLst>
          </p:nvPr>
        </p:nvGraphicFramePr>
        <p:xfrm>
          <a:off x="246184" y="2640806"/>
          <a:ext cx="5419723" cy="2366962"/>
        </p:xfrm>
        <a:graphic>
          <a:graphicData uri="http://schemas.openxmlformats.org/drawingml/2006/table">
            <a:tbl>
              <a:tblPr firstRow="1" bandRow="1">
                <a:tableStyleId>{5C22544A-7EE6-4342-B048-85BDC9FD1C3A}</a:tableStyleId>
              </a:tblPr>
              <a:tblGrid>
                <a:gridCol w="1134963">
                  <a:extLst>
                    <a:ext uri="{9D8B030D-6E8A-4147-A177-3AD203B41FA5}">
                      <a16:colId xmlns:a16="http://schemas.microsoft.com/office/drawing/2014/main" val="20000"/>
                    </a:ext>
                  </a:extLst>
                </a:gridCol>
                <a:gridCol w="2229742">
                  <a:extLst>
                    <a:ext uri="{9D8B030D-6E8A-4147-A177-3AD203B41FA5}">
                      <a16:colId xmlns:a16="http://schemas.microsoft.com/office/drawing/2014/main" val="20001"/>
                    </a:ext>
                  </a:extLst>
                </a:gridCol>
                <a:gridCol w="2055018">
                  <a:extLst>
                    <a:ext uri="{9D8B030D-6E8A-4147-A177-3AD203B41FA5}">
                      <a16:colId xmlns:a16="http://schemas.microsoft.com/office/drawing/2014/main" val="20002"/>
                    </a:ext>
                  </a:extLst>
                </a:gridCol>
              </a:tblGrid>
              <a:tr h="591740">
                <a:tc>
                  <a:txBody>
                    <a:bodyPr/>
                    <a:lstStyle/>
                    <a:p>
                      <a:pPr algn="ctr"/>
                      <a:r>
                        <a:rPr sz="1050" b="1" i="0" u="none">
                          <a:solidFill>
                            <a:srgbClr val="FFFFFF"/>
                          </a:solidFill>
                          <a:latin typeface="Noto Sans Bengali"/>
                        </a:rPr>
                        <a:t>পেশির প্রকার</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F172A"/>
                    </a:solidFill>
                  </a:tcPr>
                </a:tc>
                <a:tc>
                  <a:txBody>
                    <a:bodyPr/>
                    <a:lstStyle/>
                    <a:p>
                      <a:pPr algn="ctr"/>
                      <a:r>
                        <a:rPr sz="1050" b="1" i="0" u="none" dirty="0" err="1">
                          <a:solidFill>
                            <a:srgbClr val="FFFFFF"/>
                          </a:solidFill>
                          <a:latin typeface="Noto Sans Bengali"/>
                        </a:rPr>
                        <a:t>গঠন</a:t>
                      </a:r>
                      <a:r>
                        <a:rPr sz="1050" b="1" i="0" u="none" dirty="0">
                          <a:solidFill>
                            <a:srgbClr val="FFFFFF"/>
                          </a:solidFill>
                          <a:latin typeface="Noto Sans Bengali"/>
                        </a:rPr>
                        <a:t> ও </a:t>
                      </a:r>
                      <a:r>
                        <a:rPr sz="1050" b="1" i="0" u="none" dirty="0" err="1">
                          <a:solidFill>
                            <a:srgbClr val="FFFFFF"/>
                          </a:solidFill>
                          <a:latin typeface="Noto Sans Bengali"/>
                        </a:rPr>
                        <a:t>বৈশিষ্ট্য</a:t>
                      </a:r>
                      <a:endParaRPr sz="1050" b="1" i="0" u="none" dirty="0">
                        <a:solidFill>
                          <a:srgbClr val="FFFFFF"/>
                        </a:solidFill>
                        <a:latin typeface="Noto Sans Bengali"/>
                      </a:endParaRP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F172A"/>
                    </a:solidFill>
                  </a:tcPr>
                </a:tc>
                <a:tc>
                  <a:txBody>
                    <a:bodyPr/>
                    <a:lstStyle/>
                    <a:p>
                      <a:pPr algn="ctr"/>
                      <a:r>
                        <a:rPr sz="1050" b="1" i="0" u="none">
                          <a:solidFill>
                            <a:srgbClr val="FFFFFF"/>
                          </a:solidFill>
                          <a:latin typeface="Noto Sans Bengali"/>
                        </a:rPr>
                        <a:t>অবস্থান ও প্রকৃতি</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F172A"/>
                    </a:solidFill>
                  </a:tcPr>
                </a:tc>
                <a:extLst>
                  <a:ext uri="{0D108BD9-81ED-4DB2-BD59-A6C34878D82A}">
                    <a16:rowId xmlns:a16="http://schemas.microsoft.com/office/drawing/2014/main" val="10000"/>
                  </a:ext>
                </a:extLst>
              </a:tr>
              <a:tr h="591740">
                <a:tc>
                  <a:txBody>
                    <a:bodyPr/>
                    <a:lstStyle/>
                    <a:p>
                      <a:pPr algn="ctr"/>
                      <a:r>
                        <a:rPr sz="900" b="1" i="0" u="none">
                          <a:solidFill>
                            <a:srgbClr val="334155"/>
                          </a:solidFill>
                          <a:latin typeface="Noto Sans Bengali"/>
                        </a:rPr>
                        <a:t>মসৃণ / অনৈচ্ছিক</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sz="900" b="0" i="0" u="none">
                          <a:solidFill>
                            <a:srgbClr val="334155"/>
                          </a:solidFill>
                          <a:latin typeface="Noto Sans Bengali"/>
                        </a:rPr>
                        <a:t>মাকু আকৃতির, একক নিউক্লিয়াস, ডোরাকাটা দাগহীন।</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sz="900" b="0" i="0" u="none">
                          <a:solidFill>
                            <a:srgbClr val="334155"/>
                          </a:solidFill>
                          <a:latin typeface="Noto Sans Bengali"/>
                        </a:rPr>
                        <a:t>পৌষ্টিকনালি, রক্তনালি; ধীর ও অনৈচ্ছিক সংকোচন।</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591740">
                <a:tc>
                  <a:txBody>
                    <a:bodyPr/>
                    <a:lstStyle/>
                    <a:p>
                      <a:pPr algn="ctr"/>
                      <a:r>
                        <a:rPr sz="900" b="1" i="0" u="none">
                          <a:solidFill>
                            <a:srgbClr val="334155"/>
                          </a:solidFill>
                          <a:latin typeface="Noto Sans Bengali"/>
                        </a:rPr>
                        <a:t>হৃদপেশি (Cardiac)</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FAFC"/>
                    </a:solidFill>
                  </a:tcPr>
                </a:tc>
                <a:tc>
                  <a:txBody>
                    <a:bodyPr/>
                    <a:lstStyle/>
                    <a:p>
                      <a:pPr algn="ctr"/>
                      <a:r>
                        <a:rPr sz="900" b="0" i="0" u="none">
                          <a:solidFill>
                            <a:srgbClr val="334155"/>
                          </a:solidFill>
                          <a:latin typeface="Noto Sans Bengali"/>
                        </a:rPr>
                        <a:t>নলাকার, শাখান্বিত, </a:t>
                      </a:r>
                      <a:r>
                        <a:rPr sz="900" b="1" i="0" u="none">
                          <a:solidFill>
                            <a:srgbClr val="334155"/>
                          </a:solidFill>
                          <a:latin typeface="Noto Sans Bengali"/>
                        </a:rPr>
                        <a:t>ইন্টারক্যালেন্টেড ডিস্ক</a:t>
                      </a:r>
                      <a:r>
                        <a:rPr sz="900" b="0" i="0" u="none">
                          <a:solidFill>
                            <a:srgbClr val="334155"/>
                          </a:solidFill>
                          <a:latin typeface="Noto Sans Bengali"/>
                        </a:rPr>
                        <a:t> যুক্ত।</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FAFC"/>
                    </a:solidFill>
                  </a:tcPr>
                </a:tc>
                <a:tc>
                  <a:txBody>
                    <a:bodyPr/>
                    <a:lstStyle/>
                    <a:p>
                      <a:pPr algn="ctr"/>
                      <a:r>
                        <a:rPr sz="900" b="0" i="0" u="none">
                          <a:solidFill>
                            <a:srgbClr val="334155"/>
                          </a:solidFill>
                          <a:latin typeface="Noto Sans Bengali"/>
                        </a:rPr>
                        <a:t>হৃদপিণ্ডের মায়োকার্ডিয়াম; স্বতঃস্ফূর্ত ও ক্লান্তহীন।</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FAFC"/>
                    </a:solidFill>
                  </a:tcPr>
                </a:tc>
                <a:extLst>
                  <a:ext uri="{0D108BD9-81ED-4DB2-BD59-A6C34878D82A}">
                    <a16:rowId xmlns:a16="http://schemas.microsoft.com/office/drawing/2014/main" val="10002"/>
                  </a:ext>
                </a:extLst>
              </a:tr>
              <a:tr h="591742">
                <a:tc>
                  <a:txBody>
                    <a:bodyPr/>
                    <a:lstStyle/>
                    <a:p>
                      <a:pPr algn="ctr"/>
                      <a:r>
                        <a:rPr sz="900" b="1" i="0" u="none">
                          <a:solidFill>
                            <a:srgbClr val="334155"/>
                          </a:solidFill>
                          <a:latin typeface="Noto Sans Bengali"/>
                        </a:rPr>
                        <a:t>কঙ্কাল / ঐচ্ছিক</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sz="900" b="0" i="0" u="none" dirty="0" err="1">
                          <a:solidFill>
                            <a:srgbClr val="334155"/>
                          </a:solidFill>
                          <a:latin typeface="Noto Sans Bengali"/>
                        </a:rPr>
                        <a:t>নলাকার</a:t>
                      </a:r>
                      <a:r>
                        <a:rPr sz="900" b="0" i="0" u="none" dirty="0">
                          <a:solidFill>
                            <a:srgbClr val="334155"/>
                          </a:solidFill>
                          <a:latin typeface="Noto Sans Bengali"/>
                        </a:rPr>
                        <a:t>, </a:t>
                      </a:r>
                      <a:r>
                        <a:rPr sz="900" b="0" i="0" u="none" dirty="0" err="1">
                          <a:solidFill>
                            <a:srgbClr val="334155"/>
                          </a:solidFill>
                          <a:latin typeface="Noto Sans Bengali"/>
                        </a:rPr>
                        <a:t>বহু-নিউক্লিয়াসযুক্ত</a:t>
                      </a:r>
                      <a:r>
                        <a:rPr sz="900" b="0" i="0" u="none" dirty="0">
                          <a:solidFill>
                            <a:srgbClr val="334155"/>
                          </a:solidFill>
                          <a:latin typeface="Noto Sans Bengali"/>
                        </a:rPr>
                        <a:t>, </a:t>
                      </a:r>
                      <a:r>
                        <a:rPr sz="900" b="0" i="0" u="none" dirty="0" err="1">
                          <a:solidFill>
                            <a:srgbClr val="334155"/>
                          </a:solidFill>
                          <a:latin typeface="Noto Sans Bengali"/>
                        </a:rPr>
                        <a:t>সুস্পষ্ট</a:t>
                      </a:r>
                      <a:r>
                        <a:rPr sz="900" b="0" i="0" u="none" dirty="0">
                          <a:solidFill>
                            <a:srgbClr val="334155"/>
                          </a:solidFill>
                          <a:latin typeface="Noto Sans Bengali"/>
                        </a:rPr>
                        <a:t> </a:t>
                      </a:r>
                      <a:r>
                        <a:rPr sz="900" b="0" i="0" u="none" dirty="0" err="1">
                          <a:solidFill>
                            <a:srgbClr val="334155"/>
                          </a:solidFill>
                          <a:latin typeface="Noto Sans Bengali"/>
                        </a:rPr>
                        <a:t>আড়াআড়ি</a:t>
                      </a:r>
                      <a:r>
                        <a:rPr sz="900" b="0" i="0" u="none" dirty="0">
                          <a:solidFill>
                            <a:srgbClr val="334155"/>
                          </a:solidFill>
                          <a:latin typeface="Noto Sans Bengali"/>
                        </a:rPr>
                        <a:t> </a:t>
                      </a:r>
                      <a:r>
                        <a:rPr sz="900" b="0" i="0" u="none" dirty="0" err="1">
                          <a:solidFill>
                            <a:srgbClr val="334155"/>
                          </a:solidFill>
                          <a:latin typeface="Noto Sans Bengali"/>
                        </a:rPr>
                        <a:t>দাগযুক্ত</a:t>
                      </a:r>
                      <a:r>
                        <a:rPr sz="900" b="0" i="0" u="none" dirty="0">
                          <a:solidFill>
                            <a:srgbClr val="334155"/>
                          </a:solidFill>
                          <a:latin typeface="Noto Sans Bengali"/>
                        </a:rPr>
                        <a:t>।</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sz="900" b="0" i="0" u="none" dirty="0" err="1">
                          <a:solidFill>
                            <a:srgbClr val="334155"/>
                          </a:solidFill>
                          <a:latin typeface="Noto Sans Bengali"/>
                        </a:rPr>
                        <a:t>কঙ্কালের</a:t>
                      </a:r>
                      <a:r>
                        <a:rPr sz="900" b="0" i="0" u="none" dirty="0">
                          <a:solidFill>
                            <a:srgbClr val="334155"/>
                          </a:solidFill>
                          <a:latin typeface="Noto Sans Bengali"/>
                        </a:rPr>
                        <a:t> </a:t>
                      </a:r>
                      <a:r>
                        <a:rPr sz="900" b="0" i="0" u="none" dirty="0" err="1">
                          <a:solidFill>
                            <a:srgbClr val="334155"/>
                          </a:solidFill>
                          <a:latin typeface="Noto Sans Bengali"/>
                        </a:rPr>
                        <a:t>সাথে</a:t>
                      </a:r>
                      <a:r>
                        <a:rPr sz="900" b="0" i="0" u="none" dirty="0">
                          <a:solidFill>
                            <a:srgbClr val="334155"/>
                          </a:solidFill>
                          <a:latin typeface="Noto Sans Bengali"/>
                        </a:rPr>
                        <a:t> </a:t>
                      </a:r>
                      <a:r>
                        <a:rPr sz="900" b="0" i="0" u="none" dirty="0" err="1">
                          <a:solidFill>
                            <a:srgbClr val="334155"/>
                          </a:solidFill>
                          <a:latin typeface="Noto Sans Bengali"/>
                        </a:rPr>
                        <a:t>সংলগ্ন</a:t>
                      </a:r>
                      <a:r>
                        <a:rPr sz="900" b="0" i="0" u="none" dirty="0">
                          <a:solidFill>
                            <a:srgbClr val="334155"/>
                          </a:solidFill>
                          <a:latin typeface="Noto Sans Bengali"/>
                        </a:rPr>
                        <a:t>; </a:t>
                      </a:r>
                      <a:r>
                        <a:rPr sz="900" b="0" i="0" u="none" dirty="0" err="1">
                          <a:solidFill>
                            <a:srgbClr val="334155"/>
                          </a:solidFill>
                          <a:latin typeface="Noto Sans Bengali"/>
                        </a:rPr>
                        <a:t>দ্রুত</a:t>
                      </a:r>
                      <a:r>
                        <a:rPr sz="900" b="0" i="0" u="none" dirty="0">
                          <a:solidFill>
                            <a:srgbClr val="334155"/>
                          </a:solidFill>
                          <a:latin typeface="Noto Sans Bengali"/>
                        </a:rPr>
                        <a:t> ও </a:t>
                      </a:r>
                      <a:r>
                        <a:rPr sz="900" b="0" i="0" u="none" dirty="0" err="1">
                          <a:solidFill>
                            <a:srgbClr val="334155"/>
                          </a:solidFill>
                          <a:latin typeface="Noto Sans Bengali"/>
                        </a:rPr>
                        <a:t>ঐচ্ছিক</a:t>
                      </a:r>
                      <a:r>
                        <a:rPr sz="900" b="0" i="0" u="none" dirty="0">
                          <a:solidFill>
                            <a:srgbClr val="334155"/>
                          </a:solidFill>
                          <a:latin typeface="Noto Sans Bengali"/>
                        </a:rPr>
                        <a:t> </a:t>
                      </a:r>
                      <a:r>
                        <a:rPr sz="900" b="0" i="0" u="none" dirty="0" err="1">
                          <a:solidFill>
                            <a:srgbClr val="334155"/>
                          </a:solidFill>
                          <a:latin typeface="Noto Sans Bengali"/>
                        </a:rPr>
                        <a:t>সংকোচন</a:t>
                      </a:r>
                      <a:r>
                        <a:rPr sz="900" b="0" i="0" u="none" dirty="0">
                          <a:solidFill>
                            <a:srgbClr val="334155"/>
                          </a:solidFill>
                          <a:latin typeface="Noto Sans Bengali"/>
                        </a:rPr>
                        <a:t>।</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bl>
          </a:graphicData>
        </a:graphic>
      </p:graphicFrame>
      <p:graphicFrame>
        <p:nvGraphicFramePr>
          <p:cNvPr id="20" name="Object 19">
            <a:extLst>
              <a:ext uri="{FF2B5EF4-FFF2-40B4-BE49-F238E27FC236}">
                <a16:creationId xmlns:a16="http://schemas.microsoft.com/office/drawing/2014/main" id="{D477D96D-4CFC-2D71-0687-D94544DEEF12}"/>
              </a:ext>
            </a:extLst>
          </p:cNvPr>
          <p:cNvGraphicFramePr>
            <a:graphicFrameLocks noChangeAspect="1"/>
          </p:cNvGraphicFramePr>
          <p:nvPr>
            <p:extLst>
              <p:ext uri="{D42A27DB-BD31-4B8C-83A1-F6EECF244321}">
                <p14:modId xmlns:p14="http://schemas.microsoft.com/office/powerpoint/2010/main" val="795943557"/>
              </p:ext>
            </p:extLst>
          </p:nvPr>
        </p:nvGraphicFramePr>
        <p:xfrm>
          <a:off x="6175131" y="1448105"/>
          <a:ext cx="4975446" cy="1385521"/>
        </p:xfrm>
        <a:graphic>
          <a:graphicData uri="http://schemas.openxmlformats.org/presentationml/2006/ole">
            <mc:AlternateContent xmlns:mc="http://schemas.openxmlformats.org/markup-compatibility/2006">
              <mc:Choice xmlns:v="urn:schemas-microsoft-com:vml" Requires="v">
                <p:oleObj name="Picture" r:id="rId2" imgW="4592484" imgH="1266967" progId="Word.Picture.8">
                  <p:embed/>
                </p:oleObj>
              </mc:Choice>
              <mc:Fallback>
                <p:oleObj name="Picture" r:id="rId2" imgW="4592484" imgH="1266967" progId="Word.Picture.8">
                  <p:embed/>
                  <p:pic>
                    <p:nvPicPr>
                      <p:cNvPr id="0" name="Object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75131" y="1448105"/>
                        <a:ext cx="4975446" cy="1385521"/>
                      </a:xfrm>
                      <a:prstGeom prst="rect">
                        <a:avLst/>
                      </a:prstGeom>
                      <a:noFill/>
                    </p:spPr>
                  </p:pic>
                </p:oleObj>
              </mc:Fallback>
            </mc:AlternateContent>
          </a:graphicData>
        </a:graphic>
      </p:graphicFrame>
      <p:graphicFrame>
        <p:nvGraphicFramePr>
          <p:cNvPr id="22" name="Object 21">
            <a:extLst>
              <a:ext uri="{FF2B5EF4-FFF2-40B4-BE49-F238E27FC236}">
                <a16:creationId xmlns:a16="http://schemas.microsoft.com/office/drawing/2014/main" id="{33BCF46E-6C3F-7DBD-65F2-38CA164D37DB}"/>
              </a:ext>
            </a:extLst>
          </p:cNvPr>
          <p:cNvGraphicFramePr>
            <a:graphicFrameLocks noChangeAspect="1"/>
          </p:cNvGraphicFramePr>
          <p:nvPr>
            <p:extLst>
              <p:ext uri="{D42A27DB-BD31-4B8C-83A1-F6EECF244321}">
                <p14:modId xmlns:p14="http://schemas.microsoft.com/office/powerpoint/2010/main" val="1709007491"/>
              </p:ext>
            </p:extLst>
          </p:nvPr>
        </p:nvGraphicFramePr>
        <p:xfrm>
          <a:off x="6096000" y="3004361"/>
          <a:ext cx="5219700" cy="1446423"/>
        </p:xfrm>
        <a:graphic>
          <a:graphicData uri="http://schemas.openxmlformats.org/presentationml/2006/ole">
            <mc:AlternateContent xmlns:mc="http://schemas.openxmlformats.org/markup-compatibility/2006">
              <mc:Choice xmlns:v="urn:schemas-microsoft-com:vml" Requires="v">
                <p:oleObj name="Picture" r:id="rId4" imgW="5040136" imgH="1409942" progId="Word.Picture.8">
                  <p:embed/>
                </p:oleObj>
              </mc:Choice>
              <mc:Fallback>
                <p:oleObj name="Picture" r:id="rId4" imgW="5040136" imgH="1409942" progId="Word.Picture.8">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0" y="3004361"/>
                        <a:ext cx="5219700" cy="1446423"/>
                      </a:xfrm>
                      <a:prstGeom prst="rect">
                        <a:avLst/>
                      </a:prstGeom>
                      <a:noFill/>
                    </p:spPr>
                  </p:pic>
                </p:oleObj>
              </mc:Fallback>
            </mc:AlternateContent>
          </a:graphicData>
        </a:graphic>
      </p:graphicFrame>
      <p:graphicFrame>
        <p:nvGraphicFramePr>
          <p:cNvPr id="24" name="Object 23">
            <a:extLst>
              <a:ext uri="{FF2B5EF4-FFF2-40B4-BE49-F238E27FC236}">
                <a16:creationId xmlns:a16="http://schemas.microsoft.com/office/drawing/2014/main" id="{4E45544A-B261-61BC-BF0B-B531E75D6E38}"/>
              </a:ext>
            </a:extLst>
          </p:cNvPr>
          <p:cNvGraphicFramePr>
            <a:graphicFrameLocks noChangeAspect="1"/>
          </p:cNvGraphicFramePr>
          <p:nvPr>
            <p:extLst>
              <p:ext uri="{D42A27DB-BD31-4B8C-83A1-F6EECF244321}">
                <p14:modId xmlns:p14="http://schemas.microsoft.com/office/powerpoint/2010/main" val="3305263400"/>
              </p:ext>
            </p:extLst>
          </p:nvPr>
        </p:nvGraphicFramePr>
        <p:xfrm>
          <a:off x="6096000" y="4717622"/>
          <a:ext cx="5113335" cy="1278334"/>
        </p:xfrm>
        <a:graphic>
          <a:graphicData uri="http://schemas.openxmlformats.org/presentationml/2006/ole">
            <mc:AlternateContent xmlns:mc="http://schemas.openxmlformats.org/markup-compatibility/2006">
              <mc:Choice xmlns:v="urn:schemas-microsoft-com:vml" Requires="v">
                <p:oleObj name="Picture" r:id="rId6" imgW="4868710" imgH="1266967" progId="Word.Picture.8">
                  <p:embed/>
                </p:oleObj>
              </mc:Choice>
              <mc:Fallback>
                <p:oleObj name="Picture" r:id="rId6" imgW="4868710" imgH="1266967" progId="Word.Picture.8">
                  <p:embed/>
                  <p:pic>
                    <p:nvPicPr>
                      <p:cNvPr id="0"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096000" y="4717622"/>
                        <a:ext cx="5113335" cy="1278334"/>
                      </a:xfrm>
                      <a:prstGeom prst="rect">
                        <a:avLst/>
                      </a:prstGeom>
                      <a:noFill/>
                    </p:spPr>
                  </p:pic>
                </p:oleObj>
              </mc:Fallback>
            </mc:AlternateContent>
          </a:graphicData>
        </a:graphic>
      </p:graphicFrame>
      <p:sp>
        <p:nvSpPr>
          <p:cNvPr id="26" name="TextBox 25">
            <a:extLst>
              <a:ext uri="{FF2B5EF4-FFF2-40B4-BE49-F238E27FC236}">
                <a16:creationId xmlns:a16="http://schemas.microsoft.com/office/drawing/2014/main" id="{88595659-8A0B-9894-342A-753C0A7C2184}"/>
              </a:ext>
            </a:extLst>
          </p:cNvPr>
          <p:cNvSpPr txBox="1"/>
          <p:nvPr/>
        </p:nvSpPr>
        <p:spPr>
          <a:xfrm>
            <a:off x="8059996" y="5981418"/>
            <a:ext cx="1696652" cy="307777"/>
          </a:xfrm>
          <a:prstGeom prst="rect">
            <a:avLst/>
          </a:prstGeom>
          <a:noFill/>
        </p:spPr>
        <p:txBody>
          <a:bodyPr wrap="square">
            <a:spAutoFit/>
          </a:bodyPr>
          <a:lstStyle/>
          <a:p>
            <a:pPr algn="ctr"/>
            <a:r>
              <a:rPr lang="en-US" sz="1200" dirty="0" err="1">
                <a:effectLst/>
                <a:latin typeface="SutonnyMJ" pitchFamily="2" charset="0"/>
                <a:ea typeface="Times New Roman" panose="02020603050405020304" pitchFamily="18" charset="0"/>
                <a:cs typeface="Times New Roman" panose="02020603050405020304" pitchFamily="18" charset="0"/>
              </a:rPr>
              <a:t>wPÎ</a:t>
            </a:r>
            <a:r>
              <a:rPr lang="en-US" sz="1400" dirty="0">
                <a:effectLst/>
                <a:latin typeface="SutonnyMJ" pitchFamily="2" charset="0"/>
                <a:ea typeface="Times New Roman" panose="02020603050405020304" pitchFamily="18" charset="0"/>
                <a:cs typeface="Times New Roman" panose="02020603050405020304" pitchFamily="18" charset="0"/>
              </a:rPr>
              <a:t> </a:t>
            </a:r>
            <a:r>
              <a:rPr lang="en-US" sz="1050" dirty="0">
                <a:solidFill>
                  <a:srgbClr val="00B04C"/>
                </a:solidFill>
                <a:effectLst/>
                <a:ea typeface="Times New Roman" panose="02020603050405020304" pitchFamily="18" charset="0"/>
                <a:cs typeface="Wingdings 3" panose="05040102010807070707" pitchFamily="18" charset="2"/>
                <a:sym typeface="Wingdings 3" panose="05040102010807070707" pitchFamily="18" charset="2"/>
              </a:rPr>
              <a:t></a:t>
            </a:r>
            <a:r>
              <a:rPr lang="en-US" sz="1200" dirty="0">
                <a:effectLst/>
                <a:latin typeface="SutonnyMJ" pitchFamily="2" charset="0"/>
                <a:ea typeface="Times New Roman" panose="02020603050405020304" pitchFamily="18" charset="0"/>
                <a:cs typeface="Times New Roman" panose="02020603050405020304" pitchFamily="18" charset="0"/>
              </a:rPr>
              <a:t> </a:t>
            </a:r>
            <a:r>
              <a:rPr lang="en-US" sz="1200" dirty="0" err="1">
                <a:effectLst/>
                <a:latin typeface="SutonnyMJ" pitchFamily="2" charset="0"/>
                <a:ea typeface="Times New Roman" panose="02020603050405020304" pitchFamily="18" charset="0"/>
                <a:cs typeface="Times New Roman" panose="02020603050405020304" pitchFamily="18" charset="0"/>
              </a:rPr>
              <a:t>Hw”QK</a:t>
            </a:r>
            <a:r>
              <a:rPr lang="en-US" sz="1200" dirty="0">
                <a:effectLst/>
                <a:latin typeface="SutonnyMJ" pitchFamily="2" charset="0"/>
                <a:ea typeface="Times New Roman" panose="02020603050405020304" pitchFamily="18" charset="0"/>
                <a:cs typeface="Times New Roman" panose="02020603050405020304" pitchFamily="18" charset="0"/>
              </a:rPr>
              <a:t> †</a:t>
            </a:r>
            <a:r>
              <a:rPr lang="en-US" sz="1200" dirty="0" err="1">
                <a:effectLst/>
                <a:latin typeface="SutonnyMJ" pitchFamily="2" charset="0"/>
                <a:ea typeface="Times New Roman" panose="02020603050405020304" pitchFamily="18" charset="0"/>
                <a:cs typeface="Times New Roman" panose="02020603050405020304" pitchFamily="18" charset="0"/>
              </a:rPr>
              <a:t>cwk</a:t>
            </a:r>
            <a:endParaRPr lang="en-US" sz="1200" dirty="0"/>
          </a:p>
        </p:txBody>
      </p:sp>
      <p:sp>
        <p:nvSpPr>
          <p:cNvPr id="28" name="TextBox 27">
            <a:extLst>
              <a:ext uri="{FF2B5EF4-FFF2-40B4-BE49-F238E27FC236}">
                <a16:creationId xmlns:a16="http://schemas.microsoft.com/office/drawing/2014/main" id="{A5B49887-1854-9EB1-1DCD-4FFDEA8B74CE}"/>
              </a:ext>
            </a:extLst>
          </p:cNvPr>
          <p:cNvSpPr txBox="1"/>
          <p:nvPr/>
        </p:nvSpPr>
        <p:spPr>
          <a:xfrm>
            <a:off x="8214521" y="4467630"/>
            <a:ext cx="1387602" cy="307777"/>
          </a:xfrm>
          <a:prstGeom prst="rect">
            <a:avLst/>
          </a:prstGeom>
          <a:noFill/>
        </p:spPr>
        <p:txBody>
          <a:bodyPr wrap="square">
            <a:spAutoFit/>
          </a:bodyPr>
          <a:lstStyle/>
          <a:p>
            <a:pPr algn="ctr"/>
            <a:r>
              <a:rPr lang="en-US" sz="1200" dirty="0" err="1">
                <a:effectLst/>
                <a:latin typeface="SutonnyMJ" pitchFamily="2" charset="0"/>
                <a:ea typeface="Times New Roman" panose="02020603050405020304" pitchFamily="18" charset="0"/>
                <a:cs typeface="Times New Roman" panose="02020603050405020304" pitchFamily="18" charset="0"/>
              </a:rPr>
              <a:t>wPÎ</a:t>
            </a:r>
            <a:r>
              <a:rPr lang="en-US" sz="1400" dirty="0">
                <a:effectLst/>
                <a:latin typeface="SutonnyMJ" pitchFamily="2" charset="0"/>
                <a:ea typeface="Times New Roman" panose="02020603050405020304" pitchFamily="18" charset="0"/>
                <a:cs typeface="Times New Roman" panose="02020603050405020304" pitchFamily="18" charset="0"/>
              </a:rPr>
              <a:t> </a:t>
            </a:r>
            <a:r>
              <a:rPr lang="en-US" sz="1050" dirty="0">
                <a:solidFill>
                  <a:srgbClr val="00B04C"/>
                </a:solidFill>
                <a:effectLst/>
                <a:ea typeface="Times New Roman" panose="02020603050405020304" pitchFamily="18" charset="0"/>
                <a:cs typeface="Wingdings 3" panose="05040102010807070707" pitchFamily="18" charset="2"/>
                <a:sym typeface="Wingdings 3" panose="05040102010807070707" pitchFamily="18" charset="2"/>
              </a:rPr>
              <a:t></a:t>
            </a:r>
            <a:r>
              <a:rPr lang="en-US" sz="1200" dirty="0">
                <a:effectLst/>
                <a:latin typeface="SutonnyMJ" pitchFamily="2" charset="0"/>
                <a:ea typeface="Times New Roman" panose="02020603050405020304" pitchFamily="18" charset="0"/>
                <a:cs typeface="Times New Roman" panose="02020603050405020304" pitchFamily="18" charset="0"/>
              </a:rPr>
              <a:t> </a:t>
            </a:r>
            <a:r>
              <a:rPr lang="en-US" sz="1400" dirty="0">
                <a:effectLst/>
                <a:latin typeface="SutonnyMJ" pitchFamily="2" charset="0"/>
                <a:ea typeface="Times New Roman" panose="02020603050405020304" pitchFamily="18" charset="0"/>
                <a:cs typeface="Times New Roman" panose="02020603050405020304" pitchFamily="18" charset="0"/>
              </a:rPr>
              <a:t>ü`‡</a:t>
            </a:r>
            <a:r>
              <a:rPr lang="en-US" sz="1400" dirty="0" err="1">
                <a:effectLst/>
                <a:latin typeface="SutonnyMJ" pitchFamily="2" charset="0"/>
                <a:ea typeface="Times New Roman" panose="02020603050405020304" pitchFamily="18" charset="0"/>
                <a:cs typeface="Times New Roman" panose="02020603050405020304" pitchFamily="18" charset="0"/>
              </a:rPr>
              <a:t>cwk</a:t>
            </a:r>
            <a:endParaRPr lang="en-US" sz="1400" dirty="0"/>
          </a:p>
        </p:txBody>
      </p:sp>
      <p:sp>
        <p:nvSpPr>
          <p:cNvPr id="30" name="TextBox 29">
            <a:extLst>
              <a:ext uri="{FF2B5EF4-FFF2-40B4-BE49-F238E27FC236}">
                <a16:creationId xmlns:a16="http://schemas.microsoft.com/office/drawing/2014/main" id="{4267B6FF-F088-A7B8-5304-8DFD53BD0EF3}"/>
              </a:ext>
            </a:extLst>
          </p:cNvPr>
          <p:cNvSpPr txBox="1"/>
          <p:nvPr/>
        </p:nvSpPr>
        <p:spPr>
          <a:xfrm>
            <a:off x="8269385" y="2620130"/>
            <a:ext cx="1332738" cy="298864"/>
          </a:xfrm>
          <a:prstGeom prst="rect">
            <a:avLst/>
          </a:prstGeom>
          <a:noFill/>
        </p:spPr>
        <p:txBody>
          <a:bodyPr wrap="square">
            <a:spAutoFit/>
          </a:bodyPr>
          <a:lstStyle/>
          <a:p>
            <a:pPr marL="0" marR="0" algn="ctr">
              <a:lnSpc>
                <a:spcPct val="102000"/>
              </a:lnSpc>
              <a:spcBef>
                <a:spcPts val="200"/>
              </a:spcBef>
              <a:buNone/>
            </a:pPr>
            <a:r>
              <a:rPr lang="en-US" sz="1200" dirty="0" err="1">
                <a:effectLst/>
                <a:latin typeface="SutonnyMJ" pitchFamily="2" charset="0"/>
                <a:ea typeface="Times New Roman" panose="02020603050405020304" pitchFamily="18" charset="0"/>
                <a:cs typeface="Times New Roman" panose="02020603050405020304" pitchFamily="18" charset="0"/>
              </a:rPr>
              <a:t>wPÎ</a:t>
            </a:r>
            <a:r>
              <a:rPr lang="en-US" sz="1400" dirty="0">
                <a:effectLst/>
                <a:latin typeface="SutonnyMJ" pitchFamily="2" charset="0"/>
                <a:ea typeface="Times New Roman" panose="02020603050405020304" pitchFamily="18" charset="0"/>
                <a:cs typeface="Times New Roman" panose="02020603050405020304" pitchFamily="18" charset="0"/>
              </a:rPr>
              <a:t> </a:t>
            </a:r>
            <a:r>
              <a:rPr lang="en-US" sz="1050" dirty="0">
                <a:solidFill>
                  <a:srgbClr val="00B04C"/>
                </a:solidFill>
                <a:effectLst/>
                <a:latin typeface="SutonnyMJ" pitchFamily="2" charset="0"/>
                <a:ea typeface="Times New Roman" panose="02020603050405020304" pitchFamily="18" charset="0"/>
                <a:cs typeface="Wingdings 3" panose="05040102010807070707" pitchFamily="18" charset="2"/>
                <a:sym typeface="Wingdings 3" panose="05040102010807070707" pitchFamily="18" charset="2"/>
              </a:rPr>
              <a:t></a:t>
            </a:r>
            <a:r>
              <a:rPr lang="en-US" sz="1200" dirty="0">
                <a:effectLst/>
                <a:latin typeface="SutonnyMJ" pitchFamily="2" charset="0"/>
                <a:ea typeface="Times New Roman" panose="02020603050405020304" pitchFamily="18" charset="0"/>
                <a:cs typeface="Times New Roman" panose="02020603050405020304" pitchFamily="18" charset="0"/>
              </a:rPr>
              <a:t> </a:t>
            </a:r>
            <a:r>
              <a:rPr lang="en-US" sz="1200" dirty="0" err="1">
                <a:effectLst/>
                <a:latin typeface="SutonnyMJ" pitchFamily="2" charset="0"/>
                <a:ea typeface="Times New Roman" panose="02020603050405020304" pitchFamily="18" charset="0"/>
                <a:cs typeface="Times New Roman" panose="02020603050405020304" pitchFamily="18" charset="0"/>
              </a:rPr>
              <a:t>gm„Y</a:t>
            </a:r>
            <a:r>
              <a:rPr lang="en-US" sz="1200" dirty="0">
                <a:effectLst/>
                <a:latin typeface="SutonnyMJ" pitchFamily="2" charset="0"/>
                <a:ea typeface="Times New Roman" panose="02020603050405020304" pitchFamily="18" charset="0"/>
                <a:cs typeface="Times New Roman" panose="02020603050405020304" pitchFamily="18" charset="0"/>
              </a:rPr>
              <a:t> †</a:t>
            </a:r>
            <a:r>
              <a:rPr lang="en-US" sz="1200" dirty="0" err="1">
                <a:effectLst/>
                <a:latin typeface="SutonnyMJ" pitchFamily="2" charset="0"/>
                <a:ea typeface="Times New Roman" panose="02020603050405020304" pitchFamily="18" charset="0"/>
                <a:cs typeface="Times New Roman" panose="02020603050405020304" pitchFamily="18" charset="0"/>
              </a:rPr>
              <a:t>cwk</a:t>
            </a:r>
            <a:endParaRPr lang="en-US" sz="1400" dirty="0">
              <a:effectLst/>
              <a:latin typeface="SutonnyMJ" pitchFamily="2" charset="0"/>
              <a:ea typeface="Times New Roman" panose="02020603050405020304" pitchFamily="18" charset="0"/>
              <a:cs typeface="Times New Roman" panose="02020603050405020304" pitchFamily="18"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542925" y="398585"/>
            <a:ext cx="11372850" cy="447675"/>
          </a:xfrm>
          <a:prstGeom prst="rect">
            <a:avLst/>
          </a:prstGeom>
          <a:noFill/>
        </p:spPr>
        <p:txBody>
          <a:bodyPr wrap="square" lIns="0" tIns="0" rIns="0" bIns="0" anchor="ctr">
            <a:spAutoFit/>
          </a:bodyPr>
          <a:lstStyle/>
          <a:p>
            <a:pPr algn="l"/>
            <a:r>
              <a:rPr sz="2550" b="1" i="0" u="none" dirty="0" err="1">
                <a:solidFill>
                  <a:srgbClr val="0369A1"/>
                </a:solidFill>
                <a:latin typeface="Noto Sans Bengali"/>
              </a:rPr>
              <a:t>কঙ্কাল</a:t>
            </a:r>
            <a:r>
              <a:rPr sz="2550" b="1" i="0" u="none" dirty="0">
                <a:solidFill>
                  <a:srgbClr val="0369A1"/>
                </a:solidFill>
                <a:latin typeface="Noto Sans Bengali"/>
              </a:rPr>
              <a:t> </a:t>
            </a:r>
            <a:r>
              <a:rPr sz="2550" b="1" i="0" u="none" dirty="0" err="1">
                <a:solidFill>
                  <a:srgbClr val="0369A1"/>
                </a:solidFill>
                <a:latin typeface="Noto Sans Bengali"/>
              </a:rPr>
              <a:t>পেশির</a:t>
            </a:r>
            <a:r>
              <a:rPr sz="2550" b="1" i="0" u="none" dirty="0">
                <a:solidFill>
                  <a:srgbClr val="0369A1"/>
                </a:solidFill>
                <a:latin typeface="Noto Sans Bengali"/>
              </a:rPr>
              <a:t> </a:t>
            </a:r>
            <a:r>
              <a:rPr sz="2550" b="1" i="0" u="none" dirty="0" err="1">
                <a:solidFill>
                  <a:srgbClr val="0369A1"/>
                </a:solidFill>
                <a:latin typeface="Noto Sans Bengali"/>
              </a:rPr>
              <a:t>প্রকারভেদ</a:t>
            </a:r>
            <a:r>
              <a:rPr sz="2550" b="1" i="0" u="none" dirty="0">
                <a:solidFill>
                  <a:srgbClr val="0369A1"/>
                </a:solidFill>
                <a:latin typeface="Noto Sans Bengali"/>
              </a:rPr>
              <a:t> ও </a:t>
            </a:r>
            <a:r>
              <a:rPr sz="2550" b="1" i="0" u="none" dirty="0" err="1">
                <a:solidFill>
                  <a:srgbClr val="0369A1"/>
                </a:solidFill>
                <a:latin typeface="Noto Sans Bengali"/>
              </a:rPr>
              <a:t>অ্যান্টাগনিস্টিক</a:t>
            </a:r>
            <a:r>
              <a:rPr sz="2550" b="1" i="0" u="none" dirty="0">
                <a:solidFill>
                  <a:srgbClr val="0369A1"/>
                </a:solidFill>
                <a:latin typeface="Noto Sans Bengali"/>
              </a:rPr>
              <a:t> </a:t>
            </a:r>
            <a:r>
              <a:rPr sz="2550" b="1" i="0" u="none" dirty="0" err="1">
                <a:solidFill>
                  <a:srgbClr val="0369A1"/>
                </a:solidFill>
                <a:latin typeface="Noto Sans Bengali"/>
              </a:rPr>
              <a:t>পেশি</a:t>
            </a:r>
            <a:endParaRPr sz="2550" b="1" i="0" u="none" dirty="0">
              <a:solidFill>
                <a:srgbClr val="0369A1"/>
              </a:solidFill>
              <a:latin typeface="Noto Sans Bengali"/>
            </a:endParaRPr>
          </a:p>
        </p:txBody>
      </p:sp>
      <p:sp>
        <p:nvSpPr>
          <p:cNvPr id="7" name="Rectangle 6"/>
          <p:cNvSpPr/>
          <p:nvPr/>
        </p:nvSpPr>
        <p:spPr>
          <a:xfrm>
            <a:off x="533400" y="962025"/>
            <a:ext cx="11125200" cy="19050"/>
          </a:xfrm>
          <a:prstGeom prst="rect">
            <a:avLst/>
          </a:prstGeom>
          <a:solidFill>
            <a:srgbClr val="E0F2F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97" name="Picture 96" descr="image.png">
            <a:extLst>
              <a:ext uri="{FF2B5EF4-FFF2-40B4-BE49-F238E27FC236}">
                <a16:creationId xmlns:a16="http://schemas.microsoft.com/office/drawing/2014/main" id="{85236007-6B54-C82A-6280-D9DD6651EC7A}"/>
              </a:ext>
            </a:extLst>
          </p:cNvPr>
          <p:cNvPicPr>
            <a:picLocks noChangeAspect="1"/>
          </p:cNvPicPr>
          <p:nvPr/>
        </p:nvPicPr>
        <p:blipFill>
          <a:blip r:embed="rId2"/>
          <a:stretch>
            <a:fillRect/>
          </a:stretch>
        </p:blipFill>
        <p:spPr>
          <a:xfrm>
            <a:off x="333376" y="1145157"/>
            <a:ext cx="3784550" cy="166940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98" name="Picture 97" descr="image.png">
            <a:extLst>
              <a:ext uri="{FF2B5EF4-FFF2-40B4-BE49-F238E27FC236}">
                <a16:creationId xmlns:a16="http://schemas.microsoft.com/office/drawing/2014/main" id="{CBD010B9-FD6E-EE08-FDE9-7194E10300EC}"/>
              </a:ext>
            </a:extLst>
          </p:cNvPr>
          <p:cNvPicPr>
            <a:picLocks noChangeAspect="1"/>
          </p:cNvPicPr>
          <p:nvPr/>
        </p:nvPicPr>
        <p:blipFill>
          <a:blip r:embed="rId3"/>
          <a:stretch>
            <a:fillRect/>
          </a:stretch>
        </p:blipFill>
        <p:spPr>
          <a:xfrm>
            <a:off x="4232226" y="1145157"/>
            <a:ext cx="3784550" cy="166940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99" name="Picture 98" descr="image.png">
            <a:extLst>
              <a:ext uri="{FF2B5EF4-FFF2-40B4-BE49-F238E27FC236}">
                <a16:creationId xmlns:a16="http://schemas.microsoft.com/office/drawing/2014/main" id="{8D9685F1-A835-04B4-AF9D-027A6E308EF9}"/>
              </a:ext>
            </a:extLst>
          </p:cNvPr>
          <p:cNvPicPr>
            <a:picLocks noChangeAspect="1"/>
          </p:cNvPicPr>
          <p:nvPr/>
        </p:nvPicPr>
        <p:blipFill>
          <a:blip r:embed="rId4"/>
          <a:stretch>
            <a:fillRect/>
          </a:stretch>
        </p:blipFill>
        <p:spPr>
          <a:xfrm>
            <a:off x="8131076" y="1145157"/>
            <a:ext cx="3784699" cy="166940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100" name="Picture 99" descr="image.png">
            <a:extLst>
              <a:ext uri="{FF2B5EF4-FFF2-40B4-BE49-F238E27FC236}">
                <a16:creationId xmlns:a16="http://schemas.microsoft.com/office/drawing/2014/main" id="{08C1F69D-8378-1A68-B36B-5A12A0F250E7}"/>
              </a:ext>
            </a:extLst>
          </p:cNvPr>
          <p:cNvPicPr>
            <a:picLocks noChangeAspect="1"/>
          </p:cNvPicPr>
          <p:nvPr/>
        </p:nvPicPr>
        <p:blipFill>
          <a:blip r:embed="rId5"/>
          <a:stretch>
            <a:fillRect/>
          </a:stretch>
        </p:blipFill>
        <p:spPr>
          <a:xfrm>
            <a:off x="333376" y="2928863"/>
            <a:ext cx="3784550" cy="166940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101" name="Picture 100" descr="image.png">
            <a:extLst>
              <a:ext uri="{FF2B5EF4-FFF2-40B4-BE49-F238E27FC236}">
                <a16:creationId xmlns:a16="http://schemas.microsoft.com/office/drawing/2014/main" id="{34B5AC6C-25BF-467E-4715-6B2F8A6C6829}"/>
              </a:ext>
            </a:extLst>
          </p:cNvPr>
          <p:cNvPicPr>
            <a:picLocks noChangeAspect="1"/>
          </p:cNvPicPr>
          <p:nvPr/>
        </p:nvPicPr>
        <p:blipFill>
          <a:blip r:embed="rId6"/>
          <a:stretch>
            <a:fillRect/>
          </a:stretch>
        </p:blipFill>
        <p:spPr>
          <a:xfrm>
            <a:off x="4232226" y="2928863"/>
            <a:ext cx="3784550" cy="166940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102" name="Picture 101" descr="image.png">
            <a:extLst>
              <a:ext uri="{FF2B5EF4-FFF2-40B4-BE49-F238E27FC236}">
                <a16:creationId xmlns:a16="http://schemas.microsoft.com/office/drawing/2014/main" id="{FA441F81-7298-191D-77EB-C24AE3C5AC8C}"/>
              </a:ext>
            </a:extLst>
          </p:cNvPr>
          <p:cNvPicPr>
            <a:picLocks noChangeAspect="1"/>
          </p:cNvPicPr>
          <p:nvPr/>
        </p:nvPicPr>
        <p:blipFill>
          <a:blip r:embed="rId7"/>
          <a:stretch>
            <a:fillRect/>
          </a:stretch>
        </p:blipFill>
        <p:spPr>
          <a:xfrm>
            <a:off x="8131076" y="2928863"/>
            <a:ext cx="3784699" cy="166940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103" name="Picture 102" descr="image.png">
            <a:extLst>
              <a:ext uri="{FF2B5EF4-FFF2-40B4-BE49-F238E27FC236}">
                <a16:creationId xmlns:a16="http://schemas.microsoft.com/office/drawing/2014/main" id="{880CEB5E-96FD-1389-06C4-8F0A0FECDAC4}"/>
              </a:ext>
            </a:extLst>
          </p:cNvPr>
          <p:cNvPicPr>
            <a:picLocks noChangeAspect="1"/>
          </p:cNvPicPr>
          <p:nvPr/>
        </p:nvPicPr>
        <p:blipFill>
          <a:blip r:embed="rId8"/>
          <a:stretch>
            <a:fillRect/>
          </a:stretch>
        </p:blipFill>
        <p:spPr>
          <a:xfrm>
            <a:off x="333376" y="4712568"/>
            <a:ext cx="3784550" cy="166940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104" name="Picture 103" descr="image.png">
            <a:extLst>
              <a:ext uri="{FF2B5EF4-FFF2-40B4-BE49-F238E27FC236}">
                <a16:creationId xmlns:a16="http://schemas.microsoft.com/office/drawing/2014/main" id="{5111F2C3-0766-4E7C-021D-950FCF91D360}"/>
              </a:ext>
            </a:extLst>
          </p:cNvPr>
          <p:cNvPicPr>
            <a:picLocks noChangeAspect="1"/>
          </p:cNvPicPr>
          <p:nvPr/>
        </p:nvPicPr>
        <p:blipFill>
          <a:blip r:embed="rId9"/>
          <a:stretch>
            <a:fillRect/>
          </a:stretch>
        </p:blipFill>
        <p:spPr>
          <a:xfrm>
            <a:off x="4232226" y="4712568"/>
            <a:ext cx="3784550" cy="166940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105" name="Picture 104" descr="image.png">
            <a:extLst>
              <a:ext uri="{FF2B5EF4-FFF2-40B4-BE49-F238E27FC236}">
                <a16:creationId xmlns:a16="http://schemas.microsoft.com/office/drawing/2014/main" id="{670505DA-BFF2-FD67-3858-CC8C8F218E77}"/>
              </a:ext>
            </a:extLst>
          </p:cNvPr>
          <p:cNvPicPr>
            <a:picLocks noChangeAspect="1"/>
          </p:cNvPicPr>
          <p:nvPr/>
        </p:nvPicPr>
        <p:blipFill>
          <a:blip r:embed="rId10"/>
          <a:stretch>
            <a:fillRect/>
          </a:stretch>
        </p:blipFill>
        <p:spPr>
          <a:xfrm>
            <a:off x="8131076" y="4712568"/>
            <a:ext cx="3784699" cy="166940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106" name="Picture 105" descr="image.png">
            <a:extLst>
              <a:ext uri="{FF2B5EF4-FFF2-40B4-BE49-F238E27FC236}">
                <a16:creationId xmlns:a16="http://schemas.microsoft.com/office/drawing/2014/main" id="{9DFEE374-2CBD-B887-26C8-3BE36A5BFFB3}"/>
              </a:ext>
            </a:extLst>
          </p:cNvPr>
          <p:cNvPicPr>
            <a:picLocks noChangeAspect="1"/>
          </p:cNvPicPr>
          <p:nvPr/>
        </p:nvPicPr>
        <p:blipFill>
          <a:blip r:embed="rId11"/>
          <a:stretch>
            <a:fillRect/>
          </a:stretch>
        </p:blipFill>
        <p:spPr>
          <a:xfrm>
            <a:off x="476251" y="2056432"/>
            <a:ext cx="3498800" cy="653355"/>
          </a:xfrm>
          <a:prstGeom prst="rect">
            <a:avLst/>
          </a:prstGeom>
        </p:spPr>
      </p:pic>
      <p:pic>
        <p:nvPicPr>
          <p:cNvPr id="107" name="Picture 106" descr="image.png">
            <a:extLst>
              <a:ext uri="{FF2B5EF4-FFF2-40B4-BE49-F238E27FC236}">
                <a16:creationId xmlns:a16="http://schemas.microsoft.com/office/drawing/2014/main" id="{6919989E-4B0E-D9A7-927B-E4DD47C32AAF}"/>
              </a:ext>
            </a:extLst>
          </p:cNvPr>
          <p:cNvPicPr>
            <a:picLocks noChangeAspect="1"/>
          </p:cNvPicPr>
          <p:nvPr/>
        </p:nvPicPr>
        <p:blipFill>
          <a:blip r:embed="rId12"/>
          <a:stretch>
            <a:fillRect/>
          </a:stretch>
        </p:blipFill>
        <p:spPr>
          <a:xfrm>
            <a:off x="4375101" y="2056432"/>
            <a:ext cx="3498800" cy="653355"/>
          </a:xfrm>
          <a:prstGeom prst="rect">
            <a:avLst/>
          </a:prstGeom>
        </p:spPr>
      </p:pic>
      <p:pic>
        <p:nvPicPr>
          <p:cNvPr id="108" name="Picture 107" descr="image.png">
            <a:extLst>
              <a:ext uri="{FF2B5EF4-FFF2-40B4-BE49-F238E27FC236}">
                <a16:creationId xmlns:a16="http://schemas.microsoft.com/office/drawing/2014/main" id="{4282AC87-53E9-53C5-0C01-259F9B106E3C}"/>
              </a:ext>
            </a:extLst>
          </p:cNvPr>
          <p:cNvPicPr>
            <a:picLocks noChangeAspect="1"/>
          </p:cNvPicPr>
          <p:nvPr/>
        </p:nvPicPr>
        <p:blipFill>
          <a:blip r:embed="rId13"/>
          <a:stretch>
            <a:fillRect/>
          </a:stretch>
        </p:blipFill>
        <p:spPr>
          <a:xfrm>
            <a:off x="8273951" y="2056432"/>
            <a:ext cx="3498949" cy="653355"/>
          </a:xfrm>
          <a:prstGeom prst="rect">
            <a:avLst/>
          </a:prstGeom>
        </p:spPr>
      </p:pic>
      <p:pic>
        <p:nvPicPr>
          <p:cNvPr id="109" name="Picture 108" descr="image.png">
            <a:extLst>
              <a:ext uri="{FF2B5EF4-FFF2-40B4-BE49-F238E27FC236}">
                <a16:creationId xmlns:a16="http://schemas.microsoft.com/office/drawing/2014/main" id="{13751072-D588-0F48-7E98-7AFD1D2C0798}"/>
              </a:ext>
            </a:extLst>
          </p:cNvPr>
          <p:cNvPicPr>
            <a:picLocks noChangeAspect="1"/>
          </p:cNvPicPr>
          <p:nvPr/>
        </p:nvPicPr>
        <p:blipFill>
          <a:blip r:embed="rId14"/>
          <a:stretch>
            <a:fillRect/>
          </a:stretch>
        </p:blipFill>
        <p:spPr>
          <a:xfrm>
            <a:off x="476251" y="3840137"/>
            <a:ext cx="3498800" cy="653355"/>
          </a:xfrm>
          <a:prstGeom prst="rect">
            <a:avLst/>
          </a:prstGeom>
        </p:spPr>
      </p:pic>
      <p:pic>
        <p:nvPicPr>
          <p:cNvPr id="110" name="Picture 109" descr="image.png">
            <a:extLst>
              <a:ext uri="{FF2B5EF4-FFF2-40B4-BE49-F238E27FC236}">
                <a16:creationId xmlns:a16="http://schemas.microsoft.com/office/drawing/2014/main" id="{D6590803-CB27-66DB-2066-7AA17E4EAA54}"/>
              </a:ext>
            </a:extLst>
          </p:cNvPr>
          <p:cNvPicPr>
            <a:picLocks noChangeAspect="1"/>
          </p:cNvPicPr>
          <p:nvPr/>
        </p:nvPicPr>
        <p:blipFill>
          <a:blip r:embed="rId15"/>
          <a:stretch>
            <a:fillRect/>
          </a:stretch>
        </p:blipFill>
        <p:spPr>
          <a:xfrm>
            <a:off x="4375101" y="3840137"/>
            <a:ext cx="3498800" cy="653355"/>
          </a:xfrm>
          <a:prstGeom prst="rect">
            <a:avLst/>
          </a:prstGeom>
        </p:spPr>
      </p:pic>
      <p:pic>
        <p:nvPicPr>
          <p:cNvPr id="111" name="Picture 110" descr="image.png">
            <a:extLst>
              <a:ext uri="{FF2B5EF4-FFF2-40B4-BE49-F238E27FC236}">
                <a16:creationId xmlns:a16="http://schemas.microsoft.com/office/drawing/2014/main" id="{CBA30B98-7EDD-6899-2FDE-0C4F51A3B7F3}"/>
              </a:ext>
            </a:extLst>
          </p:cNvPr>
          <p:cNvPicPr>
            <a:picLocks noChangeAspect="1"/>
          </p:cNvPicPr>
          <p:nvPr/>
        </p:nvPicPr>
        <p:blipFill>
          <a:blip r:embed="rId16"/>
          <a:stretch>
            <a:fillRect/>
          </a:stretch>
        </p:blipFill>
        <p:spPr>
          <a:xfrm>
            <a:off x="8273951" y="3840137"/>
            <a:ext cx="3498949" cy="653355"/>
          </a:xfrm>
          <a:prstGeom prst="rect">
            <a:avLst/>
          </a:prstGeom>
        </p:spPr>
      </p:pic>
      <p:pic>
        <p:nvPicPr>
          <p:cNvPr id="112" name="Picture 111" descr="image.png">
            <a:extLst>
              <a:ext uri="{FF2B5EF4-FFF2-40B4-BE49-F238E27FC236}">
                <a16:creationId xmlns:a16="http://schemas.microsoft.com/office/drawing/2014/main" id="{E88E6F95-DC6C-EF92-D2D7-44F692210F53}"/>
              </a:ext>
            </a:extLst>
          </p:cNvPr>
          <p:cNvPicPr>
            <a:picLocks noChangeAspect="1"/>
          </p:cNvPicPr>
          <p:nvPr/>
        </p:nvPicPr>
        <p:blipFill>
          <a:blip r:embed="rId14"/>
          <a:stretch>
            <a:fillRect/>
          </a:stretch>
        </p:blipFill>
        <p:spPr>
          <a:xfrm>
            <a:off x="476251" y="5623842"/>
            <a:ext cx="3498800" cy="653355"/>
          </a:xfrm>
          <a:prstGeom prst="rect">
            <a:avLst/>
          </a:prstGeom>
        </p:spPr>
      </p:pic>
      <p:pic>
        <p:nvPicPr>
          <p:cNvPr id="113" name="Picture 112" descr="image.png">
            <a:extLst>
              <a:ext uri="{FF2B5EF4-FFF2-40B4-BE49-F238E27FC236}">
                <a16:creationId xmlns:a16="http://schemas.microsoft.com/office/drawing/2014/main" id="{919BEC42-9478-3B5C-D1C2-8A79288A220C}"/>
              </a:ext>
            </a:extLst>
          </p:cNvPr>
          <p:cNvPicPr>
            <a:picLocks noChangeAspect="1"/>
          </p:cNvPicPr>
          <p:nvPr/>
        </p:nvPicPr>
        <p:blipFill>
          <a:blip r:embed="rId15"/>
          <a:stretch>
            <a:fillRect/>
          </a:stretch>
        </p:blipFill>
        <p:spPr>
          <a:xfrm>
            <a:off x="4375101" y="5623842"/>
            <a:ext cx="3498800" cy="653355"/>
          </a:xfrm>
          <a:prstGeom prst="rect">
            <a:avLst/>
          </a:prstGeom>
        </p:spPr>
      </p:pic>
      <p:pic>
        <p:nvPicPr>
          <p:cNvPr id="114" name="Picture 113" descr="image.png">
            <a:extLst>
              <a:ext uri="{FF2B5EF4-FFF2-40B4-BE49-F238E27FC236}">
                <a16:creationId xmlns:a16="http://schemas.microsoft.com/office/drawing/2014/main" id="{126B9C44-A860-A01D-B687-06C44A4E92C3}"/>
              </a:ext>
            </a:extLst>
          </p:cNvPr>
          <p:cNvPicPr>
            <a:picLocks noChangeAspect="1"/>
          </p:cNvPicPr>
          <p:nvPr/>
        </p:nvPicPr>
        <p:blipFill>
          <a:blip r:embed="rId16"/>
          <a:stretch>
            <a:fillRect/>
          </a:stretch>
        </p:blipFill>
        <p:spPr>
          <a:xfrm>
            <a:off x="8273951" y="5623842"/>
            <a:ext cx="3498949" cy="653355"/>
          </a:xfrm>
          <a:prstGeom prst="rect">
            <a:avLst/>
          </a:prstGeom>
        </p:spPr>
      </p:pic>
      <p:sp>
        <p:nvSpPr>
          <p:cNvPr id="115" name="TextBox 114">
            <a:extLst>
              <a:ext uri="{FF2B5EF4-FFF2-40B4-BE49-F238E27FC236}">
                <a16:creationId xmlns:a16="http://schemas.microsoft.com/office/drawing/2014/main" id="{B3DA6313-5FAD-A7ED-93FC-71965E30CB60}"/>
              </a:ext>
            </a:extLst>
          </p:cNvPr>
          <p:cNvSpPr txBox="1"/>
          <p:nvPr/>
        </p:nvSpPr>
        <p:spPr>
          <a:xfrm>
            <a:off x="476251" y="1545207"/>
            <a:ext cx="3498800" cy="147786"/>
          </a:xfrm>
          <a:prstGeom prst="rect">
            <a:avLst/>
          </a:prstGeom>
          <a:noFill/>
        </p:spPr>
        <p:txBody>
          <a:bodyPr wrap="square" lIns="0" tIns="0" rIns="0" bIns="0" anchor="t">
            <a:spAutoFit/>
          </a:bodyPr>
          <a:lstStyle/>
          <a:p>
            <a:pPr algn="l">
              <a:lnSpc>
                <a:spcPts val="1164"/>
              </a:lnSpc>
            </a:pPr>
            <a:r>
              <a:rPr sz="862" b="0" i="0" u="none">
                <a:solidFill>
                  <a:srgbClr val="334155"/>
                </a:solidFill>
                <a:latin typeface="Hind Siliguri"/>
              </a:rPr>
              <a:t>এ পেশী দেহের কোন অংশকে অপর কোন অংশের উপর ভাঁজ হতে সাহায্য করে।</a:t>
            </a:r>
          </a:p>
        </p:txBody>
      </p:sp>
      <p:sp>
        <p:nvSpPr>
          <p:cNvPr id="116" name="TextBox 115">
            <a:extLst>
              <a:ext uri="{FF2B5EF4-FFF2-40B4-BE49-F238E27FC236}">
                <a16:creationId xmlns:a16="http://schemas.microsoft.com/office/drawing/2014/main" id="{61AEDDF1-EA5A-DD3A-FFF0-156997D13C97}"/>
              </a:ext>
            </a:extLst>
          </p:cNvPr>
          <p:cNvSpPr txBox="1"/>
          <p:nvPr/>
        </p:nvSpPr>
        <p:spPr>
          <a:xfrm>
            <a:off x="581026" y="2104057"/>
            <a:ext cx="3317825" cy="136177"/>
          </a:xfrm>
          <a:prstGeom prst="rect">
            <a:avLst/>
          </a:prstGeom>
          <a:noFill/>
        </p:spPr>
        <p:txBody>
          <a:bodyPr wrap="square" lIns="0" tIns="0" rIns="0" bIns="0" anchor="t">
            <a:spAutoFit/>
          </a:bodyPr>
          <a:lstStyle/>
          <a:p>
            <a:pPr algn="l">
              <a:lnSpc>
                <a:spcPts val="1072"/>
              </a:lnSpc>
            </a:pPr>
            <a:r>
              <a:rPr sz="825" b="1" i="0" u="none" dirty="0" err="1">
                <a:solidFill>
                  <a:srgbClr val="1E3A8A"/>
                </a:solidFill>
                <a:latin typeface="Hind Siliguri"/>
              </a:rPr>
              <a:t>উদাহরণ</a:t>
            </a:r>
            <a:r>
              <a:rPr sz="825" b="1" i="0" u="none" dirty="0">
                <a:solidFill>
                  <a:srgbClr val="1E3A8A"/>
                </a:solidFill>
                <a:latin typeface="Hind Siliguri"/>
              </a:rPr>
              <a:t>:</a:t>
            </a:r>
            <a:r>
              <a:rPr sz="825" b="0" i="0" u="none" dirty="0">
                <a:solidFill>
                  <a:srgbClr val="1E293B"/>
                </a:solidFill>
                <a:latin typeface="Hind Siliguri"/>
              </a:rPr>
              <a:t> </a:t>
            </a:r>
            <a:r>
              <a:rPr sz="825" b="0" i="0" u="none" dirty="0" err="1">
                <a:solidFill>
                  <a:srgbClr val="1E293B"/>
                </a:solidFill>
                <a:latin typeface="Hind Siliguri"/>
              </a:rPr>
              <a:t>বাইসেপস</a:t>
            </a:r>
            <a:r>
              <a:rPr sz="825" b="0" i="0" u="none" dirty="0">
                <a:solidFill>
                  <a:srgbClr val="1E293B"/>
                </a:solidFill>
                <a:latin typeface="Hind Siliguri"/>
              </a:rPr>
              <a:t> (Biceps)</a:t>
            </a:r>
          </a:p>
        </p:txBody>
      </p:sp>
      <p:sp>
        <p:nvSpPr>
          <p:cNvPr id="117" name="TextBox 116">
            <a:extLst>
              <a:ext uri="{FF2B5EF4-FFF2-40B4-BE49-F238E27FC236}">
                <a16:creationId xmlns:a16="http://schemas.microsoft.com/office/drawing/2014/main" id="{672114AC-A9C0-1D93-41B7-BD8B1AFB6334}"/>
              </a:ext>
            </a:extLst>
          </p:cNvPr>
          <p:cNvSpPr txBox="1"/>
          <p:nvPr/>
        </p:nvSpPr>
        <p:spPr>
          <a:xfrm>
            <a:off x="581026" y="2259285"/>
            <a:ext cx="3317825" cy="136177"/>
          </a:xfrm>
          <a:prstGeom prst="rect">
            <a:avLst/>
          </a:prstGeom>
          <a:noFill/>
        </p:spPr>
        <p:txBody>
          <a:bodyPr wrap="square" lIns="0" tIns="0" rIns="0" bIns="0" anchor="t">
            <a:spAutoFit/>
          </a:bodyPr>
          <a:lstStyle/>
          <a:p>
            <a:pPr algn="l">
              <a:lnSpc>
                <a:spcPts val="1072"/>
              </a:lnSpc>
            </a:pPr>
            <a:r>
              <a:rPr sz="825" b="1" i="0" u="none" dirty="0" err="1">
                <a:solidFill>
                  <a:srgbClr val="1E3A8A"/>
                </a:solidFill>
                <a:latin typeface="Hind Siliguri"/>
              </a:rPr>
              <a:t>ক্রিয়া</a:t>
            </a:r>
            <a:r>
              <a:rPr sz="825" b="1" i="0" u="none" dirty="0">
                <a:solidFill>
                  <a:srgbClr val="1E3A8A"/>
                </a:solidFill>
                <a:latin typeface="Hind Siliguri"/>
              </a:rPr>
              <a:t>:</a:t>
            </a:r>
            <a:r>
              <a:rPr sz="825" b="0" i="0" u="none" dirty="0">
                <a:solidFill>
                  <a:srgbClr val="1E293B"/>
                </a:solidFill>
                <a:latin typeface="Hind Siliguri"/>
              </a:rPr>
              <a:t> </a:t>
            </a:r>
            <a:r>
              <a:rPr sz="825" b="0" i="0" u="none" dirty="0" err="1">
                <a:solidFill>
                  <a:srgbClr val="1E293B"/>
                </a:solidFill>
                <a:latin typeface="Hind Siliguri"/>
              </a:rPr>
              <a:t>পুরোবাহুকে</a:t>
            </a:r>
            <a:r>
              <a:rPr sz="825" b="0" i="0" u="none" dirty="0">
                <a:solidFill>
                  <a:srgbClr val="1E293B"/>
                </a:solidFill>
                <a:latin typeface="Hind Siliguri"/>
              </a:rPr>
              <a:t> </a:t>
            </a:r>
            <a:r>
              <a:rPr sz="825" b="0" i="0" u="none" dirty="0" err="1">
                <a:solidFill>
                  <a:srgbClr val="1E293B"/>
                </a:solidFill>
                <a:latin typeface="Hind Siliguri"/>
              </a:rPr>
              <a:t>ঊর্ধ্ব</a:t>
            </a:r>
            <a:r>
              <a:rPr sz="825" b="0" i="0" u="none" dirty="0">
                <a:solidFill>
                  <a:srgbClr val="1E293B"/>
                </a:solidFill>
                <a:latin typeface="Hind Siliguri"/>
              </a:rPr>
              <a:t> </a:t>
            </a:r>
            <a:r>
              <a:rPr sz="825" b="0" i="0" u="none" dirty="0" err="1">
                <a:solidFill>
                  <a:srgbClr val="1E293B"/>
                </a:solidFill>
                <a:latin typeface="Hind Siliguri"/>
              </a:rPr>
              <a:t>বাহুর</a:t>
            </a:r>
            <a:r>
              <a:rPr sz="825" b="0" i="0" u="none" dirty="0">
                <a:solidFill>
                  <a:srgbClr val="1E293B"/>
                </a:solidFill>
                <a:latin typeface="Hind Siliguri"/>
              </a:rPr>
              <a:t> </a:t>
            </a:r>
            <a:r>
              <a:rPr sz="825" b="0" i="0" u="none" dirty="0" err="1">
                <a:solidFill>
                  <a:srgbClr val="1E293B"/>
                </a:solidFill>
                <a:latin typeface="Hind Siliguri"/>
              </a:rPr>
              <a:t>উপর</a:t>
            </a:r>
            <a:r>
              <a:rPr sz="825" b="0" i="0" u="none" dirty="0">
                <a:solidFill>
                  <a:srgbClr val="1E293B"/>
                </a:solidFill>
                <a:latin typeface="Hind Siliguri"/>
              </a:rPr>
              <a:t> </a:t>
            </a:r>
            <a:r>
              <a:rPr sz="825" b="0" i="0" u="none" dirty="0" err="1">
                <a:solidFill>
                  <a:srgbClr val="1E293B"/>
                </a:solidFill>
                <a:latin typeface="Hind Siliguri"/>
              </a:rPr>
              <a:t>ভাঁজ</a:t>
            </a:r>
            <a:r>
              <a:rPr sz="825" b="0" i="0" u="none" dirty="0">
                <a:solidFill>
                  <a:srgbClr val="1E293B"/>
                </a:solidFill>
                <a:latin typeface="Hind Siliguri"/>
              </a:rPr>
              <a:t> </a:t>
            </a:r>
            <a:r>
              <a:rPr sz="825" b="0" i="0" u="none" dirty="0" err="1">
                <a:solidFill>
                  <a:srgbClr val="1E293B"/>
                </a:solidFill>
                <a:latin typeface="Hind Siliguri"/>
              </a:rPr>
              <a:t>করে</a:t>
            </a:r>
            <a:r>
              <a:rPr sz="825" b="0" i="0" u="none" dirty="0">
                <a:solidFill>
                  <a:srgbClr val="1E293B"/>
                </a:solidFill>
                <a:latin typeface="Hind Siliguri"/>
              </a:rPr>
              <a:t>।</a:t>
            </a:r>
          </a:p>
        </p:txBody>
      </p:sp>
      <p:sp>
        <p:nvSpPr>
          <p:cNvPr id="118" name="TextBox 117">
            <a:extLst>
              <a:ext uri="{FF2B5EF4-FFF2-40B4-BE49-F238E27FC236}">
                <a16:creationId xmlns:a16="http://schemas.microsoft.com/office/drawing/2014/main" id="{F143CB54-AEB5-4F3C-0362-90C3A0EED206}"/>
              </a:ext>
            </a:extLst>
          </p:cNvPr>
          <p:cNvSpPr txBox="1"/>
          <p:nvPr/>
        </p:nvSpPr>
        <p:spPr>
          <a:xfrm>
            <a:off x="4375101" y="1545207"/>
            <a:ext cx="3498800" cy="147786"/>
          </a:xfrm>
          <a:prstGeom prst="rect">
            <a:avLst/>
          </a:prstGeom>
          <a:noFill/>
        </p:spPr>
        <p:txBody>
          <a:bodyPr wrap="square" lIns="0" tIns="0" rIns="0" bIns="0" anchor="t">
            <a:spAutoFit/>
          </a:bodyPr>
          <a:lstStyle/>
          <a:p>
            <a:pPr algn="l">
              <a:lnSpc>
                <a:spcPts val="1164"/>
              </a:lnSpc>
            </a:pPr>
            <a:r>
              <a:rPr sz="862" b="0" i="0" u="none">
                <a:solidFill>
                  <a:srgbClr val="334155"/>
                </a:solidFill>
                <a:latin typeface="Hind Siliguri"/>
              </a:rPr>
              <a:t>এ পেশী ভাঁজ করা অংশকে পুনরায় সোজা হতে সহায়তা করে।</a:t>
            </a:r>
          </a:p>
        </p:txBody>
      </p:sp>
      <p:sp>
        <p:nvSpPr>
          <p:cNvPr id="119" name="TextBox 118">
            <a:extLst>
              <a:ext uri="{FF2B5EF4-FFF2-40B4-BE49-F238E27FC236}">
                <a16:creationId xmlns:a16="http://schemas.microsoft.com/office/drawing/2014/main" id="{2F0FB45C-14A0-C34D-1D54-536F66F82442}"/>
              </a:ext>
            </a:extLst>
          </p:cNvPr>
          <p:cNvSpPr txBox="1"/>
          <p:nvPr/>
        </p:nvSpPr>
        <p:spPr>
          <a:xfrm>
            <a:off x="4479876" y="2104057"/>
            <a:ext cx="3317825" cy="136177"/>
          </a:xfrm>
          <a:prstGeom prst="rect">
            <a:avLst/>
          </a:prstGeom>
          <a:noFill/>
        </p:spPr>
        <p:txBody>
          <a:bodyPr wrap="square" lIns="0" tIns="0" rIns="0" bIns="0" anchor="t">
            <a:spAutoFit/>
          </a:bodyPr>
          <a:lstStyle/>
          <a:p>
            <a:pPr algn="l">
              <a:lnSpc>
                <a:spcPts val="1072"/>
              </a:lnSpc>
            </a:pPr>
            <a:r>
              <a:rPr sz="825" b="1" i="0" u="none">
                <a:solidFill>
                  <a:srgbClr val="1E3A8A"/>
                </a:solidFill>
                <a:latin typeface="Hind Siliguri"/>
              </a:rPr>
              <a:t>উদাহরণ:</a:t>
            </a:r>
            <a:r>
              <a:rPr sz="825" b="0" i="0" u="none">
                <a:solidFill>
                  <a:srgbClr val="1E293B"/>
                </a:solidFill>
                <a:latin typeface="Hind Siliguri"/>
              </a:rPr>
              <a:t> ট্রাইসেপস (Triceps)</a:t>
            </a:r>
          </a:p>
        </p:txBody>
      </p:sp>
      <p:sp>
        <p:nvSpPr>
          <p:cNvPr id="120" name="TextBox 119">
            <a:extLst>
              <a:ext uri="{FF2B5EF4-FFF2-40B4-BE49-F238E27FC236}">
                <a16:creationId xmlns:a16="http://schemas.microsoft.com/office/drawing/2014/main" id="{ED71A0AF-40D0-52A9-9738-B37B91B81F9C}"/>
              </a:ext>
            </a:extLst>
          </p:cNvPr>
          <p:cNvSpPr txBox="1"/>
          <p:nvPr/>
        </p:nvSpPr>
        <p:spPr>
          <a:xfrm>
            <a:off x="4479876" y="2259285"/>
            <a:ext cx="3317825" cy="136177"/>
          </a:xfrm>
          <a:prstGeom prst="rect">
            <a:avLst/>
          </a:prstGeom>
          <a:noFill/>
        </p:spPr>
        <p:txBody>
          <a:bodyPr wrap="square" lIns="0" tIns="0" rIns="0" bIns="0" anchor="t">
            <a:spAutoFit/>
          </a:bodyPr>
          <a:lstStyle/>
          <a:p>
            <a:pPr algn="l">
              <a:lnSpc>
                <a:spcPts val="1072"/>
              </a:lnSpc>
            </a:pPr>
            <a:r>
              <a:rPr sz="825" b="1" i="0" u="none">
                <a:solidFill>
                  <a:srgbClr val="1E3A8A"/>
                </a:solidFill>
                <a:latin typeface="Hind Siliguri"/>
              </a:rPr>
              <a:t>ক্রিয়া:</a:t>
            </a:r>
            <a:r>
              <a:rPr sz="825" b="0" i="0" u="none">
                <a:solidFill>
                  <a:srgbClr val="1E293B"/>
                </a:solidFill>
                <a:latin typeface="Hind Siliguri"/>
              </a:rPr>
              <a:t> ভাঁজ করা পুরোবাহুকে সোজা হতে সাহায্য করে।</a:t>
            </a:r>
          </a:p>
        </p:txBody>
      </p:sp>
      <p:sp>
        <p:nvSpPr>
          <p:cNvPr id="121" name="TextBox 120">
            <a:extLst>
              <a:ext uri="{FF2B5EF4-FFF2-40B4-BE49-F238E27FC236}">
                <a16:creationId xmlns:a16="http://schemas.microsoft.com/office/drawing/2014/main" id="{F456CD01-859B-476A-D29A-3FB08B51F979}"/>
              </a:ext>
            </a:extLst>
          </p:cNvPr>
          <p:cNvSpPr txBox="1"/>
          <p:nvPr/>
        </p:nvSpPr>
        <p:spPr>
          <a:xfrm>
            <a:off x="8273951" y="1545207"/>
            <a:ext cx="3498949" cy="147786"/>
          </a:xfrm>
          <a:prstGeom prst="rect">
            <a:avLst/>
          </a:prstGeom>
          <a:noFill/>
        </p:spPr>
        <p:txBody>
          <a:bodyPr wrap="square" lIns="0" tIns="0" rIns="0" bIns="0" anchor="t">
            <a:spAutoFit/>
          </a:bodyPr>
          <a:lstStyle/>
          <a:p>
            <a:pPr algn="l">
              <a:lnSpc>
                <a:spcPts val="1164"/>
              </a:lnSpc>
            </a:pPr>
            <a:r>
              <a:rPr sz="862" b="0" i="0" u="none">
                <a:solidFill>
                  <a:srgbClr val="334155"/>
                </a:solidFill>
                <a:latin typeface="Hind Siliguri"/>
              </a:rPr>
              <a:t>এটি দেহের কোন অংশকে দেহের অক্ষ থেকে দূরে সরে যেতে সহায়তা করে।</a:t>
            </a:r>
          </a:p>
        </p:txBody>
      </p:sp>
      <p:sp>
        <p:nvSpPr>
          <p:cNvPr id="122" name="TextBox 121">
            <a:extLst>
              <a:ext uri="{FF2B5EF4-FFF2-40B4-BE49-F238E27FC236}">
                <a16:creationId xmlns:a16="http://schemas.microsoft.com/office/drawing/2014/main" id="{7ADE2C8E-B038-8080-20C1-BC2D16FF7121}"/>
              </a:ext>
            </a:extLst>
          </p:cNvPr>
          <p:cNvSpPr txBox="1"/>
          <p:nvPr/>
        </p:nvSpPr>
        <p:spPr>
          <a:xfrm>
            <a:off x="8378726" y="2104057"/>
            <a:ext cx="3317974" cy="136177"/>
          </a:xfrm>
          <a:prstGeom prst="rect">
            <a:avLst/>
          </a:prstGeom>
          <a:noFill/>
        </p:spPr>
        <p:txBody>
          <a:bodyPr wrap="square" lIns="0" tIns="0" rIns="0" bIns="0" anchor="t">
            <a:spAutoFit/>
          </a:bodyPr>
          <a:lstStyle/>
          <a:p>
            <a:pPr algn="l">
              <a:lnSpc>
                <a:spcPts val="1072"/>
              </a:lnSpc>
            </a:pPr>
            <a:r>
              <a:rPr sz="825" b="1" i="0" u="none">
                <a:solidFill>
                  <a:srgbClr val="1E3A8A"/>
                </a:solidFill>
                <a:latin typeface="Hind Siliguri"/>
              </a:rPr>
              <a:t>উদাহরণ:</a:t>
            </a:r>
            <a:r>
              <a:rPr sz="825" b="0" i="0" u="none">
                <a:solidFill>
                  <a:srgbClr val="1E293B"/>
                </a:solidFill>
                <a:latin typeface="Hind Siliguri"/>
              </a:rPr>
              <a:t> ডেলটয়েড (Deltoid)</a:t>
            </a:r>
          </a:p>
        </p:txBody>
      </p:sp>
      <p:sp>
        <p:nvSpPr>
          <p:cNvPr id="123" name="TextBox 122">
            <a:extLst>
              <a:ext uri="{FF2B5EF4-FFF2-40B4-BE49-F238E27FC236}">
                <a16:creationId xmlns:a16="http://schemas.microsoft.com/office/drawing/2014/main" id="{AC6D4B16-3225-47CC-87B4-B026638C85B0}"/>
              </a:ext>
            </a:extLst>
          </p:cNvPr>
          <p:cNvSpPr txBox="1"/>
          <p:nvPr/>
        </p:nvSpPr>
        <p:spPr>
          <a:xfrm>
            <a:off x="8378726" y="2259285"/>
            <a:ext cx="3317974" cy="136177"/>
          </a:xfrm>
          <a:prstGeom prst="rect">
            <a:avLst/>
          </a:prstGeom>
          <a:noFill/>
        </p:spPr>
        <p:txBody>
          <a:bodyPr wrap="square" lIns="0" tIns="0" rIns="0" bIns="0" anchor="t">
            <a:spAutoFit/>
          </a:bodyPr>
          <a:lstStyle/>
          <a:p>
            <a:pPr algn="l">
              <a:lnSpc>
                <a:spcPts val="1072"/>
              </a:lnSpc>
            </a:pPr>
            <a:r>
              <a:rPr sz="825" b="1" i="0" u="none">
                <a:solidFill>
                  <a:srgbClr val="1E3A8A"/>
                </a:solidFill>
                <a:latin typeface="Hind Siliguri"/>
              </a:rPr>
              <a:t>ক্রিয়া:</a:t>
            </a:r>
            <a:r>
              <a:rPr sz="825" b="0" i="0" u="none">
                <a:solidFill>
                  <a:srgbClr val="1E293B"/>
                </a:solidFill>
                <a:latin typeface="Hind Siliguri"/>
              </a:rPr>
              <a:t> হাতকে সামনে প্রসারিত করতে বা দূরে সরাতে সাহায্য করে।</a:t>
            </a:r>
          </a:p>
        </p:txBody>
      </p:sp>
      <p:sp>
        <p:nvSpPr>
          <p:cNvPr id="124" name="TextBox 123">
            <a:extLst>
              <a:ext uri="{FF2B5EF4-FFF2-40B4-BE49-F238E27FC236}">
                <a16:creationId xmlns:a16="http://schemas.microsoft.com/office/drawing/2014/main" id="{3CE43A12-F549-34BB-29E9-83993E8386F3}"/>
              </a:ext>
            </a:extLst>
          </p:cNvPr>
          <p:cNvSpPr txBox="1"/>
          <p:nvPr/>
        </p:nvSpPr>
        <p:spPr>
          <a:xfrm>
            <a:off x="476251" y="3328913"/>
            <a:ext cx="3498800" cy="147786"/>
          </a:xfrm>
          <a:prstGeom prst="rect">
            <a:avLst/>
          </a:prstGeom>
          <a:noFill/>
        </p:spPr>
        <p:txBody>
          <a:bodyPr wrap="square" lIns="0" tIns="0" rIns="0" bIns="0" anchor="t">
            <a:spAutoFit/>
          </a:bodyPr>
          <a:lstStyle/>
          <a:p>
            <a:pPr algn="l">
              <a:lnSpc>
                <a:spcPts val="1164"/>
              </a:lnSpc>
            </a:pPr>
            <a:r>
              <a:rPr sz="862" b="0" i="0" u="none">
                <a:solidFill>
                  <a:srgbClr val="334155"/>
                </a:solidFill>
                <a:latin typeface="Hind Siliguri"/>
              </a:rPr>
              <a:t>এ পেশী দেহের কোন অংশকে দেহ অক্ষের নিকটে আনতে সাহায্য করে।</a:t>
            </a:r>
          </a:p>
        </p:txBody>
      </p:sp>
      <p:sp>
        <p:nvSpPr>
          <p:cNvPr id="125" name="TextBox 124">
            <a:extLst>
              <a:ext uri="{FF2B5EF4-FFF2-40B4-BE49-F238E27FC236}">
                <a16:creationId xmlns:a16="http://schemas.microsoft.com/office/drawing/2014/main" id="{C09C5106-6D5C-9EE4-473D-489F2A4622B5}"/>
              </a:ext>
            </a:extLst>
          </p:cNvPr>
          <p:cNvSpPr txBox="1"/>
          <p:nvPr/>
        </p:nvSpPr>
        <p:spPr>
          <a:xfrm>
            <a:off x="581026" y="3887762"/>
            <a:ext cx="3317825" cy="136177"/>
          </a:xfrm>
          <a:prstGeom prst="rect">
            <a:avLst/>
          </a:prstGeom>
          <a:noFill/>
        </p:spPr>
        <p:txBody>
          <a:bodyPr wrap="square" lIns="0" tIns="0" rIns="0" bIns="0" anchor="t">
            <a:spAutoFit/>
          </a:bodyPr>
          <a:lstStyle/>
          <a:p>
            <a:pPr algn="l">
              <a:lnSpc>
                <a:spcPts val="1072"/>
              </a:lnSpc>
            </a:pPr>
            <a:r>
              <a:rPr sz="825" b="1" i="0" u="none">
                <a:solidFill>
                  <a:srgbClr val="1E3A8A"/>
                </a:solidFill>
                <a:latin typeface="Hind Siliguri"/>
              </a:rPr>
              <a:t>উদাহরণ:</a:t>
            </a:r>
            <a:r>
              <a:rPr sz="825" b="0" i="0" u="none">
                <a:solidFill>
                  <a:srgbClr val="1E293B"/>
                </a:solidFill>
                <a:latin typeface="Hind Siliguri"/>
              </a:rPr>
              <a:t> ল্যাটিসিমাস ডরসি &amp; অ্যাডাক্টর লংগাস</a:t>
            </a:r>
          </a:p>
        </p:txBody>
      </p:sp>
      <p:sp>
        <p:nvSpPr>
          <p:cNvPr id="126" name="TextBox 125">
            <a:extLst>
              <a:ext uri="{FF2B5EF4-FFF2-40B4-BE49-F238E27FC236}">
                <a16:creationId xmlns:a16="http://schemas.microsoft.com/office/drawing/2014/main" id="{72B386AD-7A2B-0E18-87EE-DA046582D171}"/>
              </a:ext>
            </a:extLst>
          </p:cNvPr>
          <p:cNvSpPr txBox="1"/>
          <p:nvPr/>
        </p:nvSpPr>
        <p:spPr>
          <a:xfrm>
            <a:off x="581026" y="4042990"/>
            <a:ext cx="3317825" cy="136177"/>
          </a:xfrm>
          <a:prstGeom prst="rect">
            <a:avLst/>
          </a:prstGeom>
          <a:noFill/>
        </p:spPr>
        <p:txBody>
          <a:bodyPr wrap="square" lIns="0" tIns="0" rIns="0" bIns="0" anchor="t">
            <a:spAutoFit/>
          </a:bodyPr>
          <a:lstStyle/>
          <a:p>
            <a:pPr algn="l">
              <a:lnSpc>
                <a:spcPts val="1072"/>
              </a:lnSpc>
            </a:pPr>
            <a:r>
              <a:rPr sz="825" b="1" i="0" u="none">
                <a:solidFill>
                  <a:srgbClr val="1E3A8A"/>
                </a:solidFill>
                <a:latin typeface="Hind Siliguri"/>
              </a:rPr>
              <a:t>ক্রিয়া:</a:t>
            </a:r>
            <a:r>
              <a:rPr sz="825" b="0" i="0" u="none">
                <a:solidFill>
                  <a:srgbClr val="1E293B"/>
                </a:solidFill>
                <a:latin typeface="Hind Siliguri"/>
              </a:rPr>
              <a:t> হাতকে পিছনে/উপরে তোলে এবং পা-কে দেহ অক্ষের দিকে আনে।</a:t>
            </a:r>
          </a:p>
        </p:txBody>
      </p:sp>
      <p:sp>
        <p:nvSpPr>
          <p:cNvPr id="127" name="TextBox 126">
            <a:extLst>
              <a:ext uri="{FF2B5EF4-FFF2-40B4-BE49-F238E27FC236}">
                <a16:creationId xmlns:a16="http://schemas.microsoft.com/office/drawing/2014/main" id="{2DA93960-685C-F139-4653-3F17C18E072F}"/>
              </a:ext>
            </a:extLst>
          </p:cNvPr>
          <p:cNvSpPr txBox="1"/>
          <p:nvPr/>
        </p:nvSpPr>
        <p:spPr>
          <a:xfrm>
            <a:off x="4375101" y="3328913"/>
            <a:ext cx="3498800" cy="147786"/>
          </a:xfrm>
          <a:prstGeom prst="rect">
            <a:avLst/>
          </a:prstGeom>
          <a:noFill/>
        </p:spPr>
        <p:txBody>
          <a:bodyPr wrap="square" lIns="0" tIns="0" rIns="0" bIns="0" anchor="t">
            <a:spAutoFit/>
          </a:bodyPr>
          <a:lstStyle/>
          <a:p>
            <a:pPr algn="l">
              <a:lnSpc>
                <a:spcPts val="1164"/>
              </a:lnSpc>
            </a:pPr>
            <a:r>
              <a:rPr sz="862" b="0" i="0" u="none">
                <a:solidFill>
                  <a:srgbClr val="334155"/>
                </a:solidFill>
                <a:latin typeface="Hind Siliguri"/>
              </a:rPr>
              <a:t>এটি দেহের কোন অংশকে নিচে নামাতে অংশ নেয়।</a:t>
            </a:r>
          </a:p>
        </p:txBody>
      </p:sp>
      <p:sp>
        <p:nvSpPr>
          <p:cNvPr id="128" name="TextBox 127">
            <a:extLst>
              <a:ext uri="{FF2B5EF4-FFF2-40B4-BE49-F238E27FC236}">
                <a16:creationId xmlns:a16="http://schemas.microsoft.com/office/drawing/2014/main" id="{D1BC6B62-F94C-9825-9F13-8E0F0358E4C8}"/>
              </a:ext>
            </a:extLst>
          </p:cNvPr>
          <p:cNvSpPr txBox="1"/>
          <p:nvPr/>
        </p:nvSpPr>
        <p:spPr>
          <a:xfrm>
            <a:off x="4479876" y="3887762"/>
            <a:ext cx="3317825" cy="136177"/>
          </a:xfrm>
          <a:prstGeom prst="rect">
            <a:avLst/>
          </a:prstGeom>
          <a:noFill/>
        </p:spPr>
        <p:txBody>
          <a:bodyPr wrap="square" lIns="0" tIns="0" rIns="0" bIns="0" anchor="t">
            <a:spAutoFit/>
          </a:bodyPr>
          <a:lstStyle/>
          <a:p>
            <a:pPr algn="l">
              <a:lnSpc>
                <a:spcPts val="1072"/>
              </a:lnSpc>
            </a:pPr>
            <a:r>
              <a:rPr sz="825" b="1" i="0" u="none">
                <a:solidFill>
                  <a:srgbClr val="1E3A8A"/>
                </a:solidFill>
                <a:latin typeface="Hind Siliguri"/>
              </a:rPr>
              <a:t>উদাহরণ:</a:t>
            </a:r>
            <a:r>
              <a:rPr sz="825" b="0" i="0" u="none">
                <a:solidFill>
                  <a:srgbClr val="1E293B"/>
                </a:solidFill>
                <a:latin typeface="Hind Siliguri"/>
              </a:rPr>
              <a:t> ডিপ্রেসর ম্যান্ডিবুলি (Depressor mandibulae)</a:t>
            </a:r>
          </a:p>
        </p:txBody>
      </p:sp>
      <p:sp>
        <p:nvSpPr>
          <p:cNvPr id="129" name="TextBox 128">
            <a:extLst>
              <a:ext uri="{FF2B5EF4-FFF2-40B4-BE49-F238E27FC236}">
                <a16:creationId xmlns:a16="http://schemas.microsoft.com/office/drawing/2014/main" id="{46E9F3A1-C6BF-D9B6-036D-AA0909601EE6}"/>
              </a:ext>
            </a:extLst>
          </p:cNvPr>
          <p:cNvSpPr txBox="1"/>
          <p:nvPr/>
        </p:nvSpPr>
        <p:spPr>
          <a:xfrm>
            <a:off x="4479876" y="4042990"/>
            <a:ext cx="3317825" cy="136177"/>
          </a:xfrm>
          <a:prstGeom prst="rect">
            <a:avLst/>
          </a:prstGeom>
          <a:noFill/>
        </p:spPr>
        <p:txBody>
          <a:bodyPr wrap="square" lIns="0" tIns="0" rIns="0" bIns="0" anchor="t">
            <a:spAutoFit/>
          </a:bodyPr>
          <a:lstStyle/>
          <a:p>
            <a:pPr algn="l">
              <a:lnSpc>
                <a:spcPts val="1072"/>
              </a:lnSpc>
            </a:pPr>
            <a:r>
              <a:rPr sz="825" b="1" i="0" u="none">
                <a:solidFill>
                  <a:srgbClr val="1E3A8A"/>
                </a:solidFill>
                <a:latin typeface="Hind Siliguri"/>
              </a:rPr>
              <a:t>ক্রিয়া:</a:t>
            </a:r>
            <a:r>
              <a:rPr sz="825" b="0" i="0" u="none">
                <a:solidFill>
                  <a:srgbClr val="1E293B"/>
                </a:solidFill>
                <a:latin typeface="Hind Siliguri"/>
              </a:rPr>
              <a:t> নিম্নচোয়ালকে নিচের দিকে নামাতে সাহায্য করে (মুখ খোলে)।</a:t>
            </a:r>
          </a:p>
        </p:txBody>
      </p:sp>
      <p:sp>
        <p:nvSpPr>
          <p:cNvPr id="130" name="TextBox 129">
            <a:extLst>
              <a:ext uri="{FF2B5EF4-FFF2-40B4-BE49-F238E27FC236}">
                <a16:creationId xmlns:a16="http://schemas.microsoft.com/office/drawing/2014/main" id="{C58DD54F-1129-9B3B-987F-B025E2C56373}"/>
              </a:ext>
            </a:extLst>
          </p:cNvPr>
          <p:cNvSpPr txBox="1"/>
          <p:nvPr/>
        </p:nvSpPr>
        <p:spPr>
          <a:xfrm>
            <a:off x="8273951" y="3328913"/>
            <a:ext cx="3498949" cy="147786"/>
          </a:xfrm>
          <a:prstGeom prst="rect">
            <a:avLst/>
          </a:prstGeom>
          <a:noFill/>
        </p:spPr>
        <p:txBody>
          <a:bodyPr wrap="square" lIns="0" tIns="0" rIns="0" bIns="0" anchor="t">
            <a:spAutoFit/>
          </a:bodyPr>
          <a:lstStyle/>
          <a:p>
            <a:pPr algn="l">
              <a:lnSpc>
                <a:spcPts val="1164"/>
              </a:lnSpc>
            </a:pPr>
            <a:r>
              <a:rPr sz="862" b="0" i="0" u="none">
                <a:solidFill>
                  <a:srgbClr val="334155"/>
                </a:solidFill>
                <a:latin typeface="Hind Siliguri"/>
              </a:rPr>
              <a:t>এটি দেহের কোন অংশকে উপরে উঠতে সহায়তা করে।</a:t>
            </a:r>
          </a:p>
        </p:txBody>
      </p:sp>
      <p:sp>
        <p:nvSpPr>
          <p:cNvPr id="131" name="TextBox 130">
            <a:extLst>
              <a:ext uri="{FF2B5EF4-FFF2-40B4-BE49-F238E27FC236}">
                <a16:creationId xmlns:a16="http://schemas.microsoft.com/office/drawing/2014/main" id="{992DC8A1-0CB5-A51E-6F2A-47E7DFAB0BDD}"/>
              </a:ext>
            </a:extLst>
          </p:cNvPr>
          <p:cNvSpPr txBox="1"/>
          <p:nvPr/>
        </p:nvSpPr>
        <p:spPr>
          <a:xfrm>
            <a:off x="8378726" y="3887762"/>
            <a:ext cx="3317974" cy="136177"/>
          </a:xfrm>
          <a:prstGeom prst="rect">
            <a:avLst/>
          </a:prstGeom>
          <a:noFill/>
        </p:spPr>
        <p:txBody>
          <a:bodyPr wrap="square" lIns="0" tIns="0" rIns="0" bIns="0" anchor="t">
            <a:spAutoFit/>
          </a:bodyPr>
          <a:lstStyle/>
          <a:p>
            <a:pPr algn="l">
              <a:lnSpc>
                <a:spcPts val="1072"/>
              </a:lnSpc>
            </a:pPr>
            <a:r>
              <a:rPr sz="825" b="1" i="0" u="none">
                <a:solidFill>
                  <a:srgbClr val="1E3A8A"/>
                </a:solidFill>
                <a:latin typeface="Hind Siliguri"/>
              </a:rPr>
              <a:t>উদাহরণ:</a:t>
            </a:r>
            <a:r>
              <a:rPr sz="825" b="0" i="0" u="none">
                <a:solidFill>
                  <a:srgbClr val="1E293B"/>
                </a:solidFill>
                <a:latin typeface="Hind Siliguri"/>
              </a:rPr>
              <a:t> ম্যাসটার পেশী (Masseter muscle)</a:t>
            </a:r>
          </a:p>
        </p:txBody>
      </p:sp>
      <p:sp>
        <p:nvSpPr>
          <p:cNvPr id="132" name="TextBox 131">
            <a:extLst>
              <a:ext uri="{FF2B5EF4-FFF2-40B4-BE49-F238E27FC236}">
                <a16:creationId xmlns:a16="http://schemas.microsoft.com/office/drawing/2014/main" id="{3F7E7101-5B42-97C9-4179-6F736B338338}"/>
              </a:ext>
            </a:extLst>
          </p:cNvPr>
          <p:cNvSpPr txBox="1"/>
          <p:nvPr/>
        </p:nvSpPr>
        <p:spPr>
          <a:xfrm>
            <a:off x="8378726" y="4042990"/>
            <a:ext cx="3317974" cy="136177"/>
          </a:xfrm>
          <a:prstGeom prst="rect">
            <a:avLst/>
          </a:prstGeom>
          <a:noFill/>
        </p:spPr>
        <p:txBody>
          <a:bodyPr wrap="square" lIns="0" tIns="0" rIns="0" bIns="0" anchor="t">
            <a:spAutoFit/>
          </a:bodyPr>
          <a:lstStyle/>
          <a:p>
            <a:pPr algn="l">
              <a:lnSpc>
                <a:spcPts val="1072"/>
              </a:lnSpc>
            </a:pPr>
            <a:r>
              <a:rPr sz="825" b="1" i="0" u="none">
                <a:solidFill>
                  <a:srgbClr val="1E3A8A"/>
                </a:solidFill>
                <a:latin typeface="Hind Siliguri"/>
              </a:rPr>
              <a:t>ক্রিয়া:</a:t>
            </a:r>
            <a:r>
              <a:rPr sz="825" b="0" i="0" u="none">
                <a:solidFill>
                  <a:srgbClr val="1E293B"/>
                </a:solidFill>
                <a:latin typeface="Hind Siliguri"/>
              </a:rPr>
              <a:t> নিম্নচোয়ালকে উপরের দিকে তোলে (খোলা মুখ বন্ধ হয়)।</a:t>
            </a:r>
          </a:p>
        </p:txBody>
      </p:sp>
      <p:sp>
        <p:nvSpPr>
          <p:cNvPr id="133" name="TextBox 132">
            <a:extLst>
              <a:ext uri="{FF2B5EF4-FFF2-40B4-BE49-F238E27FC236}">
                <a16:creationId xmlns:a16="http://schemas.microsoft.com/office/drawing/2014/main" id="{2EE378EC-E1CD-4B7C-33A3-060C46072FC8}"/>
              </a:ext>
            </a:extLst>
          </p:cNvPr>
          <p:cNvSpPr txBox="1"/>
          <p:nvPr/>
        </p:nvSpPr>
        <p:spPr>
          <a:xfrm>
            <a:off x="476251" y="5112618"/>
            <a:ext cx="3498800" cy="147786"/>
          </a:xfrm>
          <a:prstGeom prst="rect">
            <a:avLst/>
          </a:prstGeom>
          <a:noFill/>
        </p:spPr>
        <p:txBody>
          <a:bodyPr wrap="square" lIns="0" tIns="0" rIns="0" bIns="0" anchor="t">
            <a:spAutoFit/>
          </a:bodyPr>
          <a:lstStyle/>
          <a:p>
            <a:pPr algn="l">
              <a:lnSpc>
                <a:spcPts val="1164"/>
              </a:lnSpc>
            </a:pPr>
            <a:r>
              <a:rPr sz="862" b="0" i="0" u="none">
                <a:solidFill>
                  <a:srgbClr val="334155"/>
                </a:solidFill>
                <a:latin typeface="Hind Siliguri"/>
              </a:rPr>
              <a:t>এটি দেহের কোন অংশের আবর্তনে বা ঘূর্ণনে সহায়তা করে।</a:t>
            </a:r>
          </a:p>
        </p:txBody>
      </p:sp>
      <p:sp>
        <p:nvSpPr>
          <p:cNvPr id="134" name="TextBox 133">
            <a:extLst>
              <a:ext uri="{FF2B5EF4-FFF2-40B4-BE49-F238E27FC236}">
                <a16:creationId xmlns:a16="http://schemas.microsoft.com/office/drawing/2014/main" id="{788AD0A4-9A8A-D4E0-4B43-884CE77E41C1}"/>
              </a:ext>
            </a:extLst>
          </p:cNvPr>
          <p:cNvSpPr txBox="1"/>
          <p:nvPr/>
        </p:nvSpPr>
        <p:spPr>
          <a:xfrm>
            <a:off x="581026" y="5671467"/>
            <a:ext cx="3317825" cy="136177"/>
          </a:xfrm>
          <a:prstGeom prst="rect">
            <a:avLst/>
          </a:prstGeom>
          <a:noFill/>
        </p:spPr>
        <p:txBody>
          <a:bodyPr wrap="square" lIns="0" tIns="0" rIns="0" bIns="0" anchor="t">
            <a:spAutoFit/>
          </a:bodyPr>
          <a:lstStyle/>
          <a:p>
            <a:pPr algn="l">
              <a:lnSpc>
                <a:spcPts val="1072"/>
              </a:lnSpc>
            </a:pPr>
            <a:r>
              <a:rPr sz="825" b="1" i="0" u="none">
                <a:solidFill>
                  <a:srgbClr val="1E3A8A"/>
                </a:solidFill>
                <a:latin typeface="Hind Siliguri"/>
              </a:rPr>
              <a:t>উদাহরণ:</a:t>
            </a:r>
            <a:r>
              <a:rPr sz="825" b="0" i="0" u="none">
                <a:solidFill>
                  <a:srgbClr val="1E293B"/>
                </a:solidFill>
                <a:latin typeface="Hind Siliguri"/>
              </a:rPr>
              <a:t> পাইরিফর্মিস পেশী (Piriformes muscle)</a:t>
            </a:r>
          </a:p>
        </p:txBody>
      </p:sp>
      <p:sp>
        <p:nvSpPr>
          <p:cNvPr id="135" name="TextBox 134">
            <a:extLst>
              <a:ext uri="{FF2B5EF4-FFF2-40B4-BE49-F238E27FC236}">
                <a16:creationId xmlns:a16="http://schemas.microsoft.com/office/drawing/2014/main" id="{6762095C-FE93-8578-BFE6-8BB3D0A504F0}"/>
              </a:ext>
            </a:extLst>
          </p:cNvPr>
          <p:cNvSpPr txBox="1"/>
          <p:nvPr/>
        </p:nvSpPr>
        <p:spPr>
          <a:xfrm>
            <a:off x="581026" y="5826695"/>
            <a:ext cx="3317825" cy="136177"/>
          </a:xfrm>
          <a:prstGeom prst="rect">
            <a:avLst/>
          </a:prstGeom>
          <a:noFill/>
        </p:spPr>
        <p:txBody>
          <a:bodyPr wrap="square" lIns="0" tIns="0" rIns="0" bIns="0" anchor="t">
            <a:spAutoFit/>
          </a:bodyPr>
          <a:lstStyle/>
          <a:p>
            <a:pPr algn="l">
              <a:lnSpc>
                <a:spcPts val="1072"/>
              </a:lnSpc>
            </a:pPr>
            <a:r>
              <a:rPr sz="825" b="1" i="0" u="none">
                <a:solidFill>
                  <a:srgbClr val="1E3A8A"/>
                </a:solidFill>
                <a:latin typeface="Hind Siliguri"/>
              </a:rPr>
              <a:t>ক্রিয়া:</a:t>
            </a:r>
            <a:r>
              <a:rPr sz="825" b="0" i="0" u="none">
                <a:solidFill>
                  <a:srgbClr val="1E293B"/>
                </a:solidFill>
                <a:latin typeface="Hind Siliguri"/>
              </a:rPr>
              <a:t> ফিমার (উর্বস্থি) ঘূর্ণনে সাহায্য করে।</a:t>
            </a:r>
          </a:p>
        </p:txBody>
      </p:sp>
      <p:sp>
        <p:nvSpPr>
          <p:cNvPr id="136" name="TextBox 135">
            <a:extLst>
              <a:ext uri="{FF2B5EF4-FFF2-40B4-BE49-F238E27FC236}">
                <a16:creationId xmlns:a16="http://schemas.microsoft.com/office/drawing/2014/main" id="{3DCB64D4-22AB-E673-446B-F3C0FE70E8C4}"/>
              </a:ext>
            </a:extLst>
          </p:cNvPr>
          <p:cNvSpPr txBox="1"/>
          <p:nvPr/>
        </p:nvSpPr>
        <p:spPr>
          <a:xfrm>
            <a:off x="4375101" y="5112618"/>
            <a:ext cx="3498800" cy="147786"/>
          </a:xfrm>
          <a:prstGeom prst="rect">
            <a:avLst/>
          </a:prstGeom>
          <a:noFill/>
        </p:spPr>
        <p:txBody>
          <a:bodyPr wrap="square" lIns="0" tIns="0" rIns="0" bIns="0" anchor="t">
            <a:spAutoFit/>
          </a:bodyPr>
          <a:lstStyle/>
          <a:p>
            <a:pPr algn="l">
              <a:lnSpc>
                <a:spcPts val="1164"/>
              </a:lnSpc>
            </a:pPr>
            <a:r>
              <a:rPr sz="862" b="0" i="0" u="none">
                <a:solidFill>
                  <a:srgbClr val="334155"/>
                </a:solidFill>
                <a:latin typeface="Hind Siliguri"/>
              </a:rPr>
              <a:t>এ পেশী অঙ্গকে সামনে প্রসারিত করতে সহায়তা করে।</a:t>
            </a:r>
          </a:p>
        </p:txBody>
      </p:sp>
      <p:sp>
        <p:nvSpPr>
          <p:cNvPr id="137" name="TextBox 136">
            <a:extLst>
              <a:ext uri="{FF2B5EF4-FFF2-40B4-BE49-F238E27FC236}">
                <a16:creationId xmlns:a16="http://schemas.microsoft.com/office/drawing/2014/main" id="{1F7FEE6E-943B-614E-C1E0-C7B92F0E1153}"/>
              </a:ext>
            </a:extLst>
          </p:cNvPr>
          <p:cNvSpPr txBox="1"/>
          <p:nvPr/>
        </p:nvSpPr>
        <p:spPr>
          <a:xfrm>
            <a:off x="4479876" y="5671467"/>
            <a:ext cx="3317825" cy="136177"/>
          </a:xfrm>
          <a:prstGeom prst="rect">
            <a:avLst/>
          </a:prstGeom>
          <a:noFill/>
        </p:spPr>
        <p:txBody>
          <a:bodyPr wrap="square" lIns="0" tIns="0" rIns="0" bIns="0" anchor="t">
            <a:spAutoFit/>
          </a:bodyPr>
          <a:lstStyle/>
          <a:p>
            <a:pPr algn="l">
              <a:lnSpc>
                <a:spcPts val="1072"/>
              </a:lnSpc>
            </a:pPr>
            <a:r>
              <a:rPr sz="825" b="1" i="0" u="none">
                <a:solidFill>
                  <a:srgbClr val="1E3A8A"/>
                </a:solidFill>
                <a:latin typeface="Hind Siliguri"/>
              </a:rPr>
              <a:t>উদাহরণ:</a:t>
            </a:r>
            <a:r>
              <a:rPr sz="825" b="0" i="0" u="none">
                <a:solidFill>
                  <a:srgbClr val="1E293B"/>
                </a:solidFill>
                <a:latin typeface="Hind Siliguri"/>
              </a:rPr>
              <a:t> ফিমার সংলগ্ন প্রোট্র্যাক্টর পেশী</a:t>
            </a:r>
          </a:p>
        </p:txBody>
      </p:sp>
      <p:sp>
        <p:nvSpPr>
          <p:cNvPr id="138" name="TextBox 137">
            <a:extLst>
              <a:ext uri="{FF2B5EF4-FFF2-40B4-BE49-F238E27FC236}">
                <a16:creationId xmlns:a16="http://schemas.microsoft.com/office/drawing/2014/main" id="{E96BE8B9-F24D-8873-A261-AD695F90AAC2}"/>
              </a:ext>
            </a:extLst>
          </p:cNvPr>
          <p:cNvSpPr txBox="1"/>
          <p:nvPr/>
        </p:nvSpPr>
        <p:spPr>
          <a:xfrm>
            <a:off x="4479876" y="5826695"/>
            <a:ext cx="3317825" cy="136177"/>
          </a:xfrm>
          <a:prstGeom prst="rect">
            <a:avLst/>
          </a:prstGeom>
          <a:noFill/>
        </p:spPr>
        <p:txBody>
          <a:bodyPr wrap="square" lIns="0" tIns="0" rIns="0" bIns="0" anchor="t">
            <a:spAutoFit/>
          </a:bodyPr>
          <a:lstStyle/>
          <a:p>
            <a:pPr algn="l">
              <a:lnSpc>
                <a:spcPts val="1072"/>
              </a:lnSpc>
            </a:pPr>
            <a:r>
              <a:rPr sz="825" b="1" i="0" u="none">
                <a:solidFill>
                  <a:srgbClr val="1E3A8A"/>
                </a:solidFill>
                <a:latin typeface="Hind Siliguri"/>
              </a:rPr>
              <a:t>ক্রিয়া:</a:t>
            </a:r>
            <a:r>
              <a:rPr sz="825" b="0" i="0" u="none">
                <a:solidFill>
                  <a:srgbClr val="1E293B"/>
                </a:solidFill>
                <a:latin typeface="Hind Siliguri"/>
              </a:rPr>
              <a:t> ফিমারকে সামনের দিকে প্রসারিত করে।</a:t>
            </a:r>
          </a:p>
        </p:txBody>
      </p:sp>
      <p:sp>
        <p:nvSpPr>
          <p:cNvPr id="139" name="TextBox 138">
            <a:extLst>
              <a:ext uri="{FF2B5EF4-FFF2-40B4-BE49-F238E27FC236}">
                <a16:creationId xmlns:a16="http://schemas.microsoft.com/office/drawing/2014/main" id="{E49D7DBD-BADD-18A9-684E-C43CB75FB4F6}"/>
              </a:ext>
            </a:extLst>
          </p:cNvPr>
          <p:cNvSpPr txBox="1"/>
          <p:nvPr/>
        </p:nvSpPr>
        <p:spPr>
          <a:xfrm>
            <a:off x="8273951" y="5112618"/>
            <a:ext cx="3498949" cy="147786"/>
          </a:xfrm>
          <a:prstGeom prst="rect">
            <a:avLst/>
          </a:prstGeom>
          <a:noFill/>
        </p:spPr>
        <p:txBody>
          <a:bodyPr wrap="square" lIns="0" tIns="0" rIns="0" bIns="0" anchor="t">
            <a:spAutoFit/>
          </a:bodyPr>
          <a:lstStyle/>
          <a:p>
            <a:pPr algn="l">
              <a:lnSpc>
                <a:spcPts val="1164"/>
              </a:lnSpc>
            </a:pPr>
            <a:r>
              <a:rPr sz="862" b="0" i="0" u="none">
                <a:solidFill>
                  <a:srgbClr val="334155"/>
                </a:solidFill>
                <a:latin typeface="Hind Siliguri"/>
              </a:rPr>
              <a:t>এ ধরনের পেশী প্রোট্র্যাক্টরের বিপরীতে কাজ করে।</a:t>
            </a:r>
          </a:p>
        </p:txBody>
      </p:sp>
      <p:sp>
        <p:nvSpPr>
          <p:cNvPr id="140" name="TextBox 139">
            <a:extLst>
              <a:ext uri="{FF2B5EF4-FFF2-40B4-BE49-F238E27FC236}">
                <a16:creationId xmlns:a16="http://schemas.microsoft.com/office/drawing/2014/main" id="{D7E0DD89-FD57-0697-0C8D-4CF35F633207}"/>
              </a:ext>
            </a:extLst>
          </p:cNvPr>
          <p:cNvSpPr txBox="1"/>
          <p:nvPr/>
        </p:nvSpPr>
        <p:spPr>
          <a:xfrm>
            <a:off x="8378726" y="5671467"/>
            <a:ext cx="3317974" cy="136177"/>
          </a:xfrm>
          <a:prstGeom prst="rect">
            <a:avLst/>
          </a:prstGeom>
          <a:noFill/>
        </p:spPr>
        <p:txBody>
          <a:bodyPr wrap="square" lIns="0" tIns="0" rIns="0" bIns="0" anchor="t">
            <a:spAutoFit/>
          </a:bodyPr>
          <a:lstStyle/>
          <a:p>
            <a:pPr algn="l">
              <a:lnSpc>
                <a:spcPts val="1072"/>
              </a:lnSpc>
            </a:pPr>
            <a:r>
              <a:rPr sz="825" b="1" i="0" u="none">
                <a:solidFill>
                  <a:srgbClr val="1E3A8A"/>
                </a:solidFill>
                <a:latin typeface="Hind Siliguri"/>
              </a:rPr>
              <a:t>উদাহরণ:</a:t>
            </a:r>
            <a:r>
              <a:rPr sz="825" b="0" i="0" u="none">
                <a:solidFill>
                  <a:srgbClr val="1E293B"/>
                </a:solidFill>
                <a:latin typeface="Hind Siliguri"/>
              </a:rPr>
              <a:t> ফিমার সংলগ্ন রিট্র্যাক্টর পেশী</a:t>
            </a:r>
          </a:p>
        </p:txBody>
      </p:sp>
      <p:sp>
        <p:nvSpPr>
          <p:cNvPr id="141" name="TextBox 140">
            <a:extLst>
              <a:ext uri="{FF2B5EF4-FFF2-40B4-BE49-F238E27FC236}">
                <a16:creationId xmlns:a16="http://schemas.microsoft.com/office/drawing/2014/main" id="{86FD4989-203E-BCD6-E853-661F165379F5}"/>
              </a:ext>
            </a:extLst>
          </p:cNvPr>
          <p:cNvSpPr txBox="1"/>
          <p:nvPr/>
        </p:nvSpPr>
        <p:spPr>
          <a:xfrm>
            <a:off x="8378726" y="5826695"/>
            <a:ext cx="3317974" cy="136177"/>
          </a:xfrm>
          <a:prstGeom prst="rect">
            <a:avLst/>
          </a:prstGeom>
          <a:noFill/>
        </p:spPr>
        <p:txBody>
          <a:bodyPr wrap="square" lIns="0" tIns="0" rIns="0" bIns="0" anchor="t">
            <a:spAutoFit/>
          </a:bodyPr>
          <a:lstStyle/>
          <a:p>
            <a:pPr algn="l">
              <a:lnSpc>
                <a:spcPts val="1072"/>
              </a:lnSpc>
            </a:pPr>
            <a:r>
              <a:rPr sz="825" b="1" i="0" u="none">
                <a:solidFill>
                  <a:srgbClr val="1E3A8A"/>
                </a:solidFill>
                <a:latin typeface="Hind Siliguri"/>
              </a:rPr>
              <a:t>ক্রিয়া:</a:t>
            </a:r>
            <a:r>
              <a:rPr sz="825" b="0" i="0" u="none">
                <a:solidFill>
                  <a:srgbClr val="1E293B"/>
                </a:solidFill>
                <a:latin typeface="Hind Siliguri"/>
              </a:rPr>
              <a:t> সামনে প্রসারিত ফিমারকে পিছনের দিকে ফিরিয়ে আনে।</a:t>
            </a:r>
          </a:p>
        </p:txBody>
      </p:sp>
      <p:sp>
        <p:nvSpPr>
          <p:cNvPr id="142" name="TextBox 141">
            <a:extLst>
              <a:ext uri="{FF2B5EF4-FFF2-40B4-BE49-F238E27FC236}">
                <a16:creationId xmlns:a16="http://schemas.microsoft.com/office/drawing/2014/main" id="{F1248951-B117-609C-D961-654FE41984FA}"/>
              </a:ext>
            </a:extLst>
          </p:cNvPr>
          <p:cNvSpPr txBox="1"/>
          <p:nvPr/>
        </p:nvSpPr>
        <p:spPr>
          <a:xfrm>
            <a:off x="476251" y="1249932"/>
            <a:ext cx="971550" cy="209550"/>
          </a:xfrm>
          <a:prstGeom prst="rect">
            <a:avLst/>
          </a:prstGeom>
          <a:noFill/>
        </p:spPr>
        <p:txBody>
          <a:bodyPr wrap="square" lIns="0" tIns="0" rIns="0" bIns="0" anchor="ctr">
            <a:spAutoFit/>
          </a:bodyPr>
          <a:lstStyle/>
          <a:p>
            <a:pPr algn="l"/>
            <a:r>
              <a:rPr sz="1200" b="1" i="0" u="none">
                <a:solidFill>
                  <a:srgbClr val="0F172A"/>
                </a:solidFill>
                <a:latin typeface="Hind Siliguri"/>
              </a:rPr>
              <a:t>ফ্লেক্সর পেশী</a:t>
            </a:r>
          </a:p>
        </p:txBody>
      </p:sp>
      <p:pic>
        <p:nvPicPr>
          <p:cNvPr id="143" name="Picture 142" descr="image.png">
            <a:extLst>
              <a:ext uri="{FF2B5EF4-FFF2-40B4-BE49-F238E27FC236}">
                <a16:creationId xmlns:a16="http://schemas.microsoft.com/office/drawing/2014/main" id="{862CF7F8-6902-F3A6-E5A1-A9361DCDE49B}"/>
              </a:ext>
            </a:extLst>
          </p:cNvPr>
          <p:cNvPicPr>
            <a:picLocks noChangeAspect="1"/>
          </p:cNvPicPr>
          <p:nvPr/>
        </p:nvPicPr>
        <p:blipFill>
          <a:blip r:embed="rId17"/>
          <a:stretch>
            <a:fillRect/>
          </a:stretch>
        </p:blipFill>
        <p:spPr>
          <a:xfrm>
            <a:off x="677743" y="2471663"/>
            <a:ext cx="2733675" cy="171450"/>
          </a:xfrm>
          <a:prstGeom prst="rect">
            <a:avLst/>
          </a:prstGeom>
        </p:spPr>
      </p:pic>
      <p:sp>
        <p:nvSpPr>
          <p:cNvPr id="144" name="TextBox 143">
            <a:extLst>
              <a:ext uri="{FF2B5EF4-FFF2-40B4-BE49-F238E27FC236}">
                <a16:creationId xmlns:a16="http://schemas.microsoft.com/office/drawing/2014/main" id="{7891F96F-E46E-FE4E-1093-57882B2BDE61}"/>
              </a:ext>
            </a:extLst>
          </p:cNvPr>
          <p:cNvSpPr txBox="1"/>
          <p:nvPr/>
        </p:nvSpPr>
        <p:spPr>
          <a:xfrm>
            <a:off x="4375101" y="1231492"/>
            <a:ext cx="1623452" cy="184666"/>
          </a:xfrm>
          <a:prstGeom prst="rect">
            <a:avLst/>
          </a:prstGeom>
          <a:noFill/>
        </p:spPr>
        <p:txBody>
          <a:bodyPr wrap="square" lIns="0" tIns="0" rIns="0" bIns="0" anchor="ctr">
            <a:spAutoFit/>
          </a:bodyPr>
          <a:lstStyle/>
          <a:p>
            <a:pPr algn="l"/>
            <a:r>
              <a:rPr sz="1200" b="1" i="0" u="none" dirty="0" err="1">
                <a:solidFill>
                  <a:srgbClr val="0F172A"/>
                </a:solidFill>
                <a:latin typeface="Hind Siliguri"/>
              </a:rPr>
              <a:t>এক্সটেনসর</a:t>
            </a:r>
            <a:r>
              <a:rPr sz="1200" b="1" i="0" u="none" dirty="0">
                <a:solidFill>
                  <a:srgbClr val="0F172A"/>
                </a:solidFill>
                <a:latin typeface="Hind Siliguri"/>
              </a:rPr>
              <a:t> </a:t>
            </a:r>
            <a:r>
              <a:rPr sz="1200" b="1" i="0" u="none" dirty="0" err="1">
                <a:solidFill>
                  <a:srgbClr val="0F172A"/>
                </a:solidFill>
                <a:latin typeface="Hind Siliguri"/>
              </a:rPr>
              <a:t>পেশী</a:t>
            </a:r>
            <a:endParaRPr sz="1200" b="1" i="0" u="none" dirty="0">
              <a:solidFill>
                <a:srgbClr val="0F172A"/>
              </a:solidFill>
              <a:latin typeface="Hind Siliguri"/>
            </a:endParaRPr>
          </a:p>
        </p:txBody>
      </p:sp>
      <p:pic>
        <p:nvPicPr>
          <p:cNvPr id="145" name="Picture 144" descr="image.png">
            <a:extLst>
              <a:ext uri="{FF2B5EF4-FFF2-40B4-BE49-F238E27FC236}">
                <a16:creationId xmlns:a16="http://schemas.microsoft.com/office/drawing/2014/main" id="{4091C804-E654-239B-3B96-B290DBEA537F}"/>
              </a:ext>
            </a:extLst>
          </p:cNvPr>
          <p:cNvPicPr>
            <a:picLocks noChangeAspect="1"/>
          </p:cNvPicPr>
          <p:nvPr/>
        </p:nvPicPr>
        <p:blipFill>
          <a:blip r:embed="rId18"/>
          <a:stretch>
            <a:fillRect/>
          </a:stretch>
        </p:blipFill>
        <p:spPr>
          <a:xfrm>
            <a:off x="4576593" y="2471663"/>
            <a:ext cx="2190750" cy="171450"/>
          </a:xfrm>
          <a:prstGeom prst="rect">
            <a:avLst/>
          </a:prstGeom>
        </p:spPr>
      </p:pic>
      <p:sp>
        <p:nvSpPr>
          <p:cNvPr id="146" name="TextBox 145">
            <a:extLst>
              <a:ext uri="{FF2B5EF4-FFF2-40B4-BE49-F238E27FC236}">
                <a16:creationId xmlns:a16="http://schemas.microsoft.com/office/drawing/2014/main" id="{2ED986A4-95A9-806C-7253-EABD7F54913F}"/>
              </a:ext>
            </a:extLst>
          </p:cNvPr>
          <p:cNvSpPr txBox="1"/>
          <p:nvPr/>
        </p:nvSpPr>
        <p:spPr>
          <a:xfrm>
            <a:off x="8273951" y="1231492"/>
            <a:ext cx="1610567" cy="184666"/>
          </a:xfrm>
          <a:prstGeom prst="rect">
            <a:avLst/>
          </a:prstGeom>
          <a:noFill/>
        </p:spPr>
        <p:txBody>
          <a:bodyPr wrap="square" lIns="0" tIns="0" rIns="0" bIns="0" anchor="ctr">
            <a:spAutoFit/>
          </a:bodyPr>
          <a:lstStyle/>
          <a:p>
            <a:pPr algn="l"/>
            <a:r>
              <a:rPr sz="1200" b="1" i="0" u="none">
                <a:solidFill>
                  <a:srgbClr val="0F172A"/>
                </a:solidFill>
                <a:latin typeface="Hind Siliguri"/>
              </a:rPr>
              <a:t>অ্যাবডাক্টর পেশী</a:t>
            </a:r>
          </a:p>
        </p:txBody>
      </p:sp>
      <p:pic>
        <p:nvPicPr>
          <p:cNvPr id="147" name="Picture 146" descr="image.png">
            <a:extLst>
              <a:ext uri="{FF2B5EF4-FFF2-40B4-BE49-F238E27FC236}">
                <a16:creationId xmlns:a16="http://schemas.microsoft.com/office/drawing/2014/main" id="{15AB44B5-5E77-3101-87B8-EA2F12F07B5D}"/>
              </a:ext>
            </a:extLst>
          </p:cNvPr>
          <p:cNvPicPr>
            <a:picLocks noChangeAspect="1"/>
          </p:cNvPicPr>
          <p:nvPr/>
        </p:nvPicPr>
        <p:blipFill>
          <a:blip r:embed="rId19"/>
          <a:stretch>
            <a:fillRect/>
          </a:stretch>
        </p:blipFill>
        <p:spPr>
          <a:xfrm>
            <a:off x="8475443" y="2471663"/>
            <a:ext cx="2190750" cy="171450"/>
          </a:xfrm>
          <a:prstGeom prst="rect">
            <a:avLst/>
          </a:prstGeom>
        </p:spPr>
      </p:pic>
      <p:sp>
        <p:nvSpPr>
          <p:cNvPr id="148" name="TextBox 147">
            <a:extLst>
              <a:ext uri="{FF2B5EF4-FFF2-40B4-BE49-F238E27FC236}">
                <a16:creationId xmlns:a16="http://schemas.microsoft.com/office/drawing/2014/main" id="{56FB8056-629E-6FF3-4D5F-E14A30AC8E9E}"/>
              </a:ext>
            </a:extLst>
          </p:cNvPr>
          <p:cNvSpPr txBox="1"/>
          <p:nvPr/>
        </p:nvSpPr>
        <p:spPr>
          <a:xfrm>
            <a:off x="476251" y="3015198"/>
            <a:ext cx="1507491" cy="184666"/>
          </a:xfrm>
          <a:prstGeom prst="rect">
            <a:avLst/>
          </a:prstGeom>
          <a:noFill/>
        </p:spPr>
        <p:txBody>
          <a:bodyPr wrap="square" lIns="0" tIns="0" rIns="0" bIns="0" anchor="ctr">
            <a:spAutoFit/>
          </a:bodyPr>
          <a:lstStyle/>
          <a:p>
            <a:pPr algn="l"/>
            <a:r>
              <a:rPr sz="1200" b="1" i="0" u="none">
                <a:solidFill>
                  <a:srgbClr val="0F172A"/>
                </a:solidFill>
                <a:latin typeface="Hind Siliguri"/>
              </a:rPr>
              <a:t>অ্যাডাক্টর পেশী</a:t>
            </a:r>
          </a:p>
        </p:txBody>
      </p:sp>
      <p:pic>
        <p:nvPicPr>
          <p:cNvPr id="149" name="Picture 148" descr="image.png">
            <a:extLst>
              <a:ext uri="{FF2B5EF4-FFF2-40B4-BE49-F238E27FC236}">
                <a16:creationId xmlns:a16="http://schemas.microsoft.com/office/drawing/2014/main" id="{A0004835-C58A-4DFB-EB6E-B9EC40A50855}"/>
              </a:ext>
            </a:extLst>
          </p:cNvPr>
          <p:cNvPicPr>
            <a:picLocks noChangeAspect="1"/>
          </p:cNvPicPr>
          <p:nvPr/>
        </p:nvPicPr>
        <p:blipFill>
          <a:blip r:embed="rId20"/>
          <a:stretch>
            <a:fillRect/>
          </a:stretch>
        </p:blipFill>
        <p:spPr>
          <a:xfrm>
            <a:off x="677743" y="4255368"/>
            <a:ext cx="1733550" cy="171450"/>
          </a:xfrm>
          <a:prstGeom prst="rect">
            <a:avLst/>
          </a:prstGeom>
        </p:spPr>
      </p:pic>
      <p:sp>
        <p:nvSpPr>
          <p:cNvPr id="150" name="TextBox 149">
            <a:extLst>
              <a:ext uri="{FF2B5EF4-FFF2-40B4-BE49-F238E27FC236}">
                <a16:creationId xmlns:a16="http://schemas.microsoft.com/office/drawing/2014/main" id="{447E3ECE-F41D-D2B7-C607-13841DB2C9D6}"/>
              </a:ext>
            </a:extLst>
          </p:cNvPr>
          <p:cNvSpPr txBox="1"/>
          <p:nvPr/>
        </p:nvSpPr>
        <p:spPr>
          <a:xfrm>
            <a:off x="4375101" y="3015198"/>
            <a:ext cx="1378646" cy="184666"/>
          </a:xfrm>
          <a:prstGeom prst="rect">
            <a:avLst/>
          </a:prstGeom>
          <a:noFill/>
        </p:spPr>
        <p:txBody>
          <a:bodyPr wrap="square" lIns="0" tIns="0" rIns="0" bIns="0" anchor="ctr">
            <a:spAutoFit/>
          </a:bodyPr>
          <a:lstStyle/>
          <a:p>
            <a:pPr algn="l"/>
            <a:r>
              <a:rPr sz="1200" b="1" i="0" u="none">
                <a:solidFill>
                  <a:srgbClr val="0F172A"/>
                </a:solidFill>
                <a:latin typeface="Hind Siliguri"/>
              </a:rPr>
              <a:t>ডিপ্রেসর পেশী</a:t>
            </a:r>
          </a:p>
        </p:txBody>
      </p:sp>
      <p:pic>
        <p:nvPicPr>
          <p:cNvPr id="151" name="Picture 150" descr="image.png">
            <a:extLst>
              <a:ext uri="{FF2B5EF4-FFF2-40B4-BE49-F238E27FC236}">
                <a16:creationId xmlns:a16="http://schemas.microsoft.com/office/drawing/2014/main" id="{FE6686E0-288D-2D03-CEEE-33B120C131D8}"/>
              </a:ext>
            </a:extLst>
          </p:cNvPr>
          <p:cNvPicPr>
            <a:picLocks noChangeAspect="1"/>
          </p:cNvPicPr>
          <p:nvPr/>
        </p:nvPicPr>
        <p:blipFill>
          <a:blip r:embed="rId21"/>
          <a:stretch>
            <a:fillRect/>
          </a:stretch>
        </p:blipFill>
        <p:spPr>
          <a:xfrm>
            <a:off x="4576593" y="4255368"/>
            <a:ext cx="1628775" cy="171450"/>
          </a:xfrm>
          <a:prstGeom prst="rect">
            <a:avLst/>
          </a:prstGeom>
        </p:spPr>
      </p:pic>
      <p:sp>
        <p:nvSpPr>
          <p:cNvPr id="152" name="TextBox 151">
            <a:extLst>
              <a:ext uri="{FF2B5EF4-FFF2-40B4-BE49-F238E27FC236}">
                <a16:creationId xmlns:a16="http://schemas.microsoft.com/office/drawing/2014/main" id="{6906F0D2-42B3-5C8B-8005-CAD64FBA5B1A}"/>
              </a:ext>
            </a:extLst>
          </p:cNvPr>
          <p:cNvSpPr txBox="1"/>
          <p:nvPr/>
        </p:nvSpPr>
        <p:spPr>
          <a:xfrm>
            <a:off x="8273951" y="3033638"/>
            <a:ext cx="1028700" cy="209550"/>
          </a:xfrm>
          <a:prstGeom prst="rect">
            <a:avLst/>
          </a:prstGeom>
          <a:noFill/>
        </p:spPr>
        <p:txBody>
          <a:bodyPr wrap="square" lIns="0" tIns="0" rIns="0" bIns="0" anchor="ctr">
            <a:spAutoFit/>
          </a:bodyPr>
          <a:lstStyle/>
          <a:p>
            <a:pPr algn="l"/>
            <a:r>
              <a:rPr sz="1200" b="1" i="0" u="none">
                <a:solidFill>
                  <a:srgbClr val="0F172A"/>
                </a:solidFill>
                <a:latin typeface="Hind Siliguri"/>
              </a:rPr>
              <a:t>লিভেটর পেশী</a:t>
            </a:r>
          </a:p>
        </p:txBody>
      </p:sp>
      <p:pic>
        <p:nvPicPr>
          <p:cNvPr id="153" name="Picture 152" descr="image.png">
            <a:extLst>
              <a:ext uri="{FF2B5EF4-FFF2-40B4-BE49-F238E27FC236}">
                <a16:creationId xmlns:a16="http://schemas.microsoft.com/office/drawing/2014/main" id="{D80FCF07-D1CB-D895-EB86-959422DA0D30}"/>
              </a:ext>
            </a:extLst>
          </p:cNvPr>
          <p:cNvPicPr>
            <a:picLocks noChangeAspect="1"/>
          </p:cNvPicPr>
          <p:nvPr/>
        </p:nvPicPr>
        <p:blipFill>
          <a:blip r:embed="rId22"/>
          <a:stretch>
            <a:fillRect/>
          </a:stretch>
        </p:blipFill>
        <p:spPr>
          <a:xfrm>
            <a:off x="8475443" y="4255368"/>
            <a:ext cx="1571625" cy="171450"/>
          </a:xfrm>
          <a:prstGeom prst="rect">
            <a:avLst/>
          </a:prstGeom>
        </p:spPr>
      </p:pic>
      <p:sp>
        <p:nvSpPr>
          <p:cNvPr id="154" name="TextBox 153">
            <a:extLst>
              <a:ext uri="{FF2B5EF4-FFF2-40B4-BE49-F238E27FC236}">
                <a16:creationId xmlns:a16="http://schemas.microsoft.com/office/drawing/2014/main" id="{9B0ABF8C-6569-14C0-FD3D-D4B3A1BF21A0}"/>
              </a:ext>
            </a:extLst>
          </p:cNvPr>
          <p:cNvSpPr txBox="1"/>
          <p:nvPr/>
        </p:nvSpPr>
        <p:spPr>
          <a:xfrm>
            <a:off x="476251" y="4817343"/>
            <a:ext cx="1028700" cy="209550"/>
          </a:xfrm>
          <a:prstGeom prst="rect">
            <a:avLst/>
          </a:prstGeom>
          <a:noFill/>
        </p:spPr>
        <p:txBody>
          <a:bodyPr wrap="square" lIns="0" tIns="0" rIns="0" bIns="0" anchor="ctr">
            <a:spAutoFit/>
          </a:bodyPr>
          <a:lstStyle/>
          <a:p>
            <a:pPr algn="l"/>
            <a:r>
              <a:rPr sz="1200" b="1" i="0" u="none">
                <a:solidFill>
                  <a:srgbClr val="0F172A"/>
                </a:solidFill>
                <a:latin typeface="Hind Siliguri"/>
              </a:rPr>
              <a:t>রোটেটর পেশী</a:t>
            </a:r>
          </a:p>
        </p:txBody>
      </p:sp>
      <p:pic>
        <p:nvPicPr>
          <p:cNvPr id="155" name="Picture 154" descr="image.png">
            <a:extLst>
              <a:ext uri="{FF2B5EF4-FFF2-40B4-BE49-F238E27FC236}">
                <a16:creationId xmlns:a16="http://schemas.microsoft.com/office/drawing/2014/main" id="{B0DBA778-6CEB-3A9D-73D3-22FE1D4A1DB5}"/>
              </a:ext>
            </a:extLst>
          </p:cNvPr>
          <p:cNvPicPr>
            <a:picLocks noChangeAspect="1"/>
          </p:cNvPicPr>
          <p:nvPr/>
        </p:nvPicPr>
        <p:blipFill>
          <a:blip r:embed="rId23"/>
          <a:stretch>
            <a:fillRect/>
          </a:stretch>
        </p:blipFill>
        <p:spPr>
          <a:xfrm>
            <a:off x="677743" y="6039073"/>
            <a:ext cx="1676400" cy="171450"/>
          </a:xfrm>
          <a:prstGeom prst="rect">
            <a:avLst/>
          </a:prstGeom>
        </p:spPr>
      </p:pic>
      <p:sp>
        <p:nvSpPr>
          <p:cNvPr id="156" name="TextBox 155">
            <a:extLst>
              <a:ext uri="{FF2B5EF4-FFF2-40B4-BE49-F238E27FC236}">
                <a16:creationId xmlns:a16="http://schemas.microsoft.com/office/drawing/2014/main" id="{5310616A-F879-E81B-5AF7-23EA175B07D9}"/>
              </a:ext>
            </a:extLst>
          </p:cNvPr>
          <p:cNvSpPr txBox="1"/>
          <p:nvPr/>
        </p:nvSpPr>
        <p:spPr>
          <a:xfrm>
            <a:off x="4375101" y="4817343"/>
            <a:ext cx="809625" cy="209550"/>
          </a:xfrm>
          <a:prstGeom prst="rect">
            <a:avLst/>
          </a:prstGeom>
          <a:noFill/>
        </p:spPr>
        <p:txBody>
          <a:bodyPr wrap="square" lIns="0" tIns="0" rIns="0" bIns="0" anchor="ctr">
            <a:spAutoFit/>
          </a:bodyPr>
          <a:lstStyle/>
          <a:p>
            <a:pPr algn="l"/>
            <a:r>
              <a:rPr sz="1200" b="1" i="0" u="none">
                <a:solidFill>
                  <a:srgbClr val="0F172A"/>
                </a:solidFill>
                <a:latin typeface="Hind Siliguri"/>
              </a:rPr>
              <a:t>প্রোট্র্যাক্টর</a:t>
            </a:r>
          </a:p>
        </p:txBody>
      </p:sp>
      <p:pic>
        <p:nvPicPr>
          <p:cNvPr id="157" name="Picture 156" descr="image.png">
            <a:extLst>
              <a:ext uri="{FF2B5EF4-FFF2-40B4-BE49-F238E27FC236}">
                <a16:creationId xmlns:a16="http://schemas.microsoft.com/office/drawing/2014/main" id="{F65214A4-4FEA-3F90-0CAD-18A28AC45F86}"/>
              </a:ext>
            </a:extLst>
          </p:cNvPr>
          <p:cNvPicPr>
            <a:picLocks noChangeAspect="1"/>
          </p:cNvPicPr>
          <p:nvPr/>
        </p:nvPicPr>
        <p:blipFill>
          <a:blip r:embed="rId24"/>
          <a:stretch>
            <a:fillRect/>
          </a:stretch>
        </p:blipFill>
        <p:spPr>
          <a:xfrm>
            <a:off x="4576593" y="6039073"/>
            <a:ext cx="1323975" cy="171450"/>
          </a:xfrm>
          <a:prstGeom prst="rect">
            <a:avLst/>
          </a:prstGeom>
        </p:spPr>
      </p:pic>
      <p:sp>
        <p:nvSpPr>
          <p:cNvPr id="158" name="TextBox 157">
            <a:extLst>
              <a:ext uri="{FF2B5EF4-FFF2-40B4-BE49-F238E27FC236}">
                <a16:creationId xmlns:a16="http://schemas.microsoft.com/office/drawing/2014/main" id="{21CA798B-D9B3-8228-AB49-A1A9C2D1229D}"/>
              </a:ext>
            </a:extLst>
          </p:cNvPr>
          <p:cNvSpPr txBox="1"/>
          <p:nvPr/>
        </p:nvSpPr>
        <p:spPr>
          <a:xfrm>
            <a:off x="8273951" y="4817343"/>
            <a:ext cx="752475" cy="209550"/>
          </a:xfrm>
          <a:prstGeom prst="rect">
            <a:avLst/>
          </a:prstGeom>
          <a:noFill/>
        </p:spPr>
        <p:txBody>
          <a:bodyPr wrap="square" lIns="0" tIns="0" rIns="0" bIns="0" anchor="ctr">
            <a:spAutoFit/>
          </a:bodyPr>
          <a:lstStyle/>
          <a:p>
            <a:pPr algn="l"/>
            <a:r>
              <a:rPr sz="1200" b="1" i="0" u="none">
                <a:solidFill>
                  <a:srgbClr val="0F172A"/>
                </a:solidFill>
                <a:latin typeface="Hind Siliguri"/>
              </a:rPr>
              <a:t>রিট্র্যাক্টর</a:t>
            </a:r>
          </a:p>
        </p:txBody>
      </p:sp>
      <p:pic>
        <p:nvPicPr>
          <p:cNvPr id="159" name="Picture 158" descr="image.png">
            <a:extLst>
              <a:ext uri="{FF2B5EF4-FFF2-40B4-BE49-F238E27FC236}">
                <a16:creationId xmlns:a16="http://schemas.microsoft.com/office/drawing/2014/main" id="{7EA70F41-483B-C630-70AD-FEE2E5FDFDCD}"/>
              </a:ext>
            </a:extLst>
          </p:cNvPr>
          <p:cNvPicPr>
            <a:picLocks noChangeAspect="1"/>
          </p:cNvPicPr>
          <p:nvPr/>
        </p:nvPicPr>
        <p:blipFill>
          <a:blip r:embed="rId25"/>
          <a:stretch>
            <a:fillRect/>
          </a:stretch>
        </p:blipFill>
        <p:spPr>
          <a:xfrm>
            <a:off x="8378726" y="6039073"/>
            <a:ext cx="1323975" cy="171450"/>
          </a:xfrm>
          <a:prstGeom prst="rect">
            <a:avLst/>
          </a:prstGeom>
        </p:spPr>
      </p:pic>
      <p:pic>
        <p:nvPicPr>
          <p:cNvPr id="160" name="Picture 159" descr="image.png">
            <a:extLst>
              <a:ext uri="{FF2B5EF4-FFF2-40B4-BE49-F238E27FC236}">
                <a16:creationId xmlns:a16="http://schemas.microsoft.com/office/drawing/2014/main" id="{72C12E2E-A3E5-EE11-B77F-ABB722D39F81}"/>
              </a:ext>
            </a:extLst>
          </p:cNvPr>
          <p:cNvPicPr>
            <a:picLocks noChangeAspect="1"/>
          </p:cNvPicPr>
          <p:nvPr/>
        </p:nvPicPr>
        <p:blipFill>
          <a:blip r:embed="rId26"/>
          <a:stretch>
            <a:fillRect/>
          </a:stretch>
        </p:blipFill>
        <p:spPr>
          <a:xfrm>
            <a:off x="638176" y="2500238"/>
            <a:ext cx="123825" cy="95250"/>
          </a:xfrm>
          <a:prstGeom prst="rect">
            <a:avLst/>
          </a:prstGeom>
        </p:spPr>
      </p:pic>
      <p:pic>
        <p:nvPicPr>
          <p:cNvPr id="161" name="Picture 160" descr="image.png">
            <a:extLst>
              <a:ext uri="{FF2B5EF4-FFF2-40B4-BE49-F238E27FC236}">
                <a16:creationId xmlns:a16="http://schemas.microsoft.com/office/drawing/2014/main" id="{7B6BB477-FF0F-A807-392B-C10CC020736A}"/>
              </a:ext>
            </a:extLst>
          </p:cNvPr>
          <p:cNvPicPr>
            <a:picLocks noChangeAspect="1"/>
          </p:cNvPicPr>
          <p:nvPr/>
        </p:nvPicPr>
        <p:blipFill>
          <a:blip r:embed="rId27"/>
          <a:stretch>
            <a:fillRect/>
          </a:stretch>
        </p:blipFill>
        <p:spPr>
          <a:xfrm>
            <a:off x="4537026" y="2500238"/>
            <a:ext cx="123825" cy="95250"/>
          </a:xfrm>
          <a:prstGeom prst="rect">
            <a:avLst/>
          </a:prstGeom>
        </p:spPr>
      </p:pic>
      <p:pic>
        <p:nvPicPr>
          <p:cNvPr id="162" name="Picture 161" descr="image.png">
            <a:extLst>
              <a:ext uri="{FF2B5EF4-FFF2-40B4-BE49-F238E27FC236}">
                <a16:creationId xmlns:a16="http://schemas.microsoft.com/office/drawing/2014/main" id="{0C1C79C6-A4D3-BC68-F221-C478E070BE7E}"/>
              </a:ext>
            </a:extLst>
          </p:cNvPr>
          <p:cNvPicPr>
            <a:picLocks noChangeAspect="1"/>
          </p:cNvPicPr>
          <p:nvPr/>
        </p:nvPicPr>
        <p:blipFill>
          <a:blip r:embed="rId28"/>
          <a:stretch>
            <a:fillRect/>
          </a:stretch>
        </p:blipFill>
        <p:spPr>
          <a:xfrm>
            <a:off x="8435876" y="2500238"/>
            <a:ext cx="123825" cy="95250"/>
          </a:xfrm>
          <a:prstGeom prst="rect">
            <a:avLst/>
          </a:prstGeom>
        </p:spPr>
      </p:pic>
      <p:pic>
        <p:nvPicPr>
          <p:cNvPr id="163" name="Picture 162" descr="image.png">
            <a:extLst>
              <a:ext uri="{FF2B5EF4-FFF2-40B4-BE49-F238E27FC236}">
                <a16:creationId xmlns:a16="http://schemas.microsoft.com/office/drawing/2014/main" id="{AFFE5523-75EF-5131-6F75-6C7D2EE56C58}"/>
              </a:ext>
            </a:extLst>
          </p:cNvPr>
          <p:cNvPicPr>
            <a:picLocks noChangeAspect="1"/>
          </p:cNvPicPr>
          <p:nvPr/>
        </p:nvPicPr>
        <p:blipFill>
          <a:blip r:embed="rId29"/>
          <a:stretch>
            <a:fillRect/>
          </a:stretch>
        </p:blipFill>
        <p:spPr>
          <a:xfrm>
            <a:off x="638176" y="4283943"/>
            <a:ext cx="123825" cy="95250"/>
          </a:xfrm>
          <a:prstGeom prst="rect">
            <a:avLst/>
          </a:prstGeom>
        </p:spPr>
      </p:pic>
      <p:pic>
        <p:nvPicPr>
          <p:cNvPr id="164" name="Picture 163" descr="image.png">
            <a:extLst>
              <a:ext uri="{FF2B5EF4-FFF2-40B4-BE49-F238E27FC236}">
                <a16:creationId xmlns:a16="http://schemas.microsoft.com/office/drawing/2014/main" id="{85B42DF2-FC47-9509-93BE-94521EE236EE}"/>
              </a:ext>
            </a:extLst>
          </p:cNvPr>
          <p:cNvPicPr>
            <a:picLocks noChangeAspect="1"/>
          </p:cNvPicPr>
          <p:nvPr/>
        </p:nvPicPr>
        <p:blipFill>
          <a:blip r:embed="rId30"/>
          <a:stretch>
            <a:fillRect/>
          </a:stretch>
        </p:blipFill>
        <p:spPr>
          <a:xfrm>
            <a:off x="4537026" y="4283943"/>
            <a:ext cx="123825" cy="95250"/>
          </a:xfrm>
          <a:prstGeom prst="rect">
            <a:avLst/>
          </a:prstGeom>
        </p:spPr>
      </p:pic>
      <p:pic>
        <p:nvPicPr>
          <p:cNvPr id="165" name="Picture 164" descr="image.png">
            <a:extLst>
              <a:ext uri="{FF2B5EF4-FFF2-40B4-BE49-F238E27FC236}">
                <a16:creationId xmlns:a16="http://schemas.microsoft.com/office/drawing/2014/main" id="{8D6EA842-836D-58DF-CB8F-C5784E3B24CF}"/>
              </a:ext>
            </a:extLst>
          </p:cNvPr>
          <p:cNvPicPr>
            <a:picLocks noChangeAspect="1"/>
          </p:cNvPicPr>
          <p:nvPr/>
        </p:nvPicPr>
        <p:blipFill>
          <a:blip r:embed="rId31"/>
          <a:stretch>
            <a:fillRect/>
          </a:stretch>
        </p:blipFill>
        <p:spPr>
          <a:xfrm>
            <a:off x="8435876" y="4283943"/>
            <a:ext cx="123825" cy="95250"/>
          </a:xfrm>
          <a:prstGeom prst="rect">
            <a:avLst/>
          </a:prstGeom>
        </p:spPr>
      </p:pic>
      <p:pic>
        <p:nvPicPr>
          <p:cNvPr id="166" name="Picture 165" descr="image.png">
            <a:extLst>
              <a:ext uri="{FF2B5EF4-FFF2-40B4-BE49-F238E27FC236}">
                <a16:creationId xmlns:a16="http://schemas.microsoft.com/office/drawing/2014/main" id="{64CBA473-A941-7FA9-EAE8-59D380D35F43}"/>
              </a:ext>
            </a:extLst>
          </p:cNvPr>
          <p:cNvPicPr>
            <a:picLocks noChangeAspect="1"/>
          </p:cNvPicPr>
          <p:nvPr/>
        </p:nvPicPr>
        <p:blipFill>
          <a:blip r:embed="rId29"/>
          <a:stretch>
            <a:fillRect/>
          </a:stretch>
        </p:blipFill>
        <p:spPr>
          <a:xfrm>
            <a:off x="638176" y="6067648"/>
            <a:ext cx="123825" cy="95250"/>
          </a:xfrm>
          <a:prstGeom prst="rect">
            <a:avLst/>
          </a:prstGeom>
        </p:spPr>
      </p:pic>
      <p:pic>
        <p:nvPicPr>
          <p:cNvPr id="167" name="Picture 166" descr="image.png">
            <a:extLst>
              <a:ext uri="{FF2B5EF4-FFF2-40B4-BE49-F238E27FC236}">
                <a16:creationId xmlns:a16="http://schemas.microsoft.com/office/drawing/2014/main" id="{7C32A296-8E0F-927E-94B0-AE99130AA510}"/>
              </a:ext>
            </a:extLst>
          </p:cNvPr>
          <p:cNvPicPr>
            <a:picLocks noChangeAspect="1"/>
          </p:cNvPicPr>
          <p:nvPr/>
        </p:nvPicPr>
        <p:blipFill>
          <a:blip r:embed="rId30"/>
          <a:stretch>
            <a:fillRect/>
          </a:stretch>
        </p:blipFill>
        <p:spPr>
          <a:xfrm>
            <a:off x="4537026" y="6067648"/>
            <a:ext cx="123825" cy="95250"/>
          </a:xfrm>
          <a:prstGeom prst="rect">
            <a:avLst/>
          </a:prstGeom>
        </p:spPr>
      </p:pic>
      <p:pic>
        <p:nvPicPr>
          <p:cNvPr id="168" name="Picture 167" descr="image.png">
            <a:extLst>
              <a:ext uri="{FF2B5EF4-FFF2-40B4-BE49-F238E27FC236}">
                <a16:creationId xmlns:a16="http://schemas.microsoft.com/office/drawing/2014/main" id="{113D229A-D63D-8366-E07A-3CAE0BFCEE13}"/>
              </a:ext>
            </a:extLst>
          </p:cNvPr>
          <p:cNvPicPr>
            <a:picLocks noChangeAspect="1"/>
          </p:cNvPicPr>
          <p:nvPr/>
        </p:nvPicPr>
        <p:blipFill>
          <a:blip r:embed="rId31"/>
          <a:stretch>
            <a:fillRect/>
          </a:stretch>
        </p:blipFill>
        <p:spPr>
          <a:xfrm>
            <a:off x="8435876" y="6067648"/>
            <a:ext cx="123825" cy="9525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age.png"/>
          <p:cNvPicPr>
            <a:picLocks noChangeAspect="1"/>
          </p:cNvPicPr>
          <p:nvPr/>
        </p:nvPicPr>
        <p:blipFill>
          <a:blip r:embed="rId2"/>
          <a:stretch>
            <a:fillRect/>
          </a:stretch>
        </p:blipFill>
        <p:spPr>
          <a:xfrm>
            <a:off x="533400" y="2691178"/>
            <a:ext cx="5429250" cy="99060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4" name="Picture 3" descr="image.png"/>
          <p:cNvPicPr>
            <a:picLocks noChangeAspect="1"/>
          </p:cNvPicPr>
          <p:nvPr/>
        </p:nvPicPr>
        <p:blipFill>
          <a:blip r:embed="rId3"/>
          <a:stretch>
            <a:fillRect/>
          </a:stretch>
        </p:blipFill>
        <p:spPr>
          <a:xfrm>
            <a:off x="533400" y="3824287"/>
            <a:ext cx="5429250" cy="79057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5" name="Picture 4" descr="image.png"/>
          <p:cNvPicPr>
            <a:picLocks noChangeAspect="1"/>
          </p:cNvPicPr>
          <p:nvPr/>
        </p:nvPicPr>
        <p:blipFill>
          <a:blip r:embed="rId4"/>
          <a:stretch>
            <a:fillRect/>
          </a:stretch>
        </p:blipFill>
        <p:spPr>
          <a:xfrm>
            <a:off x="533400" y="4729162"/>
            <a:ext cx="5429250" cy="79057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6" name="Picture 5" descr="image.png"/>
          <p:cNvPicPr>
            <a:picLocks noChangeAspect="1"/>
          </p:cNvPicPr>
          <p:nvPr/>
        </p:nvPicPr>
        <p:blipFill>
          <a:blip r:embed="rId5"/>
          <a:stretch>
            <a:fillRect/>
          </a:stretch>
        </p:blipFill>
        <p:spPr>
          <a:xfrm>
            <a:off x="6229350" y="1062038"/>
            <a:ext cx="5429250" cy="5048616"/>
          </a:xfrm>
          <a:prstGeom prst="rect">
            <a:avLst/>
          </a:prstGeom>
        </p:spPr>
      </p:pic>
      <p:sp>
        <p:nvSpPr>
          <p:cNvPr id="7" name="TextBox 6"/>
          <p:cNvSpPr txBox="1"/>
          <p:nvPr/>
        </p:nvSpPr>
        <p:spPr>
          <a:xfrm>
            <a:off x="533400" y="428625"/>
            <a:ext cx="11210925" cy="447675"/>
          </a:xfrm>
          <a:prstGeom prst="rect">
            <a:avLst/>
          </a:prstGeom>
          <a:noFill/>
        </p:spPr>
        <p:txBody>
          <a:bodyPr wrap="square" lIns="0" tIns="0" rIns="0" bIns="0" anchor="ctr">
            <a:spAutoFit/>
          </a:bodyPr>
          <a:lstStyle/>
          <a:p>
            <a:pPr algn="l"/>
            <a:r>
              <a:rPr sz="2550" b="1" i="0" u="none" dirty="0" err="1">
                <a:solidFill>
                  <a:srgbClr val="0369A1"/>
                </a:solidFill>
                <a:latin typeface="Noto Sans Bengali"/>
              </a:rPr>
              <a:t>মানবদেহে</a:t>
            </a:r>
            <a:r>
              <a:rPr sz="2550" b="1" i="0" u="none" dirty="0">
                <a:solidFill>
                  <a:srgbClr val="0369A1"/>
                </a:solidFill>
                <a:latin typeface="Noto Sans Bengali"/>
              </a:rPr>
              <a:t> Lever </a:t>
            </a:r>
            <a:r>
              <a:rPr sz="2550" b="1" i="0" u="none" dirty="0" err="1">
                <a:solidFill>
                  <a:srgbClr val="0369A1"/>
                </a:solidFill>
                <a:latin typeface="Noto Sans Bengali"/>
              </a:rPr>
              <a:t>বা</a:t>
            </a:r>
            <a:r>
              <a:rPr sz="2550" b="1" i="0" u="none" dirty="0">
                <a:solidFill>
                  <a:srgbClr val="0369A1"/>
                </a:solidFill>
                <a:latin typeface="Noto Sans Bengali"/>
              </a:rPr>
              <a:t> </a:t>
            </a:r>
            <a:r>
              <a:rPr sz="2550" b="1" i="0" u="none" dirty="0" err="1">
                <a:solidFill>
                  <a:srgbClr val="0369A1"/>
                </a:solidFill>
                <a:latin typeface="Noto Sans Bengali"/>
              </a:rPr>
              <a:t>লিভার</a:t>
            </a:r>
            <a:r>
              <a:rPr sz="2550" b="1" i="0" u="none" dirty="0">
                <a:solidFill>
                  <a:srgbClr val="0369A1"/>
                </a:solidFill>
                <a:latin typeface="Noto Sans Bengali"/>
              </a:rPr>
              <a:t> </a:t>
            </a:r>
            <a:r>
              <a:rPr sz="2550" b="1" i="0" u="none" dirty="0" err="1">
                <a:solidFill>
                  <a:srgbClr val="0369A1"/>
                </a:solidFill>
                <a:latin typeface="Noto Sans Bengali"/>
              </a:rPr>
              <a:t>প্রক্রিয়া</a:t>
            </a:r>
            <a:endParaRPr sz="2550" b="1" i="0" u="none" dirty="0">
              <a:solidFill>
                <a:srgbClr val="0369A1"/>
              </a:solidFill>
              <a:latin typeface="Noto Sans Bengali"/>
            </a:endParaRPr>
          </a:p>
        </p:txBody>
      </p:sp>
      <p:sp>
        <p:nvSpPr>
          <p:cNvPr id="8" name="Rectangle 7"/>
          <p:cNvSpPr/>
          <p:nvPr/>
        </p:nvSpPr>
        <p:spPr>
          <a:xfrm>
            <a:off x="533400" y="962025"/>
            <a:ext cx="11125200" cy="19050"/>
          </a:xfrm>
          <a:prstGeom prst="rect">
            <a:avLst/>
          </a:prstGeom>
          <a:solidFill>
            <a:srgbClr val="E0F2F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533400" y="2128837"/>
            <a:ext cx="5429250" cy="457200"/>
          </a:xfrm>
          <a:prstGeom prst="rect">
            <a:avLst/>
          </a:prstGeom>
          <a:noFill/>
        </p:spPr>
        <p:txBody>
          <a:bodyPr wrap="square" lIns="0" tIns="0" rIns="0" bIns="0" anchor="t">
            <a:spAutoFit/>
          </a:bodyPr>
          <a:lstStyle/>
          <a:p>
            <a:pPr algn="l">
              <a:lnSpc>
                <a:spcPts val="1800"/>
              </a:lnSpc>
            </a:pPr>
            <a:r>
              <a:rPr sz="1200" b="0" i="0" u="none">
                <a:solidFill>
                  <a:srgbClr val="334155"/>
                </a:solidFill>
                <a:latin typeface="Noto Sans Bengali"/>
              </a:rPr>
              <a:t>অস্থি (দণ্ড), অস্থিসন্ধি (ফলক্রাম) এবং পেশির সংকোচন (বল) মিলে দেহে লিভার প্রক্রিয়া গঠন করে।</a:t>
            </a:r>
          </a:p>
        </p:txBody>
      </p:sp>
      <p:sp>
        <p:nvSpPr>
          <p:cNvPr id="11" name="TextBox 10"/>
          <p:cNvSpPr txBox="1"/>
          <p:nvPr/>
        </p:nvSpPr>
        <p:spPr>
          <a:xfrm>
            <a:off x="714375" y="2862262"/>
            <a:ext cx="5360670" cy="209550"/>
          </a:xfrm>
          <a:prstGeom prst="rect">
            <a:avLst/>
          </a:prstGeom>
          <a:noFill/>
        </p:spPr>
        <p:txBody>
          <a:bodyPr wrap="square" lIns="0" tIns="0" rIns="0" bIns="0" anchor="t">
            <a:spAutoFit/>
          </a:bodyPr>
          <a:lstStyle/>
          <a:p>
            <a:pPr algn="l"/>
            <a:r>
              <a:rPr sz="1200" b="1" i="0" u="none">
                <a:solidFill>
                  <a:srgbClr val="0284C7"/>
                </a:solidFill>
                <a:latin typeface="Noto Sans Bengali"/>
              </a:rPr>
              <a:t>১ম শ্রেণীর লিভার (First Class Lever)</a:t>
            </a:r>
          </a:p>
        </p:txBody>
      </p:sp>
      <p:sp>
        <p:nvSpPr>
          <p:cNvPr id="12" name="TextBox 11"/>
          <p:cNvSpPr txBox="1"/>
          <p:nvPr/>
        </p:nvSpPr>
        <p:spPr>
          <a:xfrm>
            <a:off x="714375" y="3167062"/>
            <a:ext cx="5105400" cy="400050"/>
          </a:xfrm>
          <a:prstGeom prst="rect">
            <a:avLst/>
          </a:prstGeom>
          <a:noFill/>
        </p:spPr>
        <p:txBody>
          <a:bodyPr wrap="square" lIns="0" tIns="0" rIns="0" bIns="0" anchor="t">
            <a:spAutoFit/>
          </a:bodyPr>
          <a:lstStyle/>
          <a:p>
            <a:pPr algn="l">
              <a:lnSpc>
                <a:spcPts val="1575"/>
              </a:lnSpc>
            </a:pPr>
            <a:r>
              <a:rPr sz="1050" b="0" i="0" u="none" dirty="0" err="1">
                <a:solidFill>
                  <a:srgbClr val="334155"/>
                </a:solidFill>
                <a:latin typeface="Noto Sans Bengali"/>
              </a:rPr>
              <a:t>ফলক্রাম</a:t>
            </a:r>
            <a:r>
              <a:rPr sz="1050" b="0" i="0" u="none" dirty="0">
                <a:solidFill>
                  <a:srgbClr val="334155"/>
                </a:solidFill>
                <a:latin typeface="Noto Sans Bengali"/>
              </a:rPr>
              <a:t> (F) </a:t>
            </a:r>
            <a:r>
              <a:rPr sz="1050" b="0" i="0" u="none" dirty="0" err="1">
                <a:solidFill>
                  <a:srgbClr val="334155"/>
                </a:solidFill>
                <a:latin typeface="Noto Sans Bengali"/>
              </a:rPr>
              <a:t>মাঝে</a:t>
            </a:r>
            <a:r>
              <a:rPr sz="1050" b="0" i="0" u="none" dirty="0">
                <a:solidFill>
                  <a:srgbClr val="334155"/>
                </a:solidFill>
                <a:latin typeface="Noto Sans Bengali"/>
              </a:rPr>
              <a:t> </a:t>
            </a:r>
            <a:r>
              <a:rPr sz="1050" b="0" i="0" u="none" dirty="0" err="1">
                <a:solidFill>
                  <a:srgbClr val="334155"/>
                </a:solidFill>
                <a:latin typeface="Noto Sans Bengali"/>
              </a:rPr>
              <a:t>থাকে</a:t>
            </a:r>
            <a:r>
              <a:rPr sz="1050" b="0" i="0" u="none" dirty="0">
                <a:solidFill>
                  <a:srgbClr val="334155"/>
                </a:solidFill>
                <a:latin typeface="Noto Sans Bengali"/>
              </a:rPr>
              <a:t>। </a:t>
            </a:r>
            <a:r>
              <a:rPr sz="1050" b="1" i="0" u="none" dirty="0" err="1">
                <a:solidFill>
                  <a:srgbClr val="334155"/>
                </a:solidFill>
                <a:latin typeface="Noto Sans Bengali"/>
              </a:rPr>
              <a:t>উদাহরণ</a:t>
            </a:r>
            <a:r>
              <a:rPr sz="1050" b="1" i="0" u="none" dirty="0">
                <a:solidFill>
                  <a:srgbClr val="334155"/>
                </a:solidFill>
                <a:latin typeface="Noto Sans Bengali"/>
              </a:rPr>
              <a:t>:</a:t>
            </a:r>
            <a:r>
              <a:rPr sz="1050" b="0" i="0" u="none" dirty="0">
                <a:solidFill>
                  <a:srgbClr val="334155"/>
                </a:solidFill>
                <a:latin typeface="Noto Sans Bengali"/>
              </a:rPr>
              <a:t> </a:t>
            </a:r>
            <a:r>
              <a:rPr sz="1050" b="0" i="0" u="none" dirty="0" err="1">
                <a:solidFill>
                  <a:srgbClr val="334155"/>
                </a:solidFill>
                <a:latin typeface="Noto Sans Bengali"/>
              </a:rPr>
              <a:t>করোটিকা</a:t>
            </a:r>
            <a:r>
              <a:rPr sz="1050" b="0" i="0" u="none" dirty="0">
                <a:solidFill>
                  <a:srgbClr val="334155"/>
                </a:solidFill>
                <a:latin typeface="Noto Sans Bengali"/>
              </a:rPr>
              <a:t> ও </a:t>
            </a:r>
            <a:r>
              <a:rPr sz="1050" b="0" i="0" u="none" dirty="0" err="1">
                <a:solidFill>
                  <a:srgbClr val="334155"/>
                </a:solidFill>
                <a:latin typeface="Noto Sans Bengali"/>
              </a:rPr>
              <a:t>অ্যাটলাস</a:t>
            </a:r>
            <a:r>
              <a:rPr sz="1050" b="0" i="0" u="none" dirty="0">
                <a:solidFill>
                  <a:srgbClr val="334155"/>
                </a:solidFill>
                <a:latin typeface="Noto Sans Bengali"/>
              </a:rPr>
              <a:t> </a:t>
            </a:r>
            <a:r>
              <a:rPr sz="1050" b="0" i="0" u="none" dirty="0" err="1">
                <a:solidFill>
                  <a:srgbClr val="334155"/>
                </a:solidFill>
                <a:latin typeface="Noto Sans Bengali"/>
              </a:rPr>
              <a:t>কশেরুকার</a:t>
            </a:r>
            <a:r>
              <a:rPr sz="1050" b="0" i="0" u="none" dirty="0">
                <a:solidFill>
                  <a:srgbClr val="334155"/>
                </a:solidFill>
                <a:latin typeface="Noto Sans Bengali"/>
              </a:rPr>
              <a:t> </a:t>
            </a:r>
            <a:r>
              <a:rPr sz="1050" b="0" i="0" u="none" dirty="0" err="1">
                <a:solidFill>
                  <a:srgbClr val="334155"/>
                </a:solidFill>
                <a:latin typeface="Noto Sans Bengali"/>
              </a:rPr>
              <a:t>সংযোগস্থল</a:t>
            </a:r>
            <a:r>
              <a:rPr sz="1050" b="0" i="0" u="none" dirty="0">
                <a:solidFill>
                  <a:srgbClr val="334155"/>
                </a:solidFill>
                <a:latin typeface="Noto Sans Bengali"/>
              </a:rPr>
              <a:t> (</a:t>
            </a:r>
            <a:r>
              <a:rPr sz="1050" b="0" i="0" u="none" dirty="0" err="1">
                <a:solidFill>
                  <a:srgbClr val="334155"/>
                </a:solidFill>
                <a:latin typeface="Noto Sans Bengali"/>
              </a:rPr>
              <a:t>মাথা</a:t>
            </a:r>
            <a:r>
              <a:rPr sz="1050" b="0" i="0" u="none" dirty="0">
                <a:solidFill>
                  <a:srgbClr val="334155"/>
                </a:solidFill>
                <a:latin typeface="Noto Sans Bengali"/>
              </a:rPr>
              <a:t> </a:t>
            </a:r>
            <a:r>
              <a:rPr sz="1050" b="0" i="0" u="none" dirty="0" err="1">
                <a:solidFill>
                  <a:srgbClr val="334155"/>
                </a:solidFill>
                <a:latin typeface="Noto Sans Bengali"/>
              </a:rPr>
              <a:t>নোয়ানো</a:t>
            </a:r>
            <a:r>
              <a:rPr sz="1050" b="0" i="0" u="none" dirty="0">
                <a:solidFill>
                  <a:srgbClr val="334155"/>
                </a:solidFill>
                <a:latin typeface="Noto Sans Bengali"/>
              </a:rPr>
              <a:t>/</a:t>
            </a:r>
            <a:r>
              <a:rPr sz="1050" b="0" i="0" u="none" dirty="0" err="1">
                <a:solidFill>
                  <a:srgbClr val="334155"/>
                </a:solidFill>
                <a:latin typeface="Noto Sans Bengali"/>
              </a:rPr>
              <a:t>তোলা</a:t>
            </a:r>
            <a:r>
              <a:rPr sz="1050" b="0" i="0" u="none" dirty="0">
                <a:solidFill>
                  <a:srgbClr val="334155"/>
                </a:solidFill>
                <a:latin typeface="Noto Sans Bengali"/>
              </a:rPr>
              <a:t>)।</a:t>
            </a:r>
          </a:p>
        </p:txBody>
      </p:sp>
      <p:sp>
        <p:nvSpPr>
          <p:cNvPr id="13" name="TextBox 12"/>
          <p:cNvSpPr txBox="1"/>
          <p:nvPr/>
        </p:nvSpPr>
        <p:spPr>
          <a:xfrm>
            <a:off x="714375" y="3967162"/>
            <a:ext cx="5360670" cy="209550"/>
          </a:xfrm>
          <a:prstGeom prst="rect">
            <a:avLst/>
          </a:prstGeom>
          <a:noFill/>
        </p:spPr>
        <p:txBody>
          <a:bodyPr wrap="square" lIns="0" tIns="0" rIns="0" bIns="0" anchor="t">
            <a:spAutoFit/>
          </a:bodyPr>
          <a:lstStyle/>
          <a:p>
            <a:pPr algn="l"/>
            <a:r>
              <a:rPr sz="1200" b="1" i="0" u="none">
                <a:solidFill>
                  <a:srgbClr val="0D9488"/>
                </a:solidFill>
                <a:latin typeface="Noto Sans Bengali"/>
              </a:rPr>
              <a:t>২য় শ্রেণীর লিভার (Second Class Lever)</a:t>
            </a:r>
          </a:p>
        </p:txBody>
      </p:sp>
      <p:sp>
        <p:nvSpPr>
          <p:cNvPr id="14" name="TextBox 13"/>
          <p:cNvSpPr txBox="1"/>
          <p:nvPr/>
        </p:nvSpPr>
        <p:spPr>
          <a:xfrm>
            <a:off x="714375" y="4271962"/>
            <a:ext cx="5105400" cy="200025"/>
          </a:xfrm>
          <a:prstGeom prst="rect">
            <a:avLst/>
          </a:prstGeom>
          <a:noFill/>
        </p:spPr>
        <p:txBody>
          <a:bodyPr wrap="square" lIns="0" tIns="0" rIns="0" bIns="0" anchor="t">
            <a:spAutoFit/>
          </a:bodyPr>
          <a:lstStyle/>
          <a:p>
            <a:pPr algn="l">
              <a:lnSpc>
                <a:spcPts val="1575"/>
              </a:lnSpc>
            </a:pPr>
            <a:r>
              <a:rPr sz="1050" b="0" i="0" u="none">
                <a:solidFill>
                  <a:srgbClr val="334155"/>
                </a:solidFill>
                <a:latin typeface="Noto Sans Bengali"/>
              </a:rPr>
              <a:t>ভার (L) মাঝে থাকে। </a:t>
            </a:r>
            <a:r>
              <a:rPr sz="1050" b="1" i="0" u="none">
                <a:solidFill>
                  <a:srgbClr val="334155"/>
                </a:solidFill>
                <a:latin typeface="Noto Sans Bengali"/>
              </a:rPr>
              <a:t>উদাহরণ:</a:t>
            </a:r>
            <a:r>
              <a:rPr sz="1050" b="0" i="0" u="none">
                <a:solidFill>
                  <a:srgbClr val="334155"/>
                </a:solidFill>
                <a:latin typeface="Noto Sans Bengali"/>
              </a:rPr>
              <a:t> পায়ের আঙুলে ভর দিয়ে দাঁড়ানো (পায়ের গোড়ালি তুলে ধরা)।</a:t>
            </a:r>
          </a:p>
        </p:txBody>
      </p:sp>
      <p:sp>
        <p:nvSpPr>
          <p:cNvPr id="15" name="TextBox 14"/>
          <p:cNvSpPr txBox="1"/>
          <p:nvPr/>
        </p:nvSpPr>
        <p:spPr>
          <a:xfrm>
            <a:off x="714375" y="4872037"/>
            <a:ext cx="5360670" cy="209550"/>
          </a:xfrm>
          <a:prstGeom prst="rect">
            <a:avLst/>
          </a:prstGeom>
          <a:noFill/>
        </p:spPr>
        <p:txBody>
          <a:bodyPr wrap="square" lIns="0" tIns="0" rIns="0" bIns="0" anchor="t">
            <a:spAutoFit/>
          </a:bodyPr>
          <a:lstStyle/>
          <a:p>
            <a:pPr algn="l"/>
            <a:r>
              <a:rPr sz="1200" b="1" i="0" u="none">
                <a:solidFill>
                  <a:srgbClr val="16A34A"/>
                </a:solidFill>
                <a:latin typeface="Noto Sans Bengali"/>
              </a:rPr>
              <a:t>৩য় শ্রেণীর লিভার (Third Class Lever)</a:t>
            </a:r>
          </a:p>
        </p:txBody>
      </p:sp>
      <p:sp>
        <p:nvSpPr>
          <p:cNvPr id="16" name="TextBox 15"/>
          <p:cNvSpPr txBox="1"/>
          <p:nvPr/>
        </p:nvSpPr>
        <p:spPr>
          <a:xfrm>
            <a:off x="714375" y="5176837"/>
            <a:ext cx="5105400" cy="200025"/>
          </a:xfrm>
          <a:prstGeom prst="rect">
            <a:avLst/>
          </a:prstGeom>
          <a:noFill/>
        </p:spPr>
        <p:txBody>
          <a:bodyPr wrap="square" lIns="0" tIns="0" rIns="0" bIns="0" anchor="t">
            <a:spAutoFit/>
          </a:bodyPr>
          <a:lstStyle/>
          <a:p>
            <a:pPr algn="l">
              <a:lnSpc>
                <a:spcPts val="1575"/>
              </a:lnSpc>
            </a:pPr>
            <a:r>
              <a:rPr sz="1050" b="0" i="0" u="none">
                <a:solidFill>
                  <a:srgbClr val="334155"/>
                </a:solidFill>
                <a:latin typeface="Noto Sans Bengali"/>
              </a:rPr>
              <a:t>বল (E) মাঝে থাকে; মানবদেহে সর্বাধিক। </a:t>
            </a:r>
            <a:r>
              <a:rPr sz="1050" b="1" i="0" u="none">
                <a:solidFill>
                  <a:srgbClr val="334155"/>
                </a:solidFill>
                <a:latin typeface="Noto Sans Bengali"/>
              </a:rPr>
              <a:t>উদাহরণ:</a:t>
            </a:r>
            <a:r>
              <a:rPr sz="1050" b="0" i="0" u="none">
                <a:solidFill>
                  <a:srgbClr val="334155"/>
                </a:solidFill>
                <a:latin typeface="Noto Sans Bengali"/>
              </a:rPr>
              <a:t> বাইসেপস পেশি দ্বারা কনুই বাঁকানো।</a:t>
            </a:r>
          </a:p>
        </p:txBody>
      </p:sp>
      <p:graphicFrame>
        <p:nvGraphicFramePr>
          <p:cNvPr id="18" name="Object 17">
            <a:extLst>
              <a:ext uri="{FF2B5EF4-FFF2-40B4-BE49-F238E27FC236}">
                <a16:creationId xmlns:a16="http://schemas.microsoft.com/office/drawing/2014/main" id="{90699F65-CC7D-4CB2-01BF-9F08005176E3}"/>
              </a:ext>
            </a:extLst>
          </p:cNvPr>
          <p:cNvGraphicFramePr>
            <a:graphicFrameLocks noChangeAspect="1"/>
          </p:cNvGraphicFramePr>
          <p:nvPr>
            <p:extLst>
              <p:ext uri="{D42A27DB-BD31-4B8C-83A1-F6EECF244321}">
                <p14:modId xmlns:p14="http://schemas.microsoft.com/office/powerpoint/2010/main" val="3061259915"/>
              </p:ext>
            </p:extLst>
          </p:nvPr>
        </p:nvGraphicFramePr>
        <p:xfrm>
          <a:off x="6392008" y="1224755"/>
          <a:ext cx="1943100" cy="1249363"/>
        </p:xfrm>
        <a:graphic>
          <a:graphicData uri="http://schemas.openxmlformats.org/presentationml/2006/ole">
            <mc:AlternateContent xmlns:mc="http://schemas.openxmlformats.org/markup-compatibility/2006">
              <mc:Choice xmlns:v="urn:schemas-microsoft-com:vml" Requires="v">
                <p:oleObj name="Picture" r:id="rId6" imgW="2143903" imgH="1381491" progId="Word.Picture.8">
                  <p:embed/>
                </p:oleObj>
              </mc:Choice>
              <mc:Fallback>
                <p:oleObj name="Picture" r:id="rId6" imgW="2143903" imgH="1381491" progId="Word.Picture.8">
                  <p:embed/>
                  <p:pic>
                    <p:nvPicPr>
                      <p:cNvPr id="0" name="Object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392008" y="1224755"/>
                        <a:ext cx="1943100" cy="12493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9" name="Object 18">
            <a:extLst>
              <a:ext uri="{FF2B5EF4-FFF2-40B4-BE49-F238E27FC236}">
                <a16:creationId xmlns:a16="http://schemas.microsoft.com/office/drawing/2014/main" id="{8A85FB15-DF74-6F38-9FE1-D64EAF1F04BE}"/>
              </a:ext>
            </a:extLst>
          </p:cNvPr>
          <p:cNvGraphicFramePr>
            <a:graphicFrameLocks noChangeAspect="1"/>
          </p:cNvGraphicFramePr>
          <p:nvPr>
            <p:extLst>
              <p:ext uri="{D42A27DB-BD31-4B8C-83A1-F6EECF244321}">
                <p14:modId xmlns:p14="http://schemas.microsoft.com/office/powerpoint/2010/main" val="52272891"/>
              </p:ext>
            </p:extLst>
          </p:nvPr>
        </p:nvGraphicFramePr>
        <p:xfrm>
          <a:off x="9112250" y="1223963"/>
          <a:ext cx="2085975" cy="1265237"/>
        </p:xfrm>
        <a:graphic>
          <a:graphicData uri="http://schemas.openxmlformats.org/presentationml/2006/ole">
            <mc:AlternateContent xmlns:mc="http://schemas.openxmlformats.org/markup-compatibility/2006">
              <mc:Choice xmlns:v="urn:schemas-microsoft-com:vml" Requires="v">
                <p:oleObj name="Picture" r:id="rId8" imgW="2638440" imgH="1609560" progId="Word.Picture.8">
                  <p:embed/>
                </p:oleObj>
              </mc:Choice>
              <mc:Fallback>
                <p:oleObj name="Picture" r:id="rId8" imgW="2638440" imgH="1609560" progId="Word.Picture.8">
                  <p:embed/>
                  <p:pic>
                    <p:nvPicPr>
                      <p:cNvPr id="0" name="Object 1"/>
                      <p:cNvPicPr>
                        <a:picLocks noChangeAspect="1" noChangeArrowheads="1"/>
                      </p:cNvPicPr>
                      <p:nvPr/>
                    </p:nvPicPr>
                    <p:blipFill>
                      <a:blip r:embed="rId9"/>
                      <a:srcRect/>
                      <a:stretch>
                        <a:fillRect/>
                      </a:stretch>
                    </p:blipFill>
                    <p:spPr bwMode="auto">
                      <a:xfrm>
                        <a:off x="9112250" y="1223963"/>
                        <a:ext cx="2085975" cy="12652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3" name="TextBox 22">
            <a:extLst>
              <a:ext uri="{FF2B5EF4-FFF2-40B4-BE49-F238E27FC236}">
                <a16:creationId xmlns:a16="http://schemas.microsoft.com/office/drawing/2014/main" id="{3221E50C-1E58-1323-2344-47D6CA8591E4}"/>
              </a:ext>
            </a:extLst>
          </p:cNvPr>
          <p:cNvSpPr txBox="1"/>
          <p:nvPr/>
        </p:nvSpPr>
        <p:spPr>
          <a:xfrm>
            <a:off x="8006495" y="2404430"/>
            <a:ext cx="1874959" cy="301301"/>
          </a:xfrm>
          <a:prstGeom prst="rect">
            <a:avLst/>
          </a:prstGeom>
          <a:noFill/>
        </p:spPr>
        <p:txBody>
          <a:bodyPr wrap="square">
            <a:spAutoFit/>
          </a:bodyPr>
          <a:lstStyle/>
          <a:p>
            <a:pPr marL="283210" marR="0" indent="-283210" algn="ctr">
              <a:lnSpc>
                <a:spcPct val="97000"/>
              </a:lnSpc>
              <a:spcBef>
                <a:spcPts val="200"/>
              </a:spcBef>
              <a:buNone/>
            </a:pPr>
            <a:r>
              <a:rPr lang="en-US" sz="1200" dirty="0" err="1">
                <a:effectLst/>
                <a:latin typeface="SutonnyMJ" pitchFamily="2" charset="0"/>
                <a:ea typeface="Times New Roman" panose="02020603050405020304" pitchFamily="18" charset="0"/>
                <a:cs typeface="Times New Roman" panose="02020603050405020304" pitchFamily="18" charset="0"/>
              </a:rPr>
              <a:t>wPÎ</a:t>
            </a:r>
            <a:r>
              <a:rPr lang="en-US" sz="1400" dirty="0">
                <a:effectLst/>
                <a:latin typeface="SutonnyMJ" pitchFamily="2" charset="0"/>
                <a:ea typeface="Times New Roman" panose="02020603050405020304" pitchFamily="18" charset="0"/>
                <a:cs typeface="Times New Roman" panose="02020603050405020304" pitchFamily="18" charset="0"/>
              </a:rPr>
              <a:t> </a:t>
            </a:r>
            <a:r>
              <a:rPr lang="en-US" sz="1050" dirty="0">
                <a:solidFill>
                  <a:srgbClr val="00B04C"/>
                </a:solidFill>
                <a:effectLst/>
                <a:latin typeface="SutonnyMJ" pitchFamily="2" charset="0"/>
                <a:ea typeface="Times New Roman" panose="02020603050405020304" pitchFamily="18" charset="0"/>
                <a:cs typeface="Wingdings 3" panose="05040102010807070707" pitchFamily="18" charset="2"/>
                <a:sym typeface="Wingdings 3" panose="05040102010807070707" pitchFamily="18" charset="2"/>
              </a:rPr>
              <a:t></a:t>
            </a:r>
            <a:r>
              <a:rPr lang="en-US" sz="1200" dirty="0">
                <a:effectLst/>
                <a:latin typeface="SutonnyMJ" pitchFamily="2" charset="0"/>
                <a:ea typeface="Times New Roman" panose="02020603050405020304" pitchFamily="18" charset="0"/>
                <a:cs typeface="Times New Roman" panose="02020603050405020304" pitchFamily="18" charset="0"/>
              </a:rPr>
              <a:t> </a:t>
            </a:r>
            <a:r>
              <a:rPr lang="en-US" sz="1200" dirty="0" err="1">
                <a:effectLst/>
                <a:latin typeface="SutonnyMJ" pitchFamily="2" charset="0"/>
                <a:ea typeface="Times New Roman" panose="02020603050405020304" pitchFamily="18" charset="0"/>
                <a:cs typeface="Times New Roman" panose="02020603050405020304" pitchFamily="18" charset="0"/>
              </a:rPr>
              <a:t>cÖ_g</a:t>
            </a:r>
            <a:r>
              <a:rPr lang="en-US" sz="1200" dirty="0">
                <a:effectLst/>
                <a:latin typeface="SutonnyMJ" pitchFamily="2" charset="0"/>
                <a:ea typeface="Times New Roman" panose="02020603050405020304" pitchFamily="18" charset="0"/>
                <a:cs typeface="Times New Roman" panose="02020603050405020304" pitchFamily="18" charset="0"/>
              </a:rPr>
              <a:t> †</a:t>
            </a:r>
            <a:r>
              <a:rPr lang="en-US" sz="1200" dirty="0" err="1">
                <a:effectLst/>
                <a:latin typeface="SutonnyMJ" pitchFamily="2" charset="0"/>
                <a:ea typeface="Times New Roman" panose="02020603050405020304" pitchFamily="18" charset="0"/>
                <a:cs typeface="Times New Roman" panose="02020603050405020304" pitchFamily="18" charset="0"/>
              </a:rPr>
              <a:t>kªwYi</a:t>
            </a:r>
            <a:r>
              <a:rPr lang="en-US" sz="1200" dirty="0">
                <a:effectLst/>
                <a:latin typeface="SutonnyMJ" pitchFamily="2" charset="0"/>
                <a:ea typeface="Times New Roman" panose="02020603050405020304" pitchFamily="18" charset="0"/>
                <a:cs typeface="Times New Roman" panose="02020603050405020304" pitchFamily="18" charset="0"/>
              </a:rPr>
              <a:t> </a:t>
            </a:r>
            <a:r>
              <a:rPr lang="en-US" sz="1200" dirty="0" err="1">
                <a:effectLst/>
                <a:latin typeface="SutonnyMJ" pitchFamily="2" charset="0"/>
                <a:ea typeface="Times New Roman" panose="02020603050405020304" pitchFamily="18" charset="0"/>
                <a:cs typeface="Times New Roman" panose="02020603050405020304" pitchFamily="18" charset="0"/>
              </a:rPr>
              <a:t>wjfvi</a:t>
            </a:r>
            <a:endParaRPr lang="en-US" sz="1400" dirty="0">
              <a:effectLst/>
              <a:latin typeface="SutonnyMJ" pitchFamily="2" charset="0"/>
              <a:ea typeface="Times New Roman" panose="02020603050405020304" pitchFamily="18" charset="0"/>
              <a:cs typeface="Times New Roman" panose="02020603050405020304" pitchFamily="18" charset="0"/>
            </a:endParaRPr>
          </a:p>
        </p:txBody>
      </p:sp>
      <p:graphicFrame>
        <p:nvGraphicFramePr>
          <p:cNvPr id="25" name="Object 24">
            <a:extLst>
              <a:ext uri="{FF2B5EF4-FFF2-40B4-BE49-F238E27FC236}">
                <a16:creationId xmlns:a16="http://schemas.microsoft.com/office/drawing/2014/main" id="{A9CE35A0-D035-CC2B-02F1-B80F08096F15}"/>
              </a:ext>
            </a:extLst>
          </p:cNvPr>
          <p:cNvGraphicFramePr>
            <a:graphicFrameLocks noChangeAspect="1"/>
          </p:cNvGraphicFramePr>
          <p:nvPr>
            <p:extLst>
              <p:ext uri="{D42A27DB-BD31-4B8C-83A1-F6EECF244321}">
                <p14:modId xmlns:p14="http://schemas.microsoft.com/office/powerpoint/2010/main" val="3301971241"/>
              </p:ext>
            </p:extLst>
          </p:nvPr>
        </p:nvGraphicFramePr>
        <p:xfrm>
          <a:off x="6872164" y="2757647"/>
          <a:ext cx="1660525" cy="1058863"/>
        </p:xfrm>
        <a:graphic>
          <a:graphicData uri="http://schemas.openxmlformats.org/presentationml/2006/ole">
            <mc:AlternateContent xmlns:mc="http://schemas.openxmlformats.org/markup-compatibility/2006">
              <mc:Choice xmlns:v="urn:schemas-microsoft-com:vml" Requires="v">
                <p:oleObj name="Picture" r:id="rId10" imgW="2143903" imgH="1381491" progId="Word.Picture.8">
                  <p:embed/>
                </p:oleObj>
              </mc:Choice>
              <mc:Fallback>
                <p:oleObj name="Picture" r:id="rId10" imgW="2143903" imgH="1381491" progId="Word.Picture.8">
                  <p:embed/>
                  <p:pic>
                    <p:nvPicPr>
                      <p:cNvPr id="0"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872164" y="2757647"/>
                        <a:ext cx="1660525" cy="10588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6" name="Object 25">
            <a:extLst>
              <a:ext uri="{FF2B5EF4-FFF2-40B4-BE49-F238E27FC236}">
                <a16:creationId xmlns:a16="http://schemas.microsoft.com/office/drawing/2014/main" id="{72FABC87-3A16-82C3-FDAE-BCD38E90E6B0}"/>
              </a:ext>
            </a:extLst>
          </p:cNvPr>
          <p:cNvGraphicFramePr>
            <a:graphicFrameLocks noChangeAspect="1"/>
          </p:cNvGraphicFramePr>
          <p:nvPr>
            <p:extLst>
              <p:ext uri="{D42A27DB-BD31-4B8C-83A1-F6EECF244321}">
                <p14:modId xmlns:p14="http://schemas.microsoft.com/office/powerpoint/2010/main" val="832622854"/>
              </p:ext>
            </p:extLst>
          </p:nvPr>
        </p:nvGraphicFramePr>
        <p:xfrm>
          <a:off x="9537700" y="2806699"/>
          <a:ext cx="1660525" cy="1082675"/>
        </p:xfrm>
        <a:graphic>
          <a:graphicData uri="http://schemas.openxmlformats.org/presentationml/2006/ole">
            <mc:AlternateContent xmlns:mc="http://schemas.openxmlformats.org/markup-compatibility/2006">
              <mc:Choice xmlns:v="urn:schemas-microsoft-com:vml" Requires="v">
                <p:oleObj name="Picture" r:id="rId12" imgW="1600455" imgH="1562280" progId="Word.Picture.8">
                  <p:embed/>
                </p:oleObj>
              </mc:Choice>
              <mc:Fallback>
                <p:oleObj name="Picture" r:id="rId12" imgW="1600455" imgH="1562280" progId="Word.Picture.8">
                  <p:embed/>
                  <p:pic>
                    <p:nvPicPr>
                      <p:cNvPr id="0" name="Object 5"/>
                      <p:cNvPicPr>
                        <a:picLocks noChangeAspect="1" noChangeArrowheads="1"/>
                      </p:cNvPicPr>
                      <p:nvPr/>
                    </p:nvPicPr>
                    <p:blipFill>
                      <a:blip r:embed="rId13">
                        <a:extLst>
                          <a:ext uri="{28A0092B-C50C-407E-A947-70E740481C1C}">
                            <a14:useLocalDpi xmlns:a14="http://schemas.microsoft.com/office/drawing/2010/main" val="0"/>
                          </a:ext>
                        </a:extLst>
                      </a:blip>
                      <a:srcRect t="8537"/>
                      <a:stretch>
                        <a:fillRect/>
                      </a:stretch>
                    </p:blipFill>
                    <p:spPr bwMode="auto">
                      <a:xfrm>
                        <a:off x="9537700" y="2806699"/>
                        <a:ext cx="1660525" cy="1082675"/>
                      </a:xfrm>
                      <a:prstGeom prst="rect">
                        <a:avLst/>
                      </a:prstGeom>
                      <a:noFill/>
                    </p:spPr>
                  </p:pic>
                </p:oleObj>
              </mc:Fallback>
            </mc:AlternateContent>
          </a:graphicData>
        </a:graphic>
      </p:graphicFrame>
      <p:sp>
        <p:nvSpPr>
          <p:cNvPr id="28" name="TextBox 27">
            <a:extLst>
              <a:ext uri="{FF2B5EF4-FFF2-40B4-BE49-F238E27FC236}">
                <a16:creationId xmlns:a16="http://schemas.microsoft.com/office/drawing/2014/main" id="{F640CD51-FA8A-3F6E-0E28-C1361A3961DC}"/>
              </a:ext>
            </a:extLst>
          </p:cNvPr>
          <p:cNvSpPr txBox="1"/>
          <p:nvPr/>
        </p:nvSpPr>
        <p:spPr>
          <a:xfrm>
            <a:off x="8098813" y="3909623"/>
            <a:ext cx="1690321" cy="276999"/>
          </a:xfrm>
          <a:prstGeom prst="rect">
            <a:avLst/>
          </a:prstGeom>
          <a:noFill/>
        </p:spPr>
        <p:txBody>
          <a:bodyPr wrap="square">
            <a:spAutoFit/>
          </a:bodyPr>
          <a:lstStyle/>
          <a:p>
            <a:pPr algn="ctr"/>
            <a:r>
              <a:rPr lang="en-US" sz="1100" dirty="0" err="1">
                <a:effectLst/>
                <a:latin typeface="SutonnyMJ" pitchFamily="2" charset="0"/>
                <a:ea typeface="Times New Roman" panose="02020603050405020304" pitchFamily="18" charset="0"/>
                <a:cs typeface="Times New Roman" panose="02020603050405020304" pitchFamily="18" charset="0"/>
              </a:rPr>
              <a:t>wPÎ</a:t>
            </a:r>
            <a:r>
              <a:rPr lang="en-US" sz="1200" dirty="0">
                <a:effectLst/>
                <a:latin typeface="SutonnyMJ" pitchFamily="2" charset="0"/>
                <a:ea typeface="Times New Roman" panose="02020603050405020304" pitchFamily="18" charset="0"/>
                <a:cs typeface="Times New Roman" panose="02020603050405020304" pitchFamily="18" charset="0"/>
              </a:rPr>
              <a:t> </a:t>
            </a:r>
            <a:r>
              <a:rPr lang="en-US" sz="1000" dirty="0">
                <a:solidFill>
                  <a:srgbClr val="00B04C"/>
                </a:solidFill>
                <a:effectLst/>
                <a:ea typeface="Times New Roman" panose="02020603050405020304" pitchFamily="18" charset="0"/>
                <a:cs typeface="Wingdings 3" panose="05040102010807070707" pitchFamily="18" charset="2"/>
                <a:sym typeface="Wingdings 3" panose="05040102010807070707" pitchFamily="18" charset="2"/>
              </a:rPr>
              <a:t></a:t>
            </a:r>
            <a:r>
              <a:rPr lang="en-US" sz="1100" dirty="0">
                <a:effectLst/>
                <a:latin typeface="SutonnyMJ" pitchFamily="2" charset="0"/>
                <a:ea typeface="Times New Roman" panose="02020603050405020304" pitchFamily="18" charset="0"/>
                <a:cs typeface="Times New Roman" panose="02020603050405020304" pitchFamily="18" charset="0"/>
              </a:rPr>
              <a:t> </a:t>
            </a:r>
            <a:r>
              <a:rPr lang="en-US" sz="1100" dirty="0" err="1">
                <a:effectLst/>
                <a:latin typeface="SutonnyMJ" pitchFamily="2" charset="0"/>
                <a:ea typeface="Times New Roman" panose="02020603050405020304" pitchFamily="18" charset="0"/>
                <a:cs typeface="Times New Roman" panose="02020603050405020304" pitchFamily="18" charset="0"/>
              </a:rPr>
              <a:t>wØZxq</a:t>
            </a:r>
            <a:r>
              <a:rPr lang="en-US" sz="1100" dirty="0">
                <a:effectLst/>
                <a:latin typeface="SutonnyMJ" pitchFamily="2" charset="0"/>
                <a:ea typeface="Times New Roman" panose="02020603050405020304" pitchFamily="18" charset="0"/>
                <a:cs typeface="Times New Roman" panose="02020603050405020304" pitchFamily="18" charset="0"/>
              </a:rPr>
              <a:t> †</a:t>
            </a:r>
            <a:r>
              <a:rPr lang="en-US" sz="1100" dirty="0" err="1">
                <a:effectLst/>
                <a:latin typeface="SutonnyMJ" pitchFamily="2" charset="0"/>
                <a:ea typeface="Times New Roman" panose="02020603050405020304" pitchFamily="18" charset="0"/>
                <a:cs typeface="Times New Roman" panose="02020603050405020304" pitchFamily="18" charset="0"/>
              </a:rPr>
              <a:t>kªwYi</a:t>
            </a:r>
            <a:r>
              <a:rPr lang="en-US" sz="1100" dirty="0">
                <a:effectLst/>
                <a:latin typeface="SutonnyMJ" pitchFamily="2" charset="0"/>
                <a:ea typeface="Times New Roman" panose="02020603050405020304" pitchFamily="18" charset="0"/>
                <a:cs typeface="Times New Roman" panose="02020603050405020304" pitchFamily="18" charset="0"/>
              </a:rPr>
              <a:t> </a:t>
            </a:r>
            <a:r>
              <a:rPr lang="en-US" sz="1100" dirty="0" err="1">
                <a:effectLst/>
                <a:latin typeface="SutonnyMJ" pitchFamily="2" charset="0"/>
                <a:ea typeface="Times New Roman" panose="02020603050405020304" pitchFamily="18" charset="0"/>
                <a:cs typeface="Times New Roman" panose="02020603050405020304" pitchFamily="18" charset="0"/>
              </a:rPr>
              <a:t>wjfvi</a:t>
            </a:r>
            <a:endParaRPr lang="en-US" sz="1100" dirty="0"/>
          </a:p>
        </p:txBody>
      </p:sp>
      <p:graphicFrame>
        <p:nvGraphicFramePr>
          <p:cNvPr id="30" name="Object 29">
            <a:extLst>
              <a:ext uri="{FF2B5EF4-FFF2-40B4-BE49-F238E27FC236}">
                <a16:creationId xmlns:a16="http://schemas.microsoft.com/office/drawing/2014/main" id="{56E6B764-DCF3-DF32-CECB-6A84B73984FE}"/>
              </a:ext>
            </a:extLst>
          </p:cNvPr>
          <p:cNvGraphicFramePr>
            <a:graphicFrameLocks noChangeAspect="1"/>
          </p:cNvGraphicFramePr>
          <p:nvPr>
            <p:extLst>
              <p:ext uri="{D42A27DB-BD31-4B8C-83A1-F6EECF244321}">
                <p14:modId xmlns:p14="http://schemas.microsoft.com/office/powerpoint/2010/main" val="1459682711"/>
              </p:ext>
            </p:extLst>
          </p:nvPr>
        </p:nvGraphicFramePr>
        <p:xfrm>
          <a:off x="7077440" y="4364037"/>
          <a:ext cx="1654175" cy="1012825"/>
        </p:xfrm>
        <a:graphic>
          <a:graphicData uri="http://schemas.openxmlformats.org/presentationml/2006/ole">
            <mc:AlternateContent xmlns:mc="http://schemas.openxmlformats.org/markup-compatibility/2006">
              <mc:Choice xmlns:v="urn:schemas-microsoft-com:vml" Requires="v">
                <p:oleObj name="Picture" r:id="rId14" imgW="2096365" imgH="1381491" progId="Word.Picture.8">
                  <p:embed/>
                </p:oleObj>
              </mc:Choice>
              <mc:Fallback>
                <p:oleObj name="Picture" r:id="rId14" imgW="2096365" imgH="1381491" progId="Word.Picture.8">
                  <p:embed/>
                  <p:pic>
                    <p:nvPicPr>
                      <p:cNvPr id="0" name="Object 8"/>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077440" y="4364037"/>
                        <a:ext cx="1654175" cy="10128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1" name="Object 30">
            <a:extLst>
              <a:ext uri="{FF2B5EF4-FFF2-40B4-BE49-F238E27FC236}">
                <a16:creationId xmlns:a16="http://schemas.microsoft.com/office/drawing/2014/main" id="{2F4D62CA-A988-4948-3B1E-C5B3FD271571}"/>
              </a:ext>
            </a:extLst>
          </p:cNvPr>
          <p:cNvGraphicFramePr>
            <a:graphicFrameLocks noChangeAspect="1"/>
          </p:cNvGraphicFramePr>
          <p:nvPr>
            <p:extLst>
              <p:ext uri="{D42A27DB-BD31-4B8C-83A1-F6EECF244321}">
                <p14:modId xmlns:p14="http://schemas.microsoft.com/office/powerpoint/2010/main" val="3412666809"/>
              </p:ext>
            </p:extLst>
          </p:nvPr>
        </p:nvGraphicFramePr>
        <p:xfrm>
          <a:off x="9434512" y="4455501"/>
          <a:ext cx="1866900" cy="1012825"/>
        </p:xfrm>
        <a:graphic>
          <a:graphicData uri="http://schemas.openxmlformats.org/presentationml/2006/ole">
            <mc:AlternateContent xmlns:mc="http://schemas.openxmlformats.org/markup-compatibility/2006">
              <mc:Choice xmlns:v="urn:schemas-microsoft-com:vml" Requires="v">
                <p:oleObj name="Picture" r:id="rId16" imgW="2096005" imgH="1238516" progId="Word.Picture.8">
                  <p:embed/>
                </p:oleObj>
              </mc:Choice>
              <mc:Fallback>
                <p:oleObj name="Picture" r:id="rId16" imgW="2096005" imgH="1238516" progId="Word.Picture.8">
                  <p:embed/>
                  <p:pic>
                    <p:nvPicPr>
                      <p:cNvPr id="0" name="Object 7"/>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9434512" y="4455501"/>
                        <a:ext cx="1866900" cy="10128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3" name="TextBox 32">
            <a:extLst>
              <a:ext uri="{FF2B5EF4-FFF2-40B4-BE49-F238E27FC236}">
                <a16:creationId xmlns:a16="http://schemas.microsoft.com/office/drawing/2014/main" id="{BC264C99-4301-F6FA-5FDA-FCC69106B1F9}"/>
              </a:ext>
            </a:extLst>
          </p:cNvPr>
          <p:cNvSpPr txBox="1"/>
          <p:nvPr/>
        </p:nvSpPr>
        <p:spPr>
          <a:xfrm>
            <a:off x="8425351" y="5598635"/>
            <a:ext cx="1373798" cy="276999"/>
          </a:xfrm>
          <a:prstGeom prst="rect">
            <a:avLst/>
          </a:prstGeom>
          <a:noFill/>
        </p:spPr>
        <p:txBody>
          <a:bodyPr wrap="square">
            <a:spAutoFit/>
          </a:bodyPr>
          <a:lstStyle/>
          <a:p>
            <a:pPr algn="ctr"/>
            <a:r>
              <a:rPr lang="en-US" sz="1100" dirty="0" err="1">
                <a:effectLst/>
                <a:latin typeface="SutonnyMJ" pitchFamily="2" charset="0"/>
                <a:ea typeface="Times New Roman" panose="02020603050405020304" pitchFamily="18" charset="0"/>
                <a:cs typeface="Times New Roman" panose="02020603050405020304" pitchFamily="18" charset="0"/>
              </a:rPr>
              <a:t>wPÎ</a:t>
            </a:r>
            <a:r>
              <a:rPr lang="en-US" sz="1200" dirty="0">
                <a:effectLst/>
                <a:latin typeface="SutonnyMJ" pitchFamily="2" charset="0"/>
                <a:ea typeface="Times New Roman" panose="02020603050405020304" pitchFamily="18" charset="0"/>
                <a:cs typeface="Times New Roman" panose="02020603050405020304" pitchFamily="18" charset="0"/>
              </a:rPr>
              <a:t> </a:t>
            </a:r>
            <a:r>
              <a:rPr lang="en-US" sz="1000" dirty="0">
                <a:solidFill>
                  <a:srgbClr val="00B04C"/>
                </a:solidFill>
                <a:effectLst/>
                <a:ea typeface="Times New Roman" panose="02020603050405020304" pitchFamily="18" charset="0"/>
                <a:cs typeface="Wingdings 3" panose="05040102010807070707" pitchFamily="18" charset="2"/>
                <a:sym typeface="Wingdings 3" panose="05040102010807070707" pitchFamily="18" charset="2"/>
              </a:rPr>
              <a:t></a:t>
            </a:r>
            <a:r>
              <a:rPr lang="en-US" sz="1100" dirty="0">
                <a:effectLst/>
                <a:latin typeface="SutonnyMJ" pitchFamily="2" charset="0"/>
                <a:ea typeface="Times New Roman" panose="02020603050405020304" pitchFamily="18" charset="0"/>
                <a:cs typeface="Times New Roman" panose="02020603050405020304" pitchFamily="18" charset="0"/>
              </a:rPr>
              <a:t> Z…</a:t>
            </a:r>
            <a:r>
              <a:rPr lang="en-US" sz="1100" dirty="0" err="1">
                <a:effectLst/>
                <a:latin typeface="SutonnyMJ" pitchFamily="2" charset="0"/>
                <a:ea typeface="Times New Roman" panose="02020603050405020304" pitchFamily="18" charset="0"/>
                <a:cs typeface="Times New Roman" panose="02020603050405020304" pitchFamily="18" charset="0"/>
              </a:rPr>
              <a:t>Zxq</a:t>
            </a:r>
            <a:r>
              <a:rPr lang="en-US" sz="1100" dirty="0">
                <a:effectLst/>
                <a:latin typeface="SutonnyMJ" pitchFamily="2" charset="0"/>
                <a:ea typeface="Times New Roman" panose="02020603050405020304" pitchFamily="18" charset="0"/>
                <a:cs typeface="Times New Roman" panose="02020603050405020304" pitchFamily="18" charset="0"/>
              </a:rPr>
              <a:t> †</a:t>
            </a:r>
            <a:r>
              <a:rPr lang="en-US" sz="1100" dirty="0" err="1">
                <a:effectLst/>
                <a:latin typeface="SutonnyMJ" pitchFamily="2" charset="0"/>
                <a:ea typeface="Times New Roman" panose="02020603050405020304" pitchFamily="18" charset="0"/>
                <a:cs typeface="Times New Roman" panose="02020603050405020304" pitchFamily="18" charset="0"/>
              </a:rPr>
              <a:t>kªwYi</a:t>
            </a:r>
            <a:r>
              <a:rPr lang="en-US" sz="1100" dirty="0">
                <a:effectLst/>
                <a:latin typeface="SutonnyMJ" pitchFamily="2" charset="0"/>
                <a:ea typeface="Times New Roman" panose="02020603050405020304" pitchFamily="18" charset="0"/>
                <a:cs typeface="Times New Roman" panose="02020603050405020304" pitchFamily="18" charset="0"/>
              </a:rPr>
              <a:t> </a:t>
            </a:r>
            <a:r>
              <a:rPr lang="en-US" sz="1100" dirty="0" err="1">
                <a:effectLst/>
                <a:latin typeface="SutonnyMJ" pitchFamily="2" charset="0"/>
                <a:ea typeface="Times New Roman" panose="02020603050405020304" pitchFamily="18" charset="0"/>
                <a:cs typeface="Times New Roman" panose="02020603050405020304" pitchFamily="18" charset="0"/>
              </a:rPr>
              <a:t>wjfvi</a:t>
            </a:r>
            <a:endParaRPr lang="en-US" sz="11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descr="image.png">
            <a:extLst>
              <a:ext uri="{FF2B5EF4-FFF2-40B4-BE49-F238E27FC236}">
                <a16:creationId xmlns:a16="http://schemas.microsoft.com/office/drawing/2014/main" id="{32836B08-D4FD-439E-952E-681F639AC6D5}"/>
              </a:ext>
            </a:extLst>
          </p:cNvPr>
          <p:cNvPicPr>
            <a:picLocks noChangeAspect="1"/>
          </p:cNvPicPr>
          <p:nvPr/>
        </p:nvPicPr>
        <p:blipFill>
          <a:blip r:embed="rId2"/>
          <a:stretch>
            <a:fillRect/>
          </a:stretch>
        </p:blipFill>
        <p:spPr>
          <a:xfrm>
            <a:off x="6229350" y="1062038"/>
            <a:ext cx="5429250" cy="5048616"/>
          </a:xfrm>
          <a:prstGeom prst="rect">
            <a:avLst/>
          </a:prstGeom>
        </p:spPr>
      </p:pic>
      <p:pic>
        <p:nvPicPr>
          <p:cNvPr id="3" name="Picture 2" descr="image.png"/>
          <p:cNvPicPr>
            <a:picLocks noChangeAspect="1"/>
          </p:cNvPicPr>
          <p:nvPr/>
        </p:nvPicPr>
        <p:blipFill>
          <a:blip r:embed="rId3"/>
          <a:stretch>
            <a:fillRect/>
          </a:stretch>
        </p:blipFill>
        <p:spPr>
          <a:xfrm>
            <a:off x="533400" y="3014662"/>
            <a:ext cx="5143500" cy="2133600"/>
          </a:xfrm>
          <a:prstGeom prst="rect">
            <a:avLst/>
          </a:prstGeom>
        </p:spPr>
      </p:pic>
      <p:sp>
        <p:nvSpPr>
          <p:cNvPr id="4" name="TextBox 3"/>
          <p:cNvSpPr txBox="1"/>
          <p:nvPr/>
        </p:nvSpPr>
        <p:spPr>
          <a:xfrm>
            <a:off x="533399" y="405911"/>
            <a:ext cx="5070633" cy="371475"/>
          </a:xfrm>
          <a:prstGeom prst="rect">
            <a:avLst/>
          </a:prstGeom>
          <a:noFill/>
        </p:spPr>
        <p:txBody>
          <a:bodyPr wrap="square" lIns="0" tIns="0" rIns="0" bIns="0" anchor="ctr">
            <a:spAutoFit/>
          </a:bodyPr>
          <a:lstStyle/>
          <a:p>
            <a:pPr algn="l"/>
            <a:r>
              <a:rPr sz="2100" b="1" i="0" u="none" dirty="0" err="1">
                <a:solidFill>
                  <a:srgbClr val="0369A1"/>
                </a:solidFill>
                <a:latin typeface="Noto Sans Bengali"/>
              </a:rPr>
              <a:t>হাঁটুর</a:t>
            </a:r>
            <a:r>
              <a:rPr sz="2100" b="1" i="0" u="none" dirty="0">
                <a:solidFill>
                  <a:srgbClr val="0369A1"/>
                </a:solidFill>
                <a:latin typeface="Noto Sans Bengali"/>
              </a:rPr>
              <a:t> </a:t>
            </a:r>
            <a:r>
              <a:rPr sz="2100" b="1" i="0" u="none" dirty="0" err="1">
                <a:solidFill>
                  <a:srgbClr val="0369A1"/>
                </a:solidFill>
                <a:latin typeface="Noto Sans Bengali"/>
              </a:rPr>
              <a:t>সন্ধি</a:t>
            </a:r>
            <a:r>
              <a:rPr sz="2100" b="1" i="0" u="none" dirty="0">
                <a:solidFill>
                  <a:srgbClr val="0369A1"/>
                </a:solidFill>
                <a:latin typeface="Noto Sans Bengali"/>
              </a:rPr>
              <a:t> ও </a:t>
            </a:r>
            <a:r>
              <a:rPr sz="2100" b="1" i="0" u="none" dirty="0" err="1">
                <a:solidFill>
                  <a:srgbClr val="0369A1"/>
                </a:solidFill>
                <a:latin typeface="Noto Sans Bengali"/>
              </a:rPr>
              <a:t>চলন</a:t>
            </a:r>
            <a:endParaRPr sz="2100" b="1" i="0" u="none" dirty="0">
              <a:solidFill>
                <a:srgbClr val="0369A1"/>
              </a:solidFill>
              <a:latin typeface="Noto Sans Bengali"/>
            </a:endParaRPr>
          </a:p>
        </p:txBody>
      </p:sp>
      <p:sp>
        <p:nvSpPr>
          <p:cNvPr id="5" name="Rectangle 4"/>
          <p:cNvSpPr/>
          <p:nvPr/>
        </p:nvSpPr>
        <p:spPr>
          <a:xfrm>
            <a:off x="533399" y="885824"/>
            <a:ext cx="10861431" cy="47625"/>
          </a:xfrm>
          <a:prstGeom prst="rect">
            <a:avLst/>
          </a:prstGeom>
          <a:solidFill>
            <a:srgbClr val="E0F2F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533400" y="2424112"/>
            <a:ext cx="5143500" cy="457200"/>
          </a:xfrm>
          <a:prstGeom prst="rect">
            <a:avLst/>
          </a:prstGeom>
          <a:noFill/>
        </p:spPr>
        <p:txBody>
          <a:bodyPr wrap="square" lIns="0" tIns="0" rIns="0" bIns="0" anchor="t">
            <a:spAutoFit/>
          </a:bodyPr>
          <a:lstStyle/>
          <a:p>
            <a:pPr algn="l">
              <a:lnSpc>
                <a:spcPts val="1800"/>
              </a:lnSpc>
            </a:pPr>
            <a:r>
              <a:rPr sz="1200" b="0" i="0" u="none">
                <a:solidFill>
                  <a:srgbClr val="334155"/>
                </a:solidFill>
                <a:latin typeface="Noto Sans Bengali"/>
              </a:rPr>
              <a:t>হাঁটুর সন্ধি (Knee Joint) হলো মানবদেহের সবচেয়ে জটিল ও বৃহত্তম **হিমঞ্জ বা কবজা (Hinge) সন্ধি**।</a:t>
            </a:r>
          </a:p>
        </p:txBody>
      </p:sp>
      <p:sp>
        <p:nvSpPr>
          <p:cNvPr id="9" name="TextBox 8"/>
          <p:cNvSpPr txBox="1"/>
          <p:nvPr/>
        </p:nvSpPr>
        <p:spPr>
          <a:xfrm>
            <a:off x="1000125" y="3176587"/>
            <a:ext cx="4740592" cy="228600"/>
          </a:xfrm>
          <a:prstGeom prst="rect">
            <a:avLst/>
          </a:prstGeom>
          <a:noFill/>
        </p:spPr>
        <p:txBody>
          <a:bodyPr wrap="square" lIns="0" tIns="0" rIns="0" bIns="0" anchor="ctr">
            <a:spAutoFit/>
          </a:bodyPr>
          <a:lstStyle/>
          <a:p>
            <a:pPr algn="l"/>
            <a:r>
              <a:rPr sz="1350" b="1" i="0" u="none">
                <a:solidFill>
                  <a:srgbClr val="0284C7"/>
                </a:solidFill>
                <a:latin typeface="Noto Sans Bengali"/>
              </a:rPr>
              <a:t>প্রধান উপাদানসমূহ</a:t>
            </a:r>
          </a:p>
        </p:txBody>
      </p:sp>
      <p:pic>
        <p:nvPicPr>
          <p:cNvPr id="10" name="Picture 9" descr="image.png"/>
          <p:cNvPicPr>
            <a:picLocks noChangeAspect="1"/>
          </p:cNvPicPr>
          <p:nvPr/>
        </p:nvPicPr>
        <p:blipFill>
          <a:blip r:embed="rId4"/>
          <a:stretch>
            <a:fillRect/>
          </a:stretch>
        </p:blipFill>
        <p:spPr>
          <a:xfrm>
            <a:off x="733425" y="3205162"/>
            <a:ext cx="171450" cy="171450"/>
          </a:xfrm>
          <a:prstGeom prst="rect">
            <a:avLst/>
          </a:prstGeom>
        </p:spPr>
      </p:pic>
      <p:sp>
        <p:nvSpPr>
          <p:cNvPr id="11" name="TextBox 10"/>
          <p:cNvSpPr txBox="1"/>
          <p:nvPr/>
        </p:nvSpPr>
        <p:spPr>
          <a:xfrm>
            <a:off x="1000125" y="3500437"/>
            <a:ext cx="4514850" cy="228600"/>
          </a:xfrm>
          <a:prstGeom prst="rect">
            <a:avLst/>
          </a:prstGeom>
          <a:noFill/>
        </p:spPr>
        <p:txBody>
          <a:bodyPr wrap="square" lIns="0" tIns="0" rIns="0" bIns="0" anchor="t">
            <a:spAutoFit/>
          </a:bodyPr>
          <a:lstStyle/>
          <a:p>
            <a:pPr algn="l">
              <a:lnSpc>
                <a:spcPts val="1800"/>
              </a:lnSpc>
            </a:pPr>
            <a:r>
              <a:rPr sz="1200" b="1" i="0" u="none">
                <a:solidFill>
                  <a:srgbClr val="334155"/>
                </a:solidFill>
                <a:latin typeface="Noto Sans Bengali"/>
              </a:rPr>
              <a:t>অস্থিসমূহ:</a:t>
            </a:r>
            <a:r>
              <a:rPr sz="1200" b="0" i="0" u="none">
                <a:solidFill>
                  <a:srgbClr val="334155"/>
                </a:solidFill>
                <a:latin typeface="Noto Sans Bengali"/>
              </a:rPr>
              <a:t> ফিমার (Femur), টিবিয়া (Tibia) এবং প্যাটেল্লা (Patella)।</a:t>
            </a:r>
          </a:p>
        </p:txBody>
      </p:sp>
      <p:sp>
        <p:nvSpPr>
          <p:cNvPr id="12" name="TextBox 11"/>
          <p:cNvSpPr txBox="1"/>
          <p:nvPr/>
        </p:nvSpPr>
        <p:spPr>
          <a:xfrm>
            <a:off x="1000125" y="3843337"/>
            <a:ext cx="4514850" cy="457200"/>
          </a:xfrm>
          <a:prstGeom prst="rect">
            <a:avLst/>
          </a:prstGeom>
          <a:noFill/>
        </p:spPr>
        <p:txBody>
          <a:bodyPr wrap="square" lIns="0" tIns="0" rIns="0" bIns="0" anchor="t">
            <a:spAutoFit/>
          </a:bodyPr>
          <a:lstStyle/>
          <a:p>
            <a:pPr algn="l">
              <a:lnSpc>
                <a:spcPts val="1800"/>
              </a:lnSpc>
            </a:pPr>
            <a:r>
              <a:rPr sz="1200" b="1" i="0" u="none">
                <a:solidFill>
                  <a:srgbClr val="334155"/>
                </a:solidFill>
                <a:latin typeface="Noto Sans Bengali"/>
              </a:rPr>
              <a:t>লিগামেন্ট:</a:t>
            </a:r>
            <a:r>
              <a:rPr sz="1200" b="0" i="0" u="none">
                <a:solidFill>
                  <a:srgbClr val="334155"/>
                </a:solidFill>
                <a:latin typeface="Noto Sans Bengali"/>
              </a:rPr>
              <a:t> ACL (Anterior Cruciate), PCL, MCL ও LCL সন্ধিকে স্থিতিশীল রাখে।</a:t>
            </a:r>
          </a:p>
        </p:txBody>
      </p:sp>
      <p:sp>
        <p:nvSpPr>
          <p:cNvPr id="13" name="TextBox 12"/>
          <p:cNvSpPr txBox="1"/>
          <p:nvPr/>
        </p:nvSpPr>
        <p:spPr>
          <a:xfrm>
            <a:off x="1000125" y="4414837"/>
            <a:ext cx="4514850" cy="457200"/>
          </a:xfrm>
          <a:prstGeom prst="rect">
            <a:avLst/>
          </a:prstGeom>
          <a:noFill/>
        </p:spPr>
        <p:txBody>
          <a:bodyPr wrap="square" lIns="0" tIns="0" rIns="0" bIns="0" anchor="t">
            <a:spAutoFit/>
          </a:bodyPr>
          <a:lstStyle/>
          <a:p>
            <a:pPr algn="l">
              <a:lnSpc>
                <a:spcPts val="1800"/>
              </a:lnSpc>
            </a:pPr>
            <a:r>
              <a:rPr sz="1200" b="1" i="0" u="none">
                <a:solidFill>
                  <a:srgbClr val="334155"/>
                </a:solidFill>
                <a:latin typeface="Noto Sans Bengali"/>
              </a:rPr>
              <a:t>মেনিসকাস:</a:t>
            </a:r>
            <a:r>
              <a:rPr sz="1200" b="0" i="0" u="none">
                <a:solidFill>
                  <a:srgbClr val="334155"/>
                </a:solidFill>
                <a:latin typeface="Noto Sans Bengali"/>
              </a:rPr>
              <a:t> Medial ও Lateral মেনিসকাস শক-অ্যাবসর্বার হিসেবে কাজ করে।</a:t>
            </a:r>
          </a:p>
        </p:txBody>
      </p:sp>
      <p:pic>
        <p:nvPicPr>
          <p:cNvPr id="14" name="Picture 13" descr="image.png"/>
          <p:cNvPicPr>
            <a:picLocks noChangeAspect="1"/>
          </p:cNvPicPr>
          <p:nvPr/>
        </p:nvPicPr>
        <p:blipFill>
          <a:blip r:embed="rId5"/>
          <a:stretch>
            <a:fillRect/>
          </a:stretch>
        </p:blipFill>
        <p:spPr>
          <a:xfrm>
            <a:off x="733425" y="3519487"/>
            <a:ext cx="152400" cy="152400"/>
          </a:xfrm>
          <a:prstGeom prst="rect">
            <a:avLst/>
          </a:prstGeom>
        </p:spPr>
      </p:pic>
      <p:pic>
        <p:nvPicPr>
          <p:cNvPr id="15" name="Picture 14" descr="image.png"/>
          <p:cNvPicPr>
            <a:picLocks noChangeAspect="1"/>
          </p:cNvPicPr>
          <p:nvPr/>
        </p:nvPicPr>
        <p:blipFill>
          <a:blip r:embed="rId5"/>
          <a:stretch>
            <a:fillRect/>
          </a:stretch>
        </p:blipFill>
        <p:spPr>
          <a:xfrm>
            <a:off x="733425" y="3862387"/>
            <a:ext cx="152400" cy="152400"/>
          </a:xfrm>
          <a:prstGeom prst="rect">
            <a:avLst/>
          </a:prstGeom>
        </p:spPr>
      </p:pic>
      <p:pic>
        <p:nvPicPr>
          <p:cNvPr id="16" name="Picture 15" descr="image.png"/>
          <p:cNvPicPr>
            <a:picLocks noChangeAspect="1"/>
          </p:cNvPicPr>
          <p:nvPr/>
        </p:nvPicPr>
        <p:blipFill>
          <a:blip r:embed="rId5"/>
          <a:stretch>
            <a:fillRect/>
          </a:stretch>
        </p:blipFill>
        <p:spPr>
          <a:xfrm>
            <a:off x="733425" y="4433887"/>
            <a:ext cx="152400" cy="152400"/>
          </a:xfrm>
          <a:prstGeom prst="rect">
            <a:avLst/>
          </a:prstGeom>
        </p:spPr>
      </p:pic>
      <p:graphicFrame>
        <p:nvGraphicFramePr>
          <p:cNvPr id="22" name="Object 21">
            <a:extLst>
              <a:ext uri="{FF2B5EF4-FFF2-40B4-BE49-F238E27FC236}">
                <a16:creationId xmlns:a16="http://schemas.microsoft.com/office/drawing/2014/main" id="{3CFDD70B-0DE6-8230-9DDE-179797B7A551}"/>
              </a:ext>
            </a:extLst>
          </p:cNvPr>
          <p:cNvGraphicFramePr>
            <a:graphicFrameLocks noChangeAspect="1"/>
          </p:cNvGraphicFramePr>
          <p:nvPr>
            <p:extLst>
              <p:ext uri="{D42A27DB-BD31-4B8C-83A1-F6EECF244321}">
                <p14:modId xmlns:p14="http://schemas.microsoft.com/office/powerpoint/2010/main" val="3062990127"/>
              </p:ext>
            </p:extLst>
          </p:nvPr>
        </p:nvGraphicFramePr>
        <p:xfrm>
          <a:off x="6453554" y="2366931"/>
          <a:ext cx="4865556" cy="2952811"/>
        </p:xfrm>
        <a:graphic>
          <a:graphicData uri="http://schemas.openxmlformats.org/presentationml/2006/ole">
            <mc:AlternateContent xmlns:mc="http://schemas.openxmlformats.org/markup-compatibility/2006">
              <mc:Choice xmlns:v="urn:schemas-microsoft-com:vml" Requires="v">
                <p:oleObj name="Picture" r:id="rId6" imgW="4087930" imgH="2477392" progId="Word.Picture.8">
                  <p:embed/>
                </p:oleObj>
              </mc:Choice>
              <mc:Fallback>
                <p:oleObj name="Picture" r:id="rId6" imgW="4087930" imgH="2477392" progId="Word.Picture.8">
                  <p:embed/>
                  <p:pic>
                    <p:nvPicPr>
                      <p:cNvPr id="0"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453554" y="2366931"/>
                        <a:ext cx="4865556" cy="2952811"/>
                      </a:xfrm>
                      <a:prstGeom prst="rect">
                        <a:avLst/>
                      </a:prstGeom>
                      <a:noFill/>
                    </p:spPr>
                  </p:pic>
                </p:oleObj>
              </mc:Fallback>
            </mc:AlternateContent>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age.png"/>
          <p:cNvPicPr>
            <a:picLocks noChangeAspect="1"/>
          </p:cNvPicPr>
          <p:nvPr/>
        </p:nvPicPr>
        <p:blipFill>
          <a:blip r:embed="rId2"/>
          <a:stretch>
            <a:fillRect/>
          </a:stretch>
        </p:blipFill>
        <p:spPr>
          <a:xfrm>
            <a:off x="6229350" y="2014537"/>
            <a:ext cx="5429250" cy="3619500"/>
          </a:xfrm>
          <a:prstGeom prst="rect">
            <a:avLst/>
          </a:prstGeom>
        </p:spPr>
      </p:pic>
      <p:sp>
        <p:nvSpPr>
          <p:cNvPr id="4" name="TextBox 3"/>
          <p:cNvSpPr txBox="1"/>
          <p:nvPr/>
        </p:nvSpPr>
        <p:spPr>
          <a:xfrm>
            <a:off x="533400" y="428259"/>
            <a:ext cx="11210925" cy="447675"/>
          </a:xfrm>
          <a:prstGeom prst="rect">
            <a:avLst/>
          </a:prstGeom>
          <a:noFill/>
        </p:spPr>
        <p:txBody>
          <a:bodyPr wrap="square" lIns="0" tIns="0" rIns="0" bIns="0" anchor="ctr">
            <a:spAutoFit/>
          </a:bodyPr>
          <a:lstStyle/>
          <a:p>
            <a:pPr algn="l"/>
            <a:r>
              <a:rPr sz="2550" b="1" i="0" u="none">
                <a:solidFill>
                  <a:srgbClr val="0369A1"/>
                </a:solidFill>
                <a:latin typeface="Noto Sans Bengali"/>
              </a:rPr>
              <a:t>অস্থিসন্ধি ও সিনোভিয়াল সন্ধির গঠন</a:t>
            </a:r>
          </a:p>
        </p:txBody>
      </p:sp>
      <p:sp>
        <p:nvSpPr>
          <p:cNvPr id="5" name="Rectangle 4"/>
          <p:cNvSpPr/>
          <p:nvPr/>
        </p:nvSpPr>
        <p:spPr>
          <a:xfrm>
            <a:off x="533400" y="962025"/>
            <a:ext cx="11125200" cy="19050"/>
          </a:xfrm>
          <a:prstGeom prst="rect">
            <a:avLst/>
          </a:prstGeom>
          <a:solidFill>
            <a:srgbClr val="E0F2F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533400" y="2433637"/>
            <a:ext cx="5700712" cy="247650"/>
          </a:xfrm>
          <a:prstGeom prst="rect">
            <a:avLst/>
          </a:prstGeom>
          <a:noFill/>
        </p:spPr>
        <p:txBody>
          <a:bodyPr wrap="square" lIns="0" tIns="0" rIns="0" bIns="0" anchor="t">
            <a:spAutoFit/>
          </a:bodyPr>
          <a:lstStyle/>
          <a:p>
            <a:pPr algn="l"/>
            <a:r>
              <a:rPr sz="1500" b="1" i="0" u="none">
                <a:solidFill>
                  <a:srgbClr val="0284C7"/>
                </a:solidFill>
                <a:latin typeface="Noto Sans Bengali"/>
              </a:rPr>
              <a:t>অস্থিসন্ধির প্রকারভেদ (Joint Types)</a:t>
            </a:r>
          </a:p>
        </p:txBody>
      </p:sp>
      <p:sp>
        <p:nvSpPr>
          <p:cNvPr id="8" name="TextBox 7"/>
          <p:cNvSpPr txBox="1"/>
          <p:nvPr/>
        </p:nvSpPr>
        <p:spPr>
          <a:xfrm>
            <a:off x="533400" y="3904881"/>
            <a:ext cx="5700712" cy="247650"/>
          </a:xfrm>
          <a:prstGeom prst="rect">
            <a:avLst/>
          </a:prstGeom>
          <a:noFill/>
        </p:spPr>
        <p:txBody>
          <a:bodyPr wrap="square" lIns="0" tIns="0" rIns="0" bIns="0" anchor="t">
            <a:spAutoFit/>
          </a:bodyPr>
          <a:lstStyle/>
          <a:p>
            <a:pPr algn="l"/>
            <a:r>
              <a:rPr sz="1500" b="1" i="0" u="none">
                <a:solidFill>
                  <a:srgbClr val="0D9488"/>
                </a:solidFill>
                <a:latin typeface="Noto Sans Bengali"/>
              </a:rPr>
              <a:t>সিনোভিয়াল সন্ধির গাঠনিক অংশ</a:t>
            </a:r>
          </a:p>
        </p:txBody>
      </p:sp>
      <p:sp>
        <p:nvSpPr>
          <p:cNvPr id="9" name="TextBox 8"/>
          <p:cNvSpPr txBox="1"/>
          <p:nvPr/>
        </p:nvSpPr>
        <p:spPr>
          <a:xfrm>
            <a:off x="800100" y="2776537"/>
            <a:ext cx="5162550" cy="228600"/>
          </a:xfrm>
          <a:prstGeom prst="rect">
            <a:avLst/>
          </a:prstGeom>
          <a:noFill/>
        </p:spPr>
        <p:txBody>
          <a:bodyPr wrap="square" lIns="0" tIns="0" rIns="0" bIns="0" anchor="t">
            <a:spAutoFit/>
          </a:bodyPr>
          <a:lstStyle/>
          <a:p>
            <a:pPr algn="l">
              <a:lnSpc>
                <a:spcPts val="1800"/>
              </a:lnSpc>
            </a:pPr>
            <a:r>
              <a:rPr sz="1200" b="1" i="0" u="none">
                <a:solidFill>
                  <a:srgbClr val="334155"/>
                </a:solidFill>
                <a:latin typeface="Noto Sans Bengali"/>
              </a:rPr>
              <a:t>তন্তুময় (Fibrous):</a:t>
            </a:r>
            <a:r>
              <a:rPr sz="1200" b="0" i="0" u="none">
                <a:solidFill>
                  <a:srgbClr val="334155"/>
                </a:solidFill>
                <a:latin typeface="Noto Sans Bengali"/>
              </a:rPr>
              <a:t> নিশ্চল সন্ধি (যেমন: করোটিকার সিউচার)।</a:t>
            </a:r>
          </a:p>
        </p:txBody>
      </p:sp>
      <p:sp>
        <p:nvSpPr>
          <p:cNvPr id="10" name="TextBox 9"/>
          <p:cNvSpPr txBox="1"/>
          <p:nvPr/>
        </p:nvSpPr>
        <p:spPr>
          <a:xfrm>
            <a:off x="800100" y="3119437"/>
            <a:ext cx="5162550" cy="228600"/>
          </a:xfrm>
          <a:prstGeom prst="rect">
            <a:avLst/>
          </a:prstGeom>
          <a:noFill/>
        </p:spPr>
        <p:txBody>
          <a:bodyPr wrap="square" lIns="0" tIns="0" rIns="0" bIns="0" anchor="t">
            <a:spAutoFit/>
          </a:bodyPr>
          <a:lstStyle/>
          <a:p>
            <a:pPr algn="l">
              <a:lnSpc>
                <a:spcPts val="1800"/>
              </a:lnSpc>
            </a:pPr>
            <a:r>
              <a:rPr sz="1200" b="1" i="0" u="none">
                <a:solidFill>
                  <a:srgbClr val="334155"/>
                </a:solidFill>
                <a:latin typeface="Noto Sans Bengali"/>
              </a:rPr>
              <a:t>তরুণাস্থিময় (Cartilaginous):</a:t>
            </a:r>
            <a:r>
              <a:rPr sz="1200" b="0" i="0" u="none">
                <a:solidFill>
                  <a:srgbClr val="334155"/>
                </a:solidFill>
                <a:latin typeface="Noto Sans Bengali"/>
              </a:rPr>
              <a:t> আংশিক সচল (যেমন: আন্তঃকশেরুকীয় চাকতি)।</a:t>
            </a:r>
          </a:p>
        </p:txBody>
      </p:sp>
      <p:sp>
        <p:nvSpPr>
          <p:cNvPr id="11" name="TextBox 10"/>
          <p:cNvSpPr txBox="1"/>
          <p:nvPr/>
        </p:nvSpPr>
        <p:spPr>
          <a:xfrm>
            <a:off x="800100" y="3523881"/>
            <a:ext cx="5162550" cy="228600"/>
          </a:xfrm>
          <a:prstGeom prst="rect">
            <a:avLst/>
          </a:prstGeom>
          <a:noFill/>
        </p:spPr>
        <p:txBody>
          <a:bodyPr wrap="square" lIns="0" tIns="0" rIns="0" bIns="0" anchor="t">
            <a:spAutoFit/>
          </a:bodyPr>
          <a:lstStyle/>
          <a:p>
            <a:pPr algn="l">
              <a:lnSpc>
                <a:spcPts val="1800"/>
              </a:lnSpc>
            </a:pPr>
            <a:r>
              <a:rPr sz="1200" b="1" i="0" u="none">
                <a:solidFill>
                  <a:srgbClr val="334155"/>
                </a:solidFill>
                <a:latin typeface="Noto Sans Bengali"/>
              </a:rPr>
              <a:t>সিনোভিয়াল (Synovial):</a:t>
            </a:r>
            <a:r>
              <a:rPr sz="1200" b="0" i="0" u="none">
                <a:solidFill>
                  <a:srgbClr val="334155"/>
                </a:solidFill>
                <a:latin typeface="Noto Sans Bengali"/>
              </a:rPr>
              <a:t> পূর্ণ সচল ও অবাধে সঞ্চালনক্ষম সন্ধি।</a:t>
            </a:r>
          </a:p>
        </p:txBody>
      </p:sp>
      <p:sp>
        <p:nvSpPr>
          <p:cNvPr id="12" name="TextBox 11"/>
          <p:cNvSpPr txBox="1"/>
          <p:nvPr/>
        </p:nvSpPr>
        <p:spPr>
          <a:xfrm>
            <a:off x="800100" y="4247781"/>
            <a:ext cx="5162550" cy="228600"/>
          </a:xfrm>
          <a:prstGeom prst="rect">
            <a:avLst/>
          </a:prstGeom>
          <a:noFill/>
        </p:spPr>
        <p:txBody>
          <a:bodyPr wrap="square" lIns="0" tIns="0" rIns="0" bIns="0" anchor="t">
            <a:spAutoFit/>
          </a:bodyPr>
          <a:lstStyle/>
          <a:p>
            <a:pPr algn="l">
              <a:lnSpc>
                <a:spcPts val="1800"/>
              </a:lnSpc>
            </a:pPr>
            <a:r>
              <a:rPr sz="1200" b="1" i="0" u="none">
                <a:solidFill>
                  <a:srgbClr val="334155"/>
                </a:solidFill>
                <a:latin typeface="Noto Sans Bengali"/>
              </a:rPr>
              <a:t>আর্টিকুলার তরুণাস্থি:</a:t>
            </a:r>
            <a:r>
              <a:rPr sz="1200" b="0" i="0" u="none">
                <a:solidFill>
                  <a:srgbClr val="334155"/>
                </a:solidFill>
                <a:latin typeface="Noto Sans Bengali"/>
              </a:rPr>
              <a:t> অস্থির প্রান্তভাগ ঢেকে ঘর্ষণ হ্রাস করে।</a:t>
            </a:r>
          </a:p>
        </p:txBody>
      </p:sp>
      <p:sp>
        <p:nvSpPr>
          <p:cNvPr id="13" name="TextBox 12"/>
          <p:cNvSpPr txBox="1"/>
          <p:nvPr/>
        </p:nvSpPr>
        <p:spPr>
          <a:xfrm>
            <a:off x="800100" y="4590681"/>
            <a:ext cx="5162550" cy="228600"/>
          </a:xfrm>
          <a:prstGeom prst="rect">
            <a:avLst/>
          </a:prstGeom>
          <a:noFill/>
        </p:spPr>
        <p:txBody>
          <a:bodyPr wrap="square" lIns="0" tIns="0" rIns="0" bIns="0" anchor="t">
            <a:spAutoFit/>
          </a:bodyPr>
          <a:lstStyle/>
          <a:p>
            <a:pPr algn="l">
              <a:lnSpc>
                <a:spcPts val="1800"/>
              </a:lnSpc>
            </a:pPr>
            <a:r>
              <a:rPr sz="1200" b="1" i="0" u="none">
                <a:solidFill>
                  <a:srgbClr val="334155"/>
                </a:solidFill>
                <a:latin typeface="Noto Sans Bengali"/>
              </a:rPr>
              <a:t>ক্যাপসুল ও সাইনোভিয়াম:</a:t>
            </a:r>
            <a:r>
              <a:rPr sz="1200" b="0" i="0" u="none">
                <a:solidFill>
                  <a:srgbClr val="334155"/>
                </a:solidFill>
                <a:latin typeface="Noto Sans Bengali"/>
              </a:rPr>
              <a:t> তন্তুময় আবরণ ও সাইনোভিয়াল ঝিল্লি।</a:t>
            </a:r>
          </a:p>
        </p:txBody>
      </p:sp>
      <p:sp>
        <p:nvSpPr>
          <p:cNvPr id="14" name="TextBox 13"/>
          <p:cNvSpPr txBox="1"/>
          <p:nvPr/>
        </p:nvSpPr>
        <p:spPr>
          <a:xfrm>
            <a:off x="800100" y="4933581"/>
            <a:ext cx="5162550" cy="228600"/>
          </a:xfrm>
          <a:prstGeom prst="rect">
            <a:avLst/>
          </a:prstGeom>
          <a:noFill/>
        </p:spPr>
        <p:txBody>
          <a:bodyPr wrap="square" lIns="0" tIns="0" rIns="0" bIns="0" anchor="t">
            <a:spAutoFit/>
          </a:bodyPr>
          <a:lstStyle/>
          <a:p>
            <a:pPr algn="l">
              <a:lnSpc>
                <a:spcPts val="1800"/>
              </a:lnSpc>
            </a:pPr>
            <a:r>
              <a:rPr sz="1200" b="1" i="0" u="none">
                <a:solidFill>
                  <a:srgbClr val="334155"/>
                </a:solidFill>
                <a:latin typeface="Noto Sans Bengali"/>
              </a:rPr>
              <a:t>সিনোভিয়াল তরল:</a:t>
            </a:r>
            <a:r>
              <a:rPr sz="1200" b="0" i="0" u="none">
                <a:solidFill>
                  <a:srgbClr val="334155"/>
                </a:solidFill>
                <a:latin typeface="Noto Sans Bengali"/>
              </a:rPr>
              <a:t> পিচ্ছিল তৈলাক্ত তরল যা ঘর্ষণমুক্ত রাখে।</a:t>
            </a:r>
          </a:p>
        </p:txBody>
      </p:sp>
      <p:pic>
        <p:nvPicPr>
          <p:cNvPr id="16" name="Picture 15" descr="image.png"/>
          <p:cNvPicPr>
            <a:picLocks noChangeAspect="1"/>
          </p:cNvPicPr>
          <p:nvPr/>
        </p:nvPicPr>
        <p:blipFill>
          <a:blip r:embed="rId3"/>
          <a:stretch>
            <a:fillRect/>
          </a:stretch>
        </p:blipFill>
        <p:spPr>
          <a:xfrm>
            <a:off x="533400" y="2795587"/>
            <a:ext cx="152400" cy="152400"/>
          </a:xfrm>
          <a:prstGeom prst="rect">
            <a:avLst/>
          </a:prstGeom>
        </p:spPr>
      </p:pic>
      <p:pic>
        <p:nvPicPr>
          <p:cNvPr id="17" name="Picture 16" descr="image.png"/>
          <p:cNvPicPr>
            <a:picLocks noChangeAspect="1"/>
          </p:cNvPicPr>
          <p:nvPr/>
        </p:nvPicPr>
        <p:blipFill>
          <a:blip r:embed="rId3"/>
          <a:stretch>
            <a:fillRect/>
          </a:stretch>
        </p:blipFill>
        <p:spPr>
          <a:xfrm>
            <a:off x="533400" y="3138487"/>
            <a:ext cx="152400" cy="152400"/>
          </a:xfrm>
          <a:prstGeom prst="rect">
            <a:avLst/>
          </a:prstGeom>
        </p:spPr>
      </p:pic>
      <p:pic>
        <p:nvPicPr>
          <p:cNvPr id="18" name="Picture 17" descr="image.png"/>
          <p:cNvPicPr>
            <a:picLocks noChangeAspect="1"/>
          </p:cNvPicPr>
          <p:nvPr/>
        </p:nvPicPr>
        <p:blipFill>
          <a:blip r:embed="rId3"/>
          <a:stretch>
            <a:fillRect/>
          </a:stretch>
        </p:blipFill>
        <p:spPr>
          <a:xfrm>
            <a:off x="533400" y="3542931"/>
            <a:ext cx="152400" cy="152400"/>
          </a:xfrm>
          <a:prstGeom prst="rect">
            <a:avLst/>
          </a:prstGeom>
        </p:spPr>
      </p:pic>
      <p:pic>
        <p:nvPicPr>
          <p:cNvPr id="19" name="Picture 18" descr="image.png"/>
          <p:cNvPicPr>
            <a:picLocks noChangeAspect="1"/>
          </p:cNvPicPr>
          <p:nvPr/>
        </p:nvPicPr>
        <p:blipFill>
          <a:blip r:embed="rId4"/>
          <a:stretch>
            <a:fillRect/>
          </a:stretch>
        </p:blipFill>
        <p:spPr>
          <a:xfrm>
            <a:off x="533400" y="4266831"/>
            <a:ext cx="152400" cy="152400"/>
          </a:xfrm>
          <a:prstGeom prst="rect">
            <a:avLst/>
          </a:prstGeom>
        </p:spPr>
      </p:pic>
      <p:pic>
        <p:nvPicPr>
          <p:cNvPr id="20" name="Picture 19" descr="image.png"/>
          <p:cNvPicPr>
            <a:picLocks noChangeAspect="1"/>
          </p:cNvPicPr>
          <p:nvPr/>
        </p:nvPicPr>
        <p:blipFill>
          <a:blip r:embed="rId4"/>
          <a:stretch>
            <a:fillRect/>
          </a:stretch>
        </p:blipFill>
        <p:spPr>
          <a:xfrm>
            <a:off x="533400" y="4609731"/>
            <a:ext cx="152400" cy="152400"/>
          </a:xfrm>
          <a:prstGeom prst="rect">
            <a:avLst/>
          </a:prstGeom>
        </p:spPr>
      </p:pic>
      <p:pic>
        <p:nvPicPr>
          <p:cNvPr id="21" name="Picture 20" descr="image.png"/>
          <p:cNvPicPr>
            <a:picLocks noChangeAspect="1"/>
          </p:cNvPicPr>
          <p:nvPr/>
        </p:nvPicPr>
        <p:blipFill>
          <a:blip r:embed="rId4"/>
          <a:stretch>
            <a:fillRect/>
          </a:stretch>
        </p:blipFill>
        <p:spPr>
          <a:xfrm>
            <a:off x="533400" y="4952631"/>
            <a:ext cx="152400" cy="152400"/>
          </a:xfrm>
          <a:prstGeom prst="rect">
            <a:avLst/>
          </a:prstGeom>
        </p:spPr>
      </p:pic>
      <p:graphicFrame>
        <p:nvGraphicFramePr>
          <p:cNvPr id="22" name="Object 21">
            <a:extLst>
              <a:ext uri="{FF2B5EF4-FFF2-40B4-BE49-F238E27FC236}">
                <a16:creationId xmlns:a16="http://schemas.microsoft.com/office/drawing/2014/main" id="{AB934370-E2DE-F378-D60D-3A2F6E38DA26}"/>
              </a:ext>
            </a:extLst>
          </p:cNvPr>
          <p:cNvGraphicFramePr>
            <a:graphicFrameLocks noChangeAspect="1"/>
          </p:cNvGraphicFramePr>
          <p:nvPr>
            <p:extLst>
              <p:ext uri="{D42A27DB-BD31-4B8C-83A1-F6EECF244321}">
                <p14:modId xmlns:p14="http://schemas.microsoft.com/office/powerpoint/2010/main" val="1880805407"/>
              </p:ext>
            </p:extLst>
          </p:nvPr>
        </p:nvGraphicFramePr>
        <p:xfrm>
          <a:off x="6500812" y="2355032"/>
          <a:ext cx="2443413" cy="3017594"/>
        </p:xfrm>
        <a:graphic>
          <a:graphicData uri="http://schemas.openxmlformats.org/presentationml/2006/ole">
            <mc:AlternateContent xmlns:mc="http://schemas.openxmlformats.org/markup-compatibility/2006">
              <mc:Choice xmlns:v="urn:schemas-microsoft-com:vml" Requires="v">
                <p:oleObj name="Picture" r:id="rId5" imgW="2029740" imgH="2506203" progId="Word.Picture.8">
                  <p:embed/>
                </p:oleObj>
              </mc:Choice>
              <mc:Fallback>
                <p:oleObj name="Picture" r:id="rId5" imgW="2029740" imgH="2506203" progId="Word.Picture.8">
                  <p:embed/>
                  <p:pic>
                    <p:nvPicPr>
                      <p:cNvPr id="17" name="Object 16">
                        <a:extLst>
                          <a:ext uri="{FF2B5EF4-FFF2-40B4-BE49-F238E27FC236}">
                            <a16:creationId xmlns:a16="http://schemas.microsoft.com/office/drawing/2014/main" id="{AB934370-E2DE-F378-D60D-3A2F6E38DA2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00812" y="2355032"/>
                        <a:ext cx="2443413" cy="3017594"/>
                      </a:xfrm>
                      <a:prstGeom prst="rect">
                        <a:avLst/>
                      </a:prstGeom>
                      <a:noFill/>
                    </p:spPr>
                  </p:pic>
                </p:oleObj>
              </mc:Fallback>
            </mc:AlternateContent>
          </a:graphicData>
        </a:graphic>
      </p:graphicFrame>
      <p:graphicFrame>
        <p:nvGraphicFramePr>
          <p:cNvPr id="23" name="Object 22">
            <a:extLst>
              <a:ext uri="{FF2B5EF4-FFF2-40B4-BE49-F238E27FC236}">
                <a16:creationId xmlns:a16="http://schemas.microsoft.com/office/drawing/2014/main" id="{C6197D07-94D4-3594-05B3-E428C564BD1B}"/>
              </a:ext>
            </a:extLst>
          </p:cNvPr>
          <p:cNvGraphicFramePr>
            <a:graphicFrameLocks noChangeAspect="1"/>
          </p:cNvGraphicFramePr>
          <p:nvPr>
            <p:extLst>
              <p:ext uri="{D42A27DB-BD31-4B8C-83A1-F6EECF244321}">
                <p14:modId xmlns:p14="http://schemas.microsoft.com/office/powerpoint/2010/main" val="2676327133"/>
              </p:ext>
            </p:extLst>
          </p:nvPr>
        </p:nvGraphicFramePr>
        <p:xfrm>
          <a:off x="9208842" y="2274069"/>
          <a:ext cx="2011730" cy="2956824"/>
        </p:xfrm>
        <a:graphic>
          <a:graphicData uri="http://schemas.openxmlformats.org/presentationml/2006/ole">
            <mc:AlternateContent xmlns:mc="http://schemas.openxmlformats.org/markup-compatibility/2006">
              <mc:Choice xmlns:v="urn:schemas-microsoft-com:vml" Requires="v">
                <p:oleObj name="Picture" r:id="rId7" imgW="5047076" imgH="2270751" progId="Word.Picture.8">
                  <p:embed/>
                </p:oleObj>
              </mc:Choice>
              <mc:Fallback>
                <p:oleObj name="Picture" r:id="rId7" imgW="5047076" imgH="2270751" progId="Word.Picture.8">
                  <p:embed/>
                  <p:pic>
                    <p:nvPicPr>
                      <p:cNvPr id="18" name="Object 17">
                        <a:extLst>
                          <a:ext uri="{FF2B5EF4-FFF2-40B4-BE49-F238E27FC236}">
                            <a16:creationId xmlns:a16="http://schemas.microsoft.com/office/drawing/2014/main" id="{C6197D07-94D4-3594-05B3-E428C564BD1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l="70367" t="4248"/>
                      <a:stretch>
                        <a:fillRect/>
                      </a:stretch>
                    </p:blipFill>
                    <p:spPr bwMode="auto">
                      <a:xfrm>
                        <a:off x="9208842" y="2274069"/>
                        <a:ext cx="2011730" cy="2956824"/>
                      </a:xfrm>
                      <a:prstGeom prst="rect">
                        <a:avLst/>
                      </a:prstGeom>
                      <a:noFill/>
                    </p:spPr>
                  </p:pic>
                </p:oleObj>
              </mc:Fallback>
            </mc:AlternateContent>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age.png"/>
          <p:cNvPicPr>
            <a:picLocks noChangeAspect="1"/>
          </p:cNvPicPr>
          <p:nvPr/>
        </p:nvPicPr>
        <p:blipFill>
          <a:blip r:embed="rId2"/>
          <a:stretch>
            <a:fillRect/>
          </a:stretch>
        </p:blipFill>
        <p:spPr>
          <a:xfrm>
            <a:off x="533400" y="2643187"/>
            <a:ext cx="5429250" cy="236220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4" name="Picture 3" descr="image.png"/>
          <p:cNvPicPr>
            <a:picLocks noChangeAspect="1"/>
          </p:cNvPicPr>
          <p:nvPr/>
        </p:nvPicPr>
        <p:blipFill>
          <a:blip r:embed="rId3"/>
          <a:stretch>
            <a:fillRect/>
          </a:stretch>
        </p:blipFill>
        <p:spPr>
          <a:xfrm>
            <a:off x="6229350" y="2643187"/>
            <a:ext cx="5429250" cy="236220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5" name="Picture 4" descr="image.png"/>
          <p:cNvPicPr>
            <a:picLocks noChangeAspect="1"/>
          </p:cNvPicPr>
          <p:nvPr/>
        </p:nvPicPr>
        <p:blipFill>
          <a:blip r:embed="rId4"/>
          <a:stretch>
            <a:fillRect/>
          </a:stretch>
        </p:blipFill>
        <p:spPr>
          <a:xfrm>
            <a:off x="6524625" y="3605212"/>
            <a:ext cx="4876800" cy="1181100"/>
          </a:xfrm>
          <a:prstGeom prst="rect">
            <a:avLst/>
          </a:prstGeom>
        </p:spPr>
      </p:pic>
      <p:sp>
        <p:nvSpPr>
          <p:cNvPr id="6" name="TextBox 5"/>
          <p:cNvSpPr txBox="1"/>
          <p:nvPr/>
        </p:nvSpPr>
        <p:spPr>
          <a:xfrm>
            <a:off x="533400" y="412873"/>
            <a:ext cx="11239500" cy="447675"/>
          </a:xfrm>
          <a:prstGeom prst="rect">
            <a:avLst/>
          </a:prstGeom>
          <a:noFill/>
        </p:spPr>
        <p:txBody>
          <a:bodyPr wrap="square" lIns="0" tIns="0" rIns="0" bIns="0" anchor="ctr">
            <a:spAutoFit/>
          </a:bodyPr>
          <a:lstStyle/>
          <a:p>
            <a:pPr algn="l"/>
            <a:r>
              <a:rPr sz="2550" b="1" i="0" u="none" dirty="0" err="1">
                <a:solidFill>
                  <a:srgbClr val="0369A1"/>
                </a:solidFill>
                <a:latin typeface="Noto Sans Bengali"/>
              </a:rPr>
              <a:t>কঙ্কালতন্ত্রের</a:t>
            </a:r>
            <a:r>
              <a:rPr sz="2550" b="1" i="0" u="none" dirty="0">
                <a:solidFill>
                  <a:srgbClr val="0369A1"/>
                </a:solidFill>
                <a:latin typeface="Noto Sans Bengali"/>
              </a:rPr>
              <a:t> </a:t>
            </a:r>
            <a:r>
              <a:rPr sz="2550" b="1" i="0" u="none" dirty="0" err="1">
                <a:solidFill>
                  <a:srgbClr val="0369A1"/>
                </a:solidFill>
                <a:latin typeface="Noto Sans Bengali"/>
              </a:rPr>
              <a:t>আঘাত</a:t>
            </a:r>
            <a:r>
              <a:rPr sz="2550" b="1" i="0" u="none" dirty="0">
                <a:solidFill>
                  <a:srgbClr val="0369A1"/>
                </a:solidFill>
                <a:latin typeface="Noto Sans Bengali"/>
              </a:rPr>
              <a:t> ও </a:t>
            </a:r>
            <a:r>
              <a:rPr sz="2550" b="1" i="0" u="none" dirty="0" err="1">
                <a:solidFill>
                  <a:srgbClr val="0369A1"/>
                </a:solidFill>
                <a:latin typeface="Noto Sans Bengali"/>
              </a:rPr>
              <a:t>চিকিৎসা</a:t>
            </a:r>
            <a:r>
              <a:rPr sz="2550" b="1" i="0" u="none" dirty="0">
                <a:solidFill>
                  <a:srgbClr val="0369A1"/>
                </a:solidFill>
                <a:latin typeface="Noto Sans Bengali"/>
              </a:rPr>
              <a:t> (Fracture, Dislocation &amp; Sprain)</a:t>
            </a:r>
          </a:p>
        </p:txBody>
      </p:sp>
      <p:sp>
        <p:nvSpPr>
          <p:cNvPr id="7" name="Rectangle 6"/>
          <p:cNvSpPr/>
          <p:nvPr/>
        </p:nvSpPr>
        <p:spPr>
          <a:xfrm>
            <a:off x="533400" y="962025"/>
            <a:ext cx="11125200" cy="19050"/>
          </a:xfrm>
          <a:prstGeom prst="rect">
            <a:avLst/>
          </a:prstGeom>
          <a:solidFill>
            <a:srgbClr val="E0F2F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923925" y="2862262"/>
            <a:ext cx="5020627" cy="276225"/>
          </a:xfrm>
          <a:prstGeom prst="rect">
            <a:avLst/>
          </a:prstGeom>
          <a:noFill/>
        </p:spPr>
        <p:txBody>
          <a:bodyPr wrap="square" lIns="0" tIns="0" rIns="0" bIns="0" anchor="ctr">
            <a:spAutoFit/>
          </a:bodyPr>
          <a:lstStyle/>
          <a:p>
            <a:pPr algn="l"/>
            <a:r>
              <a:rPr sz="1650" b="1" i="0" u="none">
                <a:solidFill>
                  <a:srgbClr val="0284C7"/>
                </a:solidFill>
                <a:latin typeface="Noto Sans Bengali"/>
              </a:rPr>
              <a:t>হাড় ভাঙা ও স্থানচ্যুতি</a:t>
            </a:r>
          </a:p>
        </p:txBody>
      </p:sp>
      <p:sp>
        <p:nvSpPr>
          <p:cNvPr id="10" name="TextBox 9"/>
          <p:cNvSpPr txBox="1"/>
          <p:nvPr/>
        </p:nvSpPr>
        <p:spPr>
          <a:xfrm>
            <a:off x="6886575" y="2862262"/>
            <a:ext cx="4740592" cy="276225"/>
          </a:xfrm>
          <a:prstGeom prst="rect">
            <a:avLst/>
          </a:prstGeom>
          <a:noFill/>
        </p:spPr>
        <p:txBody>
          <a:bodyPr wrap="square" lIns="0" tIns="0" rIns="0" bIns="0" anchor="ctr">
            <a:spAutoFit/>
          </a:bodyPr>
          <a:lstStyle/>
          <a:p>
            <a:pPr algn="l"/>
            <a:r>
              <a:rPr sz="1650" b="1" i="0" u="none">
                <a:solidFill>
                  <a:srgbClr val="0D9488"/>
                </a:solidFill>
                <a:latin typeface="Noto Sans Bengali"/>
              </a:rPr>
              <a:t>মচকানো (Sprain) ও RICE নীতি</a:t>
            </a:r>
          </a:p>
        </p:txBody>
      </p:sp>
      <p:sp>
        <p:nvSpPr>
          <p:cNvPr id="11" name="TextBox 10"/>
          <p:cNvSpPr txBox="1"/>
          <p:nvPr/>
        </p:nvSpPr>
        <p:spPr>
          <a:xfrm>
            <a:off x="6524625" y="3233737"/>
            <a:ext cx="4876800" cy="200025"/>
          </a:xfrm>
          <a:prstGeom prst="rect">
            <a:avLst/>
          </a:prstGeom>
          <a:noFill/>
        </p:spPr>
        <p:txBody>
          <a:bodyPr wrap="square" lIns="0" tIns="0" rIns="0" bIns="0" anchor="t">
            <a:spAutoFit/>
          </a:bodyPr>
          <a:lstStyle/>
          <a:p>
            <a:pPr algn="l">
              <a:lnSpc>
                <a:spcPts val="1575"/>
              </a:lnSpc>
            </a:pPr>
            <a:r>
              <a:rPr sz="1050" b="0" i="0" u="none">
                <a:solidFill>
                  <a:srgbClr val="334155"/>
                </a:solidFill>
                <a:latin typeface="Noto Sans Bengali"/>
              </a:rPr>
              <a:t>অস্থিসন্ধি অতিরিক্ত মচকালে লিগামেন্ট ছিঁড়ে যাওয়া বা প্রসারিত হওয়াকে মচকানো বলে।</a:t>
            </a:r>
          </a:p>
        </p:txBody>
      </p:sp>
      <p:sp>
        <p:nvSpPr>
          <p:cNvPr id="12" name="TextBox 11"/>
          <p:cNvSpPr txBox="1"/>
          <p:nvPr/>
        </p:nvSpPr>
        <p:spPr>
          <a:xfrm>
            <a:off x="1095375" y="3233737"/>
            <a:ext cx="4610100" cy="457200"/>
          </a:xfrm>
          <a:prstGeom prst="rect">
            <a:avLst/>
          </a:prstGeom>
          <a:noFill/>
        </p:spPr>
        <p:txBody>
          <a:bodyPr wrap="square" lIns="0" tIns="0" rIns="0" bIns="0" anchor="t">
            <a:spAutoFit/>
          </a:bodyPr>
          <a:lstStyle/>
          <a:p>
            <a:pPr algn="l">
              <a:lnSpc>
                <a:spcPts val="1800"/>
              </a:lnSpc>
            </a:pPr>
            <a:r>
              <a:rPr sz="1200" b="1" i="0" u="none">
                <a:solidFill>
                  <a:srgbClr val="334155"/>
                </a:solidFill>
                <a:latin typeface="Noto Sans Bengali"/>
              </a:rPr>
              <a:t>হাড় ভাঙা (Fracture):</a:t>
            </a:r>
            <a:r>
              <a:rPr sz="1200" b="0" i="0" u="none">
                <a:solidFill>
                  <a:srgbClr val="334155"/>
                </a:solidFill>
                <a:latin typeface="Noto Sans Bengali"/>
              </a:rPr>
              <a:t> আঘাতের ফলে অস্থির ধারাবাহিকতা বিনষ্ট হওয়া (উন্মুক্ত বা বদ্ধ ভাঙা)।</a:t>
            </a:r>
          </a:p>
        </p:txBody>
      </p:sp>
      <p:sp>
        <p:nvSpPr>
          <p:cNvPr id="13" name="TextBox 12"/>
          <p:cNvSpPr txBox="1"/>
          <p:nvPr/>
        </p:nvSpPr>
        <p:spPr>
          <a:xfrm>
            <a:off x="1095375" y="3805237"/>
            <a:ext cx="4610100" cy="457200"/>
          </a:xfrm>
          <a:prstGeom prst="rect">
            <a:avLst/>
          </a:prstGeom>
          <a:noFill/>
        </p:spPr>
        <p:txBody>
          <a:bodyPr wrap="square" lIns="0" tIns="0" rIns="0" bIns="0" anchor="t">
            <a:spAutoFit/>
          </a:bodyPr>
          <a:lstStyle/>
          <a:p>
            <a:pPr algn="l">
              <a:lnSpc>
                <a:spcPts val="1800"/>
              </a:lnSpc>
            </a:pPr>
            <a:r>
              <a:rPr sz="1200" b="1" i="0" u="none">
                <a:solidFill>
                  <a:srgbClr val="334155"/>
                </a:solidFill>
                <a:latin typeface="Noto Sans Bengali"/>
              </a:rPr>
              <a:t>অস্থিসন্ধির স্থানচ্যুতি (Dislocation):</a:t>
            </a:r>
            <a:r>
              <a:rPr sz="1200" b="0" i="0" u="none">
                <a:solidFill>
                  <a:srgbClr val="334155"/>
                </a:solidFill>
                <a:latin typeface="Noto Sans Bengali"/>
              </a:rPr>
              <a:t> সন্ধি থেকে অস্থির প্রান্ত সরে যাওয়া, যার ফলে তীব্র ব্যথা ও নাড়াতে না পারা।</a:t>
            </a:r>
          </a:p>
        </p:txBody>
      </p:sp>
      <p:pic>
        <p:nvPicPr>
          <p:cNvPr id="14" name="Picture 13" descr="image.png"/>
          <p:cNvPicPr>
            <a:picLocks noChangeAspect="1"/>
          </p:cNvPicPr>
          <p:nvPr/>
        </p:nvPicPr>
        <p:blipFill>
          <a:blip r:embed="rId5"/>
          <a:stretch>
            <a:fillRect/>
          </a:stretch>
        </p:blipFill>
        <p:spPr>
          <a:xfrm>
            <a:off x="6524625" y="2895600"/>
            <a:ext cx="266700" cy="209550"/>
          </a:xfrm>
          <a:prstGeom prst="rect">
            <a:avLst/>
          </a:prstGeom>
        </p:spPr>
      </p:pic>
      <p:sp>
        <p:nvSpPr>
          <p:cNvPr id="15" name="TextBox 14"/>
          <p:cNvSpPr txBox="1"/>
          <p:nvPr/>
        </p:nvSpPr>
        <p:spPr>
          <a:xfrm>
            <a:off x="6648450" y="3729037"/>
            <a:ext cx="4860607" cy="190500"/>
          </a:xfrm>
          <a:prstGeom prst="rect">
            <a:avLst/>
          </a:prstGeom>
          <a:noFill/>
        </p:spPr>
        <p:txBody>
          <a:bodyPr wrap="square" lIns="0" tIns="0" rIns="0" bIns="0" anchor="t">
            <a:spAutoFit/>
          </a:bodyPr>
          <a:lstStyle/>
          <a:p>
            <a:pPr algn="l"/>
            <a:r>
              <a:rPr sz="1125" b="1" i="0" u="none">
                <a:solidFill>
                  <a:srgbClr val="0D9488"/>
                </a:solidFill>
                <a:latin typeface="Noto Sans Bengali"/>
              </a:rPr>
              <a:t>জরুরি RICE প্রোটোকল:</a:t>
            </a:r>
          </a:p>
        </p:txBody>
      </p:sp>
      <p:sp>
        <p:nvSpPr>
          <p:cNvPr id="16" name="TextBox 15"/>
          <p:cNvSpPr txBox="1"/>
          <p:nvPr/>
        </p:nvSpPr>
        <p:spPr>
          <a:xfrm>
            <a:off x="6648450" y="3919537"/>
            <a:ext cx="4629150" cy="185737"/>
          </a:xfrm>
          <a:prstGeom prst="rect">
            <a:avLst/>
          </a:prstGeom>
          <a:noFill/>
        </p:spPr>
        <p:txBody>
          <a:bodyPr wrap="square" lIns="0" tIns="0" rIns="0" bIns="0" anchor="t">
            <a:spAutoFit/>
          </a:bodyPr>
          <a:lstStyle/>
          <a:p>
            <a:pPr algn="l">
              <a:lnSpc>
                <a:spcPts val="1462"/>
              </a:lnSpc>
            </a:pPr>
            <a:r>
              <a:rPr sz="975" b="1" i="0" u="none">
                <a:solidFill>
                  <a:srgbClr val="334155"/>
                </a:solidFill>
                <a:latin typeface="Noto Sans Bengali"/>
              </a:rPr>
              <a:t>R - Rest:</a:t>
            </a:r>
            <a:r>
              <a:rPr sz="975" b="0" i="0" u="none">
                <a:solidFill>
                  <a:srgbClr val="334155"/>
                </a:solidFill>
                <a:latin typeface="Noto Sans Bengali"/>
              </a:rPr>
              <a:t> আক্রান্ত অঙ্গ সম্পূর্ণ বিশ্রামে রাখা।</a:t>
            </a:r>
          </a:p>
        </p:txBody>
      </p:sp>
      <p:sp>
        <p:nvSpPr>
          <p:cNvPr id="17" name="TextBox 16"/>
          <p:cNvSpPr txBox="1"/>
          <p:nvPr/>
        </p:nvSpPr>
        <p:spPr>
          <a:xfrm>
            <a:off x="6648450" y="4105275"/>
            <a:ext cx="4629150" cy="185737"/>
          </a:xfrm>
          <a:prstGeom prst="rect">
            <a:avLst/>
          </a:prstGeom>
          <a:noFill/>
        </p:spPr>
        <p:txBody>
          <a:bodyPr wrap="square" lIns="0" tIns="0" rIns="0" bIns="0" anchor="t">
            <a:spAutoFit/>
          </a:bodyPr>
          <a:lstStyle/>
          <a:p>
            <a:pPr algn="l">
              <a:lnSpc>
                <a:spcPts val="1462"/>
              </a:lnSpc>
            </a:pPr>
            <a:r>
              <a:rPr sz="975" b="1" i="0" u="none">
                <a:solidFill>
                  <a:srgbClr val="334155"/>
                </a:solidFill>
                <a:latin typeface="Noto Sans Bengali"/>
              </a:rPr>
              <a:t>I - Ice:</a:t>
            </a:r>
            <a:r>
              <a:rPr sz="975" b="0" i="0" u="none">
                <a:solidFill>
                  <a:srgbClr val="334155"/>
                </a:solidFill>
                <a:latin typeface="Noto Sans Bengali"/>
              </a:rPr>
              <a:t> বরফ তোয়ালেতে পেঁচিয়ে ২০ মিনিট প্রয়োগ করা।</a:t>
            </a:r>
          </a:p>
        </p:txBody>
      </p:sp>
      <p:sp>
        <p:nvSpPr>
          <p:cNvPr id="18" name="TextBox 17"/>
          <p:cNvSpPr txBox="1"/>
          <p:nvPr/>
        </p:nvSpPr>
        <p:spPr>
          <a:xfrm>
            <a:off x="6648450" y="4291012"/>
            <a:ext cx="4629150" cy="185737"/>
          </a:xfrm>
          <a:prstGeom prst="rect">
            <a:avLst/>
          </a:prstGeom>
          <a:noFill/>
        </p:spPr>
        <p:txBody>
          <a:bodyPr wrap="square" lIns="0" tIns="0" rIns="0" bIns="0" anchor="t">
            <a:spAutoFit/>
          </a:bodyPr>
          <a:lstStyle/>
          <a:p>
            <a:pPr algn="l">
              <a:lnSpc>
                <a:spcPts val="1462"/>
              </a:lnSpc>
            </a:pPr>
            <a:r>
              <a:rPr sz="975" b="1" i="0" u="none">
                <a:solidFill>
                  <a:srgbClr val="334155"/>
                </a:solidFill>
                <a:latin typeface="Noto Sans Bengali"/>
              </a:rPr>
              <a:t>C - Compression:</a:t>
            </a:r>
            <a:r>
              <a:rPr sz="975" b="0" i="0" u="none">
                <a:solidFill>
                  <a:srgbClr val="334155"/>
                </a:solidFill>
                <a:latin typeface="Noto Sans Bengali"/>
              </a:rPr>
              <a:t> ইলাস্টিক ব্যান্ডেজ দিয়ে হালকা চেপে বাঁধা।</a:t>
            </a:r>
          </a:p>
        </p:txBody>
      </p:sp>
      <p:sp>
        <p:nvSpPr>
          <p:cNvPr id="19" name="TextBox 18"/>
          <p:cNvSpPr txBox="1"/>
          <p:nvPr/>
        </p:nvSpPr>
        <p:spPr>
          <a:xfrm>
            <a:off x="6648450" y="4476750"/>
            <a:ext cx="4629150" cy="185737"/>
          </a:xfrm>
          <a:prstGeom prst="rect">
            <a:avLst/>
          </a:prstGeom>
          <a:noFill/>
        </p:spPr>
        <p:txBody>
          <a:bodyPr wrap="square" lIns="0" tIns="0" rIns="0" bIns="0" anchor="t">
            <a:spAutoFit/>
          </a:bodyPr>
          <a:lstStyle/>
          <a:p>
            <a:pPr algn="l">
              <a:lnSpc>
                <a:spcPts val="1462"/>
              </a:lnSpc>
            </a:pPr>
            <a:r>
              <a:rPr sz="975" b="1" i="0" u="none">
                <a:solidFill>
                  <a:srgbClr val="334155"/>
                </a:solidFill>
                <a:latin typeface="Noto Sans Bengali"/>
              </a:rPr>
              <a:t>E - Elevation:</a:t>
            </a:r>
            <a:r>
              <a:rPr sz="975" b="0" i="0" u="none">
                <a:solidFill>
                  <a:srgbClr val="334155"/>
                </a:solidFill>
                <a:latin typeface="Noto Sans Bengali"/>
              </a:rPr>
              <a:t> ক্ষতিগ্রস্ত স্থান হৃদপিণ্ডের উপরে তুলে রাখা।</a:t>
            </a:r>
          </a:p>
        </p:txBody>
      </p:sp>
      <p:pic>
        <p:nvPicPr>
          <p:cNvPr id="20" name="Picture 19" descr="image.png"/>
          <p:cNvPicPr>
            <a:picLocks noChangeAspect="1"/>
          </p:cNvPicPr>
          <p:nvPr/>
        </p:nvPicPr>
        <p:blipFill>
          <a:blip r:embed="rId6"/>
          <a:stretch>
            <a:fillRect/>
          </a:stretch>
        </p:blipFill>
        <p:spPr>
          <a:xfrm>
            <a:off x="828675" y="3252787"/>
            <a:ext cx="152400" cy="152400"/>
          </a:xfrm>
          <a:prstGeom prst="rect">
            <a:avLst/>
          </a:prstGeom>
        </p:spPr>
      </p:pic>
      <p:pic>
        <p:nvPicPr>
          <p:cNvPr id="21" name="Picture 20" descr="image.png"/>
          <p:cNvPicPr>
            <a:picLocks noChangeAspect="1"/>
          </p:cNvPicPr>
          <p:nvPr/>
        </p:nvPicPr>
        <p:blipFill>
          <a:blip r:embed="rId6"/>
          <a:stretch>
            <a:fillRect/>
          </a:stretch>
        </p:blipFill>
        <p:spPr>
          <a:xfrm>
            <a:off x="828675" y="3824287"/>
            <a:ext cx="152400" cy="1524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237</TotalTime>
  <Words>2939</Words>
  <Application>Microsoft Office PowerPoint</Application>
  <PresentationFormat>Widescreen</PresentationFormat>
  <Paragraphs>278</Paragraphs>
  <Slides>22</Slides>
  <Notes>0</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22</vt:i4>
      </vt:variant>
    </vt:vector>
  </HeadingPairs>
  <TitlesOfParts>
    <vt:vector size="31" baseType="lpstr">
      <vt:lpstr>Arial</vt:lpstr>
      <vt:lpstr>Hind Siliguri</vt:lpstr>
      <vt:lpstr>Hind Siliguri Medium</vt:lpstr>
      <vt:lpstr>Hind Siliguri SemiBold</vt:lpstr>
      <vt:lpstr>Noto Sans Bengali</vt:lpstr>
      <vt:lpstr>SutonnyMJ</vt:lpstr>
      <vt:lpstr>Times New Roman</vt:lpstr>
      <vt:lpstr>Office Theme</vt:lpstr>
      <vt:lpstr>Picture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Anik Shahrier Oishik</cp:lastModifiedBy>
  <cp:revision>56</cp:revision>
  <dcterms:created xsi:type="dcterms:W3CDTF">2013-01-27T09:14:16Z</dcterms:created>
  <dcterms:modified xsi:type="dcterms:W3CDTF">2026-09-14T03:52:00Z</dcterms:modified>
  <cp:category/>
</cp:coreProperties>
</file>