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67" r:id="rId28"/>
    <p:sldId id="284" r:id="rId29"/>
    <p:sldId id="257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A8A"/>
    <a:srgbClr val="506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01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874168-35EE-9CFD-13EA-9C320D52D2E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11711" y="1"/>
            <a:ext cx="1180289" cy="3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34.png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e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2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94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0.png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81250"/>
            <a:ext cx="5467350" cy="28384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381250"/>
            <a:ext cx="5467350" cy="28384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33425" y="265747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স্নায়ুতন্ত্রের সংজ্ঞা (Definition)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425" y="3114675"/>
            <a:ext cx="491490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যে তন্ত্রের মাধ্যমে প্রাণীদেহের বিভিন্ন অঙ্গের কাজের সমন্বয় ঘটে, পরিবেশের উদ্দীপনায় সাড়া দিয়ে অভ্যন্তরীণ ও বাহ্যিক পরিবেশের সমতা রক্ষিত হয় এবং দৈহিক ও মানসিক ক্রিয়া পরিচালিত হয়, তাকে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স্নায়ুতন্ত্র (Nervous System)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425" y="4257675"/>
            <a:ext cx="4914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স্নায়ুতন্ত্রের প্রধান মূল উপাদান হলো মস্তিষ্ক, সুষুম্নাকাণ্ড এবং অসংখ্য স্নায়ু কোষ বা নিউরন (প্রায় ১০০ বিলিয়ন)।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265747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প্রধান শারীরবৃত্তীয় কাজ (Functions)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7975" y="31146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4175" y="31146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উদ্দীপনা গ্রহণ ও পরিবহন: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পরিবেশের বিভিন্ন উদ্দীপনা (আলো, শব্দ, তাপ) গ্রাহক অঙ্গ থেকে গ্রহণ করে মস্তিষ্কে প্রেরণ করা।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7975" y="37242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34175" y="37242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সমন্বয় ও বিশ্লেষণ: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অর্জিত তথ্য বিশ্লেষণ করে উপযুক্ত সিদ্ধান্ত গ্রহণ ও কার্যকরী অঙ্গে (পেশি ও গ্রন্থি) নির্দেশনা পাঠানো।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7975" y="43338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34175" y="43338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দেহের সমস্থিতি (Homeostasis):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হরমোন তন্ত্রের সাথে যৌথভাবে দেহের অভ্যন্তরীণ পরিবেশ স্থিতিশীল রাখা।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স্নায়ুতন্ত্র ও এর প্রধান কাজসমূহ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3B61BE-1C11-A38A-8641-DD724CD446CA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085975"/>
            <a:ext cx="574071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নিউরনের গঠন (Structure of Neuron)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543175"/>
            <a:ext cx="5467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স্নায়ুতন্ত্রের গঠনগত ও কার্যগত একককে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নিউরন (Neuron)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 একটি আদর্শ নিউরন দুটি প্রধান অংশে বিভক্ত: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17182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3171825"/>
            <a:ext cx="527685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১. কোষদেহ (Soma / Cell Body):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প্লাজমালেম্মা, নিউক্লিয়াস, সাইটোপ্লাজম, নিসল দানা (Nissl granules) ও নিউরোফাইব্রিল সমন্বয়ে গঠিত।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85103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3851030"/>
            <a:ext cx="5276850" cy="27622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২. প্রবর্ধক (Processes):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কোষদেহ থেকে নির্গত শাখা-প্রশাখা।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4117730"/>
            <a:ext cx="1047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117730"/>
            <a:ext cx="5086350" cy="514350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334155"/>
                </a:solidFill>
                <a:latin typeface="Hind Siliguri"/>
              </a:rPr>
              <a:t>ডেনড্রন (Dendron):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ক্ষুদ্র ও শাখান্বিত প্রবর্ধক, যা অন্য নিউরন থেকে উদ্দীপনা কোষদেহে আনে। শাখাগুলোকে ডেনড্রাইট বলে।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3425" y="4727330"/>
            <a:ext cx="10477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4727330"/>
            <a:ext cx="5086350" cy="514350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334155"/>
                </a:solidFill>
                <a:latin typeface="Hind Siliguri"/>
              </a:rPr>
              <a:t>অ্যাক্সন (Axon):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দীর্ঘতম একক প্রবর্ধক, যা কোষদেহ থেকে উদ্দীপনা দূরবর্তী স্থানে পরিবহন করে। মায়েলিন শিথ ও র্যানভিয়ারের পর্ব যুক্ত।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নিউরন: স্নায়ুতন্ত্রের গঠন ও কার্যকরী একক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1C8F97-1B7B-8AF2-835F-3C75AEAE4494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89A3A16E-E6D7-D085-073F-E2E14CE6FB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0757089"/>
              </p:ext>
            </p:extLst>
          </p:nvPr>
        </p:nvGraphicFramePr>
        <p:xfrm>
          <a:off x="7140512" y="1188004"/>
          <a:ext cx="3612479" cy="5214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677268" imgH="3868246" progId="Word.Picture.8">
                  <p:embed/>
                </p:oleObj>
              </mc:Choice>
              <mc:Fallback>
                <p:oleObj name="Picture" r:id="rId2" imgW="2677268" imgH="3868246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512" y="1188004"/>
                        <a:ext cx="3612479" cy="52142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85975"/>
            <a:ext cx="3606849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49" y="2085975"/>
            <a:ext cx="3606849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085975"/>
            <a:ext cx="3606849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2324100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5325" y="3048000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অপোলারি ও ইউনিপোলারি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325" y="3505200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অপোলারি (Apolar):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কোনো স্পষ্ট প্রবর্ধক থাকে না। উদাহরণ: মেসোজোয়া ও মানব ভ্রূণের প্রথম অবস্থা।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325" y="4391025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ইউনিপোলারি (Unipolar):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একটিমাত্র অ্যাক্সন থাকে, ডেনড্রন থাকে না। উদাহরণ: মেসেনসেফালিক নিউক্লিয়াস।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774" y="2324100"/>
            <a:ext cx="571500" cy="571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30774" y="3048000"/>
            <a:ext cx="351573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i="0" u="none" dirty="0" err="1">
                <a:solidFill>
                  <a:srgbClr val="1E40AF"/>
                </a:solidFill>
                <a:latin typeface="Noto Serif Bengali SemiBold"/>
              </a:rPr>
              <a:t>বাইপোলারি</a:t>
            </a:r>
            <a:r>
              <a:rPr sz="1600" i="0" u="none" dirty="0">
                <a:solidFill>
                  <a:srgbClr val="1E40AF"/>
                </a:solidFill>
                <a:latin typeface="Noto Serif Bengali SemiBold"/>
              </a:rPr>
              <a:t> ও </a:t>
            </a:r>
            <a:r>
              <a:rPr sz="1600" i="0" u="none" dirty="0" err="1">
                <a:solidFill>
                  <a:srgbClr val="1E40AF"/>
                </a:solidFill>
                <a:latin typeface="Noto Serif Bengali SemiBold"/>
              </a:rPr>
              <a:t>সিউডোইউনিপোলারি</a:t>
            </a:r>
            <a:endParaRPr sz="1600" i="0" u="none" dirty="0">
              <a:solidFill>
                <a:srgbClr val="1E40AF"/>
              </a:solidFill>
              <a:latin typeface="Noto Serif Bengali Semi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0774" y="3328987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বাইপোলারি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(Bipolar):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বিপরীত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প্রান্ত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১টি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অ্যাক্সন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১টি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ডেনড্রন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উদাহরণ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চোখের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রেটিনা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কানের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ককলিয়া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0774" y="4391025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সিউডোইউনিপোলারি (Pseudounipolar):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প্রবর্ধকটি ১টি স্থান থেকে বের হয়ে T-আকৃতিতে দ্বিখণ্ডিত হয়। উদাহরণ: স্পাইনাল গ্যাংগ্লিয়ন।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224" y="2324100"/>
            <a:ext cx="571500" cy="57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66224" y="3048000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মাল্টিপোলারি (Multipolar)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224" y="3505200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একটি দীর্ঘ অ্যাক্সন এবং বহু শাখা-প্রশাখাবিশিষ্ট ডেনড্রন থাকে। এটি মানবদেহে সর্বাধিক প্রাপ্ত নিউরন।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224" y="4391025"/>
            <a:ext cx="313059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উদাহরণ: মস্তিষ্কের সেরিব্রাল কর্টেক্স ও সুষুম্নাকাণ্ডের মোটর নিউরন।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466975"/>
            <a:ext cx="285750" cy="2857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3649" y="2466975"/>
            <a:ext cx="285750" cy="2857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0999" y="2466975"/>
            <a:ext cx="361950" cy="2857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প্রবর্ধকের সংখ্যা অনুসারে নিউরনের শ্রেণিবিভাগ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D7E891E-C461-A9DA-5D84-04DF00747B34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14562"/>
            <a:ext cx="3606849" cy="31718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49" y="2214562"/>
            <a:ext cx="3606849" cy="31718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214562"/>
            <a:ext cx="3606849" cy="31718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2452687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5325" y="3176587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১. সংবেদী বা অনুভূতিবাহী নিউরন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325" y="3633787"/>
            <a:ext cx="313059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Sensory / Afferent Neuron: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যে নিউরন পেরিফেরাল সংবেদী অঙ্গ (চোখ, কান, ত্বক ইত্যাদি) থেকে স্নায়ু উদ্দীপনা কেন্দ্রীয় স্নায়ুতন্ত্রে (মস্তিষ্ক ও সুষুম্নাকাণ্ডে) বহন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325" y="4776787"/>
            <a:ext cx="313059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334155"/>
                </a:solidFill>
                <a:latin typeface="Hind Siliguri"/>
              </a:rPr>
              <a:t>উদাহরণ: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অপটিক স্নায়ু, অলফ্যাক্টরি স্নায়ু।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774" y="2452687"/>
            <a:ext cx="571500" cy="571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30774" y="3176587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২. চেষ্টাীয় বা আজ্ঞাবহ নিউরন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0774" y="3633787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Motor / Efferent Neuron: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যে নিউরন কেন্দ্রীয় স্নায়ুতন্ত্র থেকে উৎপন্ন সিদ্ধান্ত বা আদেশ কার্যকরী অঙ্গে (পেশি, গ্রন্থি) বহন করে প্রতিক্রিয়া সৃষ্টি করে।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0774" y="4638674"/>
            <a:ext cx="313059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 dirty="0" err="1">
                <a:solidFill>
                  <a:srgbClr val="334155"/>
                </a:solidFill>
                <a:latin typeface="Hind Siliguri"/>
              </a:rPr>
              <a:t>উদাহরণ</a:t>
            </a:r>
            <a:r>
              <a:rPr sz="1350" b="0" i="1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অকুলোমোটর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হাইপোগ্লসাল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স্নায়ু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224" y="2452687"/>
            <a:ext cx="571500" cy="571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66224" y="3176587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৩. সহযোগী বা আন্তঃনিউরন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224" y="3633787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Interneuron / Association Neuron: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সংবেদী ও চেষ্টাীয় নিউরনের সংযোগস্থলে অবস্থান করে বার্তা বিশ্লেষণ ও সমন্বয় সাধনে ভূমিকা পালন করে।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076" y="4662487"/>
            <a:ext cx="3130599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 dirty="0" err="1">
                <a:solidFill>
                  <a:srgbClr val="334155"/>
                </a:solidFill>
                <a:latin typeface="Hind Siliguri"/>
              </a:rPr>
              <a:t>অবস্থান</a:t>
            </a:r>
            <a:r>
              <a:rPr sz="1350" b="0" i="1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মস্তিষ্ক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সুষুম্নাকাণ্ডের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ধূসর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পদার্থ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2595562"/>
            <a:ext cx="323850" cy="2857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2699" y="2595562"/>
            <a:ext cx="247650" cy="2857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0999" y="2595562"/>
            <a:ext cx="361950" cy="2857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কাজের ভিত্তিতে নিউরনের শ্রেণিবিভাগ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97B396C-5142-ECE3-61CC-6269E62BDFD6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9300"/>
            <a:ext cx="5467350" cy="35623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19300"/>
            <a:ext cx="5467350" cy="35623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33425" y="229552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নিউ রোগ্লিয়া (Neuroglia)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425" y="2752725"/>
            <a:ext cx="4914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স্নায়ুতন্ত্রের অ-স্নায়বীয় প্রতিরক্ষামূলক ও সহায়ক কোষপুঞ্জকে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নিউ রোগ্লিয়া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 এরা উদ্দীপনা পরিবহন করে না, তবে নিউরনকে ধারণ ও সুরক্ষা দেয়।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3675" y="229552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নার্ভ গ্যাংগ্লিয়ন ও নিউরোসিক্রেশন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2752725"/>
            <a:ext cx="49149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নার্ভ গ্যাংগ্লিয়ন (Nerve Ganglion):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কেন্দ্রীয় স্নায়ুতন্ত্রের বাইরে নিউরনের কোষদেহগুলোর একত্রীকরণ বা গুচ্ছকে গ্যাংগ্লিয়ন বলে। এটি স্নায়ু সংকেত পুনর্নির্ধারণ ও সংযোগ পয়েন্ট হিসেবে কাজ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3675" y="3638550"/>
            <a:ext cx="49149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নিউরোসিক্রেশন (Neurosecretion):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কিছু বিশেষায়িত নিউরন (যেমন- হাইপোথ্যালামাসের নিউরোসেক্রেটরি কোষ) থেকে রাসায়নিক পদার্থ বা নিউরোহরমোন (যেমন: অক্সিটোসিন, ভাসোপ্রেসিন) নিঃসরণ হওয়ার প্রক্রিয়া।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504466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504466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অ্যাস্ট্রোসাইট (Astrocyte):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রক্ত-মস্তিষ্ক বাধা (Blood-Brain Barrier) গঠন করে।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4114066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4114066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মাইক্রোগ্লিয়া (Microglia):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ফ্যাগোসাইটোসিস প্রক্রিয়ায় জীবাণু ধ্বংস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4466491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4466491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অলিগোডেনড্রোসাইট (Oligodendrocyte):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কেন্দ্রীয় স্নায়ুতন্ত্রে মায়েলিন শিথ তৈরি করে।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5076091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5076091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এপেনডাইমাল কোষ (Ependymal Cell):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CSF উৎপাদনে সহায়তা করে।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নিউ রোগ্লিয়া ও নার্ভ গ্যাংগ্লিয়ন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3CF6E1-BDD8-325D-8E7B-C2B942CC1B46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085975"/>
            <a:ext cx="574071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সিন্যাপসের সংজ্ঞা ও গঠন (Synapse Structure)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543175"/>
            <a:ext cx="5467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দুটি নিউরনের মধ্যকার কার্যকরী সংযোগস্থল, যার মাধ্যমে স্নায়ু উদ্দীপনা এক নিউরন থেকে অন্য নিউরনে প্রবাহিত হয়, তাকে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সিন্যাপস (Synaptic Junction)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26854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3268540"/>
            <a:ext cx="527685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প্রিসিন্যাপটিক মেমব্রেন (Presynaptic Membrane):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প্রাক-সিন্যাপটিক নিউরনের অ্যাক্সন প্রান্তের ঝিল্লি।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387814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3878140"/>
            <a:ext cx="527685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সিন্যাপটিক ক্লিফট (Synaptic Cleft):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দুটি ঝিল্লির মধ্যবর্তী প্রায় ২০ nanometer চওড়া স্থান।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448774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487740"/>
            <a:ext cx="527685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পোস্টসিন্যাপটিক মেমব্রেন (Postsynaptic Membrane):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পরবর্তী নিউরনের ডেনড্রাইট বা কোষদেহের সংবেদী ঝিল্লি।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509734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097340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সিন্যাপটিক ভেসিকল: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রাসায়নিক নিউরোট্রান্সমিটার ধারণকারী ক্ষুদ্র থলি।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সিন্যাপস: স্নায়ু উদ্দীপনা সঞ্চালনস্থল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13371AB-0365-57B4-0EF9-799695DCFE92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EC498A8-FD35-33A3-F59B-4F2E04CC83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479620"/>
              </p:ext>
            </p:extLst>
          </p:nvPr>
        </p:nvGraphicFramePr>
        <p:xfrm>
          <a:off x="6790592" y="1485900"/>
          <a:ext cx="4000500" cy="4401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568591" imgH="2825342" progId="Word.Picture.8">
                  <p:embed/>
                </p:oleObj>
              </mc:Choice>
              <mc:Fallback>
                <p:oleObj name="Picture" r:id="rId2" imgW="2568591" imgH="282534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592" y="1485900"/>
                        <a:ext cx="4000500" cy="44012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962150"/>
            <a:ext cx="5467350" cy="36766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1962150"/>
            <a:ext cx="5467350" cy="36766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33425" y="223837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সিন্যাপসের শ্রেণিবিভাগ (Classification)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43675" y="223837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নিউরোট্রান্সমিটার (Neurotransmitters)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3675" y="2695575"/>
            <a:ext cx="4914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যে রাসায়নিক বস্তু সিন্যাপটিক ভেসিকল থেকে নিঃসৃত হয়ে প্রিসিন্যাপটিক মেমব্রেন থেকে পোস্টসিন্যাপটিক মেমব্রেনে উদ্দীপনা বহন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3438522"/>
            <a:ext cx="4914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প্রধান উদাহরণ ও প্রকারভেদ: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6955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26955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অ্যাক্সোডেনড্রিটিক (Axodendritic):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এক নিউরনের অ্যাক্সন ও পরবর্তী নিউরনের ডেনড্রাইটের সংযোগ। (সর্বাধিক প্রচলিত)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3051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33051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অ্যাক্সোসোমাটিক (Axosomatic):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অ্যাক্সন ও পরবর্তী নিউরনের কোষদেহের (Soma) সংযোগ।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9147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39147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অ্যাক্সোঅ্যাক্সোনিক (Axoaxonic):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দুটি নিউরনের অ্যাক্সনের মধ্যকার সংযোগ।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725" y="45243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925" y="452437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ডেনড্রোডেনড্রিটিক (Dendrodendritic):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দুটি নিউরনের ডেনড্রাইটের মধ্যকার সংযোগ।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7975" y="380999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34175" y="3809997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334155"/>
                </a:solidFill>
                <a:latin typeface="Hind Siliguri"/>
              </a:rPr>
              <a:t>অ্যাসিটাইলকোলিন (Acetylcholine):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পেশি সংকোচন ও প্রধান স্নায়ু সংকেতে কাজ করে।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7975" y="441959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34175" y="4419597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334155"/>
                </a:solidFill>
                <a:latin typeface="Hind Siliguri"/>
              </a:rPr>
              <a:t>ডোপামিন (Dopamine):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আবেগ ও আনন্দ অনুভূতি নিয়ন্ত্রণ করে।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7975" y="477202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34174" y="4772022"/>
            <a:ext cx="4970145" cy="244298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 dirty="0" err="1">
                <a:solidFill>
                  <a:srgbClr val="334155"/>
                </a:solidFill>
                <a:latin typeface="Hind Siliguri"/>
              </a:rPr>
              <a:t>গাবা</a:t>
            </a:r>
            <a:r>
              <a:rPr sz="1350" b="0" i="1" u="none" dirty="0">
                <a:solidFill>
                  <a:srgbClr val="334155"/>
                </a:solidFill>
                <a:latin typeface="Hind Siliguri"/>
              </a:rPr>
              <a:t> (GABA):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প্রধান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বাধা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প্রদানকারী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(Inhibitory)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নিউরোট্রান্সমিটার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57975" y="512444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4175" y="5124447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334155"/>
                </a:solidFill>
                <a:latin typeface="Hind Siliguri"/>
              </a:rPr>
              <a:t>সেরোটোনিন (Serotonin):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মেজাজ, ঘুম ও আচরণ নিয়ন্ত্রণ করে।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সিন্যাপসের শ্রেণিবিভাগ ও নিউরোট্রান্সমিটার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5AD0A4-4CDE-A2FE-9B31-5E5AA12E9D64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57200"/>
            <a:ext cx="572071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মস্তিষ্কের আবরণী: মেনিনজেস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00250"/>
            <a:ext cx="572071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মেনিনজেসের তিন স্তর (Meningeal Layers)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457450"/>
            <a:ext cx="5448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মানব মস্তিষ্ক ও সুষুম্নাকাণ্ড যে বিশেষ ত্রিস্তরীয় সংযোজক কলার আবরণী দ্বারা সুরক্ষিত থাকে, তাকে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মেনিনজেস (Meninges)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086100"/>
            <a:ext cx="54483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১. ডুরা ম্যাটার (Dura Mater):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সবচেয়ে বাইরের শক্ত, তন্তুময় ও শক্ত স্তর।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457575"/>
            <a:ext cx="5448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২. অ্যারাকনয়েড ম্যাটার (Arachnoid Mater):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মাঝের মাকড়সার জালের ন্যায় সূক্ষ্ম স্তর।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" y="4086225"/>
            <a:ext cx="5846885" cy="2442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৩.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পিয়া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ম্যাটার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(Pia Mater):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ভেতরের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রক্তবাহিকা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সমৃদ্ধ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অতি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সূক্ষ্ম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নিবিড়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স্তর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457700"/>
            <a:ext cx="54483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 dirty="0" err="1">
                <a:solidFill>
                  <a:srgbClr val="334155"/>
                </a:solidFill>
                <a:latin typeface="Hind Siliguri"/>
              </a:rPr>
              <a:t>মেনিনজাইটিস</a:t>
            </a:r>
            <a:r>
              <a:rPr sz="1350" b="0" i="1" u="none" dirty="0">
                <a:solidFill>
                  <a:srgbClr val="334155"/>
                </a:solidFill>
                <a:latin typeface="Hind Siliguri"/>
              </a:rPr>
              <a:t> (Meningitis):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মেনিনজেসের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ব্যাকটেরিয়া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ভাইরাসজনিত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প্রদাহ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6D03C9-02EC-83A7-82AC-5B70DBB8C4BF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5FA82F6-E471-8080-A5D8-2214715A57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9020492"/>
              </p:ext>
            </p:extLst>
          </p:nvPr>
        </p:nvGraphicFramePr>
        <p:xfrm>
          <a:off x="6286502" y="2148558"/>
          <a:ext cx="5707932" cy="2309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4376277" imgH="1940737" progId="Word.Picture.8">
                  <p:embed/>
                </p:oleObj>
              </mc:Choice>
              <mc:Fallback>
                <p:oleObj name="Picture" r:id="rId2" imgW="4376277" imgH="194073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187"/>
                      <a:stretch>
                        <a:fillRect/>
                      </a:stretch>
                    </p:blipFill>
                    <p:spPr bwMode="auto">
                      <a:xfrm>
                        <a:off x="6286502" y="2148558"/>
                        <a:ext cx="5707932" cy="23091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85975"/>
            <a:ext cx="3606849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649" y="2085975"/>
            <a:ext cx="3606849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085975"/>
            <a:ext cx="3606849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2324100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5325" y="3048000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১. </a:t>
            </a:r>
            <a:r>
              <a:rPr sz="1800" b="0" i="0" u="none" dirty="0" err="1">
                <a:solidFill>
                  <a:srgbClr val="1E40AF"/>
                </a:solidFill>
                <a:latin typeface="Noto Serif Bengali SemiBold"/>
              </a:rPr>
              <a:t>কেন্দ্রীয়</a:t>
            </a:r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 </a:t>
            </a:r>
            <a:r>
              <a:rPr sz="1800" b="0" i="0" u="none" dirty="0" err="1">
                <a:solidFill>
                  <a:srgbClr val="1E40AF"/>
                </a:solidFill>
                <a:latin typeface="Noto Serif Bengali SemiBold"/>
              </a:rPr>
              <a:t>স্নায়ুতন্ত্র</a:t>
            </a:r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 (CNS)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325" y="3505200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মস্তিষ্ক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(Brain)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সুষুম্নাকাণ্ড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(Spinal Cord)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সমন্বয়ে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গঠিত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দেহের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কেন্দ্র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হিসেবে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কাজ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0774" y="2324100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30774" y="3048000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২. প্রান্তীয় ঐচ্ছিক স্নায়ুতন্ত্র (PNS)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0774" y="3505200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১২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জোড়া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করোটিক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স্নায়ু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৩১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জোড়া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সুষুম্না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স্নায়ু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সমন্বয়ে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গঠিত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যা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কেন্দ্রীয়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স্নায়ুতন্ত্রকে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দেহের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অঙ্গের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224" y="2324100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66224" y="3048000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৩. </a:t>
            </a:r>
            <a:r>
              <a:rPr sz="1800" b="0" i="0" u="none" dirty="0" err="1">
                <a:solidFill>
                  <a:srgbClr val="1E40AF"/>
                </a:solidFill>
                <a:latin typeface="Noto Serif Bengali SemiBold"/>
              </a:rPr>
              <a:t>স্বয়ংক্রিয়</a:t>
            </a:r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 </a:t>
            </a:r>
            <a:r>
              <a:rPr sz="1800" b="0" i="0" u="none" dirty="0" err="1">
                <a:solidFill>
                  <a:srgbClr val="1E40AF"/>
                </a:solidFill>
                <a:latin typeface="Noto Serif Bengali SemiBold"/>
              </a:rPr>
              <a:t>স্নায়ুতন্ত্র</a:t>
            </a:r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 (ANS)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224" y="3505200"/>
            <a:ext cx="3130599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অনৈচ্ছিক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অঙ্গ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গ্রন্থির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কাজ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দুভাগে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বিভক্ত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224" y="4133850"/>
            <a:ext cx="3130599" cy="1007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•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সমসংবেদী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(Sympathetic):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আপৎকালীন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সাড়া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  <a:r>
              <a:rPr dirty="0"/>
              <a:t>
</a:t>
            </a:r>
            <a:r>
              <a:rPr lang="en-US"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•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পরা-সমসংবেদী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(Parasympathetic):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বিশ্রান্তিকালীন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" y="2466975"/>
            <a:ext cx="285750" cy="2857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2699" y="2466975"/>
            <a:ext cx="247650" cy="2857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9099" y="2466975"/>
            <a:ext cx="285750" cy="285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স্নায়ুতন্ত্রের সামগ্রিক শ্রেণিবিভাগ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32CB8B-049F-BCD7-EE8D-B0B8FD1EA636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085975"/>
            <a:ext cx="574071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সেরিব্রাম (Cerebrum)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543175"/>
            <a:ext cx="5467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মস্তিষ্কের বৃহত্তম অংশ (প্রায় ৮০%)। দুটি সেরিব্রাল হেমিস্ফিয়ার নিয়ে গঠিত, যা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কর্পাস ক্যালোসাম (Corpus Callosum)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নামক স্নায়ুগুচ্ছ দ্বারা যুক্ত।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171825"/>
            <a:ext cx="54673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সেরিব্রামের ৫টি লোব: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354330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3543300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ফ্রন্টাল লোব (Frontal):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চিন্তা, সিদ্ধান্ত, ঐচ্ছিক পেশি সংকেত।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389572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3895725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প্যারাইটাল লোব (Parietal):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স্পর্শ, চাপ, তাপমাত্রা অনুভূতি।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24815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248150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অক্সিপিটাল লোব (Occipital):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দৃষ্টিশক্তি ও দর্শন অনুভূতি।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460057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4600575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টেম্পোরাল লোব (Temporal):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শ্রবণ ও ঘ্রাণ অনুভূতি।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95300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" y="4953000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লিম্বিক লোব (Limbic):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স্মৃতি ও আবেগ নিয়ন্ত্রণ।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অগ্রমস্তিষ্ক: সেরিব্রাম ও এর লোবসমূহ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3F85A60-8923-40C8-D014-4A1DDD6559B6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26D97CF-39DF-A36E-D138-C4A52782CA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547399"/>
              </p:ext>
            </p:extLst>
          </p:nvPr>
        </p:nvGraphicFramePr>
        <p:xfrm>
          <a:off x="5870320" y="2052271"/>
          <a:ext cx="5750180" cy="3029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068018" imgH="1705255" progId="Word.Picture.8">
                  <p:embed/>
                </p:oleObj>
              </mc:Choice>
              <mc:Fallback>
                <p:oleObj name="Picture" r:id="rId2" imgW="3068018" imgH="1705255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320" y="2052271"/>
                        <a:ext cx="5750180" cy="30296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24100"/>
            <a:ext cx="5467350" cy="29527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324100"/>
            <a:ext cx="5467350" cy="29527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33425" y="260032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থ্যালামাস (Thalamus)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425" y="2961908"/>
            <a:ext cx="4914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ডায়েনসেফালনের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পার্শ্বপ্রাচীরে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দুটি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ডিম্বাকার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ধূসর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পদার্থের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পিন্ড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3675" y="2600325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হাইপোথ্যালামাস (Hypothalamus)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3057525"/>
            <a:ext cx="4914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থ্যালামাসের নিচে অবস্থিত ডায়েনসেফালনের মেঝেসদৃশ অংশ।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50996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509962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রিলে স্টেশন (Relay Station):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ঘ্রাণ ব্যতীত সকল সংবেদী সংকেত সেরিব্রামে পাঠানোর পূর্বে থ্যালামাসে প্রক্রিয়াজাত হয়।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11956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119562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চেতনা ও ঘুম: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মানসিক চাপ, ঘুম ও সচেতনতা বজায় রাখে।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4471987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471987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যন্ত্রণা অনুভূতি: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দুঃখ ও স্পর্শের আবেগীয় দিক সংবেদনশীল করে।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7975" y="342900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4175" y="3429000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দেহের সমস্থিতি (Homeostasis):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দেহের তাপমাত্রা (৩৭°C), রক্তচাপ ও তরলের সমতা বজায় রাখে।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7975" y="4038600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34175" y="4038600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ক্ষুধা ও তৃষ্ণা কেন্দ্র: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ক্ষুধা, তৃষ্ণা, ঘুম ও যৌন আচরণ নিয়ন্ত্রণ করে।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7975" y="4391025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34175" y="4391025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অন্তঃক্ষরা নিয়ন্ত্রণ: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পিটুইটারি গ্রন্থির ক্ষরণ নিয়ন্ত্রণ করে এবং অক্সিটোসিন ও ভাসোপ্রেসিন উৎপন্ন করে।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থ্যালামাস ও হাইপোথ্যালামাস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FB8818-1436-1A44-0C92-1EE4F25C8A61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95512"/>
            <a:ext cx="5467350" cy="32099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195512"/>
            <a:ext cx="5467350" cy="32099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33425" y="2471737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মধ্যমস্তিষ্ক (Mesencephalon)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425" y="2928937"/>
            <a:ext cx="4914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অগ্র ও পশ্চাৎমস্তিষ্কের সংযোগকারী ক্ষুদ্র অংশ।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3675" y="2471737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পশ্চাৎমস্তিষ্ক (Rhombencephalon)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2928937"/>
            <a:ext cx="4914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তিনটি প্রধান অংশ নিয়ে গঠিত: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30041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300412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অপটিক লোব (Corpora Quadrigemina):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৪টি গোলাকার পিন্ড, যা দর্শন ও শ্রবণ প্রতিবর্ত কেন্দ্র হিসেবে কাজ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91001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3910012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সেরিব্রাল পেডাঙ্কল (Cerebral Peduncle):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সংবেদী ও চেষ্টাীয় স্নায়ু ফাইবারের বান্ডিল।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451961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519612"/>
            <a:ext cx="472440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সেরিব্রাল অ্যাকুইডাক্ট: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৩য় ও ৪র্থ ভেণ্টিকেল সংযোগকারী সরু নালী।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7975" y="330041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4175" y="3300412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সেরিবেলাম (Cerebellum):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'ছোট মস্তিষ্ক'। দেহের ভারসাম্য ও পেশির টান নিয়ন্ত্রণ করে।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57975" y="391001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34175" y="3910012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পনস (Pons):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সেরিবেলামের দুই গোলার্ধ ও মেডুলার সাথে সংযোগ রক্ষাকারী সেতু। শ্বাসক্রিয়ার হার নিয়ন্ত্রণ।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57975" y="451961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34175" y="4519612"/>
            <a:ext cx="472440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মেডুলা অবলংগাটা (Medulla Oblongata):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হৃদস্পন্দন, শ্বসন, গিলন, বমি ও রক্তচাপের স্বয়ংক্রিয় কেন্দ্র।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মধ্যমস্তিষ্ক ও পশ্চাৎমস্তিষ্ক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B80E79-23AD-E519-4080-D8D5AD1A61A3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74686"/>
              </p:ext>
            </p:extLst>
          </p:nvPr>
        </p:nvGraphicFramePr>
        <p:xfrm>
          <a:off x="457200" y="1467948"/>
          <a:ext cx="11277599" cy="3631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8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5265"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তুলনার ভিত্তি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সেরিব্রাম (Cerebrum)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সেরিবেলাম (Cerebellum)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265"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অবস্থান ও উৎস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অগ্রমস্তিষ্কের (Prosencephalon) অংশ।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পশ্চাৎমস্তিষ্কের (Metencephalon) অংশ।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265"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আকার ও আয়তন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মস্তিষ্কের বৃহত্তম অংশ (মোট আয়তনের ৮০%)।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মস্তিষ্কের দ্বিতীয় বৃহত্তম অংশ (প্রায় ১০%)।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265"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গোলার্ধ সংযোগ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কর্পাস ক্যালোসাম (Corpus Callosum) দ্বারা যুক্ত।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ভার্মিস (Vermis) নামক অংশ দ্বারা যুক্ত।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265"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প্রধান কাজ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বুদ্ধি, স্মৃতি, চিন্তা, দর্শন, শ্রবণ ও ইচ্ছাকৃত কাজ।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দেহের ভারসাম্য রক্ষা, পেশির টান ও অঙ্গ সঞ্চালন।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266">
                <a:tc>
                  <a:txBody>
                    <a:bodyPr/>
                    <a:lstStyle/>
                    <a:p>
                      <a:pPr algn="ctr"/>
                      <a:r>
                        <a:rPr sz="14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ধূসর ও শ্বেত পদার্থ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বাইরে ধূসর পদার্থ (Cortical Layer), ভেতরে শ্বেত পদার্থ।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বাইরে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ধূসর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পদার্থ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ভেতরে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'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আর্বোর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ভিটি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' (Arbor Vitae)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বিশিষ্ট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শ্বেত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পদার্থ</a:t>
                      </a:r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সেরিব্রাম ও সেরিবেলামের তুলনা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F798E9B-2831-BD6D-227C-D51764370E3A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105635"/>
            <a:ext cx="3606849" cy="15740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2767918"/>
            <a:ext cx="3606849" cy="19299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86102"/>
            <a:ext cx="3606849" cy="19299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TextBox 6"/>
          <p:cNvSpPr txBox="1"/>
          <p:nvPr/>
        </p:nvSpPr>
        <p:spPr>
          <a:xfrm>
            <a:off x="685800" y="1296135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১ম ও ২য় (</a:t>
            </a:r>
            <a:r>
              <a:rPr sz="1800" b="0" i="0" u="none" dirty="0" err="1">
                <a:solidFill>
                  <a:srgbClr val="1E40AF"/>
                </a:solidFill>
                <a:latin typeface="Noto Serif Bengali SemiBold"/>
              </a:rPr>
              <a:t>পার্শ্বীয়</a:t>
            </a:r>
            <a:r>
              <a:rPr sz="1800" b="0" i="0" u="none" dirty="0">
                <a:solidFill>
                  <a:srgbClr val="1E40AF"/>
                </a:solidFill>
                <a:latin typeface="Noto Serif Bengali SemiBold"/>
              </a:rPr>
              <a:t>) </a:t>
            </a:r>
            <a:r>
              <a:rPr sz="1800" b="0" i="0" u="none" dirty="0" err="1">
                <a:solidFill>
                  <a:srgbClr val="1E40AF"/>
                </a:solidFill>
                <a:latin typeface="Noto Serif Bengali SemiBold"/>
              </a:rPr>
              <a:t>ভেণ্টিকেল</a:t>
            </a:r>
            <a:endParaRPr sz="1800" b="0" i="0" u="none" dirty="0">
              <a:solidFill>
                <a:srgbClr val="1E40AF"/>
              </a:solidFill>
              <a:latin typeface="Noto Serif Bengali SemiBold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658085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সেরিব্রাল হেমিস্ফিয়ার দুটিতে অবস্থিত গহ্বর। এরা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ফোর্যামেন অব মনরো (Foramen of Monro)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নামক ছিদ্রের মাধ্যমে ৩য় ভেণ্টিকেলে উন্মুক্ত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958418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৩য় ও ৪র্থ ভেণ্টিকেল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320368"/>
            <a:ext cx="313059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৩য় ভেণ্টিকেল: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ডায়েনসেফালনে অবস্থিত।</a:t>
            </a:r>
            <a:r>
              <a:t>
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৪র্থ ভেণ্টিকেল: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পনস ও মেডুলার পেছনে অবস্থিত।</a:t>
            </a:r>
            <a:r>
              <a:t>
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এরা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সেরিব্রাল অ্যাকুইডাক্ট (Iter)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দ্বারা সংযুক্ত।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325" y="4976602"/>
            <a:ext cx="328712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মস্তিষ্ক-সুষুম্না রস (CSF)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5325" y="5338552"/>
            <a:ext cx="3338096" cy="5007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Cerebrospinal Fluid: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ভেণ্টিকেল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সাব-অ্যারাকনয়েড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স্থানে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স্বচ্ছ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ক্ষারীয়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তরল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325" y="5895935"/>
            <a:ext cx="3287129" cy="7572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 dirty="0" err="1">
                <a:solidFill>
                  <a:srgbClr val="334155"/>
                </a:solidFill>
                <a:latin typeface="Hind Siliguri"/>
              </a:rPr>
              <a:t>কাজ</a:t>
            </a:r>
            <a:r>
              <a:rPr sz="1350" b="0" i="1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আঘাত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মস্তিষ্ককে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রক্ষা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করা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পুষ্টি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অক্সিজেন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সরবরাহ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চাপ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সমতা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বজায়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রাখা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মস্তিষ্কের ভেণ্টিকেল বা গহ্বর এবং CSF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301EB0E-EFD4-B13F-043E-7D87680E4580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FE598B05-2B32-A96B-2A4C-2773EF4647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757377"/>
              </p:ext>
            </p:extLst>
          </p:nvPr>
        </p:nvGraphicFramePr>
        <p:xfrm>
          <a:off x="5191495" y="1807553"/>
          <a:ext cx="5872915" cy="4181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3687096" imgH="2629730" progId="Word.Picture.8">
                  <p:embed/>
                </p:oleObj>
              </mc:Choice>
              <mc:Fallback>
                <p:oleObj name="Picture" r:id="rId5" imgW="3687096" imgH="262973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495" y="1807553"/>
                        <a:ext cx="5872915" cy="41812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3892" y="5011278"/>
            <a:ext cx="1961292" cy="1262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9750"/>
              </a:lnSpc>
            </a:pPr>
            <a:r>
              <a:rPr sz="8800" b="1" i="0" u="none" dirty="0">
                <a:solidFill>
                  <a:srgbClr val="2563EB"/>
                </a:solidFill>
                <a:latin typeface="Noto Serif Bengali"/>
              </a:rPr>
              <a:t>১২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1394" y="6249528"/>
            <a:ext cx="2447559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1E3A8A"/>
                </a:solidFill>
                <a:latin typeface="Hind Siliguri"/>
              </a:rPr>
              <a:t>জোড়া</a:t>
            </a:r>
            <a:r>
              <a:rPr sz="140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1E3A8A"/>
                </a:solidFill>
                <a:latin typeface="Hind Siliguri"/>
              </a:rPr>
              <a:t>করোটিক</a:t>
            </a:r>
            <a:r>
              <a:rPr sz="140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1400" b="1" i="0" u="none" dirty="0" err="1">
                <a:solidFill>
                  <a:srgbClr val="1E3A8A"/>
                </a:solidFill>
                <a:latin typeface="Hind Siliguri"/>
              </a:rPr>
              <a:t>স্নায়ু</a:t>
            </a:r>
            <a:endParaRPr sz="1400" b="1" i="0" u="none" dirty="0">
              <a:solidFill>
                <a:srgbClr val="1E3A8A"/>
              </a:solidFill>
              <a:latin typeface="Hind Siligu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2715" y="2354506"/>
            <a:ext cx="574071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করোটিক স্নায়ুর প্রকৃতি (Nature &amp; Distribution)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2715" y="2811706"/>
            <a:ext cx="54673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মস্তিষ্ক থেকে জোড়ায় জোড়ায় উৎপন্ন হয়ে করোটির ছিদ্রপথে দেহের বিভিন্ন অংশ বিশেষ করে মাথা, ঘাড় ও বক্ষ-পেটের অঙ্গে বিস্তৃত স্নায়ুসমূহকে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করোটিক স্নায়ু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8465" y="3678481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4665" y="3678481"/>
            <a:ext cx="5276850" cy="25717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সংবেদী স্নায়ু (Sensory Nerves):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I, II, VIII (অলফ্যাক্টরি, অপটিক, অডিটরি)।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8465" y="4169018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4665" y="4169018"/>
            <a:ext cx="527685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চেষ্টাীয় স্নায়ু (Motor Nerves):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III, IV, VI, XI, XII (অকুলোমোটর, ট্রকলিয়ার, অ্যাবডুসেন্স, অ্যাক্সেসরি, হাইপোগ্লসাল)।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8465" y="4755172"/>
            <a:ext cx="762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4665" y="4755172"/>
            <a:ext cx="5276850" cy="5143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মিশ্র স্নায়ু (Mixed Nerves):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V, VII, IX, X (ট্রাইজেমিনাল, ফেসিয়াল, গ্লসোফ্যারিঞ্জিয়াল, ভেগাস)।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করোটিক স্নায়ু (Cranial Nerves)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48F1CB-A157-2C12-EF3F-C691E5CAE411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B328707E-70B7-981E-4745-CF78A0C77F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058188"/>
              </p:ext>
            </p:extLst>
          </p:nvPr>
        </p:nvGraphicFramePr>
        <p:xfrm>
          <a:off x="1057398" y="1174954"/>
          <a:ext cx="4656138" cy="3787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4792721" imgH="3896697" progId="Word.Picture.8">
                  <p:embed/>
                </p:oleObj>
              </mc:Choice>
              <mc:Fallback>
                <p:oleObj name="Picture" r:id="rId2" imgW="4792721" imgH="389669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398" y="1174954"/>
                        <a:ext cx="4656138" cy="37878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2159793"/>
          <a:ext cx="11277597" cy="328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3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05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70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নং ও স্নায়ুর নাম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প্রকৃতি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উৎপত্তিস্থল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বিস্তৃতি / অঙ্গ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প্রধান কাজ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I. অলফ্যাক্টরি (Olfactory)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সংবেদী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অগ্রমস্তিষ্ক (অলফ্যাক্টরি বাল্ব)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নাসারন্ধ্রের মিউকাস পর্দা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ঘ্রাণ অনুভূতি গ্রহণ।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II. অপটিক (Optic)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সংবেদী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অগ্রমস্তিষ্ক (অপটিক কায়াজমা)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চোখের রেটিনা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দর্শন অনুভূতি গ্রহণ।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III. অকুলোমোটর (Oculomotor)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চেষ্টাীয়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মধ্যমস্তিষ্কের মেঝেশৃঙ্খলা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অক্ষিগোলকের ৪টি পেশি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অক্ষিগোলক সঞ্চালন ও মণি সংকোচন।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IV. ট্রকলিয়ার (Trochlear)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চেষ্টাীয়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মধ্যমস্তিষ্কের পৃষ্ঠদেশ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চোখের সুপিরিয়র অবলিক পেশি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অক্ষিগোলকের ঘূর্ণন ও সঞ্চালন।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V. ট্রাইজেমিনাল (Trigeminal)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মিশ্র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পনসের পার্শ্বদেশ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চোখ, চোয়াল, জিহ্বা ও ত্বকে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মুখমণ্ডলীয় অনুভূতি ও চর্বণ পেশি নিয়ন্ত্রণ।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VI. অ্যাবডুসেন্স (Abducens)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চেষ্টাীয়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পনস ও মেডুলার সংযোগস্থল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চোখের ল্যাটেরাল রেকটাস পেশি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অক্ষিগোলককে বাইরের দিকে ঘোরানো।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2626518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097708" y="2626518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900785" y="2626518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44232" y="2626518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664773" y="2626518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3093243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097708" y="3093243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900785" y="3093243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44232" y="3093243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664773" y="3093243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7200" y="3559968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97708" y="3559968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900785" y="3559968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44232" y="3559968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64773" y="3559968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57200" y="4026693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097708" y="4026693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900785" y="4026693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44232" y="4026693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664773" y="4026693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" y="4493418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97708" y="4493418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900785" y="4493418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244232" y="4493418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664773" y="4493418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7200" y="4960143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3097708" y="4960143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900785" y="4960143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244232" y="4960143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664773" y="4960143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57200" y="5426868"/>
            <a:ext cx="26405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3097708" y="5426868"/>
            <a:ext cx="8030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900785" y="5426868"/>
            <a:ext cx="23434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244232" y="5426868"/>
            <a:ext cx="24205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664773" y="5426868"/>
            <a:ext cx="3070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১২ জোড়া করোটিক স্নায়ুর তালিকা (১ - ৬)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5AA2C3A-81AF-A01E-775D-61D88AB4C041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2159793"/>
          <a:ext cx="11277598" cy="328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7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4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90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নং ও স্নায়ুর নাম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প্রকৃতি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উৎপত্তিস্থল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বিস্তৃতি / অঙ্গ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1" i="0" u="none">
                          <a:solidFill>
                            <a:srgbClr val="1E3A8A"/>
                          </a:solidFill>
                          <a:latin typeface="Noto Serif Bengali"/>
                        </a:rPr>
                        <a:t>প্রধান কাজ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F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VII. ফেসিয়াল (Facial)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মিশ্র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মেডুলা অবলংগাটা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মুখমণ্ডলের পেশি ও স্বাদকোরক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মুখাবয়ব অভিব্যক্তি ও স্বাদ অনুভূতি।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VIII. অডিটরি (Auditory)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সংবেদী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মেডুলা অবলংগাটা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অন্তঃকর্ণ (ককলিয়া ও ভেস্টিবিউল)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শ্রবণ অনুভূতি ও দেহের ভারসাম্য।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IX. গ্লসোফ্যারিঞ্জিয়াল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মিশ্র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মেডুলা অবলংগাটা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গলবিল ও জিহ্বার পেছনের অংশ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জিহ্বার স্বাদ ও গলবিলের সংকোচন।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X. ভেগাস (Vagus)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মিশ্র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মেডুলা অবলংগাটা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হৃদপিণ্ড, ফুসফুস, পাকস্থলী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অন্তরঙ্গ অঙ্গের অনৈচ্ছিক ক্রিয়া (দীর্ঘতম)।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XI. অ্যাক্সেসরি (Accessory)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চেষ্টাীয়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মেডুলা অবলংগাটা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ঘাড় ও কাঁধের পেশি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মাথা ও কাঁধ সঞ্চালন।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766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XII. হাইপোগ্লসাল (Hypoglossal)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চেষ্টাীয়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মেডুলা অবলংগাটা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জিহ্বার পেশি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জিহ্বা সঞ্চালন ও খাদ্য গিলে ফেলা।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2626518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214985" y="2626518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071639" y="2626518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61434" y="2626518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495704" y="2626518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3093243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214985" y="3093243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071639" y="3093243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61434" y="3093243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495704" y="3093243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7200" y="3559968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214985" y="3559968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071639" y="3559968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761434" y="3559968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495704" y="3559968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57200" y="4026693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214985" y="4026693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071639" y="4026693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761434" y="4026693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495704" y="4026693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" y="4493418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214985" y="4493418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071639" y="4493418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761434" y="4493418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495704" y="4493418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7200" y="4960143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3214985" y="4960143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071639" y="4960143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761434" y="4960143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495704" y="4960143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457200" y="5426868"/>
            <a:ext cx="27577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3214985" y="5426868"/>
            <a:ext cx="85665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4071639" y="5426868"/>
            <a:ext cx="16897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5761434" y="5426868"/>
            <a:ext cx="27342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495704" y="5426868"/>
            <a:ext cx="32390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57200" y="457200"/>
            <a:ext cx="11734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1E3A8A"/>
                </a:solidFill>
                <a:latin typeface="Noto Serif Bengali"/>
              </a:rPr>
              <a:t>১২ জোড়া করোটিক স্নায়ুর তালিকা (৭ - ১২)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39B582-E566-57F8-141A-F68EA21BC6A3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14575"/>
            <a:ext cx="5467350" cy="2971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314575"/>
            <a:ext cx="5467350" cy="2971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33425" y="2590800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সুষুম্নাকাণ্ড (Spinal Cord)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3425" y="3048000"/>
            <a:ext cx="4914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মেডুলা অবলংগাটা থেকে শুরু হয়ে মেৰুদণ্ডের ফোরামেন ম্যাগনামের মধ্য দিয়ে ১ম লম্বার কশেরুকা পর্যন্ত বিস্তৃত দীর্ঘ নলাকার স্নায়ুরজ্জু।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3425" y="3676650"/>
            <a:ext cx="49149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গঠন: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এইচ (H) আকৃতির অভ্যন্তরীণ ধূসর পদার্থ (Gray Matter) এবং বাইরের দিকে শ্বেত পদার্থ (White Matter) দ্বারা গঠিত। এখান থেকে ৩১ জোড়া সুষুম্না স্নায়ু উৎপন্ন হয়।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2590800"/>
            <a:ext cx="516064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40AF"/>
                </a:solidFill>
                <a:latin typeface="Noto Serif Bengali SemiBold"/>
              </a:rPr>
              <a:t>প্রতিবর্ত ক্রিয়া (Reflex Action)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3675" y="3048000"/>
            <a:ext cx="49149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কোনো উদ্দীপনার জবাবে মস্তিষ্কের অনিচ্ছাকৃত এবং দ্রুত যে অনৈচ্ছিক প্রতিক্রিয়া ঘটে, তাকে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প্রতিবর্ত ক্রিয়া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 (যেমন- গরম বস্তুতে হাত লাগলে তা হঠাৎ সরিয়ে নেওয়া)।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43675" y="3933825"/>
            <a:ext cx="49149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প্রতিবর্ত চাপ (Reflex Arc)-এর ৫টি অংশ: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8950" y="4343400"/>
            <a:ext cx="85725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Hind Siliguri"/>
              </a:rPr>
              <a:t>1.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4675" y="4343400"/>
            <a:ext cx="4533900" cy="514350"/>
          </a:xfrm>
          <a:prstGeom prst="rect">
            <a:avLst/>
          </a:prstGeom>
          <a:noFill/>
        </p:spPr>
        <p:txBody>
          <a:bodyPr wrap="square" lIns="85725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গ্রাহক অঙ্গ (Receptor) → ২. সংবেদী নিউরন → ৩. সমন্বয় কেন্দ্র → ৪. চেষ্টাীয় নিউরন → ৫. কারক অঙ্গ (Effector).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57200"/>
            <a:ext cx="117348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Noto Serif Bengali"/>
              </a:rPr>
              <a:t>সুষুম্নাকাণ্ড</a:t>
            </a:r>
            <a:r>
              <a:rPr sz="2550" b="1" i="0" u="none" dirty="0">
                <a:solidFill>
                  <a:srgbClr val="1E3A8A"/>
                </a:solidFill>
                <a:latin typeface="Noto Serif Bengal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Noto Serif Bengali"/>
              </a:rPr>
              <a:t>প্রতিবর্ত</a:t>
            </a:r>
            <a:r>
              <a:rPr sz="2550" b="1" i="0" u="none" dirty="0">
                <a:solidFill>
                  <a:srgbClr val="1E3A8A"/>
                </a:solidFill>
                <a:latin typeface="Noto Serif Bengal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Noto Serif Bengali"/>
              </a:rPr>
              <a:t>ক্রিয়া</a:t>
            </a:r>
            <a:endParaRPr sz="2550" b="1" i="0" u="none" dirty="0">
              <a:solidFill>
                <a:srgbClr val="1E3A8A"/>
              </a:solidFill>
              <a:latin typeface="Noto Serif Bengali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889B733-9852-60C4-BFBA-39951F891ED5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09552"/>
            <a:ext cx="5391150" cy="25342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609552"/>
            <a:ext cx="5391150" cy="25342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09625" y="2847677"/>
            <a:ext cx="508063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চক্ষুর সংজ্ঞা ও অবস্থান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189113"/>
            <a:ext cx="48387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সংজ্ঞা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যে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অঙ্গের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সাহায্যে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আমরা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পরিবেশ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আলোক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সৃষ্ট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উদ্দীপনা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গ্রহণ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বহির্জগতের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দৃশ্য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অনুভব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করি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তাকে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চোখ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দর্শনেন্দ্রিয়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(Organ of vision)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বলে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3901975"/>
            <a:ext cx="4838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মানুষের চোখ দুটি করোটির অক্ষিকোটরে (Orbit) অবস্থিত। অক্ষিকোটর দুটি করোটির অঙ্কীয়দেশে নাসা-গহ্বরের দু'পাশে অবস্থিত এবং ৬টি পেশি দ্বারা আবদ্ধ থাকে।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2847677"/>
            <a:ext cx="508063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চক্ষুর প্রধান ৪টি গঠনগত অংশ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3675" y="3285827"/>
            <a:ext cx="48387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মানুষের চোখের গঠনকে প্রধানত চারটি ভাগে ভাগ করা হয়: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7025" y="3652718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4175" y="3651051"/>
            <a:ext cx="4648200" cy="250924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১. অক্ষিগোলক (Eyeball):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চোখের মূল গোলাকার অংশ।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7025" y="3903642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4175" y="3901975"/>
            <a:ext cx="4648200" cy="501848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২. অক্ষির রক্ষণমূলক অংশ (Protective parts):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অক্ষিপল্লব, কনজাংটিভা, অক্ষিকোটর ইত্যাদি।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7025" y="4405491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4175" y="4403824"/>
            <a:ext cx="4648200" cy="250924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৩. অক্ষিপেশি (Eye muscles):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৬টি বহিঃস্থ ও অভ্যন্তরীণ পেশি।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7025" y="4656415"/>
            <a:ext cx="571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4175" y="4654748"/>
            <a:ext cx="4648200" cy="250924"/>
          </a:xfrm>
          <a:prstGeom prst="rect">
            <a:avLst/>
          </a:prstGeom>
          <a:noFill/>
        </p:spPr>
        <p:txBody>
          <a:bodyPr wrap="square" lIns="5715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৪. অক্ষিগ্রন্থি (Glands):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অশ্রুগ্রন্থি, হার্ডারিয়ান ও মিইবোমিয়ান গ্রন্থি।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মানব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চক্ষু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: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অবস্থান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প্রধান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অংশসমূহ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1B98E-82CC-28DB-2674-301C8777C19F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83853"/>
            <a:ext cx="5391150" cy="226754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203799"/>
            <a:ext cx="5391150" cy="17656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783853"/>
            <a:ext cx="539115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5325" y="1945778"/>
            <a:ext cx="532066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১. স্কেলেরা (Sclera)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5325" y="2383928"/>
            <a:ext cx="50673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অক্ষিগোলকের সবচেয়ে বাইরের সাদা, অস্বচ্ছ ও তন্তুময় স্তর।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325" y="2634853"/>
            <a:ext cx="50673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কর্নিয়া (Cornea):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স্কেলেরার সামনের স্বচ্ছ অংশ। রক্ত সরবরাহ নেই। একে </a:t>
            </a:r>
            <a:r>
              <a:rPr sz="1275" b="0" i="1" u="none">
                <a:solidFill>
                  <a:srgbClr val="334155"/>
                </a:solidFill>
                <a:latin typeface="Hind Siliguri"/>
              </a:rPr>
              <a:t>'Window of eye'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325" y="3136701"/>
            <a:ext cx="50673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কনজাংটিভা (Conjunctiva):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কর্নিয়ার উপরের স্বচ্ছ পর্দা। ইনফেকশন হলে কনজাংটিভাইটিস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325" y="3638550"/>
            <a:ext cx="50673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ল্যামিনা ক্রাইব্রোসা: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পেছনে অপটিক স্নায়ু প্রবেশের ছিদ্রময় স্থান।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5325" y="4365724"/>
            <a:ext cx="532066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২. কোরোয়েড (Choroid)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5325" y="4803874"/>
            <a:ext cx="50673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রক্তবাহিকা সমৃদ্ধ ও মেলাটোনিন/মেলানিন রঞ্জকযুক্ত কালো স্তর।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325" y="5054798"/>
            <a:ext cx="50673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আইরিশ (Iris):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কর্নিয়ার পেছনে বৃত্তাকার সংকোচনশীল ডায়াফ্রাম।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5325" y="5305722"/>
            <a:ext cx="50673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পিউপিল (Pupil):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আইরিশের কেন্দ্রে ৩-৪ মিমি ব্যাসের ছিদ্র।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325" y="5556646"/>
            <a:ext cx="50673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সিলিয়ারি বডি ও সাসপেনসরি লিগামেন্ট: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লেন্সকে ঝুলিয়ে রাখে।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অক্ষিগোলকের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প্রাচীর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: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স্কেলেরা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কোরোয়েড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BBA9CF2F-12F7-5EB1-9D41-5B4BAA3129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4002298"/>
              </p:ext>
            </p:extLst>
          </p:nvPr>
        </p:nvGraphicFramePr>
        <p:xfrm>
          <a:off x="6311220" y="2536330"/>
          <a:ext cx="5303610" cy="2267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4297171" imgH="1838506" progId="Word.Picture.8">
                  <p:embed/>
                </p:oleObj>
              </mc:Choice>
              <mc:Fallback>
                <p:oleObj name="Picture" r:id="rId5" imgW="4297171" imgH="1838506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1220" y="2536330"/>
                        <a:ext cx="5303610" cy="22675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F72FB18-1F63-1B03-72F1-E03B985B1F41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746130"/>
            <a:ext cx="5391150" cy="22833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3746130"/>
            <a:ext cx="5391150" cy="22833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09625" y="3984255"/>
            <a:ext cx="508063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রেটিনা (Retina)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4422405"/>
            <a:ext cx="48387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অক্ষিগোলক প্রাচীরের সর্বাপেক্ষা ভেতরের স্তর। এটি চোখের একমাত্র আলোকসংবেদী স্তর এবং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১০টি উপস্তর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নিয়ে গঠিত।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5038553"/>
            <a:ext cx="4838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প্রধান কাজ: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রেটিনার আলোকসংবেদী কোষ (রড ও কোণ) দিনের আলো বা রাতের আধারে বস্তুর রঙিন ও ত্রিমাত্রিক (Stereoscopic) দর্শন সম্ভব করে। রেটিনায় বস্তুর উল্টো প্রতিবিম্ব তৈরি হয়।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3984255"/>
            <a:ext cx="508063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অন্ধবিন্দু ও পীতবিন্দু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3674" y="4334484"/>
            <a:ext cx="5080635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১.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অন্ধবিন্দু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 (Blind Spot):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রেটিনার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যে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স্থানে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অপটিক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স্নায়ু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এখানে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কোনো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আলোকসংবেদী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কোষ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না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থাকায়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কোনো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প্রতিবিম্ব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না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43675" y="4889086"/>
            <a:ext cx="4838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২.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পীতবিন্দু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 /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ফোভিয়া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সেন্ট্রালিস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 (Yellow Spot / Fovea Centralis):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অন্ধবিন্দুর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সামান্য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উপরে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ডিম্বাকার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হলুদ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অঞ্চল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এখানে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কেবল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কোণকোষ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মানবচোখের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পীতবিন্দুতে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সবচেয়ে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স্পষ্ট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প্রতিবিম্ব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গঠিত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অক্ষিগোলকের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প্রাচীর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: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রেটিনা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বিশেষ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বিন্দুসমূহ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4FA424C-1C7D-E337-8F28-E1B5B70A7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163774"/>
              </p:ext>
            </p:extLst>
          </p:nvPr>
        </p:nvGraphicFramePr>
        <p:xfrm>
          <a:off x="3110820" y="1323975"/>
          <a:ext cx="5303610" cy="2267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4297171" imgH="1838506" progId="Word.Picture.8">
                  <p:embed/>
                </p:oleObj>
              </mc:Choice>
              <mc:Fallback>
                <p:oleObj name="Picture" r:id="rId4" imgW="4297171" imgH="1838506" progId="Word.Picture.8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BBA9CF2F-12F7-5EB1-9D41-5B4BAA3129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0820" y="1323975"/>
                        <a:ext cx="5303610" cy="22675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BD7674-526D-8DBF-719E-12D37971166F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61852"/>
            <a:ext cx="5391150" cy="18386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952875"/>
            <a:ext cx="5391150" cy="18386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961852"/>
            <a:ext cx="539115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75" y="2142827"/>
            <a:ext cx="528066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রডকোষ (Rod Cell)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2545809"/>
            <a:ext cx="50292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সংখ্যা: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প্রতি রেটিনায় প্রায় ১২ কোটি (120 × 106)।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2831559"/>
            <a:ext cx="50292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আকৃতি ও রঞ্জক: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রড আকৃতির (২ µm পুরু, ৫০ µm লম্বা)। এতে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রডোপসিন (Rhodopsin)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রঞ্জক ও ভিটামিন A থাকে।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4" y="3333407"/>
            <a:ext cx="5210175" cy="2414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কাজ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মৃদু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আলো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রাতের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দর্শনে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ব্যবহৃত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হয়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সাদা-কালো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ছবি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)।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4133850"/>
            <a:ext cx="528066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কোণকোষ (Cone Cell)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4375" y="4572000"/>
            <a:ext cx="50292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সংখ্যা: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প্রতি রেটিনায় প্রায় ৭০ লাখ (7 × 106)।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4857750"/>
            <a:ext cx="50292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আকৃতি ও রঞ্জক: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কোণ আকৃতির (৩-৫ µm পুরু, ৪০ µm লম্বা)। এতে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আয়োডোপসিন (Iodopsin)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রঞ্জক থাকে।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4375" y="5359598"/>
            <a:ext cx="5029200" cy="250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কাজ: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তীব্র আলো, দিনের দর্শন ও রঙিন ছবি গঠনে ব্যবহৃত হয়।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আলোকসংবেদী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কোষ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: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রডকোষ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কোণকোষ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3BCA5C32-0761-E1BC-13BD-ED2E738ABD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699536"/>
              </p:ext>
            </p:extLst>
          </p:nvPr>
        </p:nvGraphicFramePr>
        <p:xfrm>
          <a:off x="6286608" y="2679147"/>
          <a:ext cx="5361749" cy="2070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5430886" imgH="2096005" progId="Word.Picture.8">
                  <p:embed/>
                </p:oleObj>
              </mc:Choice>
              <mc:Fallback>
                <p:oleObj name="Picture" r:id="rId5" imgW="5430886" imgH="2096005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608" y="2679147"/>
                        <a:ext cx="5361749" cy="20708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CD7AD8-81FA-B218-A08D-D70BF32B73A0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857077"/>
            <a:ext cx="11125200" cy="12638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311425"/>
            <a:ext cx="3555950" cy="2584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3311425"/>
            <a:ext cx="3555950" cy="2584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500" y="3311425"/>
            <a:ext cx="3555950" cy="2584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TextBox 6"/>
          <p:cNvSpPr txBox="1"/>
          <p:nvPr/>
        </p:nvSpPr>
        <p:spPr>
          <a:xfrm>
            <a:off x="695325" y="2019002"/>
            <a:ext cx="1134141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চক্ষু লেন্স (Lens)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325" y="2457152"/>
            <a:ext cx="1080135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পিউপিলের পেছনে অবস্থিত স্বচ্ছ, স্থিতিস্থাপক ও দ্বিউত্তল চাকতির মতো অংশ। এটি ১০ মিমি ব্যাস ও ৩.৭-৪.৫ মিমি পুরুত্ববিশিষ্ট। লেন্সে কোনো রক্ত সরবরাহ নেই; এটি পার্শ্ববর্তী তরল থেকে পুষ্টি গ্রহণ করে। লেন্সের কাজ হলো আলোকরশ্মি প্রতিসরিত করে রেটিনায় ফেলা।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25" y="4216300"/>
            <a:ext cx="158725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0369A1"/>
                </a:solidFill>
                <a:latin typeface="Hind Siliguri SemiBold"/>
              </a:rPr>
              <a:t>১. </a:t>
            </a:r>
            <a:r>
              <a:rPr sz="1650" b="0" i="0" u="none" dirty="0" err="1">
                <a:solidFill>
                  <a:srgbClr val="0369A1"/>
                </a:solidFill>
                <a:latin typeface="Hind Siliguri SemiBold"/>
              </a:rPr>
              <a:t>অগ্র</a:t>
            </a:r>
            <a:r>
              <a:rPr sz="1650" b="0" i="0" u="none" dirty="0">
                <a:solidFill>
                  <a:srgbClr val="0369A1"/>
                </a:solidFill>
                <a:latin typeface="Hind Siliguri SemiBold"/>
              </a:rPr>
              <a:t> </a:t>
            </a:r>
            <a:r>
              <a:rPr sz="1650" b="0" i="0" u="none" dirty="0" err="1">
                <a:solidFill>
                  <a:srgbClr val="0369A1"/>
                </a:solidFill>
                <a:latin typeface="Hind Siliguri SemiBold"/>
              </a:rPr>
              <a:t>প্রকোষ্ঠ</a:t>
            </a:r>
            <a:endParaRPr sz="1650" b="0" i="0" u="none" dirty="0">
              <a:solidFill>
                <a:srgbClr val="0369A1"/>
              </a:solidFill>
              <a:latin typeface="Hind Siliguri SemiBol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525" y="4654450"/>
            <a:ext cx="3079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আইরিশ ও কর্নিয়ার মাঝে অবস্থিত মাঝারি আকৃতির প্রকোষ্ঠ। এটি পানির মতো স্বচ্ছ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অ্যাকুয়াস হিউমার (Aqueous humour)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দ্বারা পূর্ণ থাকে।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6075" y="4216300"/>
            <a:ext cx="1829376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২. পশ্চাৎ প্রকোষ্ঠ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6075" y="4654450"/>
            <a:ext cx="3079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লেন্স ও আইরিশের মাঝে অবস্থিত ক্ষুদ্রাকৃতির প্রকোষ্ঠ। এটিও স্বচ্ছ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অ্যাকুয়াস হিউমার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দ্বারা পূর্ণ থাকে।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0625" y="4216300"/>
            <a:ext cx="2192560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৩. ভিট্রিয়াল প্রকোষ্ঠ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0625" y="4654450"/>
            <a:ext cx="3079700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লেন্স ও রেটিনার মাঝে অবস্থিত বৃহৎ প্রকোষ্ঠ (চোখের ৪/৫ অংশ)। এটি জেলি সদৃশ স্বচ্ছ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ভিট্রিয়াস হিউমার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(৯৯% পানি, ১% কোলাজেন ও হায়ালুরোনিক এসিড) দ্বারা পূর্ণ।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3635275"/>
            <a:ext cx="257175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6075" y="363527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0625" y="3635275"/>
            <a:ext cx="39052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লেন্স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অক্ষিগোলকের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প্রকোষ্ঠসমূহ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4293B4C-59AF-BDEF-5918-CB6A6288098D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50" y="3638549"/>
            <a:ext cx="3555950" cy="2584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100" y="3638549"/>
            <a:ext cx="3555950" cy="2584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650" y="3638549"/>
            <a:ext cx="3555950" cy="258484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771675" y="4543424"/>
            <a:ext cx="177022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অক্ষিপল্লব (Eyelids)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675" y="4981574"/>
            <a:ext cx="3079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ঊর্ধ্ব ও নিম্ন অক্ষিপল্লব যা অনবরত সঞ্চালিত হয়ে অশ্রুগ্রন্থির অশ্রু চোখে ছড়িয়ে দেয় এবং ধূলিবালি ও আঘাত হতে রক্ষা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6224" y="4543424"/>
            <a:ext cx="3014991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কনজাংটিভা (Conjunctiva)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56225" y="4981574"/>
            <a:ext cx="3079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কর্নিয়ার বাইরের স্বচ্ছ পাতলা আবরণ। এটি চোখকে পরিষ্কার ও ভেজা রাখে। এতে প্রদাহ হলে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কনজাংটিভাইটিস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(চোখ ওঠা)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0775" y="4543424"/>
            <a:ext cx="242980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 err="1">
                <a:solidFill>
                  <a:srgbClr val="0369A1"/>
                </a:solidFill>
                <a:latin typeface="Hind Siliguri SemiBold"/>
              </a:rPr>
              <a:t>অক্ষিকোটর</a:t>
            </a:r>
            <a:r>
              <a:rPr sz="1650" b="0" i="0" u="none" dirty="0">
                <a:solidFill>
                  <a:srgbClr val="0369A1"/>
                </a:solidFill>
                <a:latin typeface="Hind Siliguri SemiBold"/>
              </a:rPr>
              <a:t> ও </a:t>
            </a:r>
            <a:r>
              <a:rPr sz="1650" b="0" i="0" u="none" dirty="0" err="1">
                <a:solidFill>
                  <a:srgbClr val="0369A1"/>
                </a:solidFill>
                <a:latin typeface="Hind Siliguri SemiBold"/>
              </a:rPr>
              <a:t>অন্যান্য</a:t>
            </a:r>
            <a:endParaRPr sz="1650" b="0" i="0" u="none" dirty="0">
              <a:solidFill>
                <a:srgbClr val="0369A1"/>
              </a:solidFill>
              <a:latin typeface="Hind Siliguri Semi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21712" y="4981574"/>
            <a:ext cx="3317825" cy="10036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•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অক্ষিকোটর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মেদকলার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আস্তরণযুক্ত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অস্থিময়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গহ্বর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  <a:r>
              <a:rPr dirty="0"/>
              <a:t>
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•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ভ্রূ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ঘাম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চোখে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পড়া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রোধ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  <a:r>
              <a:rPr dirty="0"/>
              <a:t>
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•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অক্ষিপক্ষ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পল্লবের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লোম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যা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ধূলিবালি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আটকায়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75" y="3962399"/>
            <a:ext cx="342900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225" y="3962399"/>
            <a:ext cx="390525" cy="3429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0775" y="3962399"/>
            <a:ext cx="3429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চক্ষুর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রক্ষণমূলক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অংশসমূহ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FA40D31D-5139-0D04-5D1A-81CE94BF69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33452"/>
              </p:ext>
            </p:extLst>
          </p:nvPr>
        </p:nvGraphicFramePr>
        <p:xfrm>
          <a:off x="3649541" y="1223684"/>
          <a:ext cx="4224509" cy="2338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3925508" imgH="2172354" progId="Word.Picture.8">
                  <p:embed/>
                </p:oleObj>
              </mc:Choice>
              <mc:Fallback>
                <p:oleObj name="Picture" r:id="rId8" imgW="3925508" imgH="2172354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9541" y="1223684"/>
                        <a:ext cx="4224509" cy="23386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606A28-4B46-7D2D-137F-ABA23C8AFD6C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197730"/>
            <a:ext cx="111252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অক্ষিগোলক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সঞ্চালনের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জন্য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প্রতিটি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চোখে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1" i="0" u="none" dirty="0">
                <a:solidFill>
                  <a:srgbClr val="334155"/>
                </a:solidFill>
                <a:latin typeface="Hind Siliguri"/>
              </a:rPr>
              <a:t>৬টি </a:t>
            </a:r>
            <a:r>
              <a:rPr sz="1600" b="1" i="0" u="none" dirty="0" err="1">
                <a:solidFill>
                  <a:srgbClr val="334155"/>
                </a:solidFill>
                <a:latin typeface="Hind Siliguri"/>
              </a:rPr>
              <a:t>বহিঃস্থ</a:t>
            </a:r>
            <a:r>
              <a:rPr sz="16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1" i="0" u="none" dirty="0" err="1">
                <a:solidFill>
                  <a:srgbClr val="334155"/>
                </a:solidFill>
                <a:latin typeface="Hind Siliguri"/>
              </a:rPr>
              <a:t>অক্ষিপেশি</a:t>
            </a:r>
            <a:r>
              <a:rPr sz="1600" b="1" i="0" u="none" dirty="0">
                <a:solidFill>
                  <a:srgbClr val="334155"/>
                </a:solidFill>
                <a:latin typeface="Hind Siliguri"/>
              </a:rPr>
              <a:t> (Extrinsic muscles)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এবং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চোখের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ভেতরে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পুতুলি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লেন্স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নিয়ন্ত্রণের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জন্য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অভ্যন্তরীণ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পেশি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1600" b="0" i="0" u="none" dirty="0">
                <a:solidFill>
                  <a:srgbClr val="334155"/>
                </a:solidFill>
                <a:latin typeface="Hind Siliguri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6300" y="2888605"/>
            <a:ext cx="1078230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সুপিরিয়র রেকটাস (Superior rectus):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অক্ষিগোলককে উপরের দিকে ঘোরাতে সাহায্য করে।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287613"/>
            <a:ext cx="1078230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ইনফিরিয়র রেকটাস (Inferior rectus):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অক্ষিগোলককে নিচের দিকে ঘোরাতে সাহায্য করে।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686621"/>
            <a:ext cx="1078230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মিডিয়াল রেকটাস (Medial rectus):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অক্ষিগোলককে ভিতরের দিকে (নাকের দিকে) ঘোরায়।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4085629"/>
            <a:ext cx="1078230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ল্যাটেরাল রেকটাস (Lateral rectus):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অক্ষিগোলককে বাইরের দিকে ঘোরাতে সাহায্য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4484637"/>
            <a:ext cx="1078230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সুপিরিয়র অবলিক (Superior oblique):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অক্ষিগোলককে ঘুরিয়ে নিচের ও বাইরের দিকে নিয়ে যায়।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883646"/>
            <a:ext cx="10782300" cy="265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92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ইনফিরিয়র অবলিক (Inferior oblique):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অক্ষিগোলককে ঘুরিয়ে উপরের ও বাইরের দিকে নিয়ে যায়।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912417"/>
            <a:ext cx="190500" cy="20002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311425"/>
            <a:ext cx="190500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710433"/>
            <a:ext cx="190500" cy="2000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109442"/>
            <a:ext cx="190500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508450"/>
            <a:ext cx="190500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907458"/>
            <a:ext cx="190500" cy="2000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অক্ষিপেশির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গঠন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শ্রেণীবিন্যাস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61A5A0-E646-24FF-CE02-ACF866E194C8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735014"/>
            <a:ext cx="5391150" cy="22833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735014"/>
            <a:ext cx="5391150" cy="22833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09625" y="2973139"/>
            <a:ext cx="508063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ল্যাক্রিমাল গ্রন্থি / অশ্রুগ্রন্থি (Lacrimal Gland)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411289"/>
            <a:ext cx="48387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অক্ষিকোটরের ঊর্ধ্ব-ল্যাটেরাল কোণে অবস্থিত প্রধান গ্রন্থি। এটি থেকে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অশ্রু (Tears)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নিঃসৃত হয়।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4027437"/>
            <a:ext cx="4838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অশ্রুর উপাদান ও কাজ: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অশ্রুতে পানি, লবণ এবং </a:t>
            </a:r>
            <a:r>
              <a:rPr sz="1275" b="0" i="1" u="none">
                <a:solidFill>
                  <a:srgbClr val="334155"/>
                </a:solidFill>
                <a:latin typeface="Hind Siliguri"/>
              </a:rPr>
              <a:t>লাইসোজাইম (Lysozyme)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নামক জীবাণুনাশক এনজাইম থাকে। এটি চোখকে সিক্ত রাখে, ধূলিবালি ধুয়ে ফেলে এবং জীবাণু ধ্বংস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43675" y="2973139"/>
            <a:ext cx="508063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হার্ডারিয়ান ও মিইবোমিয়ান গ্রন্থি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9385" y="3296129"/>
            <a:ext cx="4838700" cy="5018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১.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হার্ডারিয়ান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1" i="0" u="none" dirty="0" err="1">
                <a:solidFill>
                  <a:srgbClr val="334155"/>
                </a:solidFill>
                <a:latin typeface="Hind Siliguri"/>
              </a:rPr>
              <a:t>গ্রন্থি</a:t>
            </a:r>
            <a:r>
              <a:rPr sz="1275" b="1" i="0" u="none" dirty="0">
                <a:solidFill>
                  <a:srgbClr val="334155"/>
                </a:solidFill>
                <a:latin typeface="Hind Siliguri"/>
              </a:rPr>
              <a:t> (Harderian Gland):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চোখের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ভেতরের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কোণে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কানিকেল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তৃতীয়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অক্ষিপল্লবের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নিচে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অবস্থিত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গ্রন্থি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পিচ্ছিল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তরল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নিঃসরণ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75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275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43675" y="4027437"/>
            <a:ext cx="4838700" cy="75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২. মিইবোমিয়ান গ্রন্থি (Meibomian Gland):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অক্ষিপল্লবের কিনারায় অবস্থিত পরিবর্তিত স্নেহগ্রন্থি। এটি তৈলাক্ত পদার্থ নিঃসৃত করে যা চোখের জলের বাষ্পীভবন রোধ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অক্ষিগ্রন্থিসমূহ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অশ্রুর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ভূমিকা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DFC7B5-1747-F77B-4133-BB93C62215D7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066925"/>
            <a:ext cx="539115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2066925"/>
            <a:ext cx="566070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প্রতিসরণ মাধ্যম (Refractive Media)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05075"/>
            <a:ext cx="53911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আলো পরপর ৪টি মাধ্যমের মধ্য দিয়ে গমন করে: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741265"/>
            <a:ext cx="5391150" cy="236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sz="1200" b="0" i="0" u="none">
                <a:solidFill>
                  <a:srgbClr val="0284C7"/>
                </a:solidFill>
                <a:latin typeface="Hind Siliguri SemiBold"/>
              </a:rPr>
              <a:t>কর্নিয়া → অ্যাকুয়াস হিউমার → লেন্স → ভিট্রিয়াস হিউমার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129855"/>
            <a:ext cx="566070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দর্শন কৌশল (Mechanism of Vision)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3569672"/>
            <a:ext cx="762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1.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3568005"/>
            <a:ext cx="5200650" cy="250924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বস্তু থেকে আলো প্রতিসরণ মাধ্যমের মধ্য দিয়ে রেটিনায় পড়ে।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9125" y="3820596"/>
            <a:ext cx="1047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3900" y="3818929"/>
            <a:ext cx="5200650" cy="250924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রেটিনায় বস্তুর একটি ছোট ও </a:t>
            </a:r>
            <a:r>
              <a:rPr sz="1275" b="1" i="0" u="none">
                <a:solidFill>
                  <a:srgbClr val="334155"/>
                </a:solidFill>
                <a:latin typeface="Hind Siliguri"/>
              </a:rPr>
              <a:t>উল্টো প্রতিবিম্ব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গঠিত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125" y="4071520"/>
            <a:ext cx="1047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3.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900" y="4069853"/>
            <a:ext cx="5200650" cy="250924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আলোর উদ্দীপনায় রড ও কোণকোষ উত্তেজিত হয়ে স্নায়ু উদ্দীপনা সৃষ্টি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4322445"/>
            <a:ext cx="114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4.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3900" y="4320778"/>
            <a:ext cx="5200650" cy="250924"/>
          </a:xfrm>
          <a:prstGeom prst="rect">
            <a:avLst/>
          </a:prstGeom>
          <a:noFill/>
        </p:spPr>
        <p:txBody>
          <a:bodyPr wrap="square" lIns="11430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অপটিক স্নায়ু (Optic Nerve)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উদ্দীপনা মস্তিষ্কের দৃষ্টি কেন্দ্রে পৌঁছায়।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4573369"/>
            <a:ext cx="1143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5.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900" y="4571702"/>
            <a:ext cx="5200650" cy="250924"/>
          </a:xfrm>
          <a:prstGeom prst="rect">
            <a:avLst/>
          </a:prstGeom>
          <a:noFill/>
        </p:spPr>
        <p:txBody>
          <a:bodyPr wrap="square" lIns="114300" tIns="0" r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sz="1275" b="0" i="0" u="none">
                <a:solidFill>
                  <a:srgbClr val="334155"/>
                </a:solidFill>
                <a:latin typeface="Hind Siliguri"/>
              </a:rPr>
              <a:t>মস্তিষ্ক উল্টো প্রতিবিম্বকে সোজা করে স্পষ্ট দৃশ্য অনুভব করায়।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457200"/>
            <a:ext cx="11658600" cy="39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দর্শন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কৌশল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ও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আলোক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প্রতিসরণ</a:t>
            </a:r>
            <a:r>
              <a:rPr sz="2550" b="1" i="0" u="none" dirty="0">
                <a:solidFill>
                  <a:srgbClr val="1E3A8A"/>
                </a:solidFill>
                <a:latin typeface="Hind Siliguri"/>
              </a:rPr>
              <a:t> </a:t>
            </a:r>
            <a:r>
              <a:rPr sz="2550" b="1" i="0" u="none" dirty="0" err="1">
                <a:solidFill>
                  <a:srgbClr val="1E3A8A"/>
                </a:solidFill>
                <a:latin typeface="Hind Siliguri"/>
              </a:rPr>
              <a:t>মাধ্যম</a:t>
            </a:r>
            <a:endParaRPr sz="2550" b="1" i="0" u="none" dirty="0">
              <a:solidFill>
                <a:srgbClr val="1E3A8A"/>
              </a:solidFill>
              <a:latin typeface="Hind Siliguri"/>
            </a:endParaRP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F6D96494-BC2E-83FC-36CD-2C4993034B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367133"/>
              </p:ext>
            </p:extLst>
          </p:nvPr>
        </p:nvGraphicFramePr>
        <p:xfrm>
          <a:off x="6362119" y="2729447"/>
          <a:ext cx="5170565" cy="2058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4297171" imgH="1714979" progId="Word.Picture.8">
                  <p:embed/>
                </p:oleObj>
              </mc:Choice>
              <mc:Fallback>
                <p:oleObj name="Picture" r:id="rId3" imgW="4297171" imgH="1714979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119" y="2729447"/>
                        <a:ext cx="5170565" cy="20586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A66A30-65A5-6709-889C-5A27BA29ADA7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19300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2005161"/>
            <a:ext cx="5600700" cy="2381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F172A"/>
                </a:solidFill>
                <a:latin typeface="Noto Sans Bengali"/>
              </a:rPr>
              <a:t>কানের</a:t>
            </a:r>
            <a:r>
              <a:rPr sz="1404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Noto Sans Bengali"/>
              </a:rPr>
              <a:t>প্রধান</a:t>
            </a:r>
            <a:r>
              <a:rPr sz="1404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1404" b="1" i="0" u="none" dirty="0" err="1">
                <a:solidFill>
                  <a:srgbClr val="0F172A"/>
                </a:solidFill>
                <a:latin typeface="Noto Sans Bengali"/>
              </a:rPr>
              <a:t>অংশসমূহ</a:t>
            </a:r>
            <a:r>
              <a:rPr sz="1404" b="1" i="0" u="none" dirty="0">
                <a:solidFill>
                  <a:srgbClr val="0F172A"/>
                </a:solidFill>
                <a:latin typeface="Noto Sans Bengali"/>
              </a:rPr>
              <a:t>: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14686"/>
            <a:ext cx="180975" cy="1782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300" y="2243286"/>
            <a:ext cx="5029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পিন্না (Pinna):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তরুণাস্থি নির্মিত কানের বাইরের অংশ। এটি শব্দ তরঙ্গ সংগ্রহ করে বহিরাউডিটরি মিটাসে প্রেরণ করে।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299" y="2925216"/>
            <a:ext cx="540067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বহিরাউডিটরি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Hind Siliguri"/>
              </a:rPr>
              <a:t>মিটাস</a:t>
            </a:r>
            <a:r>
              <a:rPr sz="1350" b="1" i="0" u="none" dirty="0">
                <a:solidFill>
                  <a:srgbClr val="334155"/>
                </a:solidFill>
                <a:latin typeface="Hind Siliguri"/>
              </a:rPr>
              <a:t> (Meatus):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পিন্না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টিম্প্যানিক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পর্দা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পর্যন্ত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Vrinda" panose="020B0502040204020203" pitchFamily="34" charset="0"/>
                <a:cs typeface="Vrinda" panose="020B0502040204020203" pitchFamily="34" charset="0"/>
              </a:rPr>
              <a:t>বিস্তৃত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নালী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এর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মোম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সূক্ষ্ম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লোম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ধূলিবালি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আটকায়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জীবাণু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ধ্বংস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135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07147"/>
            <a:ext cx="5029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টিম্প্যানিক পর্দা (Tympanic Membrane):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বহিকর্ণ ও মধ্যকর্ণের সীমানায় অবস্থিত স্থিতিস্থাপক পর্দা, যা শব্দ তরঙ্গে কেঁপে ওঠে।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289077"/>
            <a:ext cx="5029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ইউস্টেকিয়ান নালী (Eustachian Canal):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মধ্যকর্ণ থেকে গলবিল পর্যন্ত বিস্তৃত নালী, যা টিম্প্যানিক পর্দার উভয় পাশে বায়ুচাপ সমান রাখে।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4971008"/>
            <a:ext cx="5029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কর্ণাস্থি (Ear Ossicles):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মধ্যকর্ণের ৩টি ক্ষুদ্র অস্থি — ম্যালিয়াস, ইনকাস ও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স্টেপিস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(দেহের ক্ষুদ্রতম অস্থি)।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276623"/>
            <a:ext cx="171450" cy="1809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958554"/>
            <a:ext cx="171450" cy="1809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640484"/>
            <a:ext cx="171450" cy="1809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322415"/>
            <a:ext cx="171450" cy="1809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004345"/>
            <a:ext cx="171450" cy="1809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কানের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গঠন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: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বহিকর্ণ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ও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মধ্যকর্ণ</a:t>
            </a:r>
            <a:endParaRPr sz="2700" b="1" i="0" u="none" dirty="0">
              <a:solidFill>
                <a:srgbClr val="1E3A8A"/>
              </a:solidFill>
              <a:latin typeface="Noto Sans Bengali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FE1B155-F02E-AF98-7CDB-83EA4AD1A4A4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B0FE4E4-24A3-EA37-7F78-984800087A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188456"/>
              </p:ext>
            </p:extLst>
          </p:nvPr>
        </p:nvGraphicFramePr>
        <p:xfrm>
          <a:off x="6326066" y="2372865"/>
          <a:ext cx="5263361" cy="3060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4687921" imgH="2724807" progId="Word.Picture.8">
                  <p:embed/>
                </p:oleObj>
              </mc:Choice>
              <mc:Fallback>
                <p:oleObj name="Picture" r:id="rId5" imgW="4687921" imgH="272480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6066" y="2372865"/>
                        <a:ext cx="5263361" cy="30607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111722"/>
            <a:ext cx="5334000" cy="34345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11722"/>
            <a:ext cx="5334000" cy="343450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47725" y="2387947"/>
            <a:ext cx="5020627" cy="30480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D9488"/>
                </a:solidFill>
                <a:latin typeface="Noto Sans Bengali"/>
              </a:rPr>
              <a:t>ইউট্রিকুলাস (Utriculus) — ভারসাম্য অঙ্গ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2807047"/>
            <a:ext cx="478155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এটি অন্তঃকর্ণের ওপরের প্রকোষ্ঠ যা দেহের ভারসাম্য রক্ষা করে।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2725" y="2387947"/>
            <a:ext cx="5020627" cy="30480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D9488"/>
                </a:solidFill>
                <a:latin typeface="Noto Sans Bengali"/>
              </a:rPr>
              <a:t>সেকুলাস ও ককলিয়া (Cochlea) — শ্রবণ অঙ্গ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725" y="2807047"/>
            <a:ext cx="478155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এটি অন্তঃকর্ণের নিচের প্রকোষ্ঠ যা শব্দ অনুভূতি সৃষ্টি করে।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2397472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725" y="2397472"/>
            <a:ext cx="28575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52525" y="3224212"/>
            <a:ext cx="447675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৩টি অর্ধবৃত্তাকার নালী (Semicircular canals) নিয়ে গঠিত।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3631852"/>
            <a:ext cx="44767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নালীর স্ফীত প্রান্তকে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অ্যাম্পুলা (Ampulla)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বলে, যার ভেতরে সংবেদী 'ক্রিস্টি' থাকে।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525" y="4313783"/>
            <a:ext cx="44767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সংবেদী লোমগুলো ক্যালসিয়াম কার্বনেট ( ) সমৃদ্ধ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অটোলিথ (Otolith)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জেলীতে নিমজ্জিত থাকে।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67525" y="3224212"/>
            <a:ext cx="44767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সেকুলাস থেকে ৩৫ মিমি দীর্ঘ শামুকের মতো প্যাঁচানো নালী তৈরি হয়, যাকে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ককলিয়া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67525" y="3906142"/>
            <a:ext cx="44767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ককলিয়া ৩টি প্রকোষ্ঠে বিভক্ত: স্ক্যালা ভেস্টিবুলি, স্ক্যালা মিডিয়া ও স্ক্যালা টিম্প্যানি।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67525" y="4588073"/>
            <a:ext cx="44767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স্ক্যালা মিডিয়ার বেসিল্যার ঝিল্লিতে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অর্গান অব কর্টি (Organ of Corti)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অবস্থিত, যাতে প্রায় ৫,০০০ শ্রবণ সংবেদী লোমকোষ থাকে।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2850" y="4370933"/>
            <a:ext cx="518070" cy="16311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3257550"/>
            <a:ext cx="152400" cy="1809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3665190"/>
            <a:ext cx="152400" cy="1809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4347120"/>
            <a:ext cx="152400" cy="1809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725" y="3257550"/>
            <a:ext cx="152400" cy="1809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725" y="3939480"/>
            <a:ext cx="152400" cy="1809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725" y="4621410"/>
            <a:ext cx="152400" cy="18097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কানের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গঠন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: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অন্তঃকর্ণ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(Internal Ear)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54F43C-5866-72F6-8D17-D7C07496EDC6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00362"/>
            <a:ext cx="5334000" cy="5524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605212"/>
            <a:ext cx="5334000" cy="5524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310062"/>
            <a:ext cx="5334000" cy="800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2652712"/>
            <a:ext cx="5334000" cy="800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3605212"/>
            <a:ext cx="5334000" cy="800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4557712"/>
            <a:ext cx="5334000" cy="8001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TextBox 8"/>
          <p:cNvSpPr txBox="1"/>
          <p:nvPr/>
        </p:nvSpPr>
        <p:spPr>
          <a:xfrm>
            <a:off x="571500" y="2547937"/>
            <a:ext cx="5600700" cy="2381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F766E"/>
                </a:solidFill>
                <a:latin typeface="Noto Sans Bengali"/>
              </a:rPr>
              <a:t>শ্রবণ কৌশল (Mechanism of Hearing)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2300287"/>
            <a:ext cx="5600700" cy="238125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F766E"/>
                </a:solidFill>
                <a:latin typeface="Noto Sans Bengali"/>
              </a:rPr>
              <a:t>ভারসাম্য রক্ষার কৌশল (Mechanism of Balance)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557462"/>
            <a:ext cx="180975" cy="178296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2309812"/>
            <a:ext cx="219075" cy="178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কানের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কার্যপ্রণালী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: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শ্রবণ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ও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ভারসাম্য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রক্ষা</a:t>
            </a:r>
            <a:endParaRPr sz="2700" b="1" i="0" u="none" dirty="0">
              <a:solidFill>
                <a:srgbClr val="1E3A8A"/>
              </a:solidFill>
              <a:latin typeface="Noto Sans Bengal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E3BFF9-ACBB-7C5B-1CD4-4CF89FA54451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310055"/>
            <a:ext cx="5334000" cy="50716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2056359"/>
            <a:ext cx="5191125" cy="942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1400" b="1" i="0" u="none" dirty="0" err="1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গ্রন্থি</a:t>
            </a:r>
            <a:r>
              <a:rPr sz="1400" b="1" i="0" u="none" dirty="0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(Gland) </a:t>
            </a:r>
            <a:r>
              <a:rPr sz="1400" b="1" i="0" u="none" dirty="0" err="1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এর</a:t>
            </a:r>
            <a:r>
              <a:rPr sz="1400" b="1" i="0" u="none" dirty="0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sz="1400" b="1" i="0" u="none" dirty="0" err="1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সংজ্ঞা</a:t>
            </a:r>
            <a:r>
              <a:rPr sz="1400" b="1" i="0" u="none" dirty="0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lang="en-US" sz="1400" b="1" i="0" u="none" dirty="0">
                <a:solidFill>
                  <a:srgbClr val="166534"/>
                </a:solidFill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 </a:t>
            </a:r>
            <a:r>
              <a:rPr lang="en-US" sz="14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গ্রন্থি</a:t>
            </a:r>
            <a:r>
              <a:rPr lang="en-US" sz="14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 (Gland) </a:t>
            </a:r>
            <a:r>
              <a:rPr lang="en-US" sz="14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এর</a:t>
            </a:r>
            <a:r>
              <a:rPr lang="en-US" sz="14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b="1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সংজ্ঞা</a:t>
            </a:r>
            <a:r>
              <a:rPr lang="en-US" sz="1400" b="1" dirty="0"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 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ক্ষরণ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গুণসম্পন্ন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একটিমাত্র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কোষ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বা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কোষগুচ্ছ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নিয়ে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গঠিত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রূপান্তরিত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আবরণী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টিস্যুকে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গ্রন্থি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lang="en-US" sz="1400" dirty="0" err="1">
                <a:latin typeface="Hind Siliguri" panose="02000000000000000000" pitchFamily="2" charset="0"/>
                <a:cs typeface="Hind Siliguri" panose="02000000000000000000" pitchFamily="2" charset="0"/>
              </a:rPr>
              <a:t>বলে</a:t>
            </a:r>
            <a:r>
              <a:rPr lang="en-US" sz="1400" dirty="0">
                <a:latin typeface="Hind Siliguri" panose="02000000000000000000" pitchFamily="2" charset="0"/>
                <a:cs typeface="Hind Siliguri" panose="02000000000000000000" pitchFamily="2" charset="0"/>
              </a:rPr>
              <a:t>।</a:t>
            </a:r>
          </a:p>
          <a:p>
            <a:pPr algn="l">
              <a:lnSpc>
                <a:spcPct val="150000"/>
              </a:lnSpc>
            </a:pPr>
            <a:endParaRPr sz="1400" b="1" i="0" u="none" dirty="0">
              <a:solidFill>
                <a:srgbClr val="166534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3054697"/>
            <a:ext cx="56007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D9488"/>
                </a:solidFill>
                <a:latin typeface="Noto Sans Bengali"/>
              </a:rPr>
              <a:t>গ্রন্থির প্রধান দুই প্রকারভেদ: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426172"/>
            <a:ext cx="50292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১. বহিঃক্ষরা গ্রন্থি (Exocrine Gland):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যেসকল গ্রন্থি সুনির্দিষ্ট নালীযুক্ত (সনাল গ্রন্থি) এবং নালীর মাধ্যমে রস বাইরে বা নির্দিষ্ট অঙ্গে নিঃসৃত হয়।</a:t>
            </a:r>
            <a:r>
              <a:t>
</a:t>
            </a:r>
            <a:r>
              <a:rPr sz="1350" b="0" i="1" u="none">
                <a:solidFill>
                  <a:srgbClr val="334155"/>
                </a:solidFill>
                <a:latin typeface="Hind Siliguri"/>
              </a:rPr>
              <a:t>উদাহরণ: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লালাগ্রন্থি, যকৃৎ, ঘর্মগ্রন্থি, স্তনগ্রন্থি, অগ্ন্যাশয়।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382392"/>
            <a:ext cx="5029200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২. অন্তঃক্ষরা গ্রন্থি (Endocrine Gland):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যেসকল গ্রন্থিতে কোনো নালী থাকে না (অনাল গ্রন্থি) এবং নিঃসৃত পদার্থ (হরমোন) সরাসরি রক্ত বা লসিকার মাধ্যমে বাহিত হয়।</a:t>
            </a:r>
            <a:r>
              <a:t>
</a:t>
            </a:r>
            <a:r>
              <a:rPr sz="1350" b="0" i="1" u="none">
                <a:solidFill>
                  <a:srgbClr val="334155"/>
                </a:solidFill>
                <a:latin typeface="Hind Siliguri"/>
              </a:rPr>
              <a:t>উদাহরণ: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পিটুইটারি, থাইরয়েড, প্যারাথাইরয়েড, অ্যাড্রেনাল।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মানবদেহের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গ্রন্থি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ও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তার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শ্রেণিবিভাগ</a:t>
            </a:r>
            <a:endParaRPr sz="2700" b="1" i="0" u="none" dirty="0">
              <a:solidFill>
                <a:srgbClr val="1E3A8A"/>
              </a:solidFill>
              <a:latin typeface="Noto Sans Bengali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DE9F31-88A8-5DA3-29B8-B8B264763CF6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256D99E1-61A3-9969-51F1-1387BE61E9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529150"/>
              </p:ext>
            </p:extLst>
          </p:nvPr>
        </p:nvGraphicFramePr>
        <p:xfrm>
          <a:off x="7407519" y="1325443"/>
          <a:ext cx="3091961" cy="2675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2038743" imgH="2000568" progId="Word.Picture.8">
                  <p:embed/>
                </p:oleObj>
              </mc:Choice>
              <mc:Fallback>
                <p:oleObj name="Picture" r:id="rId3" imgW="2038743" imgH="2000568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020"/>
                      <a:stretch>
                        <a:fillRect/>
                      </a:stretch>
                    </p:blipFill>
                    <p:spPr bwMode="auto">
                      <a:xfrm>
                        <a:off x="7407519" y="1325443"/>
                        <a:ext cx="3091961" cy="267505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2650456-DB34-2C01-798A-10E72927D0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918073"/>
              </p:ext>
            </p:extLst>
          </p:nvPr>
        </p:nvGraphicFramePr>
        <p:xfrm>
          <a:off x="8419061" y="4036801"/>
          <a:ext cx="2210838" cy="2308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1819779" imgH="2010292" progId="Word.Picture.8">
                  <p:embed/>
                </p:oleObj>
              </mc:Choice>
              <mc:Fallback>
                <p:oleObj name="Picture" r:id="rId5" imgW="1819779" imgH="2010292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256" b="2179"/>
                      <a:stretch>
                        <a:fillRect/>
                      </a:stretch>
                    </p:blipFill>
                    <p:spPr bwMode="auto">
                      <a:xfrm>
                        <a:off x="8419061" y="4036801"/>
                        <a:ext cx="2210838" cy="23086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" y="5268069"/>
            <a:ext cx="1104900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1" u="none">
                <a:solidFill>
                  <a:srgbClr val="64748B"/>
                </a:solidFill>
                <a:latin typeface="Hind Siliguri"/>
              </a:rPr>
              <a:t>* বিশেষ দ্রষ্টব্য: </a:t>
            </a:r>
            <a:r>
              <a:rPr sz="1200" b="1" i="1" u="none">
                <a:solidFill>
                  <a:srgbClr val="64748B"/>
                </a:solidFill>
                <a:latin typeface="Hind Siliguri"/>
              </a:rPr>
              <a:t>অগ্ন্যাশয় (Pancreas)</a:t>
            </a:r>
            <a:r>
              <a:rPr sz="1200" b="0" i="1" u="none">
                <a:solidFill>
                  <a:srgbClr val="64748B"/>
                </a:solidFill>
                <a:latin typeface="Hind Siliguri"/>
              </a:rPr>
              <a:t> একটি 'মিশ্র গ্রন্থি' (Mixed Gland), কারণ এটি একাধারে পাচক এনজাইম (বহিঃক্ষরা) এবং ইনসুলিন ও গ্লুকাগন হরমোন (অন্তঃক্ষরা) ক্ষরণ করে।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777913"/>
              </p:ext>
            </p:extLst>
          </p:nvPr>
        </p:nvGraphicFramePr>
        <p:xfrm>
          <a:off x="457200" y="1427869"/>
          <a:ext cx="11247119" cy="3443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9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7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3843">
                <a:tc>
                  <a:txBody>
                    <a:bodyPr/>
                    <a:lstStyle/>
                    <a:p>
                      <a:pPr algn="ctr"/>
                      <a:r>
                        <a:rPr sz="135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তুলনার বিষয়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বহিঃক্ষরা</a:t>
                      </a:r>
                      <a:r>
                        <a:rPr sz="1350" b="0" i="0" u="none" dirty="0">
                          <a:solidFill>
                            <a:srgbClr val="FFFFFF"/>
                          </a:solidFill>
                          <a:latin typeface="Hind Siliguri SemiBold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FFFFFF"/>
                          </a:solidFill>
                          <a:latin typeface="Hind Siliguri SemiBold"/>
                        </a:rPr>
                        <a:t>গ্রন্থি</a:t>
                      </a:r>
                      <a:r>
                        <a:rPr sz="1350" b="0" i="0" u="none" dirty="0">
                          <a:solidFill>
                            <a:srgbClr val="FFFFFF"/>
                          </a:solidFill>
                          <a:latin typeface="Hind Siliguri SemiBold"/>
                        </a:rPr>
                        <a:t> (Exocrine Gland)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অন্তঃক্ষরা গ্রন্থি (Endocrine Gland)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84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নালীর উপস্থিতি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সুনির্দিষ্ট নালী বিদ্যমান (সনাল গ্রন্থি)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কোনো নালী নেই (অনাল গ্রন্থি)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84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নি নিঃসৃত পদার্থ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উৎসেচক/এনজাইম, লালা, ঘাম, পিত্ত, দুধ ইত্যাদি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প্রধানত হরমোন (Hormone)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84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পরিবহনের মাধ্যম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নালীর মাধ্যমে নির্দিষ্ট স্থানে পৌঁছায়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রক্ত ও লসিকার মাধ্যমে বাহিত হয়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84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ক্রিয়াস্থল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গ্রন্থির কাছাকাছি বা সুনির্দিষ্ট অঙ্গের ভেতরে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উৎপত্তিস্থল থেকে দূরবর্তী লক্ষ্য অঙ্গে (Target Organ)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849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প্রধান উদাহরণ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যকৃ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ৎ,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লালাগ্রন্থি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ঘর্মগ্রন্থি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মেবোমিয়ান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গ্রন্থি</a:t>
                      </a:r>
                      <a:endParaRPr sz="1200" b="0" i="0" u="none" dirty="0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পিটুইটারি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থাইরয়েড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অ্যাড্রেনাল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,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প্যারাথাইরয়েড</a:t>
                      </a:r>
                      <a:endParaRPr sz="1200" b="0" i="0" u="none" dirty="0">
                        <a:solidFill>
                          <a:srgbClr val="334155"/>
                        </a:solidFill>
                        <a:latin typeface="Hind Siliguri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বহিঃক্ষরা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ও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অন্তঃক্ষরা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গ্রন্থির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তুলনামূলক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আলোচনা</a:t>
            </a:r>
            <a:endParaRPr sz="2700" b="1" i="0" u="none" dirty="0">
              <a:solidFill>
                <a:srgbClr val="1E3A8A"/>
              </a:solidFill>
              <a:latin typeface="Noto Sans Bengali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CDFD6F5-28B7-E093-2865-BBF6C9D812D0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52675"/>
            <a:ext cx="3530649" cy="2952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49" y="2352675"/>
            <a:ext cx="3530649" cy="2952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999" y="2352675"/>
            <a:ext cx="3530649" cy="29526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809625" y="3228975"/>
            <a:ext cx="3207119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Noto Sans Bengali"/>
              </a:rPr>
              <a:t>পিটুইটারি গ্রন্থি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3600450"/>
            <a:ext cx="3054399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মস্তিষ্কের তলদেশে অবস্থিত। এটি মানবদেহের 'প্রধান বা মাস্টার গ্রন্থি' (Master Gland)।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518570"/>
            <a:ext cx="3054399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প্রধান হরমোন: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STH, TSH, FSH, LH, ACTH, PRL, ADH, অক্সিটোসিন।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8874" y="3228975"/>
            <a:ext cx="3207119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Noto Sans Bengali"/>
              </a:rPr>
              <a:t>থাইরয়েড ও প্যারাথাইরয়েড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8874" y="3600450"/>
            <a:ext cx="3054399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শ্বাসনালীর দুপাশে গ্রীবাদেশে অবস্থিত।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8874" y="4145834"/>
                <a:ext cx="3054399" cy="5485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2160"/>
                  </a:lnSpc>
                </a:pPr>
                <a:r>
                  <a:rPr sz="1350" b="1" i="0" u="none" dirty="0" err="1">
                    <a:solidFill>
                      <a:srgbClr val="334155"/>
                    </a:solidFill>
                    <a:latin typeface="Hind Siliguri"/>
                  </a:rPr>
                  <a:t>প্রধান</a:t>
                </a:r>
                <a:r>
                  <a:rPr sz="1350" b="1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350" b="1" i="0" u="none" dirty="0" err="1">
                    <a:solidFill>
                      <a:srgbClr val="334155"/>
                    </a:solidFill>
                    <a:latin typeface="Hind Siliguri"/>
                  </a:rPr>
                  <a:t>হরমোন</a:t>
                </a:r>
                <a:r>
                  <a:rPr sz="1350" b="1" i="0" u="none" dirty="0">
                    <a:solidFill>
                      <a:srgbClr val="334155"/>
                    </a:solidFill>
                    <a:latin typeface="Hind Siliguri"/>
                  </a:rPr>
                  <a:t>:</a:t>
                </a:r>
                <a:r>
                  <a:rPr sz="1350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350" b="0" i="0" u="none" dirty="0" err="1">
                    <a:solidFill>
                      <a:srgbClr val="334155"/>
                    </a:solidFill>
                    <a:latin typeface="Hind Siliguri"/>
                  </a:rPr>
                  <a:t>থাইরক্সিন</a:t>
                </a:r>
                <a:r>
                  <a:rPr sz="1350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  <a:r>
                  <a:rPr lang="ar-AE" dirty="0"/>
                  <a:t>,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br>
                  <a:rPr lang="ar-AE" sz="1400" dirty="0"/>
                </a:br>
                <a:r>
                  <a:rPr sz="1350" b="0" i="0" u="none" dirty="0">
                    <a:solidFill>
                      <a:srgbClr val="334155"/>
                    </a:solidFill>
                    <a:latin typeface="Hind Siliguri"/>
                  </a:rPr>
                  <a:t>, </a:t>
                </a:r>
                <a:r>
                  <a:rPr sz="1350" b="0" i="0" u="none" dirty="0" err="1">
                    <a:solidFill>
                      <a:srgbClr val="334155"/>
                    </a:solidFill>
                    <a:latin typeface="Hind Siliguri"/>
                  </a:rPr>
                  <a:t>ক্যালসিটোনিন</a:t>
                </a:r>
                <a:r>
                  <a:rPr sz="1350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350" b="0" i="0" u="none" dirty="0" err="1">
                    <a:solidFill>
                      <a:srgbClr val="334155"/>
                    </a:solidFill>
                    <a:latin typeface="Hind Siliguri"/>
                  </a:rPr>
                  <a:t>এবং</a:t>
                </a:r>
                <a:r>
                  <a:rPr sz="1350" b="0" i="0" u="none" dirty="0">
                    <a:solidFill>
                      <a:srgbClr val="334155"/>
                    </a:solidFill>
                    <a:latin typeface="Hind Siliguri"/>
                  </a:rPr>
                  <a:t> </a:t>
                </a:r>
                <a:r>
                  <a:rPr sz="1350" b="0" i="0" u="none" dirty="0" err="1">
                    <a:solidFill>
                      <a:srgbClr val="334155"/>
                    </a:solidFill>
                    <a:latin typeface="Hind Siliguri"/>
                  </a:rPr>
                  <a:t>প্যারাথরমোন</a:t>
                </a:r>
                <a:r>
                  <a:rPr sz="1350" b="0" i="0" u="none" dirty="0">
                    <a:solidFill>
                      <a:srgbClr val="334155"/>
                    </a:solidFill>
                    <a:latin typeface="Hind Siliguri"/>
                  </a:rPr>
                  <a:t> (PTH)।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874" y="4145834"/>
                <a:ext cx="3054399" cy="548580"/>
              </a:xfrm>
              <a:prstGeom prst="rect">
                <a:avLst/>
              </a:prstGeom>
              <a:blipFill>
                <a:blip r:embed="rId5"/>
                <a:stretch>
                  <a:fillRect l="-3386" t="-16667" r="-59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328124" y="3228975"/>
            <a:ext cx="3207119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Noto Sans Bengali"/>
              </a:rPr>
              <a:t>আইলেটস অব ল্যাঙ্গারহ্যান্স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8124" y="3600450"/>
            <a:ext cx="3054399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অবস্থান: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অগ্ন্যাশয়ে অবস্থিত বিশেষ অন্তঃক্ষরা কোষগুচ্ছ।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8124" y="4244280"/>
            <a:ext cx="3054399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প্রধান হরমোন: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ইনসুলিন (শর্করা নিয়ন্ত্রণ), গ্লুকাগন, সোমাটোস্ট্যাটিন ও প্যানক্রিয়োটিক পলিপেপটাইড।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695575"/>
            <a:ext cx="3048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874" y="2695575"/>
            <a:ext cx="266700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124" y="2695575"/>
            <a:ext cx="266700" cy="304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প্রধান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অন্তঃক্ষরা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গ্রন্থি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ও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তাদের</a:t>
            </a:r>
            <a:r>
              <a:rPr sz="2700" b="1" i="0" u="none" dirty="0">
                <a:solidFill>
                  <a:srgbClr val="1E3A8A"/>
                </a:solidFill>
                <a:latin typeface="Noto Sans Bengali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Noto Sans Bengali"/>
              </a:rPr>
              <a:t>কাজ</a:t>
            </a:r>
            <a:endParaRPr sz="2700" b="1" i="0" u="none" dirty="0">
              <a:solidFill>
                <a:srgbClr val="1E3A8A"/>
              </a:solidFill>
              <a:latin typeface="Noto Sans Bengali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64CC8B0-9F28-0583-8A81-03117D5092DA}"/>
              </a:ext>
            </a:extLst>
          </p:cNvPr>
          <p:cNvCxnSpPr/>
          <p:nvPr/>
        </p:nvCxnSpPr>
        <p:spPr>
          <a:xfrm>
            <a:off x="457200" y="971550"/>
            <a:ext cx="112471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3851</Words>
  <Application>Microsoft Office PowerPoint</Application>
  <PresentationFormat>Widescreen</PresentationFormat>
  <Paragraphs>413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Calibri</vt:lpstr>
      <vt:lpstr>Cambria Math</vt:lpstr>
      <vt:lpstr>Hind Siliguri</vt:lpstr>
      <vt:lpstr>Hind Siliguri SemiBold</vt:lpstr>
      <vt:lpstr>Noto Sans Bengali</vt:lpstr>
      <vt:lpstr>Noto Serif Bengali</vt:lpstr>
      <vt:lpstr>Noto Serif Bengali SemiBold</vt:lpstr>
      <vt:lpstr>Vrinda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Anik Shahrier Oishik</cp:lastModifiedBy>
  <cp:revision>54</cp:revision>
  <dcterms:created xsi:type="dcterms:W3CDTF">2013-01-27T09:14:16Z</dcterms:created>
  <dcterms:modified xsi:type="dcterms:W3CDTF">2026-09-14T03:56:29Z</dcterms:modified>
  <cp:category/>
</cp:coreProperties>
</file>