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8" r:id="rId21"/>
    <p:sldId id="279" r:id="rId22"/>
    <p:sldId id="280" r:id="rId23"/>
    <p:sldId id="281" r:id="rId24"/>
    <p:sldId id="282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499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9E438B-D1AD-D0E5-E7BB-39B944251AAB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642805" y="0"/>
            <a:ext cx="1549195" cy="48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2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emf"/><Relationship Id="rId4" Type="http://schemas.openxmlformats.org/officeDocument/2006/relationships/oleObject" Target="../embeddings/oleObject7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581275"/>
            <a:ext cx="5405437" cy="25908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687" y="2581275"/>
            <a:ext cx="5405437" cy="25908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TextBox 4"/>
          <p:cNvSpPr txBox="1"/>
          <p:nvPr/>
        </p:nvSpPr>
        <p:spPr>
          <a:xfrm>
            <a:off x="819150" y="2828925"/>
            <a:ext cx="5055631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প্রজনন (Reproduction) এর সংজ্ঞা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9150" y="3267075"/>
            <a:ext cx="4814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সংজ্ঞা: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যে জৈবিক প্রক্রিয়ায় জীব তার নিজস্ব বৈশিষ্ট্যাবলী বজায় রেখে অনুরূপ নতুন অপত্য জীব সৃষ্টি করে, তাকে প্রজনন বলে।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3819525"/>
            <a:ext cx="4814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জীবনের ধারাবাহিকতা: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DNA এবং জিনের মাধ্যমে পিতামাতার শারীরিক ও শারীরবৃত্তীয় বৈশিষ্ট্যসমূহ বংশপরম্পরায় সন্তান-সন্ততিতে সঞ্চালিত হয় (Heridity)।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57962" y="2828925"/>
            <a:ext cx="5055631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মানব প্রজননের বিশেষ বৈশিষ্ট্যসমূহ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57962" y="3267075"/>
            <a:ext cx="4814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একলিঙ্গতা: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মানুষ একলিঙ্গ প্রাণী (Unisexual); পুরুষ ও স্ত্রী প্রজননতন্ত্র পৃথক দেহে অবস্থান করে।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57962" y="3819525"/>
            <a:ext cx="4814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যৌন দ্বিরূপতা: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বাহ্যিক শারীরিক বৈশিষ্ট্যের ভিত্তিতে পুরুষ ও স্ত্রীকে স্পষ্টভাবে পৃথক করা যায় (Sexual Dimorphism)।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57962" y="4371975"/>
            <a:ext cx="4814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যৌন প্রজনন: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মানুষ কেবল যৌন প্রজননের (Sexual Reproduction) মাধ্যমে শুক্রাণু ও ডিম্বাণুর মিলনে নতুন বংশধর সৃষ্টি করে।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3875" y="428625"/>
            <a:ext cx="116681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369A1"/>
                </a:solidFill>
                <a:latin typeface="Hind Siliguri"/>
              </a:rPr>
              <a:t>প্রজননের মৌলিক ধারণা ও শ্রেণিবিন্যাস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23875" y="1066800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3753" y="2066925"/>
            <a:ext cx="5974372" cy="361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3875" y="2066925"/>
            <a:ext cx="567570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প্রধান ও আনুষঙ্গিক অঙ্গসমূহ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3875" y="2505075"/>
            <a:ext cx="5405437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১. প্রাথমিক প্রজনন অঙ্গ (Primary Genital Organ):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3875" y="3429000"/>
            <a:ext cx="5405437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২. আনুষঙ্গিক নালী ও প্রজনন অঙ্গ (Accessory Organs):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" y="2828925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4375" y="2828925"/>
            <a:ext cx="5214937" cy="4572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শুক্রাশয় (Testis):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১ জোড়া অণ্ডকোষ বা স্ক্রোটাম থলিতে অবস্থিত; প্রধান কাজ শুক্রাণু ও টেস্টোস্টেরন হরমোন তৈরি।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" y="375285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4375" y="3752850"/>
            <a:ext cx="5214937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এপিডিডাইমিস (Epididymis)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407670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4076700"/>
            <a:ext cx="5214937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ভাস ডিফারেন্স (Vas deferens)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440055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4375" y="4400550"/>
            <a:ext cx="5214937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সেমিনাল ভেসিকল (Seminal vesicle)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" y="472440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4375" y="4724400"/>
            <a:ext cx="5214937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ক্ষেপণ নালী (Ejaculatory duct) ও মূত্রনালী (Urethra)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3875" y="428625"/>
            <a:ext cx="116681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369A1"/>
                </a:solidFill>
                <a:latin typeface="Hind Siliguri"/>
              </a:rPr>
              <a:t>পুরুষ প্রজননতন্ত্র: গঠন ও বিভাগ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23875" y="1066800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ED086D4C-EB6D-47EA-0DC9-EE97D11224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3497949"/>
              </p:ext>
            </p:extLst>
          </p:nvPr>
        </p:nvGraphicFramePr>
        <p:xfrm>
          <a:off x="5826436" y="2335945"/>
          <a:ext cx="5709005" cy="28954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3" imgW="4252576" imgH="2073787" progId="Word.Picture.8">
                  <p:embed/>
                </p:oleObj>
              </mc:Choice>
              <mc:Fallback>
                <p:oleObj name="Picture" r:id="rId3" imgW="4252576" imgH="2073787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4945"/>
                      <a:stretch>
                        <a:fillRect/>
                      </a:stretch>
                    </p:blipFill>
                    <p:spPr bwMode="auto">
                      <a:xfrm>
                        <a:off x="5826436" y="2335945"/>
                        <a:ext cx="5709005" cy="289547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6" y="3616569"/>
            <a:ext cx="5405437" cy="26860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688" y="3616569"/>
            <a:ext cx="5405437" cy="26860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9151" y="3864219"/>
            <a:ext cx="5055631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আবরক ও টিস্যু স্তর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9151" y="4169019"/>
            <a:ext cx="4814887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 dirty="0">
                <a:solidFill>
                  <a:srgbClr val="334155"/>
                </a:solidFill>
                <a:latin typeface="Hind Siliguri"/>
              </a:rPr>
              <a:t>১. </a:t>
            </a:r>
            <a:r>
              <a:rPr sz="1200" b="1" i="0" u="none" dirty="0" err="1">
                <a:solidFill>
                  <a:srgbClr val="334155"/>
                </a:solidFill>
                <a:latin typeface="Hind Siliguri"/>
              </a:rPr>
              <a:t>টিউনিকা</a:t>
            </a:r>
            <a:r>
              <a:rPr sz="1200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1" i="0" u="none" dirty="0" err="1">
                <a:solidFill>
                  <a:srgbClr val="334155"/>
                </a:solidFill>
                <a:latin typeface="Hind Siliguri"/>
              </a:rPr>
              <a:t>ভ্যাজাইনালিস</a:t>
            </a:r>
            <a:r>
              <a:rPr sz="1200" b="1" i="0" u="none" dirty="0">
                <a:solidFill>
                  <a:srgbClr val="334155"/>
                </a:solidFill>
                <a:latin typeface="Hind Siliguri"/>
              </a:rPr>
              <a:t> (Tunica Vaginalis):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শুক্রাশয়ের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সর্ববহিঃস্থ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সিরাস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Hind Siliguri"/>
              </a:rPr>
              <a:t>পর্দা</a:t>
            </a:r>
            <a:r>
              <a:rPr sz="1200" b="0" i="0" u="none" dirty="0">
                <a:solidFill>
                  <a:srgbClr val="334155"/>
                </a:solidFill>
                <a:latin typeface="Hind Siliguri"/>
              </a:rPr>
              <a:t>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1" y="4626219"/>
            <a:ext cx="4814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২. টিউনিকা অ্যালবুজিনিয়া (Tunica Albuginea):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মধ্যবর্তী শ্বেততন্তুময় শক্ত আবরক স্তর।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1" y="5178669"/>
            <a:ext cx="4814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৩. টিউনিকা ভাস্কুলোসা (Tunica Vasculosa):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রক্তনালী সমৃদ্ধ অভ্যন্তরীণ কোমল স্তর।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9151" y="5731119"/>
            <a:ext cx="4814887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হাইড্রোসিল (Hydrocoel):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আবরক স্তরে তরল জমলে এই শারীরিক অবস্থার সৃষ্টি হয়।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57963" y="3864219"/>
            <a:ext cx="5055631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সেমিনিফেরাস নালিকা ও কোষসমূহ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57963" y="4302369"/>
            <a:ext cx="4814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সেমিনিফেরাস নালিকা (Seminiferous tubules):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প্রতিটি শুক্রাশয়ে প্রায় ১০০০টি প্যাঁচানো নালিকা থাকে যেখানে স্পার্মাটোজেনেসিস ঘটে।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57963" y="4854819"/>
            <a:ext cx="4814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সারটোলি কোষ (Sertoli cells):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উন্নয়নশীল শুক্রাণুকে পুষ্টি যোগায় এবং রক্ষণাবেক্ষণ করে (Sperm Nurse Cell)।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57963" y="5407269"/>
            <a:ext cx="4814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লেডিগ কোষ (Interstitial Leydig cells):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নালিকাসমূহের মধ্যবর্তী স্থানে থাকে; টেস্টোস্টেরন ক্ষরণ করে।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3875" y="428625"/>
            <a:ext cx="116681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369A1"/>
                </a:solidFill>
                <a:latin typeface="Hind Siliguri"/>
              </a:rPr>
              <a:t>শুক্রাশয় (Testis) এর অণুবীক্ষণিক গঠন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23875" y="1066800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1A0D229B-10D0-617C-1C6F-CE142F619F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2829916"/>
              </p:ext>
            </p:extLst>
          </p:nvPr>
        </p:nvGraphicFramePr>
        <p:xfrm>
          <a:off x="4287242" y="1181100"/>
          <a:ext cx="3284142" cy="23211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4" imgW="2600919" imgH="1924579" progId="Word.Picture.8">
                  <p:embed/>
                </p:oleObj>
              </mc:Choice>
              <mc:Fallback>
                <p:oleObj name="Picture" r:id="rId4" imgW="2600919" imgH="1924579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390"/>
                      <a:stretch>
                        <a:fillRect/>
                      </a:stretch>
                    </p:blipFill>
                    <p:spPr bwMode="auto">
                      <a:xfrm>
                        <a:off x="4287242" y="1181100"/>
                        <a:ext cx="3284142" cy="232116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1312252"/>
            <a:ext cx="3555950" cy="24384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7950" y="1312252"/>
            <a:ext cx="3555950" cy="24384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2025" y="1312252"/>
            <a:ext cx="3555950" cy="24384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" name="TextBox 5"/>
          <p:cNvSpPr txBox="1"/>
          <p:nvPr/>
        </p:nvSpPr>
        <p:spPr>
          <a:xfrm>
            <a:off x="771525" y="2283802"/>
            <a:ext cx="3213682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এপিডিডাইমিস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1525" y="2721952"/>
            <a:ext cx="30606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৪–৬ মিটার লম্বা অত্যন্ত প্যাঁচানো নালী। এখানে শুক্রাণু সাময়িকভাবে জমা থাকে, পরিপক্কতা লাভ করে এবং গতিশীলতা অর্জন করে।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65600" y="2283802"/>
            <a:ext cx="3213682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ভাস ডিফারেন্স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65600" y="2721952"/>
            <a:ext cx="30606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প্রায় ৪০-৫০ সেমি দীর্ঘ পুরু প্রাচীরবিশিষ্ট নালী। এটি ইশিয়িয়াল রিং হয়ে শুক্রাণুকে সেমিনাল ভেসিকলে বহন করে নিয়ে যায়।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59675" y="2283802"/>
            <a:ext cx="3213682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ক্ষেপণ ও মূত্রনালী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59675" y="2721952"/>
            <a:ext cx="30606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১৯ মিমি দীর্ঘ ক্ষ্যাপণ নালী এবং ২০ সেমি দীর্ঘ মূত্রনালী (Urethra) বীর্য ও মূত্র উভয়ই দেহের বাইরে নিষ্কাশন করে।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25" y="1645627"/>
            <a:ext cx="314325" cy="3619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5600" y="1645627"/>
            <a:ext cx="361950" cy="3619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59675" y="1645627"/>
            <a:ext cx="276225" cy="3619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23875" y="428625"/>
            <a:ext cx="116681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369A1"/>
                </a:solidFill>
                <a:latin typeface="Hind Siliguri"/>
              </a:rPr>
              <a:t>পুরুষের আনুষঙ্গিক প্রজনন নালীসমূহ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23875" y="1066800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57250" y="4626953"/>
            <a:ext cx="10810875" cy="5179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1" i="0" u="none">
                <a:solidFill>
                  <a:srgbClr val="334155"/>
                </a:solidFill>
                <a:latin typeface="Hind Siliguri"/>
              </a:rPr>
              <a:t>সেমিনাল ভেসিকল (Seminal Vesicle):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মূত্রাশয়ের নিচে অবস্থিত ১ জোড়া গ্রন্থি। এর থেকে খরিত গাঢ় ক্ষারীয় পিচ্ছিল তরল বীর্যের (Semen) প্রায় ৭০% গঠন করে, যাতে ফ্রুক্টোজ (শুক্রাণুর শক্তি) থাকে।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7250" y="5209352"/>
            <a:ext cx="10810875" cy="258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1" i="0" u="none">
                <a:solidFill>
                  <a:srgbClr val="334155"/>
                </a:solidFill>
                <a:latin typeface="Hind Siliguri"/>
              </a:rPr>
              <a:t>প্রোস্টেট গ্রন্থি (Prostate Gland):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মূত্রাশয়ের গ্রীবায় অবস্থিত প্রাক-মূত্রনালী বেষ্টনকারী এক একক গ্রন্থি। এটি দুধের মতো হালকা ক্ষারীয় রস নিঃসৃত করে যা শুক্রাণুকে সক্রিয় রাখে।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7250" y="5708636"/>
            <a:ext cx="10810875" cy="258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1" i="0" u="none">
                <a:solidFill>
                  <a:srgbClr val="334155"/>
                </a:solidFill>
                <a:latin typeface="Hind Siliguri"/>
              </a:rPr>
              <a:t>কাউপারের গ্রন্থি (Bulbourethral / Cowper's Gland):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মটরদানার মতো ১ জোড়া গ্রন্থি। প্রাক-স্খলন পিচ্ছিল তরল ক্ষরণ করে মূত্রনালীর অম্লতা প্রশমিত করে।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7250" y="6119997"/>
            <a:ext cx="10810875" cy="258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275" b="1" i="0" u="none">
                <a:solidFill>
                  <a:srgbClr val="334155"/>
                </a:solidFill>
                <a:latin typeface="Hind Siliguri"/>
              </a:rPr>
              <a:t>বীর্য বা সেমেন (Semen):</a:t>
            </a:r>
            <a:r>
              <a:rPr sz="1275" b="0" i="0" u="none">
                <a:solidFill>
                  <a:srgbClr val="334155"/>
                </a:solidFill>
                <a:latin typeface="Hind Siliguri"/>
              </a:rPr>
              <a:t> এককালীন স্খলনে ৩-৫ মিলি সেমেন নির্গত হয়; প্রতি মিলিতে প্রায় ৬০–১২০ মিলিয়ন শুক্রাণু থাকে।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4650766"/>
            <a:ext cx="190500" cy="200025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5233165"/>
            <a:ext cx="190500" cy="200025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5732448"/>
            <a:ext cx="190500" cy="200025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6143809"/>
            <a:ext cx="190500" cy="20002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23875" y="4084027"/>
            <a:ext cx="7239733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 err="1">
                <a:latin typeface="Hind Siliguri"/>
              </a:rPr>
              <a:t>পুরুষের</a:t>
            </a:r>
            <a:r>
              <a:rPr sz="2000" b="1" i="0" u="none" dirty="0">
                <a:latin typeface="Hind Siliguri"/>
              </a:rPr>
              <a:t> </a:t>
            </a:r>
            <a:r>
              <a:rPr sz="2000" b="1" i="0" u="none" dirty="0" err="1">
                <a:latin typeface="Hind Siliguri"/>
              </a:rPr>
              <a:t>প্রজনন</a:t>
            </a:r>
            <a:r>
              <a:rPr sz="2000" b="1" i="0" u="none" dirty="0">
                <a:latin typeface="Hind Siliguri"/>
              </a:rPr>
              <a:t> </a:t>
            </a:r>
            <a:r>
              <a:rPr sz="2000" b="1" i="0" u="none" dirty="0" err="1">
                <a:latin typeface="Hind Siliguri"/>
              </a:rPr>
              <a:t>গ্রন্থিসমূহ</a:t>
            </a:r>
            <a:r>
              <a:rPr sz="2000" b="1" i="0" u="none" dirty="0">
                <a:latin typeface="Hind Siliguri"/>
              </a:rPr>
              <a:t> ও </a:t>
            </a:r>
            <a:r>
              <a:rPr sz="2000" b="1" i="0" u="none" dirty="0" err="1">
                <a:latin typeface="Hind Siliguri"/>
              </a:rPr>
              <a:t>সেমেন</a:t>
            </a:r>
            <a:r>
              <a:rPr sz="2000" b="1" i="0" u="none" dirty="0">
                <a:latin typeface="Hind Siliguri"/>
              </a:rPr>
              <a:t> </a:t>
            </a:r>
            <a:r>
              <a:rPr sz="2000" b="1" i="0" u="none" dirty="0" err="1">
                <a:latin typeface="Hind Siliguri"/>
              </a:rPr>
              <a:t>গঠন</a:t>
            </a:r>
            <a:endParaRPr sz="2000" b="1" i="0" u="none" dirty="0">
              <a:latin typeface="Hind Siligu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626363"/>
              </p:ext>
            </p:extLst>
          </p:nvPr>
        </p:nvGraphicFramePr>
        <p:xfrm>
          <a:off x="523875" y="1638115"/>
          <a:ext cx="11134724" cy="3944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1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1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422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7499">
                <a:tc>
                  <a:txBody>
                    <a:bodyPr/>
                    <a:lstStyle/>
                    <a:p>
                      <a:pPr algn="ctr"/>
                      <a:r>
                        <a:rPr sz="1275" b="0" i="0" u="none">
                          <a:solidFill>
                            <a:srgbClr val="FFFFFF"/>
                          </a:solidFill>
                          <a:latin typeface="Hind Siliguri SemiBold"/>
                        </a:rPr>
                        <a:t>হরমোনের নাম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75" b="0" i="0" u="none">
                          <a:solidFill>
                            <a:srgbClr val="FFFFFF"/>
                          </a:solidFill>
                          <a:latin typeface="Hind Siliguri SemiBold"/>
                        </a:rPr>
                        <a:t>উৎপত্তিস্থল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75" b="0" i="0" u="none">
                          <a:solidFill>
                            <a:srgbClr val="FFFFFF"/>
                          </a:solidFill>
                          <a:latin typeface="Hind Siliguri SemiBold"/>
                        </a:rPr>
                        <a:t>প্রধান কাজ ও প্রভাব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284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499">
                <a:tc>
                  <a:txBody>
                    <a:bodyPr/>
                    <a:lstStyle/>
                    <a:p>
                      <a:pPr algn="ctr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GnRH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হাইপোথ্যাল্যামাস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পিটুইটারি গ্রন্থি থেকে FSH ও LH নিঃসরণ উদ্দীপিত করে।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499">
                <a:tc>
                  <a:txBody>
                    <a:bodyPr/>
                    <a:lstStyle/>
                    <a:p>
                      <a:pPr algn="ctr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FSH</a:t>
                      </a:r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 (Follicle Stimulating)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অগ্র পিটুইটারি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সেমিনিফেরাস নালিকায় স্পার্মাটোজেনেসিস বা শুক্রাণু উৎপাদন শুরু করে।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499">
                <a:tc>
                  <a:txBody>
                    <a:bodyPr/>
                    <a:lstStyle/>
                    <a:p>
                      <a:pPr algn="ctr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ICSH / LH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অগ্র পিটুইটারি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লেডিগের ইন্টারস্টিশিয়াল কোষকে টেস্টোস্টেরন ক্ষরণে উদ্দীপিত করে।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7499">
                <a:tc>
                  <a:txBody>
                    <a:bodyPr/>
                    <a:lstStyle/>
                    <a:p>
                      <a:pPr algn="ctr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টেস্টোস্টেরন (Testosterone)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লেডিগ কোষ (Testis)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পুরুষ গৌণ যৌন লক্ষণ বিকাশ, শুক্রাণু পরিপক্কতা ও পেশি গঠনে সাহায্য করে।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7504">
                <a:tc>
                  <a:txBody>
                    <a:bodyPr/>
                    <a:lstStyle/>
                    <a:p>
                      <a:pPr algn="ctr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ইনহিবিন (Inhibin)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সারটোলি কোষ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অতিরিক্ত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শুক্রাণু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উৎপাদনে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FSH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নিঃসরণে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ঋণাত্মক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ফিডব্যাক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দেয়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23875" y="428625"/>
            <a:ext cx="116681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369A1"/>
                </a:solidFill>
                <a:latin typeface="Hind Siliguri"/>
              </a:rPr>
              <a:t>পুরুষ প্রজনন হরমোন ও তাদের ভূমিকা</a:t>
            </a:r>
          </a:p>
        </p:txBody>
      </p:sp>
      <p:sp>
        <p:nvSpPr>
          <p:cNvPr id="5" name="Rectangle 4"/>
          <p:cNvSpPr/>
          <p:nvPr/>
        </p:nvSpPr>
        <p:spPr>
          <a:xfrm>
            <a:off x="523875" y="1066800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2687" y="1619250"/>
            <a:ext cx="5405437" cy="361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3875" y="2066925"/>
            <a:ext cx="567570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প্রধান অঙ্গ ও তাদের অংশ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3875" y="2505075"/>
            <a:ext cx="5405437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১. প্রাথমিক অঙ্গ - ডিম্বাশয় (Ovary):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3875" y="3429000"/>
            <a:ext cx="5405437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২. আনুষঙ্গিক প্রজনন অঙ্গ: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" y="2828925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4375" y="2828925"/>
            <a:ext cx="5214937" cy="4572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শ্রোণি গহ্বরে অবস্থিত ১ জোড়া বাদামাকৃতির অঙ্গ। ডিম্বাণু উৎপাদন ও হরমোন (ইস্ট্রোজেন, প্রজেস্টেরন) ক্ষরণ করে।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" y="375285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4375" y="3752850"/>
            <a:ext cx="5214937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ডিম্বনালী (Fallopian Tube):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ডিম্বাণু গ্রহণ ও নিষেকের স্থান।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407670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4076700"/>
            <a:ext cx="5214937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জরায়ু (Uterus):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ভ্রূণ রোপণ ও বৃদ্ধির স্থান।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440055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4375" y="4400550"/>
            <a:ext cx="5214937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যোনি (Vagina):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প্রসব নালী ও মৈথুন অঙ্গ।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3875" y="428625"/>
            <a:ext cx="116681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369A1"/>
                </a:solidFill>
                <a:latin typeface="Hind Siliguri"/>
              </a:rPr>
              <a:t>স্ত্রী প্রজননতন্ত্র: গঠন ও অঙ্গসমূহ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23875" y="1066800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C95323CD-55FB-0768-B9DB-CCA12B3BFF8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5148260"/>
              </p:ext>
            </p:extLst>
          </p:nvPr>
        </p:nvGraphicFramePr>
        <p:xfrm>
          <a:off x="6262687" y="2109421"/>
          <a:ext cx="5372930" cy="25540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3" imgW="3058655" imgH="1658077" progId="Word.Picture.8">
                  <p:embed/>
                </p:oleObj>
              </mc:Choice>
              <mc:Fallback>
                <p:oleObj name="Picture" r:id="rId3" imgW="3058655" imgH="1658077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6166" b="6090"/>
                      <a:stretch>
                        <a:fillRect/>
                      </a:stretch>
                    </p:blipFill>
                    <p:spPr bwMode="auto">
                      <a:xfrm>
                        <a:off x="6262687" y="2109421"/>
                        <a:ext cx="5372930" cy="255404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809875"/>
            <a:ext cx="5405437" cy="21336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687" y="2809875"/>
            <a:ext cx="5405437" cy="21336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TextBox 4"/>
          <p:cNvSpPr txBox="1"/>
          <p:nvPr/>
        </p:nvSpPr>
        <p:spPr>
          <a:xfrm>
            <a:off x="819150" y="3057525"/>
            <a:ext cx="5055631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ডিম্বাশয় (Ovary) এর অভ্যন্তরীণ গঠন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9150" y="3495675"/>
            <a:ext cx="4814887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জার্মিনাল এপিথেলিয়াম: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ডিম্বাশয়ের বাহিরের একস্তরী ঘনকাকার আবরণ।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3819525"/>
            <a:ext cx="4814887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টিউনিকা অ্যালবুজিনিয়া: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এপিথেলিয়ামের নিচের সংযোজক টিস্যু।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4143375"/>
            <a:ext cx="4814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কর্টেক্স ও মেডুলা: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বহিরাঞ্চল কর্টেক্সে বিভিন্ন দশার গ্রাফিয়ান ফলিকল (Graafian follicle) ও কর্পাস লিউটিয়াম থাকে; কেন্দ্রস্থল মেডুলায় রক্তনালী থাকে।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57962" y="3057525"/>
            <a:ext cx="5055631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ফেলোপিয়ান নালী (Fallopian Tube)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57962" y="3495675"/>
            <a:ext cx="4814887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দৈর্ঘ্য: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১০–১২ সেমি দীর্ঘ নালী।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57962" y="3819525"/>
            <a:ext cx="4814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অংশসমূহ: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১. ইনফান্ডিবুলাম (ফিম্ব্রিযুক্ত ফানেল), ২. অ্যাম্পুলা (প্রশস্ত অংশ - নিষেকের স্থান), ৩. ইসমাস (সংীর্ণ অংশ) ও ৪. ইউটেরাইন অংশ।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57962" y="4371975"/>
            <a:ext cx="4814887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কাজ: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ডিম্বাশয় থেকে মুক্ত ডিম্বাণু গ্রহণ এবং নিষেকের উপযুক্ত পরিবেশ তৈরি।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3875" y="428625"/>
            <a:ext cx="116681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369A1"/>
                </a:solidFill>
                <a:latin typeface="Hind Siliguri"/>
              </a:rPr>
              <a:t>ডিম্বাশয় ও ফেলোপিয়ান নালীর গঠন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23875" y="1066800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695575"/>
            <a:ext cx="5405437" cy="23622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687" y="2695575"/>
            <a:ext cx="5405437" cy="23622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TextBox 4"/>
          <p:cNvSpPr txBox="1"/>
          <p:nvPr/>
        </p:nvSpPr>
        <p:spPr>
          <a:xfrm>
            <a:off x="819150" y="2943225"/>
            <a:ext cx="5055631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জরায়ুর প্রধান ৩টি অঞ্চল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9150" y="3381375"/>
            <a:ext cx="4814887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১. ফান্ডাস (Fundus):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ফেলোপিয়ান নালীর সংযোগস্থলের উপরের গম্বুজাকৃতির অংশ।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49" y="3933825"/>
            <a:ext cx="4814887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২. বডি বা দেহ (Body):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জরায়ুর প্রধান ত্রিভুজাকার মধ্যবর্তী অঞ্চল।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49" y="4257675"/>
            <a:ext cx="4814887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৩. সার্ভিক্স (Cervix):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জরায়ুর সরু নিচের গ্রীবা যা যোনিতে উন্মুক্ত হয়।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57962" y="2943225"/>
            <a:ext cx="5055631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জরায়ু প্রাচীরের ৩টি টিস্যু স্তর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57962" y="3381375"/>
            <a:ext cx="4814887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১. পেরিমেট্রিয়াম (Perimetrium):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সর্ববহিঃস্থ পাতলা পারটোনিয়াম আবরণ।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57962" y="3705225"/>
            <a:ext cx="4814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২. মায়োমেট্রিয়াম (Myometrium):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মধ্যবর্তী পুরু মসৃণ পেশিস্তো যা প্রসবের সময় সংকুচিত হয়।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57962" y="4257675"/>
            <a:ext cx="4814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৩. এন্ডোমেট্রিয়াম (Endometrium):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অভ্যন্তরীণ গ্রন্থিময় রক্তনালীপূর্ণ স্তর যা রজঃচক্রে পরিবর্তিত হয়।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3875" y="428625"/>
            <a:ext cx="116681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369A1"/>
                </a:solidFill>
                <a:latin typeface="Hind Siliguri"/>
              </a:rPr>
              <a:t>জরায়ুর (Uterus) গঠন ও স্তরায়ন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23875" y="1066800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2731"/>
              </p:ext>
            </p:extLst>
          </p:nvPr>
        </p:nvGraphicFramePr>
        <p:xfrm>
          <a:off x="523875" y="2350293"/>
          <a:ext cx="11134724" cy="3052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2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1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07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793">
                <a:tc>
                  <a:txBody>
                    <a:bodyPr/>
                    <a:lstStyle/>
                    <a:p>
                      <a:pPr algn="ctr"/>
                      <a:r>
                        <a:rPr sz="1275" b="0" i="0" u="none">
                          <a:solidFill>
                            <a:srgbClr val="FFFFFF"/>
                          </a:solidFill>
                          <a:latin typeface="Hind Siliguri SemiBold"/>
                        </a:rPr>
                        <a:t>হরমোনের নাম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75" b="0" i="0" u="none">
                          <a:solidFill>
                            <a:srgbClr val="FFFFFF"/>
                          </a:solidFill>
                          <a:latin typeface="Hind Siliguri SemiBold"/>
                        </a:rPr>
                        <a:t>উৎপত্তিস্থল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75" b="0" i="0" u="none">
                          <a:solidFill>
                            <a:srgbClr val="FFFFFF"/>
                          </a:solidFill>
                          <a:latin typeface="Hind Siliguri SemiBold"/>
                        </a:rPr>
                        <a:t>প্রধান কার্যাবলী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4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793">
                <a:tc>
                  <a:txBody>
                    <a:bodyPr/>
                    <a:lstStyle/>
                    <a:p>
                      <a:pPr algn="ctr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ইস্ট্রোজেন (Estrogen)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গ্রাফিয়ান ফলিকল (Ovary)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নারী গৌণ যৌন বৈশিষ্ট্য প্রকাশ, এন্ডোমেট্রিয়াম পুনর্গঠন।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793">
                <a:tc>
                  <a:txBody>
                    <a:bodyPr/>
                    <a:lstStyle/>
                    <a:p>
                      <a:pPr algn="ctr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প্রজেস্টেরন (Progesterone)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কর্পাস লিউটিয়াম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গর্ভধারণ বজায় রাখা, প্লাসেন্টা গঠন ও জরায়ু রোপণ উপযোগী রাখা।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793">
                <a:tc>
                  <a:txBody>
                    <a:bodyPr/>
                    <a:lstStyle/>
                    <a:p>
                      <a:pPr algn="ctr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FSH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অগ্র পিটুইটারি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ডিম্বাশয়ে ফলিকল পরিপক্কতা এবং ইস্ট্রোজেন নিঃসরণ ঘটায়।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793">
                <a:tc>
                  <a:txBody>
                    <a:bodyPr/>
                    <a:lstStyle/>
                    <a:p>
                      <a:pPr algn="ctr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LH (Luteinizing Hormone)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অগ্র পিটুইটারি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অ্যাভিউলেশন বা ডিম্বপাত ঘটায় এবং কর্পাস লিউটিয়াম তৈরি করে।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797">
                <a:tc>
                  <a:txBody>
                    <a:bodyPr/>
                    <a:lstStyle/>
                    <a:p>
                      <a:pPr algn="ctr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অক্সিটোসিন (Oxytocin)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পশ্চাৎ পিটুইটারি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প্রসবকালে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জরায়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পেশির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সংকোচন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ও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দুগ্ধ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নিঃসরণে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সাহায্য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করে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23875" y="428625"/>
            <a:ext cx="116681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369A1"/>
                </a:solidFill>
                <a:latin typeface="Hind Siliguri"/>
              </a:rPr>
              <a:t>স্ত্রী প্রজনন হরমোন ও তাদের ভূমিকা</a:t>
            </a:r>
          </a:p>
        </p:txBody>
      </p:sp>
      <p:sp>
        <p:nvSpPr>
          <p:cNvPr id="5" name="Rectangle 4"/>
          <p:cNvSpPr/>
          <p:nvPr/>
        </p:nvSpPr>
        <p:spPr>
          <a:xfrm>
            <a:off x="523875" y="1066800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324100"/>
            <a:ext cx="5405437" cy="310515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687" y="2324100"/>
            <a:ext cx="5405437" cy="310515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TextBox 4"/>
          <p:cNvSpPr txBox="1"/>
          <p:nvPr/>
        </p:nvSpPr>
        <p:spPr>
          <a:xfrm>
            <a:off x="819150" y="2571750"/>
            <a:ext cx="5055631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স্পার্মাটোজেনেসিস (Spermatogenesis)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9150" y="3009900"/>
            <a:ext cx="4814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সংজ্ঞা: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সেমিনিফেরাস নালিকায় প্রাইমর্ডিয়াল জার্ম কোষ থেকে হ্যাপ্লয়েড শুক্রাণু সৃষ্টির প্রক্রিয়া।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3562350"/>
            <a:ext cx="4814887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ধাপসমূহ: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57962" y="2571750"/>
            <a:ext cx="5055631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ঊজেনেসিস (Oogenesis)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57962" y="3009900"/>
            <a:ext cx="4814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সংজ্ঞা: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ডিম্বাশয়ে প্রাইমর্ডিয়াল জার্ম কোষ থেকে হ্যাপ্লয়েড ডিম্বাণু (Ovum) তৈরির প্রক্রিয়া।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57962" y="3562350"/>
            <a:ext cx="4814887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ধাপসমূহ: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2975" y="388620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9650" y="3886200"/>
            <a:ext cx="4624387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১. সংখ্যাবৃদ্ধি পর্যায় (Spematogonia Mitosis)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2975" y="421005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9650" y="4210050"/>
            <a:ext cx="4624387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২. বৃদ্ধি পর্যায় (Primary Spermatocyte)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42975" y="453390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9650" y="4533900"/>
            <a:ext cx="4624387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৩. পরিপক্কন পর্যায় (Meiosis I &amp; II -&gt; Spermatid)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2975" y="485775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4857750"/>
            <a:ext cx="4624387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৪. স্পার্মিওজেনেসিস (Spermatid থেকে শুক্রাণুতে রূপান্তর)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81787" y="388620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48462" y="3886200"/>
            <a:ext cx="4624387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১. সংখ্যাবৃদ্ধি পর্যায় (Oogonia Mitosis)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81787" y="421005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48462" y="4210050"/>
            <a:ext cx="4624387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২. বৃদ্ধি পর্যায় (Primary Oocyte - দীর্ঘস্থায়ী)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81787" y="4533900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48462" y="4533900"/>
            <a:ext cx="4624387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৩. পরিপক্কন পর্যায় (১টি কার্যকরী Ovum + ৩টি পোলার বডি)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3875" y="428625"/>
            <a:ext cx="116681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369A1"/>
                </a:solidFill>
                <a:latin typeface="Hind Siliguri"/>
              </a:rPr>
              <a:t>গ্যামেটোজেনেসিস: শুক্রাণু ও ডিম্বাণু জনন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23875" y="1066800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312" y="1714500"/>
            <a:ext cx="5931756" cy="39719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3875" y="2066925"/>
            <a:ext cx="567570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গঠনগত বৈচিত্র্য ও অংশসমূহ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3875" y="2505075"/>
            <a:ext cx="5405437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১. মানুষের শুক্রাণু (Spermatozoa):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3875" y="4124326"/>
            <a:ext cx="540543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২. ডিম্বাণু (Ovum):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অল্যাসিথাল (কুসুমহীন), বাইরে জোনা পেলুসিডা ও করোনা রেডিয়াটা আবরণ থাকে।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" y="2828925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4375" y="2828925"/>
            <a:ext cx="5214937" cy="4572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মস্তক (Head):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হ্যাপ্লয়েড নিউক্লিয়াস ও অ্যাক্রোসোম (গলগি বডি থেকে তৈরি এনজাইমযুক্ত টুপি) ধারণ করে।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" y="3381375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4375" y="3381375"/>
            <a:ext cx="5214937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গ্রীবা ও মধ্যখণ্ড: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সেন্ট্রিওল ও মাইটোকন্ড্রিয়া (সর্পিল স্পাইরাল) থাকে যা সচলতার শক্তি যোগায়।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3800476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3800476"/>
            <a:ext cx="5214937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পুচ্ছ (Tail):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ফ্লাজেলাযুক্ত, সাঁতার কাটতে সাহায্য করে।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3875" y="428625"/>
            <a:ext cx="116681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369A1"/>
                </a:solidFill>
                <a:latin typeface="Hind Siliguri"/>
              </a:rPr>
              <a:t>শুক্রাণু ও ডিম্বাণুর আণুবীক্ষণিক গঠন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23875" y="1066800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E6FE670D-46FE-290D-BA06-22BD8A602B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2830681"/>
              </p:ext>
            </p:extLst>
          </p:nvPr>
        </p:nvGraphicFramePr>
        <p:xfrm>
          <a:off x="6199584" y="2018933"/>
          <a:ext cx="2174094" cy="31820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3" imgW="1829143" imgH="2686632" progId="Word.Picture.8">
                  <p:embed/>
                </p:oleObj>
              </mc:Choice>
              <mc:Fallback>
                <p:oleObj name="Picture" r:id="rId3" imgW="1829143" imgH="2686632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9584" y="2018933"/>
                        <a:ext cx="2174094" cy="318208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60C576A0-3542-6B70-3406-D8AAA610AC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8256223"/>
              </p:ext>
            </p:extLst>
          </p:nvPr>
        </p:nvGraphicFramePr>
        <p:xfrm>
          <a:off x="8553946" y="2295525"/>
          <a:ext cx="3114179" cy="25226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5" imgW="2401042" imgH="1628906" progId="Word.Picture.8">
                  <p:embed/>
                </p:oleObj>
              </mc:Choice>
              <mc:Fallback>
                <p:oleObj name="Picture" r:id="rId5" imgW="2401042" imgH="1628906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396"/>
                      <a:stretch>
                        <a:fillRect/>
                      </a:stretch>
                    </p:blipFill>
                    <p:spPr bwMode="auto">
                      <a:xfrm>
                        <a:off x="8553946" y="2295525"/>
                        <a:ext cx="3114179" cy="252265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4114800"/>
            <a:ext cx="2563117" cy="119062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4202" y="2447925"/>
            <a:ext cx="2563117" cy="119062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4530" y="4114800"/>
            <a:ext cx="2563117" cy="141922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4858" y="2447925"/>
            <a:ext cx="2563117" cy="119062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7" name="Rectangle 6"/>
          <p:cNvSpPr/>
          <p:nvPr/>
        </p:nvSpPr>
        <p:spPr>
          <a:xfrm>
            <a:off x="523875" y="3857625"/>
            <a:ext cx="111442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19817" y="4267200"/>
            <a:ext cx="2371233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284C7"/>
                </a:solidFill>
                <a:latin typeface="Hind Siliguri"/>
              </a:rPr>
              <a:t>১-৫ম দিন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275" y="4600575"/>
            <a:ext cx="225831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রক্তক্ষরণ পর্যায়: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এন্ডোমেট্রিয়াম ভেঙে রক্ত ও অনিষিক্ত ডিম্বাণু নিঃসৃত হয়।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80144" y="2600325"/>
            <a:ext cx="2371233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284C7"/>
                </a:solidFill>
                <a:latin typeface="Hind Siliguri"/>
              </a:rPr>
              <a:t>৬-১৩তম দিন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36602" y="2933700"/>
            <a:ext cx="225831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মেরামত পর্যায়: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Estrogen প্রভাবে এন্ডোমেট্রিয়াম পুনঃবৃদ্ধি লাভ করে।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0472" y="4267200"/>
            <a:ext cx="2371233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284C7"/>
                </a:solidFill>
                <a:latin typeface="Hind Siliguri"/>
              </a:rPr>
              <a:t>১৪তম দিন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96930" y="4600575"/>
            <a:ext cx="2258317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অ্যাভিউলেশন (ডিম্বপাত):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LH সার্জের প্রভাবে গ্রাফিয়ান ফলিকল থেকে ডিম্বাণু মুক্ত হয়।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00800" y="2600325"/>
            <a:ext cx="2371233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284C7"/>
                </a:solidFill>
                <a:latin typeface="Hind Siliguri"/>
              </a:rPr>
              <a:t>১৫-২৮তম দিন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57258" y="2933700"/>
            <a:ext cx="225831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ক্ষরণ পর্যায়: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Progesterone প্রভাবে এন্ডোমেট্রিয়াম রোপণ উপযোগী হয়।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3875" y="428625"/>
            <a:ext cx="116681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369A1"/>
                </a:solidFill>
                <a:latin typeface="Hind Siliguri"/>
              </a:rPr>
              <a:t>রজঃচক্র বা ঋতুচক্রের (Menstrual Cycle) পর্যায়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23875" y="1066800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1710183" y="378142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28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570511" y="378142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28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7430839" y="378142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28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10291167" y="378142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28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886075"/>
            <a:ext cx="5405437" cy="1981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19150" y="3181350"/>
            <a:ext cx="4814887" cy="1047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8250"/>
              </a:lnSpc>
            </a:pPr>
            <a:r>
              <a:rPr sz="8250" b="1" i="0" u="none">
                <a:solidFill>
                  <a:srgbClr val="0284C7"/>
                </a:solidFill>
                <a:latin typeface="Hind Siliguri"/>
              </a:rPr>
              <a:t>১২-১৫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9150" y="4229100"/>
            <a:ext cx="4814887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0369A1"/>
                </a:solidFill>
                <a:latin typeface="Hind Siliguri SemiBold"/>
              </a:rPr>
              <a:t>বয়সে সূচনা (বছর)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62687" y="2943225"/>
            <a:ext cx="567570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সংজ্ঞা ও শারীরবৃত্তীয় পরিবর্তন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62687" y="3381375"/>
            <a:ext cx="540543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সংজ্ঞা: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মানব জীবনের যে দশায় প্রজনন অঙ্গসমূহ পরিপক্কতা লাভ করে এবং প্রজননক্ষমতা অর্জিত হয়, তাকে বয়ঃসন্ধিকাল বলে।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62687" y="3933825"/>
            <a:ext cx="540543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ছেলেদের পরিবর্তন: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গলার স্বর পরিবর্তন (Adam's Apple), দাড়ি-গোঁফ গজানো, শুক্রাণু উৎপাদন শুরু ও পেশিবহুল গঠন।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62687" y="4486275"/>
            <a:ext cx="5405437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মেয়েদের পরিবর্তন: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স্তন গ্রন্থির বিকাশ, মেনarche (প্রথম ঋতুস্রাব) সূচনা, শ্রোণিঅঞ্চল প্রশস্ত হওয়া।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3875" y="428625"/>
            <a:ext cx="116681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369A1"/>
                </a:solidFill>
                <a:latin typeface="Hind Siliguri"/>
              </a:rPr>
              <a:t>বয়ঃসন্ধিকাল বা বয়ঃপ্রাপ্তি (Puberty)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3875" y="1066800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23875" y="2350293"/>
          <a:ext cx="11134724" cy="3052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9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1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37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793"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FFFFFF"/>
                          </a:solidFill>
                          <a:latin typeface="Hind Siliguri SemiBold"/>
                        </a:rPr>
                        <a:t>পর্যায় (Stage)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FFFFFF"/>
                          </a:solidFill>
                          <a:latin typeface="Hind Siliguri SemiBold"/>
                        </a:rPr>
                        <a:t>মেয়েদের ক্ষেত্রে লক্ষণ (Breast &amp; Pubic Hair)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75" b="0" i="0" u="none">
                          <a:solidFill>
                            <a:srgbClr val="FFFFFF"/>
                          </a:solidFill>
                          <a:latin typeface="Hind Siliguri SemiBold"/>
                        </a:rPr>
                        <a:t>ছেলেদের ক্ষেত্রে লক্ষণ (Genitals &amp; Pubic Hair)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84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793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Stage 1 (Pre-pubertal)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কোনো স্তন টিস্যু প্রবৃদ্ধি নেই; সূক্ষ্ম লোম।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শিশুশূল প্রজননাঙ্গ আকার; লোমহীন।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793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Stage 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স্তন বাড (Breast bud) সূচনা; হালকা কোঁকড়ানো লোম।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অণ্ডকোষ ও স্ক্রোটাম বৃদ্ধি; ত্বকে লালচে ভাব।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793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Stage 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স্তন ও অ্যারওলার আরও বৃদ্ধি; গাঢ় ঘন লোম।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শিহ্ন দৈর্ঘ্যে বৃদ্ধি; শুক্রাশয় বড় হওয়া।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793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Stage 4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অ্যারওলা ও নিপল পৃথক টিলা গঠন করে।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শিহ্ন প্রস্থে বৃদ্ধি; প্রজননাঙ্গে পূর্ণাঙ্গ লোম।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797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Stage 5 (Adult)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পূর্ণাঙ্গ প্রাপ্তবয়স্ক স্তনের আকৃতি।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পূর্ণাঙ্গ প্রাপ্তবয়স্ক আকৃতি ও লোম বিস্তার।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23875" y="428625"/>
            <a:ext cx="116681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369A1"/>
                </a:solidFill>
                <a:latin typeface="Hind Siliguri"/>
              </a:rPr>
              <a:t>ট্যানার স্কেল (Tanner Stages): বিকাশ পর্যায়</a:t>
            </a:r>
          </a:p>
        </p:txBody>
      </p:sp>
      <p:sp>
        <p:nvSpPr>
          <p:cNvPr id="5" name="Rectangle 4"/>
          <p:cNvSpPr/>
          <p:nvPr/>
        </p:nvSpPr>
        <p:spPr>
          <a:xfrm>
            <a:off x="523875" y="1066800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1010" y="1619250"/>
            <a:ext cx="6230477" cy="41719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3875" y="2066925"/>
            <a:ext cx="567570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সংজ্ঞা ও ধাপসমূহ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3875" y="2505075"/>
            <a:ext cx="540543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সংজ্ঞা: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শুক্রাণু (n) ও ডিম্বাণুর (n) নিউক্লিয়াসের মিলন ঘটে ডিপ্লয়েড (2n) জাইগোট গঠনের প্রক্রিয়াকে নিষেক বলে। এটি ফেলোপিয়ান নালীর অ্যাম্পুলায় ঘটে।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3875" y="3057525"/>
            <a:ext cx="5405437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প্রধান ধাপসমূহ: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" y="3381375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4375" y="3381375"/>
            <a:ext cx="5214937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১. শুক্রাণুর আগমন ও ক্যাপাসিটেশন (Capacitation)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" y="3705225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4375" y="3705225"/>
            <a:ext cx="5214937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২. অ্যাক্রোসোম বিক্রিয়া (Acrosome reaction - Hyaluronidase এনজাইম ক্ষরণ)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4029075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4029075"/>
            <a:ext cx="5214937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৩. জোনা পেলুসিডা ভেদ ও কর্টিকাল বিক্রিয়া (Polyspermy প্রতিরোধ)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4352925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4375" y="4352925"/>
            <a:ext cx="5214937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৪. এমফিডিক্সিস (উভয় নিউক্লিয়াসের মিলন)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3875" y="428625"/>
            <a:ext cx="116681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369A1"/>
                </a:solidFill>
                <a:latin typeface="Hind Siliguri"/>
              </a:rPr>
              <a:t>নিষেক প্রক্রিয়া (Fertilization) ও ধাপসমূহ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23875" y="1066800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853EECE4-8634-B351-8D01-169875D688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3504114"/>
              </p:ext>
            </p:extLst>
          </p:nvPr>
        </p:nvGraphicFramePr>
        <p:xfrm>
          <a:off x="5878883" y="2175242"/>
          <a:ext cx="5954730" cy="24122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3" imgW="4909198" imgH="1683626" progId="Word.Picture.8">
                  <p:embed/>
                </p:oleObj>
              </mc:Choice>
              <mc:Fallback>
                <p:oleObj name="Picture" r:id="rId3" imgW="4909198" imgH="1683626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2222"/>
                      <a:stretch>
                        <a:fillRect/>
                      </a:stretch>
                    </p:blipFill>
                    <p:spPr bwMode="auto">
                      <a:xfrm>
                        <a:off x="5878883" y="2175242"/>
                        <a:ext cx="5954730" cy="241226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3799742"/>
            <a:ext cx="5405437" cy="23622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687" y="3799742"/>
            <a:ext cx="5405437" cy="23622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TextBox 4"/>
          <p:cNvSpPr txBox="1"/>
          <p:nvPr/>
        </p:nvSpPr>
        <p:spPr>
          <a:xfrm>
            <a:off x="819150" y="4047392"/>
            <a:ext cx="5055631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ক্লিভেজ থেকে ব্লাস্টোসিস্ট গঠন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9150" y="4485542"/>
            <a:ext cx="4814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ক্লিভেজ (Cleavage):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জাইগোটের দ্রুত মাইটোটিক বিভাজন। কোষগুলোকে ব্লাস্টোমিয়ার বলে।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5037992"/>
            <a:ext cx="4814887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মরুলা (Morula):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১৬-৩২ কোষবিশিষ্ট নিরেট বলের মতো দশা।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5361842"/>
            <a:ext cx="4814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ব্লাস্টোসিস্ট (Blastocyst):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তরলপূর্ণ গহ্বরযুক্ত (ব্লাস্টোসিল) দশা। এর বাইরে ট্রফোপ্লাস্ট এবং ভেতরে ইনার সেল মাস (Inner cell mass) থাকে।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57962" y="4047392"/>
            <a:ext cx="5055631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ইমপ্লান্টেশন বা রোপণ প্রক্রিয়া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57962" y="4485542"/>
            <a:ext cx="4814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সংজ্ঞা: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নিষেকের ৬-৯ দিনের মাথায় ব্লাস্টোসিস্ট জরায়ুর এন্ডোমেট্রিয়াম স্তরে সংস্থাপিত হওয়াকে ইমপ্লান্টেশন বলে।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57962" y="5037992"/>
            <a:ext cx="4814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হরমোনের ভূমিকা: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ট্রফোপ্লাস্ট থেকে hCG (Human Chorionic Gonadotropin) নিঃসৃত হয়, যা প্রজেস্টেরন নিঃসরণ অব্যাহত রাখে।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3875" y="428625"/>
            <a:ext cx="116681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369A1"/>
                </a:solidFill>
                <a:latin typeface="Hind Siliguri"/>
              </a:rPr>
              <a:t>ইমপ্লান্টেশন (Implantation) ও ব্লাস্টোসিস্ট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23875" y="1066800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A37AE9ED-4041-C6C1-FEB1-6547C4CE4A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9517574"/>
              </p:ext>
            </p:extLst>
          </p:nvPr>
        </p:nvGraphicFramePr>
        <p:xfrm>
          <a:off x="4762743" y="1333500"/>
          <a:ext cx="2666513" cy="2004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4" imgW="2629730" imgH="1876681" progId="Word.Picture.8">
                  <p:embed/>
                </p:oleObj>
              </mc:Choice>
              <mc:Fallback>
                <p:oleObj name="Picture" r:id="rId4" imgW="2629730" imgH="1876681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774"/>
                      <a:stretch>
                        <a:fillRect/>
                      </a:stretch>
                    </p:blipFill>
                    <p:spPr bwMode="auto">
                      <a:xfrm>
                        <a:off x="4762743" y="1333500"/>
                        <a:ext cx="2666513" cy="20045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657475"/>
            <a:ext cx="3555950" cy="24384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7950" y="2657475"/>
            <a:ext cx="3555950" cy="24384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2025" y="2657475"/>
            <a:ext cx="3555950" cy="24384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" name="TextBox 5"/>
          <p:cNvSpPr txBox="1"/>
          <p:nvPr/>
        </p:nvSpPr>
        <p:spPr>
          <a:xfrm>
            <a:off x="771525" y="3629025"/>
            <a:ext cx="3213682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অ্যামনিওন (Amnion)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1525" y="4067175"/>
            <a:ext cx="30606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অভ্যন্তরীণ পর্দা; তরলে (Amniotic fluid) পূর্ণ থাকে যা ভ্রূণকে ধাক্কা, আঘাত ও শুষ্কতা থেকে রক্ষা করে।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65600" y="3629025"/>
            <a:ext cx="3213682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কোরিওন (Chorion)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65600" y="4067175"/>
            <a:ext cx="30606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সর্ববহিঃস্থ আবরণী; জরায়ুগাত্রের সাথে অমরা বা প্লাসেন্টা গঠনে সরাসরি অংশগ্রহণ করে।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59675" y="3629025"/>
            <a:ext cx="3213682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অল্যান্টয়েস ও কুসুম থলি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59675" y="4067175"/>
            <a:ext cx="30606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অল্যান্টয়েস (Allantois) রক্তনালী তৈরি করে নাভিরাজু গঠন করে; কুসুম থলি (Yolk sac) প্রাথমিক রক্তকোষ তৈরি করে।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25" y="2990850"/>
            <a:ext cx="361950" cy="3619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5600" y="2990850"/>
            <a:ext cx="361950" cy="3619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59675" y="2990850"/>
            <a:ext cx="361950" cy="3619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23875" y="428625"/>
            <a:ext cx="116681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369A1"/>
                </a:solidFill>
                <a:latin typeface="Hind Siliguri"/>
              </a:rPr>
              <a:t>ভ্রূণীয় বহিঃস্থ পর্দাসমূহ (Extra-embryonic Membranes)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23875" y="1066800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6250" y="428625"/>
            <a:ext cx="5700712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369A1"/>
                </a:solidFill>
                <a:latin typeface="Hind Siliguri"/>
              </a:rPr>
              <a:t>অমরা বা প্লাসেন্টা (Placenta)</a:t>
            </a:r>
          </a:p>
        </p:txBody>
      </p:sp>
      <p:sp>
        <p:nvSpPr>
          <p:cNvPr id="4" name="Rectangle 3"/>
          <p:cNvSpPr/>
          <p:nvPr/>
        </p:nvSpPr>
        <p:spPr>
          <a:xfrm>
            <a:off x="476250" y="1066799"/>
            <a:ext cx="10733942" cy="45719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2925" y="2543908"/>
            <a:ext cx="5700712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গঠন ও শারীরবৃত্তীয় গুরুত্ব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2925" y="2982058"/>
            <a:ext cx="54292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সংজ্ঞা: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যে বিশেষ অঙ্গের মাধ্যমে মাতৃক জরায়ুপ প্রাচীর এবং ভ্রূণের কোরিওনিক ভিলি ঘনিষ্ঠভাবে সংযুক্ত হয়ে পুষ্টি ও গ্যাসের বিনিময় ঘটায়, তাকে অমরা বা প্লাসেন্টা বলে।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2925" y="3534508"/>
            <a:ext cx="54292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প্রধান কাজ: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6250" y="3858358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2925" y="3858358"/>
            <a:ext cx="5429250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পুষ্টি ও শ্বসন: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মাতৃরক্ত থেকে O2 ও পুষ্টি ভ্রূণে পরিবাহিত হয়।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6250" y="4086958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2925" y="4086958"/>
            <a:ext cx="5429250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রেচন: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CO2 ও ইউরিয়া মাতৃদেহে নিষ্কাশিত হয়।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6250" y="4315558"/>
            <a:ext cx="66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334155"/>
                </a:solidFill>
                <a:latin typeface="Hind Siliguri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2925" y="4315558"/>
            <a:ext cx="5429250" cy="228600"/>
          </a:xfrm>
          <a:prstGeom prst="rect">
            <a:avLst/>
          </a:prstGeom>
          <a:noFill/>
        </p:spPr>
        <p:txBody>
          <a:bodyPr wrap="square" lIns="66675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হরমোন ক্ষরণ: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hCG, Estrogen, Progesterone ও Relaxin ক্ষরণ করে।</a:t>
            </a:r>
          </a:p>
        </p:txBody>
      </p:sp>
      <p:pic>
        <p:nvPicPr>
          <p:cNvPr id="7170" name="Picture 2" descr="Placenta Previa: Symptoms, Causes &amp; Treatments">
            <a:extLst>
              <a:ext uri="{FF2B5EF4-FFF2-40B4-BE49-F238E27FC236}">
                <a16:creationId xmlns:a16="http://schemas.microsoft.com/office/drawing/2014/main" id="{FC6B92F2-A660-D17D-3454-8AA273B8D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763" y="1382149"/>
            <a:ext cx="4875454" cy="4761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789FF3D-85BA-BA44-A97F-657F7C849289}"/>
              </a:ext>
            </a:extLst>
          </p:cNvPr>
          <p:cNvSpPr/>
          <p:nvPr/>
        </p:nvSpPr>
        <p:spPr>
          <a:xfrm>
            <a:off x="6497763" y="5011615"/>
            <a:ext cx="870191" cy="10374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4114800"/>
            <a:ext cx="2563117" cy="14192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4202" y="2447925"/>
            <a:ext cx="2563117" cy="11906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4530" y="4114800"/>
            <a:ext cx="2563117" cy="14192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4858" y="2219325"/>
            <a:ext cx="2563117" cy="14192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7" name="Rectangle 6"/>
          <p:cNvSpPr/>
          <p:nvPr/>
        </p:nvSpPr>
        <p:spPr>
          <a:xfrm>
            <a:off x="523875" y="3857625"/>
            <a:ext cx="111442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19817" y="4267200"/>
            <a:ext cx="2371233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284C7"/>
                </a:solidFill>
                <a:latin typeface="Hind Siliguri"/>
              </a:rPr>
              <a:t>১. প্রসারণ পর্যায়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275" y="4600575"/>
            <a:ext cx="2258317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অক্সিটোসিন ক্ষরণে জরায়ু সংকোচন শুরু হয়; সার্ভিক্স ১০ সেমি প্রসারিত হয় (৬–১২ ঘণ্টা)।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80144" y="2600325"/>
            <a:ext cx="2371233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284C7"/>
                </a:solidFill>
                <a:latin typeface="Hind Siliguri"/>
              </a:rPr>
              <a:t>২. শিশু নিষ্কাশন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36602" y="2933700"/>
            <a:ext cx="225831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তীব্র পেশি সংকোচনে শিশু যোনিপথ দিয়ে বাইরে ভূমিষ্ঠ হয় (২০–৫০ মিনিট)।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0472" y="4267200"/>
            <a:ext cx="2371233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284C7"/>
                </a:solidFill>
                <a:latin typeface="Hind Siliguri"/>
              </a:rPr>
              <a:t>৩. ফুল বা অমরা প্রসব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96930" y="4600575"/>
            <a:ext cx="2258317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শিশুর জন্মের ১৫-৩০ মিনিটের মধ্যে অমরা ও ভ্রূণীয় পর্দা বাইরে বের হয়ে আসে।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00800" y="2371725"/>
            <a:ext cx="2371233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284C7"/>
                </a:solidFill>
                <a:latin typeface="Hind Siliguri"/>
              </a:rPr>
              <a:t>৪. দুগ্ধ ক্ষরণ (Lactation)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57258" y="2705100"/>
            <a:ext cx="2258317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প্রোল্যাকটিন (Prolactine) হরমোনের প্রভাবে স্তনগ্রন্থি থেকে শালদুধ (Colostrum) খরিত হয়।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3875" y="428625"/>
            <a:ext cx="116681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369A1"/>
                </a:solidFill>
                <a:latin typeface="Hind Siliguri"/>
              </a:rPr>
              <a:t>প্রসব বা শিশুর জন্ম প্রক্রিয়ার (Parturition) পর্যায়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23875" y="1066800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1710183" y="378142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28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570511" y="378142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28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7430839" y="378142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28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10291167" y="378142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28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809875"/>
            <a:ext cx="5405437" cy="21336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687" y="2809875"/>
            <a:ext cx="5405437" cy="21336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TextBox 4"/>
          <p:cNvSpPr txBox="1"/>
          <p:nvPr/>
        </p:nvSpPr>
        <p:spPr>
          <a:xfrm>
            <a:off x="819150" y="3057525"/>
            <a:ext cx="5055631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পুরুষের অক্ষমতার কারণসমূহ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9150" y="3495675"/>
            <a:ext cx="4814887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১. এজুস্পার্মিয়া (Azoospermia):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বীর্যে শুক্রাণুর সম্পূর্ণ অনুপস্থিতি।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3819525"/>
            <a:ext cx="4814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২. অলিগোস্পার্মিয়া (Oligospermia):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বীর্যে প্রতি মিলিতে ২০ মিলিয়নের কম শুক্রাণু থাকা।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4371975"/>
            <a:ext cx="4814887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৩. অ্যাস্থেনোস্পার্মিয়া: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শুক্রাণুর সন্তরণ গতিশীলতার অভাব।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57962" y="3057525"/>
            <a:ext cx="5055631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নারীর অক্ষমতার কারণসমূহ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57962" y="3495675"/>
            <a:ext cx="4814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১. অ্যানঅভিউলেশন (Anovulation):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ডিম্বাশয় থেকে ডিম্বাণু মুক্ত না হওয়া (PCOS রোগ)।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57962" y="4048125"/>
            <a:ext cx="4814887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২. টিউবাল ব্লক: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ফেলোপিয়ান নালী অবরুদ্ধ থাকা।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57962" y="4371975"/>
            <a:ext cx="4814887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Hind Siliguri"/>
              </a:rPr>
              <a:t>৩. এন্ডোমেট্রিওসিস:</a:t>
            </a:r>
            <a:r>
              <a:rPr sz="1200" b="0" i="0" u="none">
                <a:solidFill>
                  <a:srgbClr val="334155"/>
                </a:solidFill>
                <a:latin typeface="Hind Siliguri"/>
              </a:rPr>
              <a:t> জরায়ু প্রাচীরের অস্বাভাবিক সংক্রমণ বা গঠন।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3875" y="428625"/>
            <a:ext cx="116681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369A1"/>
                </a:solidFill>
                <a:latin typeface="Hind Siliguri"/>
              </a:rPr>
              <a:t>পুরুষ ও নারীর প্রজনন অক্ষমতা (Infertility)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23875" y="1066800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657475"/>
            <a:ext cx="3555950" cy="24384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7950" y="2657475"/>
            <a:ext cx="3555950" cy="24384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2025" y="2657475"/>
            <a:ext cx="3555950" cy="24384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" name="TextBox 5"/>
          <p:cNvSpPr txBox="1"/>
          <p:nvPr/>
        </p:nvSpPr>
        <p:spPr>
          <a:xfrm>
            <a:off x="771525" y="3629025"/>
            <a:ext cx="3213682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IVF (In Vitro Fertilization)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1525" y="4067175"/>
            <a:ext cx="30606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টেস্টটিউব বেবি পদ্ধতি; দেহের বাইরে কাচের পাত্রে শুক্রাণু ও ডিম্বাণুর নিষেক ঘটিয়ে জরায়ুতে রোপণ।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65600" y="3629025"/>
            <a:ext cx="3213682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ICSI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65600" y="4067175"/>
            <a:ext cx="30606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Intracytoplasmic Sperm Injection; সরাসরি একটি শুক্রাণুকে অণুবীক্ষণ যন্ত্রের নিচে ডিম্বাণুর সাইটোপ্লাজমে প্রবেশ করানো।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59675" y="3629025"/>
            <a:ext cx="3213682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766E"/>
                </a:solidFill>
                <a:latin typeface="Hind Siliguri"/>
              </a:rPr>
              <a:t>AI / IUI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59675" y="4067175"/>
            <a:ext cx="30606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Hind Siliguri"/>
              </a:rPr>
              <a:t>Artificial Insemination / Intrauterine Insemination; কৃত্রিমভাবে ধৌতকৃত শুক্রাণু সরাসরি জরায়ুতে স্থাপন।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25" y="2990850"/>
            <a:ext cx="361950" cy="3619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5600" y="2990850"/>
            <a:ext cx="361950" cy="3619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59675" y="2990850"/>
            <a:ext cx="409575" cy="3619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23875" y="428625"/>
            <a:ext cx="116681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369A1"/>
                </a:solidFill>
                <a:latin typeface="Hind Siliguri"/>
              </a:rPr>
              <a:t>সহায়ক প্রজনন প্রযুক্তি (Assisted Reproductive Tech)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23875" y="1066800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2198272"/>
              </p:ext>
            </p:extLst>
          </p:nvPr>
        </p:nvGraphicFramePr>
        <p:xfrm>
          <a:off x="523875" y="2512218"/>
          <a:ext cx="11134722" cy="2728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49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00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797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80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2228">
                <a:tc>
                  <a:txBody>
                    <a:bodyPr/>
                    <a:lstStyle/>
                    <a:p>
                      <a:pPr algn="ctr"/>
                      <a:r>
                        <a:rPr sz="1275" b="0" i="0" u="none">
                          <a:solidFill>
                            <a:srgbClr val="FFFFFF"/>
                          </a:solidFill>
                          <a:latin typeface="Hind Siliguri SemiBold"/>
                        </a:rPr>
                        <a:t>রোগের নাম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75" b="0" i="0" u="none">
                          <a:solidFill>
                            <a:srgbClr val="FFFFFF"/>
                          </a:solidFill>
                          <a:latin typeface="Hind Siliguri SemiBold"/>
                        </a:rPr>
                        <a:t>রোগজীবাণুর নাম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75" b="0" i="0" u="none">
                          <a:solidFill>
                            <a:srgbClr val="FFFFFF"/>
                          </a:solidFill>
                          <a:latin typeface="Hind Siliguri SemiBold"/>
                        </a:rPr>
                        <a:t>প্রধান লক্ষণসমূহ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75" b="0" i="0" u="none">
                          <a:solidFill>
                            <a:srgbClr val="FFFFFF"/>
                          </a:solidFill>
                          <a:latin typeface="Hind Siliguri SemiBold"/>
                        </a:rPr>
                        <a:t>প্রতিরোধ ও প্রতিকার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4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228">
                <a:tc>
                  <a:txBody>
                    <a:bodyPr/>
                    <a:lstStyle/>
                    <a:p>
                      <a:pPr algn="ctr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সিফিলিস (Syphilis)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1" u="none">
                          <a:solidFill>
                            <a:srgbClr val="334155"/>
                          </a:solidFill>
                          <a:latin typeface="Hind Siliguri"/>
                        </a:rPr>
                        <a:t>Treponema pallidum</a:t>
                      </a:r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 (ব্যাকটেরিয়া)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জননাঙ্গে ব্যথাহীন ক্ষত (Sanker), ত্বকে র্যাশ, স্নায়ুতন্ত্রের ক্ষতি।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পেনিসিলিন অ্যান্টিবায়োটিক; নিরাপদ শারীরিক সম্পর্ক।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228">
                <a:tc>
                  <a:txBody>
                    <a:bodyPr/>
                    <a:lstStyle/>
                    <a:p>
                      <a:pPr algn="ctr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গনোরিয়া (Gonorrhea)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1" u="none">
                          <a:solidFill>
                            <a:srgbClr val="334155"/>
                          </a:solidFill>
                          <a:latin typeface="Hind Siliguri"/>
                        </a:rPr>
                        <a:t>Neisseria gonorrhoeae</a:t>
                      </a:r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 (ব্যাকটেরিয়া)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মূত্রনালীতে প্রদাহ, পুঁজ নির্গমন, প্রস্রাবে তীব্র জ্বালাপোড়া।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অ্যান্টিবায়োটিক চিকিৎসা; ব্যক্তিগত সচেতনতা।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228">
                <a:tc>
                  <a:txBody>
                    <a:bodyPr/>
                    <a:lstStyle/>
                    <a:p>
                      <a:pPr algn="ctr"/>
                      <a:r>
                        <a:rPr sz="1200" b="1" i="0" u="none">
                          <a:solidFill>
                            <a:srgbClr val="334155"/>
                          </a:solidFill>
                          <a:latin typeface="Hind Siliguri"/>
                        </a:rPr>
                        <a:t>এইডস (AIDS)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HIV (Human Immunodeficiency Virus)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>
                          <a:solidFill>
                            <a:srgbClr val="334155"/>
                          </a:solidFill>
                          <a:latin typeface="Hind Siliguri"/>
                        </a:rPr>
                        <a:t>দেহের অনাক্রম্যতা বা প্রতিরোধ ক্ষমতা সম্পূর্ণ ধ্বংস হওয়া।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নিরাপদ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রক্ত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গ্রহণ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;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ডিসপোজেবল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সিরিঞ্জ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 </a:t>
                      </a:r>
                      <a:r>
                        <a:rPr sz="1200" b="0" i="0" u="none" dirty="0" err="1">
                          <a:solidFill>
                            <a:srgbClr val="334155"/>
                          </a:solidFill>
                          <a:latin typeface="Hind Siliguri"/>
                        </a:rPr>
                        <a:t>ব্যবহার</a:t>
                      </a:r>
                      <a:r>
                        <a:rPr sz="1200" b="0" i="0" u="none" dirty="0">
                          <a:solidFill>
                            <a:srgbClr val="334155"/>
                          </a:solidFill>
                          <a:latin typeface="Hind Siliguri"/>
                        </a:rPr>
                        <a:t>।</a:t>
                      </a:r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23875" y="428625"/>
            <a:ext cx="116681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369A1"/>
                </a:solidFill>
                <a:latin typeface="Hind Siliguri"/>
              </a:rPr>
              <a:t>প্রধান প্রধান যৌনবাহিত রোগ (STDs)</a:t>
            </a:r>
          </a:p>
        </p:txBody>
      </p:sp>
      <p:sp>
        <p:nvSpPr>
          <p:cNvPr id="5" name="Rectangle 4"/>
          <p:cNvSpPr/>
          <p:nvPr/>
        </p:nvSpPr>
        <p:spPr>
          <a:xfrm>
            <a:off x="523875" y="1066800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7250" y="2325589"/>
            <a:ext cx="10810875" cy="256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600" b="1" i="0" u="none">
                <a:solidFill>
                  <a:srgbClr val="334155"/>
                </a:solidFill>
                <a:latin typeface="Hind Siliguri"/>
              </a:rPr>
              <a:t>অস্থায়ী পদ্ধতি (Temporary):</a:t>
            </a:r>
            <a:r>
              <a:rPr sz="1600" b="0" i="0" u="none">
                <a:solidFill>
                  <a:srgbClr val="334155"/>
                </a:solidFill>
                <a:latin typeface="Hind Siliguri"/>
              </a:rPr>
              <a:t> কন্ডম (Physical barrier), খাবার বড়ি (Hormonal oral pills), IUD (Cu-T), প্রজেস্টেরন ইনজেকশন।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9135" y="2879096"/>
            <a:ext cx="10810875" cy="256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600" b="1" i="0" u="none">
                <a:solidFill>
                  <a:srgbClr val="334155"/>
                </a:solidFill>
                <a:latin typeface="Hind Siliguri"/>
              </a:rPr>
              <a:t>স্থায়ী পদ্ধতি - পুরুষ (Vasectomy):</a:t>
            </a:r>
            <a:r>
              <a:rPr sz="1600" b="0" i="0" u="none">
                <a:solidFill>
                  <a:srgbClr val="334155"/>
                </a:solidFill>
                <a:latin typeface="Hind Siliguri"/>
              </a:rPr>
              <a:t> পুরুষের ভাস ডিফারেন্স নালী কেটে বেঁধে দেওয়া হয়।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7250" y="3448420"/>
            <a:ext cx="10810875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600" b="1" i="0" u="none">
                <a:solidFill>
                  <a:srgbClr val="334155"/>
                </a:solidFill>
                <a:latin typeface="Hind Siliguri"/>
              </a:rPr>
              <a:t>স্থায়ী পদ্ধতি - নারী (Tubectomy):</a:t>
            </a:r>
            <a:r>
              <a:rPr sz="1600" b="0" i="0" u="none">
                <a:solidFill>
                  <a:srgbClr val="334155"/>
                </a:solidFill>
                <a:latin typeface="Hind Siliguri"/>
              </a:rPr>
              <a:t> নারীর ফেলোপিয়ান নালী কেটে বেঁধে দেওয়া হয় যাতে ডিম্বাণু আসতে না পারে।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" y="4016972"/>
            <a:ext cx="10810875" cy="256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39"/>
              </a:lnSpc>
            </a:pPr>
            <a:r>
              <a:rPr sz="1600" b="1" i="0" u="none">
                <a:solidFill>
                  <a:srgbClr val="334155"/>
                </a:solidFill>
                <a:latin typeface="Hind Siliguri"/>
              </a:rPr>
              <a:t>প্রজনন স্বাস্থ্য সচেতনতা:</a:t>
            </a:r>
            <a:r>
              <a:rPr sz="1600" b="0" i="0" u="none">
                <a:solidFill>
                  <a:srgbClr val="334155"/>
                </a:solidFill>
                <a:latin typeface="Hind Siliguri"/>
              </a:rPr>
              <a:t> বয়ঃসন্ধিকালীন পুষ্টি, ব্যক্তিগত পরিচ্ছন্নতা, বাল্যবিবাহ রোধ এবং মাতৃত্বকালীন সঠিক যত্ন গ্রহণ।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349401"/>
            <a:ext cx="190500" cy="20002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902908"/>
            <a:ext cx="190500" cy="20002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3472232"/>
            <a:ext cx="190500" cy="20002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4040785"/>
            <a:ext cx="190500" cy="2000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23875" y="428625"/>
            <a:ext cx="116681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50" b="1" i="0" u="none">
                <a:solidFill>
                  <a:srgbClr val="0369A1"/>
                </a:solidFill>
                <a:latin typeface="Hind Siliguri"/>
              </a:rPr>
              <a:t>জন্মনিয়ন্ত্রণ পদ্ধতি ও প্রজনন স্বাস্থ্য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23875" y="1066800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2208</Words>
  <Application>Microsoft Office PowerPoint</Application>
  <PresentationFormat>Widescreen</PresentationFormat>
  <Paragraphs>262</Paragraphs>
  <Slides>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Hind Siliguri</vt:lpstr>
      <vt:lpstr>Hind Siliguri SemiBold</vt:lpstr>
      <vt:lpstr>Office Theme</vt:lpstr>
      <vt:lpstr>Picture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Anik Shahrier Oishik</cp:lastModifiedBy>
  <cp:revision>28</cp:revision>
  <dcterms:created xsi:type="dcterms:W3CDTF">2013-01-27T09:14:16Z</dcterms:created>
  <dcterms:modified xsi:type="dcterms:W3CDTF">2026-09-14T03:59:46Z</dcterms:modified>
  <cp:category/>
</cp:coreProperties>
</file>